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36"/>
  </p:notesMasterIdLst>
  <p:sldIdLst>
    <p:sldId id="256" r:id="rId2"/>
    <p:sldId id="456" r:id="rId3"/>
    <p:sldId id="457" r:id="rId4"/>
    <p:sldId id="459" r:id="rId5"/>
    <p:sldId id="458" r:id="rId6"/>
    <p:sldId id="448" r:id="rId7"/>
    <p:sldId id="447" r:id="rId8"/>
    <p:sldId id="449" r:id="rId9"/>
    <p:sldId id="450" r:id="rId10"/>
    <p:sldId id="451" r:id="rId11"/>
    <p:sldId id="452" r:id="rId12"/>
    <p:sldId id="453" r:id="rId13"/>
    <p:sldId id="454" r:id="rId14"/>
    <p:sldId id="455" r:id="rId15"/>
    <p:sldId id="460" r:id="rId16"/>
    <p:sldId id="461" r:id="rId17"/>
    <p:sldId id="462" r:id="rId18"/>
    <p:sldId id="463" r:id="rId19"/>
    <p:sldId id="464" r:id="rId20"/>
    <p:sldId id="465" r:id="rId21"/>
    <p:sldId id="466" r:id="rId22"/>
    <p:sldId id="467" r:id="rId23"/>
    <p:sldId id="468" r:id="rId24"/>
    <p:sldId id="469" r:id="rId25"/>
    <p:sldId id="470" r:id="rId26"/>
    <p:sldId id="471" r:id="rId27"/>
    <p:sldId id="472" r:id="rId28"/>
    <p:sldId id="473" r:id="rId29"/>
    <p:sldId id="474" r:id="rId30"/>
    <p:sldId id="475" r:id="rId31"/>
    <p:sldId id="476" r:id="rId32"/>
    <p:sldId id="477" r:id="rId33"/>
    <p:sldId id="478" r:id="rId34"/>
    <p:sldId id="479" r:id="rId35"/>
    <p:sldId id="480" r:id="rId36"/>
    <p:sldId id="481" r:id="rId37"/>
    <p:sldId id="482" r:id="rId38"/>
    <p:sldId id="483" r:id="rId39"/>
    <p:sldId id="484" r:id="rId40"/>
    <p:sldId id="485" r:id="rId41"/>
    <p:sldId id="486" r:id="rId42"/>
    <p:sldId id="487" r:id="rId43"/>
    <p:sldId id="488" r:id="rId44"/>
    <p:sldId id="489" r:id="rId45"/>
    <p:sldId id="490" r:id="rId46"/>
    <p:sldId id="491" r:id="rId47"/>
    <p:sldId id="362" r:id="rId48"/>
    <p:sldId id="363" r:id="rId49"/>
    <p:sldId id="364" r:id="rId50"/>
    <p:sldId id="365" r:id="rId51"/>
    <p:sldId id="366" r:id="rId52"/>
    <p:sldId id="367" r:id="rId53"/>
    <p:sldId id="444" r:id="rId54"/>
    <p:sldId id="445" r:id="rId55"/>
    <p:sldId id="368" r:id="rId56"/>
    <p:sldId id="369" r:id="rId57"/>
    <p:sldId id="433" r:id="rId58"/>
    <p:sldId id="434" r:id="rId59"/>
    <p:sldId id="435" r:id="rId60"/>
    <p:sldId id="436" r:id="rId61"/>
    <p:sldId id="437" r:id="rId62"/>
    <p:sldId id="439" r:id="rId63"/>
    <p:sldId id="440" r:id="rId64"/>
    <p:sldId id="441" r:id="rId65"/>
    <p:sldId id="442" r:id="rId66"/>
    <p:sldId id="443" r:id="rId67"/>
    <p:sldId id="446" r:id="rId68"/>
    <p:sldId id="370" r:id="rId69"/>
    <p:sldId id="371" r:id="rId70"/>
    <p:sldId id="373" r:id="rId71"/>
    <p:sldId id="372" r:id="rId72"/>
    <p:sldId id="374" r:id="rId73"/>
    <p:sldId id="375" r:id="rId74"/>
    <p:sldId id="376" r:id="rId75"/>
    <p:sldId id="377" r:id="rId76"/>
    <p:sldId id="378" r:id="rId77"/>
    <p:sldId id="379" r:id="rId78"/>
    <p:sldId id="380" r:id="rId79"/>
    <p:sldId id="381" r:id="rId80"/>
    <p:sldId id="382" r:id="rId81"/>
    <p:sldId id="383" r:id="rId82"/>
    <p:sldId id="384" r:id="rId83"/>
    <p:sldId id="385" r:id="rId84"/>
    <p:sldId id="386" r:id="rId85"/>
    <p:sldId id="387" r:id="rId86"/>
    <p:sldId id="388" r:id="rId87"/>
    <p:sldId id="389" r:id="rId88"/>
    <p:sldId id="390" r:id="rId89"/>
    <p:sldId id="391" r:id="rId90"/>
    <p:sldId id="392" r:id="rId91"/>
    <p:sldId id="393" r:id="rId92"/>
    <p:sldId id="394" r:id="rId93"/>
    <p:sldId id="395" r:id="rId94"/>
    <p:sldId id="396" r:id="rId95"/>
    <p:sldId id="397" r:id="rId96"/>
    <p:sldId id="398" r:id="rId97"/>
    <p:sldId id="399" r:id="rId98"/>
    <p:sldId id="400" r:id="rId99"/>
    <p:sldId id="401" r:id="rId100"/>
    <p:sldId id="402" r:id="rId101"/>
    <p:sldId id="403" r:id="rId102"/>
    <p:sldId id="404" r:id="rId103"/>
    <p:sldId id="405" r:id="rId104"/>
    <p:sldId id="406" r:id="rId105"/>
    <p:sldId id="438" r:id="rId106"/>
    <p:sldId id="407" r:id="rId107"/>
    <p:sldId id="408" r:id="rId108"/>
    <p:sldId id="409" r:id="rId109"/>
    <p:sldId id="410" r:id="rId110"/>
    <p:sldId id="411" r:id="rId111"/>
    <p:sldId id="412" r:id="rId112"/>
    <p:sldId id="413" r:id="rId113"/>
    <p:sldId id="414" r:id="rId114"/>
    <p:sldId id="415" r:id="rId115"/>
    <p:sldId id="416" r:id="rId116"/>
    <p:sldId id="417" r:id="rId117"/>
    <p:sldId id="418" r:id="rId118"/>
    <p:sldId id="419" r:id="rId119"/>
    <p:sldId id="420" r:id="rId120"/>
    <p:sldId id="421" r:id="rId121"/>
    <p:sldId id="426" r:id="rId122"/>
    <p:sldId id="427" r:id="rId123"/>
    <p:sldId id="422" r:id="rId124"/>
    <p:sldId id="423" r:id="rId125"/>
    <p:sldId id="428" r:id="rId126"/>
    <p:sldId id="429" r:id="rId127"/>
    <p:sldId id="430" r:id="rId128"/>
    <p:sldId id="424" r:id="rId129"/>
    <p:sldId id="431" r:id="rId130"/>
    <p:sldId id="425" r:id="rId131"/>
    <p:sldId id="432" r:id="rId132"/>
    <p:sldId id="334" r:id="rId133"/>
    <p:sldId id="335" r:id="rId134"/>
    <p:sldId id="336" r:id="rId135"/>
    <p:sldId id="356" r:id="rId136"/>
    <p:sldId id="353" r:id="rId137"/>
    <p:sldId id="349" r:id="rId138"/>
    <p:sldId id="350" r:id="rId139"/>
    <p:sldId id="351" r:id="rId140"/>
    <p:sldId id="352" r:id="rId141"/>
    <p:sldId id="354" r:id="rId142"/>
    <p:sldId id="355" r:id="rId143"/>
    <p:sldId id="357" r:id="rId144"/>
    <p:sldId id="358" r:id="rId145"/>
    <p:sldId id="359" r:id="rId146"/>
    <p:sldId id="360" r:id="rId147"/>
    <p:sldId id="361" r:id="rId148"/>
    <p:sldId id="344" r:id="rId149"/>
    <p:sldId id="345" r:id="rId150"/>
    <p:sldId id="346" r:id="rId151"/>
    <p:sldId id="347" r:id="rId152"/>
    <p:sldId id="348" r:id="rId153"/>
    <p:sldId id="340" r:id="rId154"/>
    <p:sldId id="341" r:id="rId155"/>
    <p:sldId id="342" r:id="rId156"/>
    <p:sldId id="343" r:id="rId157"/>
    <p:sldId id="337" r:id="rId158"/>
    <p:sldId id="338" r:id="rId159"/>
    <p:sldId id="328" r:id="rId160"/>
    <p:sldId id="329" r:id="rId161"/>
    <p:sldId id="330" r:id="rId162"/>
    <p:sldId id="331" r:id="rId163"/>
    <p:sldId id="332" r:id="rId164"/>
    <p:sldId id="333" r:id="rId165"/>
    <p:sldId id="326" r:id="rId166"/>
    <p:sldId id="327" r:id="rId167"/>
    <p:sldId id="324" r:id="rId168"/>
    <p:sldId id="325" r:id="rId169"/>
    <p:sldId id="280" r:id="rId170"/>
    <p:sldId id="315" r:id="rId171"/>
    <p:sldId id="316" r:id="rId172"/>
    <p:sldId id="317" r:id="rId173"/>
    <p:sldId id="318" r:id="rId174"/>
    <p:sldId id="319" r:id="rId175"/>
    <p:sldId id="320" r:id="rId176"/>
    <p:sldId id="321" r:id="rId177"/>
    <p:sldId id="322" r:id="rId178"/>
    <p:sldId id="323" r:id="rId179"/>
    <p:sldId id="281" r:id="rId180"/>
    <p:sldId id="282" r:id="rId181"/>
    <p:sldId id="283" r:id="rId182"/>
    <p:sldId id="284" r:id="rId183"/>
    <p:sldId id="285" r:id="rId184"/>
    <p:sldId id="286" r:id="rId185"/>
    <p:sldId id="339" r:id="rId186"/>
    <p:sldId id="287" r:id="rId187"/>
    <p:sldId id="288" r:id="rId188"/>
    <p:sldId id="303" r:id="rId189"/>
    <p:sldId id="305" r:id="rId190"/>
    <p:sldId id="306" r:id="rId191"/>
    <p:sldId id="289" r:id="rId192"/>
    <p:sldId id="293" r:id="rId193"/>
    <p:sldId id="294" r:id="rId194"/>
    <p:sldId id="295" r:id="rId195"/>
    <p:sldId id="296" r:id="rId196"/>
    <p:sldId id="297" r:id="rId197"/>
    <p:sldId id="298" r:id="rId198"/>
    <p:sldId id="299" r:id="rId199"/>
    <p:sldId id="300" r:id="rId200"/>
    <p:sldId id="301" r:id="rId201"/>
    <p:sldId id="302" r:id="rId202"/>
    <p:sldId id="307" r:id="rId203"/>
    <p:sldId id="308" r:id="rId204"/>
    <p:sldId id="309" r:id="rId205"/>
    <p:sldId id="310" r:id="rId206"/>
    <p:sldId id="311" r:id="rId207"/>
    <p:sldId id="312" r:id="rId208"/>
    <p:sldId id="313" r:id="rId209"/>
    <p:sldId id="314" r:id="rId210"/>
    <p:sldId id="291" r:id="rId211"/>
    <p:sldId id="292" r:id="rId212"/>
    <p:sldId id="257" r:id="rId213"/>
    <p:sldId id="258" r:id="rId214"/>
    <p:sldId id="259" r:id="rId215"/>
    <p:sldId id="260" r:id="rId216"/>
    <p:sldId id="261" r:id="rId217"/>
    <p:sldId id="262" r:id="rId218"/>
    <p:sldId id="263" r:id="rId219"/>
    <p:sldId id="264" r:id="rId220"/>
    <p:sldId id="265" r:id="rId221"/>
    <p:sldId id="266" r:id="rId222"/>
    <p:sldId id="267" r:id="rId223"/>
    <p:sldId id="268" r:id="rId224"/>
    <p:sldId id="269" r:id="rId225"/>
    <p:sldId id="270" r:id="rId226"/>
    <p:sldId id="271" r:id="rId227"/>
    <p:sldId id="272" r:id="rId228"/>
    <p:sldId id="273" r:id="rId229"/>
    <p:sldId id="274" r:id="rId230"/>
    <p:sldId id="275" r:id="rId231"/>
    <p:sldId id="276" r:id="rId232"/>
    <p:sldId id="277" r:id="rId233"/>
    <p:sldId id="278" r:id="rId234"/>
    <p:sldId id="279" r:id="rId2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viewProps" Target="view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tableStyles" Target="tableStyle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notesMaster" Target="notesMasters/notesMaster1.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A59EB8-9D1E-49CD-A02C-B002AB4A79DA}" type="datetimeFigureOut">
              <a:rPr lang="en-US" smtClean="0"/>
              <a:t>4/5/2019</a:t>
            </a:fld>
            <a:endParaRPr lang="en-US"/>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CD4A3-1246-4791-B479-C590452EBB66}" type="slidenum">
              <a:rPr lang="en-US" smtClean="0"/>
              <a:t>‹#›</a:t>
            </a:fld>
            <a:endParaRPr lang="en-US"/>
          </a:p>
        </p:txBody>
      </p:sp>
    </p:spTree>
    <p:extLst>
      <p:ext uri="{BB962C8B-B14F-4D97-AF65-F5344CB8AC3E}">
        <p14:creationId xmlns:p14="http://schemas.microsoft.com/office/powerpoint/2010/main" val="1381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558CD4A3-1246-4791-B479-C590452EBB66}" type="slidenum">
              <a:rPr lang="en-US" smtClean="0"/>
              <a:t>74</a:t>
            </a:fld>
            <a:endParaRPr lang="en-US"/>
          </a:p>
        </p:txBody>
      </p:sp>
    </p:spTree>
    <p:extLst>
      <p:ext uri="{BB962C8B-B14F-4D97-AF65-F5344CB8AC3E}">
        <p14:creationId xmlns:p14="http://schemas.microsoft.com/office/powerpoint/2010/main" val="86401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558CD4A3-1246-4791-B479-C590452EBB66}" type="slidenum">
              <a:rPr lang="en-US" smtClean="0"/>
              <a:t>135</a:t>
            </a:fld>
            <a:endParaRPr lang="en-US"/>
          </a:p>
        </p:txBody>
      </p:sp>
    </p:spTree>
    <p:extLst>
      <p:ext uri="{BB962C8B-B14F-4D97-AF65-F5344CB8AC3E}">
        <p14:creationId xmlns:p14="http://schemas.microsoft.com/office/powerpoint/2010/main" val="1689234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E72C3D1-2437-4777-B0B7-63928685A087}" type="datetimeFigureOut">
              <a:rPr lang="uk-UA" smtClean="0"/>
              <a:t>05.04.2019</a:t>
            </a:fld>
            <a:endParaRPr lang="uk-UA"/>
          </a:p>
        </p:txBody>
      </p:sp>
      <p:sp>
        <p:nvSpPr>
          <p:cNvPr id="19" name="Нижний колонтитул 18"/>
          <p:cNvSpPr>
            <a:spLocks noGrp="1"/>
          </p:cNvSpPr>
          <p:nvPr>
            <p:ph type="ftr" sz="quarter" idx="11"/>
          </p:nvPr>
        </p:nvSpPr>
        <p:spPr/>
        <p:txBody>
          <a:bodyPr/>
          <a:lstStyle/>
          <a:p>
            <a:endParaRPr lang="uk-UA"/>
          </a:p>
        </p:txBody>
      </p:sp>
      <p:sp>
        <p:nvSpPr>
          <p:cNvPr id="27" name="Номер слайда 26"/>
          <p:cNvSpPr>
            <a:spLocks noGrp="1"/>
          </p:cNvSpPr>
          <p:nvPr>
            <p:ph type="sldNum" sz="quarter" idx="12"/>
          </p:nvPr>
        </p:nvSpPr>
        <p:spPr/>
        <p:txBody>
          <a:bodyPr/>
          <a:lstStyle/>
          <a:p>
            <a:fld id="{A446A45B-B70E-4D45-9EE3-43D725D0882F}"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E72C3D1-2437-4777-B0B7-63928685A087}" type="datetimeFigureOut">
              <a:rPr lang="uk-UA" smtClean="0"/>
              <a:t>05.04.2019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446A45B-B70E-4D45-9EE3-43D725D0882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E72C3D1-2437-4777-B0B7-63928685A087}" type="datetimeFigureOut">
              <a:rPr lang="uk-UA" smtClean="0"/>
              <a:t>05.04.2019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446A45B-B70E-4D45-9EE3-43D725D0882F}"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E72C3D1-2437-4777-B0B7-63928685A087}" type="datetimeFigureOut">
              <a:rPr lang="uk-UA" smtClean="0"/>
              <a:t>05.04.2019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446A45B-B70E-4D45-9EE3-43D725D0882F}"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E72C3D1-2437-4777-B0B7-63928685A087}" type="datetimeFigureOut">
              <a:rPr lang="uk-UA" smtClean="0"/>
              <a:t>05.04.2019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446A45B-B70E-4D45-9EE3-43D725D0882F}"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E72C3D1-2437-4777-B0B7-63928685A087}" type="datetimeFigureOut">
              <a:rPr lang="uk-UA" smtClean="0"/>
              <a:t>05.04.2019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446A45B-B70E-4D45-9EE3-43D725D0882F}"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E72C3D1-2437-4777-B0B7-63928685A087}" type="datetimeFigureOut">
              <a:rPr lang="uk-UA" smtClean="0"/>
              <a:t>05.04.2019</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A446A45B-B70E-4D45-9EE3-43D725D0882F}"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E72C3D1-2437-4777-B0B7-63928685A087}" type="datetimeFigureOut">
              <a:rPr lang="uk-UA" smtClean="0"/>
              <a:t>05.04.2019</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A446A45B-B70E-4D45-9EE3-43D725D0882F}"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72C3D1-2437-4777-B0B7-63928685A087}" type="datetimeFigureOut">
              <a:rPr lang="uk-UA" smtClean="0"/>
              <a:t>05.04.2019</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A446A45B-B70E-4D45-9EE3-43D725D0882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E72C3D1-2437-4777-B0B7-63928685A087}" type="datetimeFigureOut">
              <a:rPr lang="uk-UA" smtClean="0"/>
              <a:t>05.04.2019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446A45B-B70E-4D45-9EE3-43D725D0882F}"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E72C3D1-2437-4777-B0B7-63928685A087}" type="datetimeFigureOut">
              <a:rPr lang="uk-UA" smtClean="0"/>
              <a:t>05.04.2019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077200" y="6356350"/>
            <a:ext cx="609600" cy="365125"/>
          </a:xfrm>
        </p:spPr>
        <p:txBody>
          <a:bodyPr/>
          <a:lstStyle/>
          <a:p>
            <a:fld id="{A446A45B-B70E-4D45-9EE3-43D725D0882F}" type="slidenum">
              <a:rPr lang="uk-UA" smtClean="0"/>
              <a:t>‹#›</a:t>
            </a:fld>
            <a:endParaRPr lang="uk-UA"/>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72C3D1-2437-4777-B0B7-63928685A087}" type="datetimeFigureOut">
              <a:rPr lang="uk-UA" smtClean="0"/>
              <a:t>05.04.2019</a:t>
            </a:fld>
            <a:endParaRPr lang="uk-UA"/>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46A45B-B70E-4D45-9EE3-43D725D0882F}" type="slidenum">
              <a:rPr lang="uk-UA" smtClean="0"/>
              <a:t>‹#›</a:t>
            </a:fld>
            <a:endParaRPr lang="uk-UA"/>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earch.ligazakon.ua/l_doc2.nsf/link1/an_3203/ed_2019_01_11/pravo1/T124651.html?pravo=1#3203" TargetMode="External"/><Relationship Id="rId13" Type="http://schemas.openxmlformats.org/officeDocument/2006/relationships/hyperlink" Target="http://search.ligazakon.ua/l_doc2.nsf/link1/an_369/ed_2018_07_12/pravo1/T161402.html?pravo=1#369" TargetMode="External"/><Relationship Id="rId3" Type="http://schemas.openxmlformats.org/officeDocument/2006/relationships/hyperlink" Target="http://search.ligazakon.ua/l_doc2.nsf/link1/ed_2016_06_02/pravo1/T161401.html?pravo=1" TargetMode="External"/><Relationship Id="rId7" Type="http://schemas.openxmlformats.org/officeDocument/2006/relationships/hyperlink" Target="http://search.ligazakon.ua/l_doc2.nsf/link1/an_3194/ed_2019_01_11/pravo1/T124651.html?pravo=1#3194" TargetMode="External"/><Relationship Id="rId12" Type="http://schemas.openxmlformats.org/officeDocument/2006/relationships/hyperlink" Target="http://search.ligazakon.ua/l_doc2.nsf/link1/an_66/ed_2018_07_12/pravo1/T161402.html?pravo=1#66" TargetMode="External"/><Relationship Id="rId2" Type="http://schemas.openxmlformats.org/officeDocument/2006/relationships/hyperlink" Target="http://search.ligazakon.ua/l_doc2.nsf/link1/an_536/ed_2016_06_02/pravo1/Z960254K.html?pravo=1#536" TargetMode="External"/><Relationship Id="rId1" Type="http://schemas.openxmlformats.org/officeDocument/2006/relationships/slideLayout" Target="../slideLayouts/slideLayout2.xml"/><Relationship Id="rId6" Type="http://schemas.openxmlformats.org/officeDocument/2006/relationships/hyperlink" Target="http://search.ligazakon.ua/l_doc2.nsf/link1/an_3191/ed_2019_01_11/pravo1/T124651.html?pravo=1#3191" TargetMode="External"/><Relationship Id="rId11" Type="http://schemas.openxmlformats.org/officeDocument/2006/relationships/hyperlink" Target="http://search.ligazakon.ua/l_doc2.nsf/link1/an_2012/ed_2017_10_03/pravo1/T172147.html?pravo=1#2012" TargetMode="External"/><Relationship Id="rId5" Type="http://schemas.openxmlformats.org/officeDocument/2006/relationships/hyperlink" Target="http://search.ligazakon.ua/l_doc2.nsf/link1/an_3111/ed_2019_01_11/pravo1/T124651.html?pravo=1#3111" TargetMode="External"/><Relationship Id="rId10" Type="http://schemas.openxmlformats.org/officeDocument/2006/relationships/hyperlink" Target="http://search.ligazakon.ua/l_doc2.nsf/link1/an_3229/ed_2019_01_11/pravo1/T124651.html?pravo=1#3229" TargetMode="External"/><Relationship Id="rId4" Type="http://schemas.openxmlformats.org/officeDocument/2006/relationships/hyperlink" Target="http://search.ligazakon.ua/l_doc2.nsf/link1/ed_2019_01_11/pravo1/T124651.html?pravo=1" TargetMode="External"/><Relationship Id="rId9" Type="http://schemas.openxmlformats.org/officeDocument/2006/relationships/hyperlink" Target="http://search.ligazakon.ua/l_doc2.nsf/link1/an_3226/ed_2019_01_11/pravo1/T124651.html?pravo=1#3226"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hudoc.echr.coe.int/eng#{%22appno%22:[%2253984/00%22]}" TargetMode="External"/><Relationship Id="rId7" Type="http://schemas.openxmlformats.org/officeDocument/2006/relationships/hyperlink" Target="https://hudoc.echr.coe.int/eng#{%22appno%22:[%2265559/01%22]}" TargetMode="External"/><Relationship Id="rId2" Type="http://schemas.openxmlformats.org/officeDocument/2006/relationships/hyperlink" Target="https://hudoc.echr.coe.int/eng#{%22appno%22:[%2233501/96%22]}" TargetMode="External"/><Relationship Id="rId1" Type="http://schemas.openxmlformats.org/officeDocument/2006/relationships/slideLayout" Target="../slideLayouts/slideLayout2.xml"/><Relationship Id="rId6" Type="http://schemas.openxmlformats.org/officeDocument/2006/relationships/hyperlink" Target="https://hudoc.echr.coe.int/eng#{%22appno%22:[%2220899/03%22]}" TargetMode="External"/><Relationship Id="rId5" Type="http://schemas.openxmlformats.org/officeDocument/2006/relationships/hyperlink" Target="https://hudoc.echr.coe.int/eng#{%22appno%22:[%2234501/97%22]}" TargetMode="External"/><Relationship Id="rId4" Type="http://schemas.openxmlformats.org/officeDocument/2006/relationships/hyperlink" Target="https://hudoc.echr.coe.int/eng#{%22appno%22:[%2234720/97%22]}" TargetMode="External"/></Relationships>
</file>

<file path=ppt/slides/_rels/slide112.xml.rels><?xml version="1.0" encoding="UTF-8" standalone="yes"?>
<Relationships xmlns="http://schemas.openxmlformats.org/package/2006/relationships"><Relationship Id="rId3" Type="http://schemas.openxmlformats.org/officeDocument/2006/relationships/hyperlink" Target="https://hudoc.echr.coe.int/eng#{%22appno%22:[%2239627/05%22]}" TargetMode="External"/><Relationship Id="rId2" Type="http://schemas.openxmlformats.org/officeDocument/2006/relationships/hyperlink" Target="https://hudoc.echr.coe.int/eng#{%22appno%22:[%2262902/00%22]}" TargetMode="External"/><Relationship Id="rId1" Type="http://schemas.openxmlformats.org/officeDocument/2006/relationships/slideLayout" Target="../slideLayouts/slideLayout2.xml"/><Relationship Id="rId4" Type="http://schemas.openxmlformats.org/officeDocument/2006/relationships/hyperlink" Target="https://hudoc.echr.coe.int/eng#{%22appno%22:[%2239631/05%22]}" TargetMode="External"/></Relationships>
</file>

<file path=ppt/slides/_rels/slide113.xml.rels><?xml version="1.0" encoding="UTF-8" standalone="yes"?>
<Relationships xmlns="http://schemas.openxmlformats.org/package/2006/relationships"><Relationship Id="rId2" Type="http://schemas.openxmlformats.org/officeDocument/2006/relationships/hyperlink" Target="https://hudoc.echr.coe.int/eng#{%22appno%22:[%2241087/98%22]}"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hudoc.echr.coe.int/eng#{%22appno%22:[%2255705/00%22]}"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8" Type="http://schemas.openxmlformats.org/officeDocument/2006/relationships/hyperlink" Target="https://hudoc.echr.coe.int/eng#{%22appno%22:[%2232075/09%22]}" TargetMode="External"/><Relationship Id="rId3" Type="http://schemas.openxmlformats.org/officeDocument/2006/relationships/hyperlink" Target="https://hudoc.echr.coe.int/eng#{%22appno%22:[%2244320/98%22]}" TargetMode="External"/><Relationship Id="rId7" Type="http://schemas.openxmlformats.org/officeDocument/2006/relationships/hyperlink" Target="https://hudoc.echr.coe.int/eng#{%22appno%22:[%2245482/06%22]}" TargetMode="External"/><Relationship Id="rId12" Type="http://schemas.openxmlformats.org/officeDocument/2006/relationships/hyperlink" Target="https://hudoc.echr.coe.int/eng#{%22appno%22:[%228599/02%22]}" TargetMode="External"/><Relationship Id="rId2" Type="http://schemas.openxmlformats.org/officeDocument/2006/relationships/hyperlink" Target="https://hudoc.echr.coe.int/eng#{%22appno%22:[%2248886/99%22]}" TargetMode="External"/><Relationship Id="rId1" Type="http://schemas.openxmlformats.org/officeDocument/2006/relationships/slideLayout" Target="../slideLayouts/slideLayout2.xml"/><Relationship Id="rId6" Type="http://schemas.openxmlformats.org/officeDocument/2006/relationships/hyperlink" Target="https://hudoc.echr.coe.int/eng#{%22appno%22:[%2272758/01%22]}" TargetMode="External"/><Relationship Id="rId11" Type="http://schemas.openxmlformats.org/officeDocument/2006/relationships/hyperlink" Target="https://hudoc.echr.coe.int/eng#{%22appno%22:[%2211901/02%22]}" TargetMode="External"/><Relationship Id="rId5" Type="http://schemas.openxmlformats.org/officeDocument/2006/relationships/hyperlink" Target="https://hudoc.echr.coe.int/eng#{%22appno%22:[%2244760/98%22]}" TargetMode="External"/><Relationship Id="rId10" Type="http://schemas.openxmlformats.org/officeDocument/2006/relationships/hyperlink" Target="https://hudoc.echr.coe.int/eng#{%22appno%22:[%224285/08%22]}" TargetMode="External"/><Relationship Id="rId4" Type="http://schemas.openxmlformats.org/officeDocument/2006/relationships/hyperlink" Target="https://hudoc.echr.coe.int/eng#{%22appno%22:[%2242914/98%22]}" TargetMode="External"/><Relationship Id="rId9" Type="http://schemas.openxmlformats.org/officeDocument/2006/relationships/hyperlink" Target="https://hudoc.echr.coe.int/eng#{%22appno%22:[%2235730/07%22]}" TargetMode="External"/></Relationships>
</file>

<file path=ppt/slides/_rels/slide116.xml.rels><?xml version="1.0" encoding="UTF-8" standalone="yes"?>
<Relationships xmlns="http://schemas.openxmlformats.org/package/2006/relationships"><Relationship Id="rId8" Type="http://schemas.openxmlformats.org/officeDocument/2006/relationships/hyperlink" Target="https://hudoc.echr.coe.int/eng#{%22appno%22:[%2221534/05%22]}" TargetMode="External"/><Relationship Id="rId13" Type="http://schemas.openxmlformats.org/officeDocument/2006/relationships/hyperlink" Target="https://hudoc.echr.coe.int/eng#{%22appno%22:[%2234388/05%22]}" TargetMode="External"/><Relationship Id="rId3" Type="http://schemas.openxmlformats.org/officeDocument/2006/relationships/hyperlink" Target="https://hudoc.echr.coe.int/eng#{%22appno%22:[%2256568/00%22]}" TargetMode="External"/><Relationship Id="rId7" Type="http://schemas.openxmlformats.org/officeDocument/2006/relationships/hyperlink" Target="https://hudoc.echr.coe.int/eng#{%22appno%22:[%2218851/07%22]}" TargetMode="External"/><Relationship Id="rId12" Type="http://schemas.openxmlformats.org/officeDocument/2006/relationships/hyperlink" Target="https://hudoc.echr.coe.int/eng#{%22appno%22:[%2227521/04%22]}" TargetMode="External"/><Relationship Id="rId2" Type="http://schemas.openxmlformats.org/officeDocument/2006/relationships/hyperlink" Target="https://hudoc.echr.coe.int/eng#{%22appno%22:[%2234964/97%22]}" TargetMode="External"/><Relationship Id="rId1" Type="http://schemas.openxmlformats.org/officeDocument/2006/relationships/slideLayout" Target="../slideLayouts/slideLayout2.xml"/><Relationship Id="rId6" Type="http://schemas.openxmlformats.org/officeDocument/2006/relationships/hyperlink" Target="https://hudoc.echr.coe.int/eng#{%22appno%22:[%22124/04%22]}" TargetMode="External"/><Relationship Id="rId11" Type="http://schemas.openxmlformats.org/officeDocument/2006/relationships/hyperlink" Target="https://hudoc.echr.coe.int/eng#{%22appno%22:[%2261110/00%22]}" TargetMode="External"/><Relationship Id="rId5" Type="http://schemas.openxmlformats.org/officeDocument/2006/relationships/hyperlink" Target="https://hudoc.echr.coe.int/eng#{%22appno%22:[%2233468/03%22]}" TargetMode="External"/><Relationship Id="rId10" Type="http://schemas.openxmlformats.org/officeDocument/2006/relationships/hyperlink" Target="https://hudoc.echr.coe.int/eng#{%22appno%22:[%224248/02%22]}" TargetMode="External"/><Relationship Id="rId4" Type="http://schemas.openxmlformats.org/officeDocument/2006/relationships/hyperlink" Target="https://hudoc.echr.coe.int/eng#{%22appno%22:[%2250172/06%22]}" TargetMode="External"/><Relationship Id="rId9" Type="http://schemas.openxmlformats.org/officeDocument/2006/relationships/hyperlink" Target="https://hudoc.echr.coe.int/eng#{%22appno%22:[%2248518/99%22]}" TargetMode="Externa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arch.ligazakon.ua/l_doc2.nsf/link1/an_3111/ed_2019_01_11/pravo1/T124651.html?pravo=1#3111" TargetMode="External"/><Relationship Id="rId2" Type="http://schemas.openxmlformats.org/officeDocument/2006/relationships/hyperlink" Target="http://search.ligazakon.ua/l_doc2.nsf/link1/an_536/ed_2019_02_07/pravo1/Z960254K.html?pravo=1#536" TargetMode="External"/><Relationship Id="rId1" Type="http://schemas.openxmlformats.org/officeDocument/2006/relationships/slideLayout" Target="../slideLayouts/slideLayout2.xml"/><Relationship Id="rId4" Type="http://schemas.openxmlformats.org/officeDocument/2006/relationships/hyperlink" Target="http://search.ligazakon.ua/l_doc2.nsf/link1/an_3759/ed_2019_01_11/pravo1/T124651.html?pravo=1#3759"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hyperlink" Target="https://hudoc.echr.coe.int/eng#{%22appno%22:[%2265900/01%22]}" TargetMode="External"/><Relationship Id="rId2" Type="http://schemas.openxmlformats.org/officeDocument/2006/relationships/hyperlink" Target="https://hudoc.echr.coe.int/eng#{%22appno%22:[%2265731/01%22]}" TargetMode="External"/><Relationship Id="rId1" Type="http://schemas.openxmlformats.org/officeDocument/2006/relationships/slideLayout" Target="../slideLayouts/slideLayout2.xml"/><Relationship Id="rId5" Type="http://schemas.openxmlformats.org/officeDocument/2006/relationships/hyperlink" Target="https://hudoc.echr.coe.int/eng#{%22appno%22:[%2269498/01%22]}" TargetMode="External"/><Relationship Id="rId4" Type="http://schemas.openxmlformats.org/officeDocument/2006/relationships/hyperlink" Target="https://hudoc.echr.coe.int/eng#{%22appno%22:[%223545/04%22]}"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hudoc.echr.coe.int/eng#{%22appno%22:[%2229515/95%22]}" TargetMode="External"/><Relationship Id="rId2" Type="http://schemas.openxmlformats.org/officeDocument/2006/relationships/hyperlink" Target="https://hudoc.echr.coe.int/eng#{%22appno%22:[%2228369/95%22]}" TargetMode="External"/><Relationship Id="rId1" Type="http://schemas.openxmlformats.org/officeDocument/2006/relationships/slideLayout" Target="../slideLayouts/slideLayout2.xml"/><Relationship Id="rId4" Type="http://schemas.openxmlformats.org/officeDocument/2006/relationships/hyperlink" Target="https://hudoc.echr.coe.int/eng#{%22appno%22:[%226489/03%22]}" TargetMode="Externa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arch.ligazakon.ua/l_doc2.nsf/link1/ed_2019_02_26/pravo1/T012341.html?pravo=1" TargetMode="External"/><Relationship Id="rId2" Type="http://schemas.openxmlformats.org/officeDocument/2006/relationships/hyperlink" Target="http://search.ligazakon.ua/l_doc2.nsf/link1/ed_2016_12_22/pravo1/T161810.html?pravo=1" TargetMode="External"/><Relationship Id="rId1" Type="http://schemas.openxmlformats.org/officeDocument/2006/relationships/slideLayout" Target="../slideLayouts/slideLayout2.xml"/><Relationship Id="rId4" Type="http://schemas.openxmlformats.org/officeDocument/2006/relationships/hyperlink" Target="http://search.ligazakon.ua/l_doc2.nsf/link1/an_316/ed_2019_02_26/pravo1/T012341.html?pravo=1#316"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hyperlink" Target="http://search.ligazakon.ua/l_doc2.nsf/link1/ed_2018_08_05/pravo1/T124651.html?pravo=1" TargetMode="External"/><Relationship Id="rId2" Type="http://schemas.openxmlformats.org/officeDocument/2006/relationships/hyperlink" Target="http://search.ligazakon.ua/l_doc2.nsf/link1/an_181/ed_2018_08_05/pravo1/T124651.html?pravo=1#181" TargetMode="External"/><Relationship Id="rId1" Type="http://schemas.openxmlformats.org/officeDocument/2006/relationships/slideLayout" Target="../slideLayouts/slideLayout2.xml"/><Relationship Id="rId4" Type="http://schemas.openxmlformats.org/officeDocument/2006/relationships/hyperlink" Target="http://search.ligazakon.ua/l_doc2.nsf/link1/an_319/ed_2018_08_05/pravo1/T124651.html?pravo=1#319" TargetMode="Externa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arch.ligazakon.ua/l_doc2.nsf/link1/an_3191/ed_2019_01_11/pravo1/T124651.html?pravo=1#3191"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hyperlink" Target="http://search.ligazakon.ua/l_doc2.nsf/link1/ed_2018_08_05/pravo1/T124651.html?pravo=1" TargetMode="External"/><Relationship Id="rId2" Type="http://schemas.openxmlformats.org/officeDocument/2006/relationships/hyperlink" Target="http://search.ligazakon.ua/l_doc2.nsf/link1/an_181/ed_2018_08_05/pravo1/T124651.html?pravo=1#181"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hyperlink" Target="http://hudoc.echr.coe.int/eng?i=001-186048" TargetMode="Externa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hyperlink" Target="http://search.ligazakon.ua/l_doc2.nsf/link1/ed_2018_08_05/pravo1/T124651.html?pravo=1" TargetMode="Externa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3" Type="http://schemas.openxmlformats.org/officeDocument/2006/relationships/hyperlink" Target="http://search.ligazakon.ua/l_doc2.nsf/link1/ed_2012_11_19/pravo1/KD0007.html?pravo=1" TargetMode="External"/><Relationship Id="rId2" Type="http://schemas.openxmlformats.org/officeDocument/2006/relationships/hyperlink" Target="http://search.ligazakon.ua/l_doc2.nsf/link1/an_1329/ed_2018_08_05/pravo1/T124651.html?pravo=1#1329"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earch.ligazakon.ua/l_doc2.nsf/link1/an_1329/ed_2018_08_05/pravo1/T124651.html?pravo=1#1329"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arch.ligazakon.ua/l_doc2.nsf/link1/ed_2019_01_11/pravo1/T124651.html?pravo=1"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hyperlink" Target="http://search.ligazakon.ua/l_doc2.nsf/link1/ed_2016_03_01/pravo1/Z026600.html?pravo=1"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3" Type="http://schemas.openxmlformats.org/officeDocument/2006/relationships/hyperlink" Target="http://search.ligazakon.ua/l_doc2.nsf/link1/an_19/ed_2018_08_28/pravo1/T012341.html?pravo=1#19" TargetMode="External"/><Relationship Id="rId2" Type="http://schemas.openxmlformats.org/officeDocument/2006/relationships/hyperlink" Target="http://search.ligazakon.ua/l_doc2.nsf/link1/an_322/ed_2018_08_28/pravo1/T012341.html?pravo=1#322" TargetMode="External"/><Relationship Id="rId1" Type="http://schemas.openxmlformats.org/officeDocument/2006/relationships/slideLayout" Target="../slideLayouts/slideLayout2.xml"/><Relationship Id="rId5" Type="http://schemas.openxmlformats.org/officeDocument/2006/relationships/hyperlink" Target="http://search.ligazakon.ua/l_doc2.nsf/link1/an_909177/ed_2018_08_28/pravo1/T012341.html?pravo=1#909177" TargetMode="External"/><Relationship Id="rId4" Type="http://schemas.openxmlformats.org/officeDocument/2006/relationships/hyperlink" Target="http://search.ligazakon.ua/l_doc2.nsf/link1/ed_2015_11_26/pravo1/T150838.html?pravo=1" TargetMode="External"/></Relationships>
</file>

<file path=ppt/slides/_rels/slide168.xml.rels><?xml version="1.0" encoding="UTF-8" standalone="yes"?>
<Relationships xmlns="http://schemas.openxmlformats.org/package/2006/relationships"><Relationship Id="rId3" Type="http://schemas.openxmlformats.org/officeDocument/2006/relationships/hyperlink" Target="http://search.ligazakon.ua/l_doc2.nsf/link1/ed_2015_11_26/pravo1/T150838.html?pravo=1" TargetMode="External"/><Relationship Id="rId2" Type="http://schemas.openxmlformats.org/officeDocument/2006/relationships/hyperlink" Target="http://search.ligazakon.ua/l_doc2.nsf/link1/an_322/ed_2018_08_28/pravo1/T012341.html?pravo=1#322" TargetMode="External"/><Relationship Id="rId1" Type="http://schemas.openxmlformats.org/officeDocument/2006/relationships/slideLayout" Target="../slideLayouts/slideLayout2.xml"/><Relationship Id="rId5" Type="http://schemas.openxmlformats.org/officeDocument/2006/relationships/hyperlink" Target="http://search.ligazakon.ua/l_doc2.nsf/link1/an_909177/ed_2018_08_28/pravo1/T012341.html?pravo=1#909177" TargetMode="External"/><Relationship Id="rId4" Type="http://schemas.openxmlformats.org/officeDocument/2006/relationships/hyperlink" Target="http://search.ligazakon.ua/l_doc2.nsf/link1/ed_2017_05_18/pravo1/T172046.html?pravo=1" TargetMode="Externa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3" Type="http://schemas.openxmlformats.org/officeDocument/2006/relationships/hyperlink" Target="http://search.ligazakon.ua/l_doc2.nsf/link1/an_3344/ed_2018_04_24/pravo1/T124651.html?pravo=1#3344" TargetMode="External"/><Relationship Id="rId2" Type="http://schemas.openxmlformats.org/officeDocument/2006/relationships/hyperlink" Target="http://search.ligazakon.ua/l_doc2.nsf/link1/ed_2012_10_16/pravo1/T063477.html?pravo=1" TargetMode="Externa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hyperlink" Target="http://search.ligazakon.ua/l_doc2.nsf/link1/an_80/ed_2018_04_24/pravo1/T124651.html?pravo=1#80" TargetMode="External"/><Relationship Id="rId2" Type="http://schemas.openxmlformats.org/officeDocument/2006/relationships/hyperlink" Target="http://search.ligazakon.ua/l_doc2.nsf/link1/ed_2018_04_24/pravo1/T124651.html?pravo=1" TargetMode="External"/><Relationship Id="rId1" Type="http://schemas.openxmlformats.org/officeDocument/2006/relationships/slideLayout" Target="../slideLayouts/slideLayout2.xml"/><Relationship Id="rId5" Type="http://schemas.openxmlformats.org/officeDocument/2006/relationships/hyperlink" Target="http://search.ligazakon.ua/l_doc2.nsf/link1/an_148/ed_2018_04_24/pravo1/T124651.html?pravo=1#148" TargetMode="External"/><Relationship Id="rId4" Type="http://schemas.openxmlformats.org/officeDocument/2006/relationships/hyperlink" Target="http://search.ligazakon.ua/l_doc2.nsf/link1/an_53/ed_2018_04_24/pravo1/T124651.html?pravo=1#53" TargetMode="Externa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earch.ligazakon.ua/l_doc2.nsf/link1/an_3213/ed_2018_04_24/pravo1/T124651.html?pravo=1#3213"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hyperlink" Target="http://www.reyestr.court.gov.ua/Review/74158440" TargetMode="Externa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hyperlink" Target="http://www.reyestr.court.gov.ua/Review/72489783"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3" Type="http://schemas.openxmlformats.org/officeDocument/2006/relationships/hyperlink" Target="http://search.ligazakon.ua/l_doc2.nsf/link1/an_627771/ed_2009_05_27/pravo1/MU50K02U.html?pravo=1#627771" TargetMode="External"/><Relationship Id="rId2" Type="http://schemas.openxmlformats.org/officeDocument/2006/relationships/hyperlink" Target="http://www.reyestr.court.gov.ua/Review/73304976" TargetMode="Externa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arch.ligazakon.ua/l_doc2.nsf/link1/an_1282/ed_2019_01_11/pravo1/T124651.html?pravo=1#1282" TargetMode="External"/><Relationship Id="rId2" Type="http://schemas.openxmlformats.org/officeDocument/2006/relationships/hyperlink" Target="http://search.ligazakon.ua/l_doc2.nsf/link1/an_2316/ed_2019_01_11/pravo1/T124651.html?pravo=1#2316" TargetMode="External"/><Relationship Id="rId1" Type="http://schemas.openxmlformats.org/officeDocument/2006/relationships/slideLayout" Target="../slideLayouts/slideLayout2.xml"/><Relationship Id="rId4" Type="http://schemas.openxmlformats.org/officeDocument/2006/relationships/hyperlink" Target="http://search.ligazakon.ua/l_doc2.nsf/link1/an_2394/ed_2019_01_11/pravo1/T124651.html?pravo=1#239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3" Type="http://schemas.openxmlformats.org/officeDocument/2006/relationships/hyperlink" Target="http://search.ligazakon.ua/l_doc2.nsf/link1/an_984/ed_2018_03_14/pravo1/T012341.html?pravo=1#984" TargetMode="External"/><Relationship Id="rId2" Type="http://schemas.openxmlformats.org/officeDocument/2006/relationships/hyperlink" Target="http://www.reyestr.court.gov.ua/Review/73532589" TargetMode="Externa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arch.ligazakon.ua/l_doc2.nsf/link1/an_137/ed_2019_01_11/pravo1/T124651.html?pravo=1#137" TargetMode="External"/><Relationship Id="rId2" Type="http://schemas.openxmlformats.org/officeDocument/2006/relationships/hyperlink" Target="http://search.ligazakon.ua/l_doc2.nsf/link1/an_803/ed_2019_01_11/pravo1/T124651.html?pravo=1#803" TargetMode="External"/><Relationship Id="rId1" Type="http://schemas.openxmlformats.org/officeDocument/2006/relationships/slideLayout" Target="../slideLayouts/slideLayout2.xml"/><Relationship Id="rId4" Type="http://schemas.openxmlformats.org/officeDocument/2006/relationships/hyperlink" Target="http://search.ligazakon.ua/l_doc2.nsf/link1/ed_2009_05_27/pravo1/MU50K02U.html?pravo=1"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arch.ligazakon.ua/l_doc2.nsf/link1/an_721/ed_2019_01_11/pravo1/T124651.html?pravo=1#721" TargetMode="External"/><Relationship Id="rId2" Type="http://schemas.openxmlformats.org/officeDocument/2006/relationships/hyperlink" Target="http://search.ligazakon.ua/l_doc2.nsf/link1/an_1746/ed_2019_01_11/pravo1/T124651.html?pravo=1#1746" TargetMode="External"/><Relationship Id="rId1" Type="http://schemas.openxmlformats.org/officeDocument/2006/relationships/slideLayout" Target="../slideLayouts/slideLayout2.xml"/><Relationship Id="rId4" Type="http://schemas.openxmlformats.org/officeDocument/2006/relationships/hyperlink" Target="http://search.ligazakon.ua/l_doc2.nsf/link1/an_671/ed_2019_01_11/pravo1/T124651.html?pravo=1#671"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arch.ligazakon.ua/l_doc2.nsf/link1/an_2001/ed_2018_04_24/pravo1/T124651.html?pravo=1#200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earch.ligazakon.ua/l_doc2.nsf/link1/ed_2016_06_02/pravo1/Z960254K.html?pravo=1" TargetMode="External"/><Relationship Id="rId2" Type="http://schemas.openxmlformats.org/officeDocument/2006/relationships/hyperlink" Target="http://search.ligazakon.ua/l_doc2.nsf/link1/an_701/ed_2018_04_24/pravo1/T124651.html?pravo=1#701" TargetMode="External"/><Relationship Id="rId1" Type="http://schemas.openxmlformats.org/officeDocument/2006/relationships/slideLayout" Target="../slideLayouts/slideLayout2.xml"/><Relationship Id="rId4" Type="http://schemas.openxmlformats.org/officeDocument/2006/relationships/hyperlink" Target="http://search.ligazakon.ua/l_doc2.nsf/link1/an_107/ed_2017_03_21/pravo1/T213500.html?pravo=1#10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arch.ligazakon.ua/l_doc2.nsf/link1/ed_2019_01_11/pravo1/T124651.html?pravo=1" TargetMode="External"/><Relationship Id="rId2" Type="http://schemas.openxmlformats.org/officeDocument/2006/relationships/hyperlink" Target="http://search.ligazakon.ua/l_doc2.nsf/link1/an_645/ed_2019_02_26/pravo1/T012341.html?pravo=1#64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earch.ligazakon.ua/l_doc2.nsf/link1/ed_2016_06_02/pravo1/Z960254K.html?pravo=1"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arch.ligazakon.ua/l_doc2.nsf/link1/an_725/ed_2018_04_24/pravo1/T124651.html?pravo=1#725" TargetMode="External"/><Relationship Id="rId2" Type="http://schemas.openxmlformats.org/officeDocument/2006/relationships/hyperlink" Target="http://search.ligazakon.ua/l_doc2.nsf/link1/an_144/ed_2018_04_24/pravo1/T124651.html?pravo=1#144" TargetMode="External"/><Relationship Id="rId1" Type="http://schemas.openxmlformats.org/officeDocument/2006/relationships/slideLayout" Target="../slideLayouts/slideLayout2.xml"/><Relationship Id="rId4" Type="http://schemas.openxmlformats.org/officeDocument/2006/relationships/hyperlink" Target="http://search.ligazakon.ua/l_doc2.nsf/link1/an_1746/ed_2018_04_24/pravo1/T124651.html?pravo=1#1746"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earch.ligazakon.ua/l_doc2.nsf/link1/an_2974/ed_2018_04_24/pravo1/T124651.html?pravo=1#2974"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earch.ligazakon.ua/l_doc2.nsf/link1/an_725/ed_2018_10_18/pravo1/T124651.html?pravo=1#725" TargetMode="External"/><Relationship Id="rId2" Type="http://schemas.openxmlformats.org/officeDocument/2006/relationships/hyperlink" Target="http://search.ligazakon.ua/l_doc2.nsf/link1/an_144/ed_2018_10_18/pravo1/T124651.html?pravo=1#144" TargetMode="External"/><Relationship Id="rId1" Type="http://schemas.openxmlformats.org/officeDocument/2006/relationships/slideLayout" Target="../slideLayouts/slideLayout2.xml"/><Relationship Id="rId5" Type="http://schemas.openxmlformats.org/officeDocument/2006/relationships/hyperlink" Target="http://search.ligazakon.ua/l_doc2.nsf/link1/an_721/ed_2018_10_18/pravo1/T124651.html?pravo=1#721" TargetMode="External"/><Relationship Id="rId4" Type="http://schemas.openxmlformats.org/officeDocument/2006/relationships/hyperlink" Target="http://search.ligazakon.ua/l_doc2.nsf/link1/an_1746/ed_2018_10_18/pravo1/T124651.html?pravo=1#1746"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earch.ligazakon.ua/l_doc2.nsf/link1/an_144/ed_2018_10_18/pravo1/T124651.html?pravo=1#144" TargetMode="External"/><Relationship Id="rId7" Type="http://schemas.openxmlformats.org/officeDocument/2006/relationships/hyperlink" Target="http://search.ligazakon.ua/l_doc2.nsf/link1/an_3213/ed_2018_10_18/pravo1/T124651.html?pravo=1#3213" TargetMode="External"/><Relationship Id="rId2" Type="http://schemas.openxmlformats.org/officeDocument/2006/relationships/hyperlink" Target="http://search.ligazakon.ua/l_doc2.nsf/link1/an_53/ed_2018_10_18/pravo1/T124651.html?pravo=1#53" TargetMode="External"/><Relationship Id="rId1" Type="http://schemas.openxmlformats.org/officeDocument/2006/relationships/slideLayout" Target="../slideLayouts/slideLayout2.xml"/><Relationship Id="rId6" Type="http://schemas.openxmlformats.org/officeDocument/2006/relationships/hyperlink" Target="http://search.ligazakon.ua/l_doc2.nsf/link1/an_3031/ed_2018_10_18/pravo1/T124651.html?pravo=1#3031" TargetMode="External"/><Relationship Id="rId5" Type="http://schemas.openxmlformats.org/officeDocument/2006/relationships/hyperlink" Target="http://search.ligazakon.ua/l_doc2.nsf/link1/an_2694/ed_2018_10_18/pravo1/T124651.html?pravo=1#2694" TargetMode="External"/><Relationship Id="rId4" Type="http://schemas.openxmlformats.org/officeDocument/2006/relationships/hyperlink" Target="http://search.ligazakon.ua/l_doc2.nsf/link1/an_676/ed_2018_10_18/pravo1/T124651.html?pravo=1#676"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earch.ligazakon.ua/l_doc2.nsf/link1/an_80/ed_2018_04_24/pravo1/T124651.html?pravo=1#80" TargetMode="External"/><Relationship Id="rId7" Type="http://schemas.openxmlformats.org/officeDocument/2006/relationships/hyperlink" Target="http://search.ligazakon.ua/l_doc2.nsf/link1/an_679/ed_2018_04_24/pravo1/T124651.html?pravo=1#679" TargetMode="External"/><Relationship Id="rId2" Type="http://schemas.openxmlformats.org/officeDocument/2006/relationships/hyperlink" Target="http://search.ligazakon.ua/l_doc2.nsf/link1/an_1621/ed_2018_04_24/pravo1/T124651.html?pravo=1#1621" TargetMode="External"/><Relationship Id="rId1" Type="http://schemas.openxmlformats.org/officeDocument/2006/relationships/slideLayout" Target="../slideLayouts/slideLayout2.xml"/><Relationship Id="rId6" Type="http://schemas.openxmlformats.org/officeDocument/2006/relationships/hyperlink" Target="http://search.ligazakon.ua/l_doc2.nsf/link1/an_676/ed_2018_04_24/pravo1/T124651.html?pravo=1#676" TargetMode="External"/><Relationship Id="rId5" Type="http://schemas.openxmlformats.org/officeDocument/2006/relationships/hyperlink" Target="http://search.ligazakon.ua/l_doc2.nsf/link1/an_1394/ed_2018_03_14/pravo1/T012341.html?pravo=1#1394" TargetMode="External"/><Relationship Id="rId4" Type="http://schemas.openxmlformats.org/officeDocument/2006/relationships/hyperlink" Target="http://search.ligazakon.ua/l_doc2.nsf/link1/an_1657/ed_2018_03_14/pravo1/T012341.html?pravo=1#1657"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earch.ligazakon.ua/l_doc2.nsf/link1/an_117/ed_2012_10_16/pravo1/T063477.html?pravo=1#11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earch.ligazakon.ua/l_doc2.nsf/link1/an_679/ed_2018_08_05/pravo1/T124651.html?pravo=1#679" TargetMode="External"/><Relationship Id="rId2" Type="http://schemas.openxmlformats.org/officeDocument/2006/relationships/hyperlink" Target="http://search.ligazakon.ua/l_doc2.nsf/link1/an_676/ed_2018_08_05/pravo1/T124651.html?pravo=1#676" TargetMode="External"/><Relationship Id="rId1" Type="http://schemas.openxmlformats.org/officeDocument/2006/relationships/slideLayout" Target="../slideLayouts/slideLayout2.xml"/><Relationship Id="rId4" Type="http://schemas.openxmlformats.org/officeDocument/2006/relationships/hyperlink" Target="http://search.ligazakon.ua/l_doc2.nsf/link1/ed_2018_08_05/pravo1/T124651.html?pravo=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arch.ligazakon.ua/l_doc2.nsf/link1/an_212/ed_2018_10_02/pravo1/T05_2747.html?pravo=1#212" TargetMode="External"/><Relationship Id="rId2" Type="http://schemas.openxmlformats.org/officeDocument/2006/relationships/hyperlink" Target="http://search.ligazakon.ua/l_doc2.nsf/link1/ed_2019_01_11/pravo1/T124651.html?pravo=1"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earch.ligazakon.ua/l_doc2.nsf/link1/an_1879/ed_2018_08_05/pravo1/T124651.html?pravo=1#1879"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earch.ligazakon.ua/l_doc2.nsf/link1/an_2013/ed_2018_07_12/pravo1/T124651.html?pravo=1#2013" TargetMode="External"/><Relationship Id="rId2" Type="http://schemas.openxmlformats.org/officeDocument/2006/relationships/hyperlink" Target="http://search.ligazakon.ua/l_doc2.nsf/link1/an_2216/ed_2018_07_12/pravo1/T124651.html?pravo=1#2216"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earch.ligazakon.ua/l_doc2.nsf/link1/an_3065/ed_2018_07_12/pravo1/T124651.html?pravo=1#3065"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arch.ligazakon.ua/l_doc2.nsf/link1/an_3491/ed_2019_01_11/pravo1/T124651.html?pravo=1#3491" TargetMode="External"/><Relationship Id="rId7" Type="http://schemas.openxmlformats.org/officeDocument/2006/relationships/hyperlink" Target="http://search.ligazakon.ua/l_doc2.nsf/link1/an_2160/ed_2019_01_11/pravo1/T124651.html?pravo=1#2160" TargetMode="External"/><Relationship Id="rId2" Type="http://schemas.openxmlformats.org/officeDocument/2006/relationships/hyperlink" Target="http://search.ligazakon.ua/l_doc2.nsf/link1/an_437/ed_2018_07_12/pravo1/T161402.html?pravo=1#437" TargetMode="External"/><Relationship Id="rId1" Type="http://schemas.openxmlformats.org/officeDocument/2006/relationships/slideLayout" Target="../slideLayouts/slideLayout2.xml"/><Relationship Id="rId6" Type="http://schemas.openxmlformats.org/officeDocument/2006/relationships/hyperlink" Target="http://search.ligazakon.ua/l_doc2.nsf/link1/an_910952/ed_2019_01_11/pravo1/T012341.html?pravo=1#910952" TargetMode="External"/><Relationship Id="rId5" Type="http://schemas.openxmlformats.org/officeDocument/2006/relationships/hyperlink" Target="http://search.ligazakon.ua/l_doc2.nsf/link1/an_3481/ed_2019_01_11/pravo1/T124651.html?pravo=1#3481" TargetMode="External"/><Relationship Id="rId4" Type="http://schemas.openxmlformats.org/officeDocument/2006/relationships/hyperlink" Target="http://search.ligazakon.ua/l_doc2.nsf/link1/an_2107/ed_2019_01_11/pravo1/T124651.html?pravo=1#2107"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arch.ligazakon.ua/l_doc2.nsf/link1/an_2216/ed_2019_01_11/pravo1/T124651.html?pravo=1#2216" TargetMode="External"/><Relationship Id="rId2" Type="http://schemas.openxmlformats.org/officeDocument/2006/relationships/hyperlink" Target="http://search.ligazakon.ua/l_doc2.nsf/link1/ed_2017_10_03/pravo1/T172147.html?pravo=1"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hudoc.echr.coe.int/eng?i=001-93579" TargetMode="External"/><Relationship Id="rId2" Type="http://schemas.openxmlformats.org/officeDocument/2006/relationships/hyperlink" Target="http://hudoc.echr.coe.int/eng?i=001-160990"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hudoc.echr.coe.int/eng?i=001-76307" TargetMode="External"/><Relationship Id="rId7" Type="http://schemas.openxmlformats.org/officeDocument/2006/relationships/hyperlink" Target="http://hudoc.echr.coe.int/eng?i=001-97213" TargetMode="External"/><Relationship Id="rId2" Type="http://schemas.openxmlformats.org/officeDocument/2006/relationships/hyperlink" Target="http://hudoc.echr.coe.int/eng?i=001-119759" TargetMode="External"/><Relationship Id="rId1" Type="http://schemas.openxmlformats.org/officeDocument/2006/relationships/slideLayout" Target="../slideLayouts/slideLayout2.xml"/><Relationship Id="rId6" Type="http://schemas.openxmlformats.org/officeDocument/2006/relationships/hyperlink" Target="http://hudoc.echr.coe.int/eng?i=001-126915" TargetMode="External"/><Relationship Id="rId5" Type="http://schemas.openxmlformats.org/officeDocument/2006/relationships/hyperlink" Target="http://hudoc.echr.coe.int/eng?i=001-142306" TargetMode="External"/><Relationship Id="rId4" Type="http://schemas.openxmlformats.org/officeDocument/2006/relationships/hyperlink" Target="http://europeancourt.ru/konvenciya-o-zashhite-prav-cheloveka-i-drugie-oficialnye-dokumenty/konvenciya-o-zashhite-prav-cheloveka-i-osnovnyx-svobod/#3" TargetMode="External"/></Relationships>
</file>

<file path=ppt/slides/_rels/slide77.xml.rels><?xml version="1.0" encoding="UTF-8" standalone="yes"?>
<Relationships xmlns="http://schemas.openxmlformats.org/package/2006/relationships"><Relationship Id="rId2" Type="http://schemas.openxmlformats.org/officeDocument/2006/relationships/hyperlink" Target="http://hudoc.echr.coe.int/eng?i=001-93820"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europeancourt.ru/konvenciya-o-zashhite-prav-cheloveka-i-drugie-oficialnye-dokumenty/konvenciya-o-zashhite-prav-cheloveka-i-osnovnyx-svobod/#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arch.ligazakon.ua/l_doc2.nsf/link1/an_180/ed_2019_01_11/pravo1/T012341.html?pravo=1#180"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arch.ligazakon.ua/l_doc2.nsf/link1/an_66/ed_2018_07_12/pravo1/T161402.html?pravo=1#66" TargetMode="External"/><Relationship Id="rId2" Type="http://schemas.openxmlformats.org/officeDocument/2006/relationships/hyperlink" Target="http://search.ligazakon.ua/l_doc2.nsf/link1/an_536/ed_2016_06_02/pravo1/Z960254K.html?pravo=1#536" TargetMode="External"/><Relationship Id="rId1" Type="http://schemas.openxmlformats.org/officeDocument/2006/relationships/slideLayout" Target="../slideLayouts/slideLayout2.xml"/><Relationship Id="rId6" Type="http://schemas.openxmlformats.org/officeDocument/2006/relationships/hyperlink" Target="http://search.ligazakon.ua/l_doc2.nsf/link1/ed_2009_05_27/pravo1/MU50K02U.html?pravo=1" TargetMode="External"/><Relationship Id="rId5" Type="http://schemas.openxmlformats.org/officeDocument/2006/relationships/hyperlink" Target="http://search.ligazakon.ua/l_doc2.nsf/link1/ed_2016_06_02/pravo1/T161401.html?pravo=1" TargetMode="External"/><Relationship Id="rId4" Type="http://schemas.openxmlformats.org/officeDocument/2006/relationships/hyperlink" Target="http://search.ligazakon.ua/l_doc2.nsf/link1/ed_2017_10_03/pravo1/T172147.html?pravo=1"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556792"/>
            <a:ext cx="7851648" cy="1108720"/>
          </a:xfrm>
        </p:spPr>
        <p:txBody>
          <a:bodyPr>
            <a:normAutofit fontScale="90000"/>
          </a:bodyPr>
          <a:lstStyle/>
          <a:p>
            <a:pPr algn="ctr"/>
            <a:r>
              <a:rPr lang="ru-RU" sz="4400" i="1" dirty="0" smtClean="0">
                <a:cs typeface="AngsanaUPC" pitchFamily="18" charset="-34"/>
              </a:rPr>
              <a:t/>
            </a:r>
            <a:br>
              <a:rPr lang="ru-RU" sz="4400" i="1" dirty="0" smtClean="0">
                <a:cs typeface="AngsanaUPC" pitchFamily="18" charset="-34"/>
              </a:rPr>
            </a:br>
            <a:r>
              <a:rPr lang="ru-RU" sz="4400" i="1" dirty="0">
                <a:cs typeface="AngsanaUPC" pitchFamily="18" charset="-34"/>
              </a:rPr>
              <a:t/>
            </a:r>
            <a:br>
              <a:rPr lang="ru-RU" sz="4400" i="1" dirty="0">
                <a:cs typeface="AngsanaUPC" pitchFamily="18" charset="-34"/>
              </a:rPr>
            </a:br>
            <a:r>
              <a:rPr lang="ru-RU" sz="4400" i="1" dirty="0" smtClean="0">
                <a:cs typeface="AngsanaUPC" pitchFamily="18" charset="-34"/>
              </a:rPr>
              <a:t/>
            </a:r>
            <a:br>
              <a:rPr lang="ru-RU" sz="4400" i="1" dirty="0" smtClean="0">
                <a:cs typeface="AngsanaUPC" pitchFamily="18" charset="-34"/>
              </a:rPr>
            </a:br>
            <a:endParaRPr lang="uk-UA" sz="4400" i="1" dirty="0">
              <a:cs typeface="AngsanaUPC" pitchFamily="18" charset="-34"/>
            </a:endParaRPr>
          </a:p>
        </p:txBody>
      </p:sp>
      <p:sp>
        <p:nvSpPr>
          <p:cNvPr id="3" name="Подзаголовок 2"/>
          <p:cNvSpPr>
            <a:spLocks noGrp="1"/>
          </p:cNvSpPr>
          <p:nvPr>
            <p:ph type="subTitle" idx="1"/>
          </p:nvPr>
        </p:nvSpPr>
        <p:spPr>
          <a:xfrm>
            <a:off x="611560" y="476672"/>
            <a:ext cx="7854696" cy="5785048"/>
          </a:xfrm>
        </p:spPr>
        <p:txBody>
          <a:bodyPr>
            <a:normAutofit/>
          </a:bodyPr>
          <a:lstStyle/>
          <a:p>
            <a:pPr algn="ctr"/>
            <a:endParaRPr lang="uk-UA" sz="4000" b="1" dirty="0" smtClean="0"/>
          </a:p>
          <a:p>
            <a:pPr algn="ctr"/>
            <a:r>
              <a:rPr lang="ru-RU" sz="4000" dirty="0" err="1"/>
              <a:t>Ratio</a:t>
            </a:r>
            <a:r>
              <a:rPr lang="ru-RU" sz="4000" dirty="0"/>
              <a:t> </a:t>
            </a:r>
            <a:r>
              <a:rPr lang="ru-RU" sz="4000" dirty="0" err="1"/>
              <a:t>decidendi</a:t>
            </a:r>
            <a:r>
              <a:rPr lang="ru-RU" sz="4000" dirty="0"/>
              <a:t>, як </a:t>
            </a:r>
            <a:r>
              <a:rPr lang="ru-RU" sz="4000" dirty="0" err="1"/>
              <a:t>запорука</a:t>
            </a:r>
            <a:r>
              <a:rPr lang="ru-RU" sz="4000" dirty="0"/>
              <a:t> </a:t>
            </a:r>
            <a:r>
              <a:rPr lang="ru-RU" sz="4000" dirty="0" err="1"/>
              <a:t>надання</a:t>
            </a:r>
            <a:r>
              <a:rPr lang="ru-RU" sz="4000" dirty="0"/>
              <a:t> </a:t>
            </a:r>
            <a:r>
              <a:rPr lang="ru-RU" sz="4000" dirty="0" err="1"/>
              <a:t>ефективної</a:t>
            </a:r>
            <a:r>
              <a:rPr lang="ru-RU" sz="4000" dirty="0"/>
              <a:t> </a:t>
            </a:r>
            <a:r>
              <a:rPr lang="ru-RU" sz="4000" dirty="0" err="1"/>
              <a:t>правничої</a:t>
            </a:r>
            <a:r>
              <a:rPr lang="ru-RU" sz="4000" dirty="0"/>
              <a:t> </a:t>
            </a:r>
            <a:r>
              <a:rPr lang="ru-RU" sz="4000" dirty="0" err="1"/>
              <a:t>допомоги</a:t>
            </a:r>
            <a:r>
              <a:rPr lang="ru-RU" sz="4000" dirty="0"/>
              <a:t> у </a:t>
            </a:r>
            <a:r>
              <a:rPr lang="ru-RU" sz="4000" dirty="0" err="1"/>
              <a:t>кримінальному</a:t>
            </a:r>
            <a:r>
              <a:rPr lang="ru-RU" sz="4000" dirty="0"/>
              <a:t> </a:t>
            </a:r>
            <a:r>
              <a:rPr lang="ru-RU" sz="4000" dirty="0" err="1" smtClean="0"/>
              <a:t>провадженні</a:t>
            </a:r>
            <a:endParaRPr lang="uk-UA" sz="1800" dirty="0" smtClean="0"/>
          </a:p>
          <a:p>
            <a:pPr algn="ctr"/>
            <a:r>
              <a:rPr lang="uk-UA" sz="1800" dirty="0" smtClean="0"/>
              <a:t>Доповідач:</a:t>
            </a:r>
          </a:p>
          <a:p>
            <a:pPr algn="ctr"/>
            <a:r>
              <a:rPr lang="uk-UA" sz="1800" dirty="0" smtClean="0"/>
              <a:t>Дроздов Олександр Михайлович</a:t>
            </a:r>
          </a:p>
          <a:p>
            <a:endParaRPr lang="uk-UA" sz="1800" dirty="0"/>
          </a:p>
          <a:p>
            <a:pPr algn="ctr"/>
            <a:r>
              <a:rPr lang="uk-UA" sz="1800" dirty="0" smtClean="0"/>
              <a:t>Адвокат, член Вищої кваліфікаційної комісії суддів України</a:t>
            </a:r>
          </a:p>
          <a:p>
            <a:pPr algn="ctr"/>
            <a:r>
              <a:rPr lang="uk-UA" sz="1800" dirty="0" smtClean="0"/>
              <a:t>Перший проректор Вищої школи адвокатури НААУ, </a:t>
            </a:r>
          </a:p>
          <a:p>
            <a:pPr algn="ctr"/>
            <a:r>
              <a:rPr lang="uk-UA" sz="1800" dirty="0" smtClean="0"/>
              <a:t>член Науково-консультативної ради при Верховному Суді, </a:t>
            </a:r>
          </a:p>
          <a:p>
            <a:pPr algn="ctr"/>
            <a:r>
              <a:rPr lang="uk-UA" sz="1800" dirty="0" err="1" smtClean="0"/>
              <a:t>к.ю.н</a:t>
            </a:r>
            <a:r>
              <a:rPr lang="uk-UA" sz="1800" dirty="0"/>
              <a:t>., </a:t>
            </a:r>
            <a:r>
              <a:rPr lang="uk-UA" sz="1800" dirty="0" smtClean="0"/>
              <a:t>доцент, заслужений юрист України</a:t>
            </a:r>
            <a:endParaRPr lang="uk-UA"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568952" cy="6192688"/>
          </a:xfrm>
        </p:spPr>
        <p:txBody>
          <a:bodyPr>
            <a:normAutofit fontScale="62500" lnSpcReduction="20000"/>
          </a:bodyPr>
          <a:lstStyle/>
          <a:p>
            <a:pPr marL="0" indent="0" algn="just">
              <a:buNone/>
            </a:pPr>
            <a:r>
              <a:rPr lang="ru-RU" dirty="0"/>
              <a:t>29. У пунктах 82-83 </a:t>
            </a:r>
            <a:r>
              <a:rPr lang="ru-RU" dirty="0" err="1"/>
              <a:t>цього</a:t>
            </a:r>
            <a:r>
              <a:rPr lang="ru-RU" dirty="0"/>
              <a:t> </a:t>
            </a:r>
            <a:r>
              <a:rPr lang="ru-RU" dirty="0" err="1"/>
              <a:t>рішення</a:t>
            </a:r>
            <a:r>
              <a:rPr lang="ru-RU" dirty="0"/>
              <a:t> ЄСПЛ </a:t>
            </a:r>
            <a:r>
              <a:rPr lang="ru-RU" dirty="0" err="1"/>
              <a:t>наголосив</a:t>
            </a:r>
            <a:r>
              <a:rPr lang="ru-RU" dirty="0"/>
              <a:t>, </a:t>
            </a:r>
            <a:r>
              <a:rPr lang="ru-RU" dirty="0" err="1"/>
              <a:t>що</a:t>
            </a:r>
            <a:r>
              <a:rPr lang="ru-RU" dirty="0"/>
              <a:t> </a:t>
            </a:r>
            <a:r>
              <a:rPr lang="ru-RU" dirty="0" err="1"/>
              <a:t>спосіб</a:t>
            </a:r>
            <a:r>
              <a:rPr lang="ru-RU" dirty="0"/>
              <a:t> </a:t>
            </a:r>
            <a:r>
              <a:rPr lang="ru-RU" dirty="0" err="1"/>
              <a:t>застосування</a:t>
            </a:r>
            <a:r>
              <a:rPr lang="ru-RU" dirty="0"/>
              <a:t> п. 1 ст. 6 </a:t>
            </a:r>
            <a:r>
              <a:rPr lang="ru-RU" dirty="0" err="1"/>
              <a:t>Конвенції</a:t>
            </a:r>
            <a:r>
              <a:rPr lang="ru-RU" dirty="0"/>
              <a:t> до </a:t>
            </a:r>
            <a:r>
              <a:rPr lang="ru-RU" dirty="0" err="1"/>
              <a:t>апеляційних</a:t>
            </a:r>
            <a:r>
              <a:rPr lang="ru-RU" dirty="0"/>
              <a:t> та </a:t>
            </a:r>
            <a:r>
              <a:rPr lang="ru-RU" dirty="0" err="1"/>
              <a:t>касаційних</a:t>
            </a:r>
            <a:r>
              <a:rPr lang="ru-RU" dirty="0"/>
              <a:t> </a:t>
            </a:r>
            <a:r>
              <a:rPr lang="ru-RU" dirty="0" err="1"/>
              <a:t>судів</a:t>
            </a:r>
            <a:r>
              <a:rPr lang="ru-RU" dirty="0"/>
              <a:t> </a:t>
            </a:r>
            <a:r>
              <a:rPr lang="ru-RU" dirty="0" err="1"/>
              <a:t>залежить</a:t>
            </a:r>
            <a:r>
              <a:rPr lang="ru-RU" dirty="0"/>
              <a:t> </a:t>
            </a:r>
            <a:r>
              <a:rPr lang="ru-RU" dirty="0" err="1"/>
              <a:t>від</a:t>
            </a:r>
            <a:r>
              <a:rPr lang="ru-RU" dirty="0"/>
              <a:t> </a:t>
            </a:r>
            <a:r>
              <a:rPr lang="ru-RU" dirty="0" err="1"/>
              <a:t>особливостей</a:t>
            </a:r>
            <a:r>
              <a:rPr lang="ru-RU" dirty="0"/>
              <a:t> судового </a:t>
            </a:r>
            <a:r>
              <a:rPr lang="ru-RU" dirty="0" err="1"/>
              <a:t>провадження</a:t>
            </a:r>
            <a:r>
              <a:rPr lang="ru-RU" dirty="0"/>
              <a:t>, про яке </a:t>
            </a:r>
            <a:r>
              <a:rPr lang="ru-RU" dirty="0" err="1"/>
              <a:t>йдеться</a:t>
            </a:r>
            <a:r>
              <a:rPr lang="ru-RU" dirty="0"/>
              <a:t>, і </a:t>
            </a:r>
            <a:r>
              <a:rPr lang="ru-RU" dirty="0" err="1"/>
              <a:t>необхідно</a:t>
            </a:r>
            <a:r>
              <a:rPr lang="ru-RU" dirty="0"/>
              <a:t> </a:t>
            </a:r>
            <a:r>
              <a:rPr lang="ru-RU" dirty="0" err="1"/>
              <a:t>враховувати</a:t>
            </a:r>
            <a:r>
              <a:rPr lang="ru-RU" dirty="0"/>
              <a:t> всю </a:t>
            </a:r>
            <a:r>
              <a:rPr lang="ru-RU" dirty="0" err="1"/>
              <a:t>сукупність</a:t>
            </a:r>
            <a:r>
              <a:rPr lang="ru-RU" dirty="0"/>
              <a:t> </a:t>
            </a:r>
            <a:r>
              <a:rPr lang="ru-RU" dirty="0" err="1"/>
              <a:t>процесуальних</a:t>
            </a:r>
            <a:r>
              <a:rPr lang="ru-RU" dirty="0"/>
              <a:t> </a:t>
            </a:r>
            <a:r>
              <a:rPr lang="ru-RU" dirty="0" err="1"/>
              <a:t>дій</a:t>
            </a:r>
            <a:r>
              <a:rPr lang="ru-RU" dirty="0"/>
              <a:t>, </a:t>
            </a:r>
            <a:r>
              <a:rPr lang="ru-RU" dirty="0" err="1"/>
              <a:t>проведених</a:t>
            </a:r>
            <a:r>
              <a:rPr lang="ru-RU" dirty="0"/>
              <a:t> в рамках </a:t>
            </a:r>
            <a:r>
              <a:rPr lang="ru-RU" dirty="0" err="1"/>
              <a:t>національного</a:t>
            </a:r>
            <a:r>
              <a:rPr lang="ru-RU" dirty="0"/>
              <a:t> правопорядку, а </a:t>
            </a:r>
            <a:r>
              <a:rPr lang="ru-RU" dirty="0" err="1"/>
              <a:t>також</a:t>
            </a:r>
            <a:r>
              <a:rPr lang="ru-RU" dirty="0"/>
              <a:t> роль </a:t>
            </a:r>
            <a:r>
              <a:rPr lang="ru-RU" dirty="0" err="1"/>
              <a:t>судів</a:t>
            </a:r>
            <a:r>
              <a:rPr lang="ru-RU" dirty="0"/>
              <a:t> </a:t>
            </a:r>
            <a:r>
              <a:rPr lang="ru-RU" dirty="0" err="1"/>
              <a:t>касаційної</a:t>
            </a:r>
            <a:r>
              <a:rPr lang="ru-RU" dirty="0"/>
              <a:t> </a:t>
            </a:r>
            <a:r>
              <a:rPr lang="ru-RU" dirty="0" err="1"/>
              <a:t>інстанції</a:t>
            </a:r>
            <a:r>
              <a:rPr lang="ru-RU" dirty="0"/>
              <a:t> в </a:t>
            </a:r>
            <a:r>
              <a:rPr lang="ru-RU" dirty="0" err="1"/>
              <a:t>ньому</a:t>
            </a:r>
            <a:r>
              <a:rPr lang="ru-RU" dirty="0"/>
              <a:t>.</a:t>
            </a:r>
          </a:p>
          <a:p>
            <a:pPr marL="0" indent="0" algn="just">
              <a:buNone/>
            </a:pPr>
            <a:r>
              <a:rPr lang="ru-RU" dirty="0"/>
              <a:t>30. ЄСПЛ </a:t>
            </a:r>
            <a:r>
              <a:rPr lang="ru-RU" dirty="0" err="1"/>
              <a:t>також</a:t>
            </a:r>
            <a:r>
              <a:rPr lang="ru-RU" dirty="0"/>
              <a:t> </a:t>
            </a:r>
            <a:r>
              <a:rPr lang="ru-RU" dirty="0" err="1"/>
              <a:t>визнав</a:t>
            </a:r>
            <a:r>
              <a:rPr lang="ru-RU" dirty="0"/>
              <a:t>, </a:t>
            </a:r>
            <a:r>
              <a:rPr lang="ru-RU" dirty="0" err="1"/>
              <a:t>що</a:t>
            </a:r>
            <a:r>
              <a:rPr lang="ru-RU" dirty="0"/>
              <a:t> </a:t>
            </a:r>
            <a:r>
              <a:rPr lang="ru-RU" dirty="0" err="1"/>
              <a:t>застосування</a:t>
            </a:r>
            <a:r>
              <a:rPr lang="ru-RU" dirty="0"/>
              <a:t> </a:t>
            </a:r>
            <a:r>
              <a:rPr lang="ru-RU" dirty="0" err="1"/>
              <a:t>передбаченого</a:t>
            </a:r>
            <a:r>
              <a:rPr lang="ru-RU" dirty="0"/>
              <a:t> </a:t>
            </a:r>
            <a:r>
              <a:rPr lang="ru-RU" dirty="0" err="1"/>
              <a:t>законодавством</a:t>
            </a:r>
            <a:r>
              <a:rPr lang="ru-RU" dirty="0"/>
              <a:t> порогу </a:t>
            </a:r>
            <a:r>
              <a:rPr lang="ru-RU" i="1" dirty="0" err="1"/>
              <a:t>ratione</a:t>
            </a:r>
            <a:r>
              <a:rPr lang="ru-RU" i="1" dirty="0"/>
              <a:t> </a:t>
            </a:r>
            <a:r>
              <a:rPr lang="ru-RU" i="1" dirty="0" err="1"/>
              <a:t>valoris</a:t>
            </a:r>
            <a:r>
              <a:rPr lang="ru-RU" i="1" dirty="0"/>
              <a:t> </a:t>
            </a:r>
            <a:r>
              <a:rPr lang="ru-RU" dirty="0"/>
              <a:t>для </a:t>
            </a:r>
            <a:r>
              <a:rPr lang="ru-RU" dirty="0" err="1"/>
              <a:t>подання</a:t>
            </a:r>
            <a:r>
              <a:rPr lang="ru-RU" dirty="0"/>
              <a:t> </a:t>
            </a:r>
            <a:r>
              <a:rPr lang="ru-RU" dirty="0" err="1"/>
              <a:t>скарг</a:t>
            </a:r>
            <a:r>
              <a:rPr lang="ru-RU" dirty="0"/>
              <a:t> до Верховного суду є </a:t>
            </a:r>
            <a:r>
              <a:rPr lang="ru-RU" dirty="0" err="1"/>
              <a:t>правомірною</a:t>
            </a:r>
            <a:r>
              <a:rPr lang="ru-RU" dirty="0"/>
              <a:t> та </a:t>
            </a:r>
            <a:r>
              <a:rPr lang="ru-RU" dirty="0" err="1"/>
              <a:t>обґрунтованою</a:t>
            </a:r>
            <a:r>
              <a:rPr lang="ru-RU" dirty="0"/>
              <a:t> </a:t>
            </a:r>
            <a:r>
              <a:rPr lang="ru-RU" dirty="0" err="1"/>
              <a:t>процесуальною</a:t>
            </a:r>
            <a:r>
              <a:rPr lang="ru-RU" dirty="0"/>
              <a:t> </a:t>
            </a:r>
            <a:r>
              <a:rPr lang="ru-RU" dirty="0" err="1"/>
              <a:t>вимогою</a:t>
            </a:r>
            <a:r>
              <a:rPr lang="ru-RU" dirty="0"/>
              <a:t>, </a:t>
            </a:r>
            <a:r>
              <a:rPr lang="ru-RU" dirty="0" err="1"/>
              <a:t>враховуючи</a:t>
            </a:r>
            <a:r>
              <a:rPr lang="ru-RU" dirty="0"/>
              <a:t> саму суть </a:t>
            </a:r>
            <a:r>
              <a:rPr lang="ru-RU" dirty="0" err="1"/>
              <a:t>повноважень</a:t>
            </a:r>
            <a:r>
              <a:rPr lang="ru-RU" dirty="0"/>
              <a:t> суду </a:t>
            </a:r>
            <a:r>
              <a:rPr lang="ru-RU" dirty="0" err="1"/>
              <a:t>щодо</a:t>
            </a:r>
            <a:r>
              <a:rPr lang="ru-RU" dirty="0"/>
              <a:t> </a:t>
            </a:r>
            <a:r>
              <a:rPr lang="ru-RU" dirty="0" err="1"/>
              <a:t>розгляду</a:t>
            </a:r>
            <a:r>
              <a:rPr lang="ru-RU" dirty="0"/>
              <a:t> </a:t>
            </a:r>
            <a:r>
              <a:rPr lang="ru-RU" dirty="0" err="1"/>
              <a:t>лише</a:t>
            </a:r>
            <a:r>
              <a:rPr lang="ru-RU" dirty="0"/>
              <a:t> справ </a:t>
            </a:r>
            <a:r>
              <a:rPr lang="ru-RU" dirty="0" err="1"/>
              <a:t>відповідного</a:t>
            </a:r>
            <a:r>
              <a:rPr lang="ru-RU" dirty="0"/>
              <a:t> </a:t>
            </a:r>
            <a:r>
              <a:rPr lang="ru-RU" dirty="0" err="1"/>
              <a:t>рівня</a:t>
            </a:r>
            <a:r>
              <a:rPr lang="ru-RU" dirty="0"/>
              <a:t> </a:t>
            </a:r>
            <a:r>
              <a:rPr lang="ru-RU" dirty="0" err="1"/>
              <a:t>значущості</a:t>
            </a:r>
            <a:r>
              <a:rPr lang="ru-RU" dirty="0"/>
              <a:t>.</a:t>
            </a:r>
          </a:p>
          <a:p>
            <a:pPr marL="0" indent="0" algn="just">
              <a:buNone/>
            </a:pPr>
            <a:r>
              <a:rPr lang="ru-RU" dirty="0"/>
              <a:t>31. Таким чином, </a:t>
            </a:r>
            <a:r>
              <a:rPr lang="ru-RU" dirty="0" err="1"/>
              <a:t>встановлення</a:t>
            </a:r>
            <a:r>
              <a:rPr lang="ru-RU" dirty="0"/>
              <a:t> на нормативному </a:t>
            </a:r>
            <a:r>
              <a:rPr lang="ru-RU" dirty="0" err="1"/>
              <a:t>рівні</a:t>
            </a:r>
            <a:r>
              <a:rPr lang="ru-RU" dirty="0"/>
              <a:t> </a:t>
            </a:r>
            <a:r>
              <a:rPr lang="ru-RU" dirty="0" err="1"/>
              <a:t>відповідних</a:t>
            </a:r>
            <a:r>
              <a:rPr lang="ru-RU" dirty="0"/>
              <a:t> </a:t>
            </a:r>
            <a:r>
              <a:rPr lang="ru-RU" dirty="0" err="1"/>
              <a:t>процесуальних</a:t>
            </a:r>
            <a:r>
              <a:rPr lang="ru-RU" dirty="0"/>
              <a:t> </a:t>
            </a:r>
            <a:r>
              <a:rPr lang="ru-RU" dirty="0" err="1"/>
              <a:t>фільтрів</a:t>
            </a:r>
            <a:r>
              <a:rPr lang="ru-RU" dirty="0"/>
              <a:t> для </a:t>
            </a:r>
            <a:r>
              <a:rPr lang="ru-RU" dirty="0" err="1"/>
              <a:t>касаційного</a:t>
            </a:r>
            <a:r>
              <a:rPr lang="ru-RU" dirty="0"/>
              <a:t> перегляду, </a:t>
            </a:r>
            <a:r>
              <a:rPr lang="ru-RU" dirty="0" err="1"/>
              <a:t>наприклад</a:t>
            </a:r>
            <a:r>
              <a:rPr lang="ru-RU" dirty="0"/>
              <a:t>, </a:t>
            </a:r>
            <a:r>
              <a:rPr lang="ru-RU" dirty="0" err="1"/>
              <a:t>визначення</a:t>
            </a:r>
            <a:r>
              <a:rPr lang="ru-RU" dirty="0"/>
              <a:t> </a:t>
            </a:r>
            <a:r>
              <a:rPr lang="ru-RU" dirty="0" err="1"/>
              <a:t>судових</a:t>
            </a:r>
            <a:r>
              <a:rPr lang="ru-RU" dirty="0"/>
              <a:t> </a:t>
            </a:r>
            <a:r>
              <a:rPr lang="ru-RU" dirty="0" err="1"/>
              <a:t>рішень</a:t>
            </a:r>
            <a:r>
              <a:rPr lang="ru-RU" dirty="0"/>
              <a:t>, </a:t>
            </a:r>
            <a:r>
              <a:rPr lang="ru-RU" dirty="0" err="1"/>
              <a:t>які</a:t>
            </a:r>
            <a:r>
              <a:rPr lang="ru-RU" dirty="0"/>
              <a:t> </a:t>
            </a:r>
            <a:r>
              <a:rPr lang="ru-RU" dirty="0" err="1"/>
              <a:t>можуть</a:t>
            </a:r>
            <a:r>
              <a:rPr lang="ru-RU" dirty="0"/>
              <a:t> бути </a:t>
            </a:r>
            <a:r>
              <a:rPr lang="ru-RU" dirty="0" err="1"/>
              <a:t>оскаржені</a:t>
            </a:r>
            <a:r>
              <a:rPr lang="ru-RU" dirty="0"/>
              <a:t> в </a:t>
            </a:r>
            <a:r>
              <a:rPr lang="ru-RU" dirty="0" err="1"/>
              <a:t>касаційному</a:t>
            </a:r>
            <a:r>
              <a:rPr lang="ru-RU" dirty="0"/>
              <a:t> порядку, не </a:t>
            </a:r>
            <a:r>
              <a:rPr lang="ru-RU" dirty="0" err="1"/>
              <a:t>суперечить</a:t>
            </a:r>
            <a:r>
              <a:rPr lang="ru-RU" dirty="0"/>
              <a:t> </a:t>
            </a:r>
            <a:r>
              <a:rPr lang="ru-RU" dirty="0" err="1"/>
              <a:t>практиці</a:t>
            </a:r>
            <a:r>
              <a:rPr lang="ru-RU" dirty="0"/>
              <a:t> </a:t>
            </a:r>
            <a:r>
              <a:rPr lang="ru-RU" dirty="0" smtClean="0"/>
              <a:t>ЄСПЛ.</a:t>
            </a:r>
          </a:p>
          <a:p>
            <a:pPr marL="0" indent="0" algn="just">
              <a:buNone/>
            </a:pPr>
            <a:r>
              <a:rPr lang="ru-RU" dirty="0" smtClean="0"/>
              <a:t>32. </a:t>
            </a:r>
            <a:r>
              <a:rPr lang="ru-RU" dirty="0" err="1" smtClean="0"/>
              <a:t>Крім</a:t>
            </a:r>
            <a:r>
              <a:rPr lang="ru-RU" dirty="0" smtClean="0"/>
              <a:t> того, ЄСПЛ </a:t>
            </a:r>
            <a:r>
              <a:rPr lang="ru-RU" dirty="0" err="1" smtClean="0"/>
              <a:t>неодноразово</a:t>
            </a:r>
            <a:r>
              <a:rPr lang="ru-RU" dirty="0" smtClean="0"/>
              <a:t> </a:t>
            </a:r>
            <a:r>
              <a:rPr lang="ru-RU" dirty="0" err="1" smtClean="0"/>
              <a:t>наголошував</a:t>
            </a:r>
            <a:r>
              <a:rPr lang="ru-RU" dirty="0" smtClean="0"/>
              <a:t> на тому, </a:t>
            </a:r>
            <a:r>
              <a:rPr lang="ru-RU" dirty="0" err="1" smtClean="0"/>
              <a:t>що</a:t>
            </a:r>
            <a:r>
              <a:rPr lang="ru-RU" dirty="0" smtClean="0"/>
              <a:t> право на доступ до суду, </a:t>
            </a:r>
            <a:r>
              <a:rPr lang="ru-RU" dirty="0" err="1" smtClean="0"/>
              <a:t>закріплене</a:t>
            </a:r>
            <a:r>
              <a:rPr lang="ru-RU" dirty="0" smtClean="0"/>
              <a:t> у ст. 6 </a:t>
            </a:r>
            <a:r>
              <a:rPr lang="ru-RU" dirty="0" err="1" smtClean="0"/>
              <a:t>Конвенції</a:t>
            </a:r>
            <a:r>
              <a:rPr lang="ru-RU" dirty="0" smtClean="0"/>
              <a:t>, не є </a:t>
            </a:r>
            <a:r>
              <a:rPr lang="ru-RU" dirty="0" err="1" smtClean="0"/>
              <a:t>абсолютним</a:t>
            </a:r>
            <a:r>
              <a:rPr lang="ru-RU" dirty="0" smtClean="0"/>
              <a:t>. </a:t>
            </a:r>
            <a:r>
              <a:rPr lang="ru-RU" dirty="0" err="1" smtClean="0"/>
              <a:t>Воно</a:t>
            </a:r>
            <a:r>
              <a:rPr lang="ru-RU" dirty="0" smtClean="0"/>
              <a:t> </a:t>
            </a:r>
            <a:r>
              <a:rPr lang="ru-RU" dirty="0" err="1" smtClean="0"/>
              <a:t>може</a:t>
            </a:r>
            <a:r>
              <a:rPr lang="ru-RU" dirty="0" smtClean="0"/>
              <a:t> бути </a:t>
            </a:r>
            <a:r>
              <a:rPr lang="ru-RU" dirty="0" err="1" smtClean="0"/>
              <a:t>піддане</a:t>
            </a:r>
            <a:r>
              <a:rPr lang="ru-RU" dirty="0" smtClean="0"/>
              <a:t> </a:t>
            </a:r>
            <a:r>
              <a:rPr lang="ru-RU" dirty="0" err="1" smtClean="0"/>
              <a:t>допустимим</a:t>
            </a:r>
            <a:r>
              <a:rPr lang="ru-RU" dirty="0" smtClean="0"/>
              <a:t> </a:t>
            </a:r>
            <a:r>
              <a:rPr lang="ru-RU" dirty="0" err="1" smtClean="0"/>
              <a:t>обмеженням</a:t>
            </a:r>
            <a:r>
              <a:rPr lang="ru-RU" dirty="0" smtClean="0"/>
              <a:t>, </a:t>
            </a:r>
            <a:r>
              <a:rPr lang="ru-RU" dirty="0" err="1" smtClean="0"/>
              <a:t>оскільки</a:t>
            </a:r>
            <a:r>
              <a:rPr lang="ru-RU" dirty="0" smtClean="0"/>
              <a:t> </a:t>
            </a:r>
            <a:r>
              <a:rPr lang="ru-RU" dirty="0" err="1" smtClean="0"/>
              <a:t>вимагає</a:t>
            </a:r>
            <a:r>
              <a:rPr lang="ru-RU" dirty="0" smtClean="0"/>
              <a:t> за </a:t>
            </a:r>
            <a:r>
              <a:rPr lang="ru-RU" dirty="0" err="1" smtClean="0"/>
              <a:t>своєю</a:t>
            </a:r>
            <a:r>
              <a:rPr lang="ru-RU" dirty="0" smtClean="0"/>
              <a:t> природою державного </a:t>
            </a:r>
            <a:r>
              <a:rPr lang="ru-RU" dirty="0" err="1" smtClean="0"/>
              <a:t>регулювання</a:t>
            </a:r>
            <a:r>
              <a:rPr lang="ru-RU" dirty="0" smtClean="0"/>
              <a:t>. </a:t>
            </a:r>
            <a:r>
              <a:rPr lang="ru-RU" dirty="0" err="1" smtClean="0"/>
              <a:t>Держави-учасниці</a:t>
            </a:r>
            <a:r>
              <a:rPr lang="ru-RU" dirty="0" smtClean="0"/>
              <a:t> </a:t>
            </a:r>
            <a:r>
              <a:rPr lang="ru-RU" dirty="0" err="1" smtClean="0"/>
              <a:t>користуються</a:t>
            </a:r>
            <a:r>
              <a:rPr lang="ru-RU" dirty="0" smtClean="0"/>
              <a:t> у </a:t>
            </a:r>
            <a:r>
              <a:rPr lang="ru-RU" dirty="0" err="1" smtClean="0"/>
              <a:t>цьому</a:t>
            </a:r>
            <a:r>
              <a:rPr lang="ru-RU" dirty="0" smtClean="0"/>
              <a:t> </a:t>
            </a:r>
            <a:r>
              <a:rPr lang="ru-RU" dirty="0" err="1" smtClean="0"/>
              <a:t>питанні</a:t>
            </a:r>
            <a:r>
              <a:rPr lang="ru-RU" dirty="0" smtClean="0"/>
              <a:t> </a:t>
            </a:r>
            <a:r>
              <a:rPr lang="ru-RU" dirty="0" err="1" smtClean="0"/>
              <a:t>певною</a:t>
            </a:r>
            <a:r>
              <a:rPr lang="ru-RU" dirty="0" smtClean="0"/>
              <a:t> свободою </a:t>
            </a:r>
            <a:r>
              <a:rPr lang="ru-RU" dirty="0" err="1" smtClean="0"/>
              <a:t>розсуду</a:t>
            </a:r>
            <a:r>
              <a:rPr lang="ru-RU" dirty="0" smtClean="0"/>
              <a:t> (пункт 44 </a:t>
            </a:r>
            <a:r>
              <a:rPr lang="ru-RU" dirty="0" err="1" smtClean="0"/>
              <a:t>рішення</a:t>
            </a:r>
            <a:r>
              <a:rPr lang="ru-RU" dirty="0" smtClean="0"/>
              <a:t> </a:t>
            </a:r>
            <a:r>
              <a:rPr lang="ru-RU" dirty="0" err="1" smtClean="0"/>
              <a:t>від</a:t>
            </a:r>
            <a:r>
              <a:rPr lang="ru-RU" dirty="0" smtClean="0"/>
              <a:t> 12 </a:t>
            </a:r>
            <a:r>
              <a:rPr lang="ru-RU" dirty="0" err="1" smtClean="0"/>
              <a:t>липня</a:t>
            </a:r>
            <a:r>
              <a:rPr lang="ru-RU" dirty="0" smtClean="0"/>
              <a:t> 2001 року у </a:t>
            </a:r>
            <a:r>
              <a:rPr lang="ru-RU" dirty="0" err="1" smtClean="0"/>
              <a:t>справі</a:t>
            </a:r>
            <a:r>
              <a:rPr lang="ru-RU" dirty="0" smtClean="0"/>
              <a:t> «Принц </a:t>
            </a:r>
            <a:r>
              <a:rPr lang="ru-RU" dirty="0" err="1" smtClean="0"/>
              <a:t>Ліхтенштейну</a:t>
            </a:r>
            <a:r>
              <a:rPr lang="ru-RU" dirty="0" smtClean="0"/>
              <a:t> Ганс-Адамс II </a:t>
            </a:r>
            <a:r>
              <a:rPr lang="ru-RU" dirty="0" err="1" smtClean="0"/>
              <a:t>проти</a:t>
            </a:r>
            <a:r>
              <a:rPr lang="ru-RU" dirty="0" smtClean="0"/>
              <a:t> </a:t>
            </a:r>
            <a:r>
              <a:rPr lang="ru-RU" dirty="0" err="1" smtClean="0"/>
              <a:t>Німеччини</a:t>
            </a:r>
            <a:r>
              <a:rPr lang="ru-RU" dirty="0" smtClean="0"/>
              <a:t>», </a:t>
            </a:r>
            <a:r>
              <a:rPr lang="ru-RU" dirty="0" err="1" smtClean="0"/>
              <a:t>заява</a:t>
            </a:r>
            <a:r>
              <a:rPr lang="ru-RU" dirty="0" smtClean="0"/>
              <a:t> № 42527/98; пункт 98 </a:t>
            </a:r>
            <a:r>
              <a:rPr lang="ru-RU" dirty="0" err="1" smtClean="0"/>
              <a:t>рішення</a:t>
            </a:r>
            <a:r>
              <a:rPr lang="ru-RU" dirty="0" smtClean="0"/>
              <a:t> </a:t>
            </a:r>
            <a:r>
              <a:rPr lang="ru-RU" dirty="0" err="1" smtClean="0"/>
              <a:t>від</a:t>
            </a:r>
            <a:r>
              <a:rPr lang="ru-RU" dirty="0" smtClean="0"/>
              <a:t> 10 </a:t>
            </a:r>
            <a:r>
              <a:rPr lang="ru-RU" dirty="0" err="1" smtClean="0"/>
              <a:t>травня</a:t>
            </a:r>
            <a:r>
              <a:rPr lang="ru-RU" dirty="0" smtClean="0"/>
              <a:t> 2001 року у </a:t>
            </a:r>
            <a:r>
              <a:rPr lang="ru-RU" dirty="0" err="1" smtClean="0"/>
              <a:t>справі</a:t>
            </a:r>
            <a:r>
              <a:rPr lang="ru-RU" dirty="0" smtClean="0"/>
              <a:t> «T.P. </a:t>
            </a:r>
            <a:r>
              <a:rPr lang="ru-RU" dirty="0" err="1" smtClean="0"/>
              <a:t>and</a:t>
            </a:r>
            <a:r>
              <a:rPr lang="ru-RU" dirty="0" smtClean="0"/>
              <a:t> K.M. </a:t>
            </a:r>
            <a:r>
              <a:rPr lang="ru-RU" dirty="0" err="1" smtClean="0"/>
              <a:t>проти</a:t>
            </a:r>
            <a:r>
              <a:rPr lang="ru-RU" dirty="0" smtClean="0"/>
              <a:t> </a:t>
            </a:r>
            <a:r>
              <a:rPr lang="ru-RU" dirty="0" err="1" smtClean="0"/>
              <a:t>Сполученого</a:t>
            </a:r>
            <a:r>
              <a:rPr lang="ru-RU" dirty="0" smtClean="0"/>
              <a:t> </a:t>
            </a:r>
            <a:r>
              <a:rPr lang="ru-RU" i="1" dirty="0" err="1" smtClean="0"/>
              <a:t>Королівства</a:t>
            </a:r>
            <a:r>
              <a:rPr lang="ru-RU" dirty="0" smtClean="0"/>
              <a:t>», </a:t>
            </a:r>
            <a:r>
              <a:rPr lang="ru-RU" dirty="0" err="1" smtClean="0"/>
              <a:t>заява</a:t>
            </a:r>
            <a:r>
              <a:rPr lang="ru-RU" dirty="0" smtClean="0"/>
              <a:t> № 28945/95, та </a:t>
            </a:r>
            <a:r>
              <a:rPr lang="ru-RU" dirty="0" err="1" smtClean="0"/>
              <a:t>інші</a:t>
            </a:r>
            <a:r>
              <a:rPr lang="ru-RU" dirty="0" smtClean="0"/>
              <a:t>).</a:t>
            </a:r>
          </a:p>
          <a:p>
            <a:pPr marL="0" indent="0" algn="just">
              <a:buNone/>
            </a:pPr>
            <a:r>
              <a:rPr lang="ru-RU" dirty="0" smtClean="0"/>
              <a:t>33</a:t>
            </a:r>
            <a:r>
              <a:rPr lang="ru-RU" dirty="0"/>
              <a:t>. </a:t>
            </a:r>
            <a:r>
              <a:rPr lang="ru-RU" dirty="0" err="1"/>
              <a:t>Також</a:t>
            </a:r>
            <a:r>
              <a:rPr lang="ru-RU" dirty="0"/>
              <a:t> ЄСПЛ </a:t>
            </a:r>
            <a:r>
              <a:rPr lang="ru-RU" dirty="0" err="1"/>
              <a:t>констатував</a:t>
            </a:r>
            <a:r>
              <a:rPr lang="ru-RU" dirty="0"/>
              <a:t>, </a:t>
            </a:r>
            <a:r>
              <a:rPr lang="ru-RU" dirty="0" err="1"/>
              <a:t>що</a:t>
            </a:r>
            <a:r>
              <a:rPr lang="ru-RU" dirty="0"/>
              <a:t> </a:t>
            </a:r>
            <a:r>
              <a:rPr lang="ru-RU" dirty="0" err="1"/>
              <a:t>гарантії</a:t>
            </a:r>
            <a:r>
              <a:rPr lang="ru-RU" dirty="0"/>
              <a:t> ст. 6 </a:t>
            </a:r>
            <a:r>
              <a:rPr lang="ru-RU" dirty="0" err="1"/>
              <a:t>Конвенції</a:t>
            </a:r>
            <a:r>
              <a:rPr lang="ru-RU" dirty="0"/>
              <a:t> </a:t>
            </a:r>
            <a:r>
              <a:rPr lang="ru-RU" dirty="0" err="1"/>
              <a:t>поширюються</a:t>
            </a:r>
            <a:r>
              <a:rPr lang="ru-RU" dirty="0"/>
              <a:t> на процедуру </a:t>
            </a:r>
            <a:r>
              <a:rPr lang="ru-RU" dirty="0" err="1"/>
              <a:t>оскарження</a:t>
            </a:r>
            <a:r>
              <a:rPr lang="ru-RU" dirty="0"/>
              <a:t> в </a:t>
            </a:r>
            <a:r>
              <a:rPr lang="ru-RU" dirty="0" err="1"/>
              <a:t>касаційному</a:t>
            </a:r>
            <a:r>
              <a:rPr lang="ru-RU" dirty="0"/>
              <a:t> порядку, коли вона є </a:t>
            </a:r>
            <a:r>
              <a:rPr lang="ru-RU" dirty="0" err="1"/>
              <a:t>наступною</a:t>
            </a:r>
            <a:r>
              <a:rPr lang="ru-RU" dirty="0"/>
              <a:t> </a:t>
            </a:r>
            <a:r>
              <a:rPr lang="ru-RU" dirty="0" err="1"/>
              <a:t>стадією</a:t>
            </a:r>
            <a:r>
              <a:rPr lang="ru-RU" dirty="0"/>
              <a:t> </a:t>
            </a:r>
            <a:r>
              <a:rPr lang="ru-RU" dirty="0" err="1"/>
              <a:t>відповідних</a:t>
            </a:r>
            <a:r>
              <a:rPr lang="ru-RU" dirty="0"/>
              <a:t> </a:t>
            </a:r>
            <a:r>
              <a:rPr lang="ru-RU" dirty="0" err="1"/>
              <a:t>кримінальних</a:t>
            </a:r>
            <a:r>
              <a:rPr lang="ru-RU" dirty="0"/>
              <a:t> процедур, а </a:t>
            </a:r>
            <a:r>
              <a:rPr lang="ru-RU" dirty="0" err="1"/>
              <a:t>їх</a:t>
            </a:r>
            <a:r>
              <a:rPr lang="ru-RU" dirty="0"/>
              <a:t> </a:t>
            </a:r>
            <a:r>
              <a:rPr lang="ru-RU" dirty="0" err="1"/>
              <a:t>результати</a:t>
            </a:r>
            <a:r>
              <a:rPr lang="ru-RU" dirty="0"/>
              <a:t> </a:t>
            </a:r>
            <a:r>
              <a:rPr lang="ru-RU" dirty="0" err="1"/>
              <a:t>можуть</a:t>
            </a:r>
            <a:r>
              <a:rPr lang="ru-RU" dirty="0"/>
              <a:t> </a:t>
            </a:r>
            <a:r>
              <a:rPr lang="ru-RU" dirty="0" err="1"/>
              <a:t>мати</a:t>
            </a:r>
            <a:r>
              <a:rPr lang="ru-RU" dirty="0"/>
              <a:t> </a:t>
            </a:r>
            <a:r>
              <a:rPr lang="ru-RU" dirty="0" err="1"/>
              <a:t>вирішальне</a:t>
            </a:r>
            <a:r>
              <a:rPr lang="ru-RU" dirty="0"/>
              <a:t> </a:t>
            </a:r>
            <a:r>
              <a:rPr lang="ru-RU" dirty="0" err="1"/>
              <a:t>значення</a:t>
            </a:r>
            <a:r>
              <a:rPr lang="ru-RU" dirty="0"/>
              <a:t> для </a:t>
            </a:r>
            <a:r>
              <a:rPr lang="ru-RU" dirty="0" err="1"/>
              <a:t>осіб</a:t>
            </a:r>
            <a:r>
              <a:rPr lang="ru-RU" dirty="0"/>
              <a:t>, </a:t>
            </a:r>
            <a:r>
              <a:rPr lang="ru-RU" dirty="0" err="1"/>
              <a:t>щодо</a:t>
            </a:r>
            <a:r>
              <a:rPr lang="ru-RU" dirty="0"/>
              <a:t> </a:t>
            </a:r>
            <a:r>
              <a:rPr lang="ru-RU" dirty="0" err="1"/>
              <a:t>яких</a:t>
            </a:r>
            <a:r>
              <a:rPr lang="ru-RU" dirty="0"/>
              <a:t> </a:t>
            </a:r>
            <a:r>
              <a:rPr lang="ru-RU" dirty="0" err="1"/>
              <a:t>ухвалено</a:t>
            </a:r>
            <a:r>
              <a:rPr lang="ru-RU" dirty="0"/>
              <a:t> </a:t>
            </a:r>
            <a:r>
              <a:rPr lang="ru-RU" dirty="0" err="1"/>
              <a:t>вирок</a:t>
            </a:r>
            <a:r>
              <a:rPr lang="ru-RU" dirty="0"/>
              <a:t> (</a:t>
            </a:r>
            <a:r>
              <a:rPr lang="ru-RU" dirty="0" err="1"/>
              <a:t>рішення</a:t>
            </a:r>
            <a:r>
              <a:rPr lang="ru-RU" dirty="0"/>
              <a:t> </a:t>
            </a:r>
            <a:r>
              <a:rPr lang="ru-RU" dirty="0" err="1"/>
              <a:t>від</a:t>
            </a:r>
            <a:r>
              <a:rPr lang="ru-RU" dirty="0"/>
              <a:t> 26 </a:t>
            </a:r>
            <a:r>
              <a:rPr lang="ru-RU" dirty="0" err="1"/>
              <a:t>липня</a:t>
            </a:r>
            <a:r>
              <a:rPr lang="ru-RU" dirty="0"/>
              <a:t> 2002 року у </a:t>
            </a:r>
            <a:r>
              <a:rPr lang="ru-RU" dirty="0" err="1"/>
              <a:t>справі</a:t>
            </a:r>
            <a:r>
              <a:rPr lang="ru-RU" dirty="0"/>
              <a:t> </a:t>
            </a:r>
            <a:r>
              <a:rPr lang="ru-RU" dirty="0" err="1"/>
              <a:t>Мефтах</a:t>
            </a:r>
            <a:r>
              <a:rPr lang="ru-RU" dirty="0"/>
              <a:t> (</a:t>
            </a:r>
            <a:r>
              <a:rPr lang="ru-RU" dirty="0" err="1"/>
              <a:t>Meftah</a:t>
            </a:r>
            <a:r>
              <a:rPr lang="ru-RU" dirty="0"/>
              <a:t>) та </a:t>
            </a:r>
            <a:r>
              <a:rPr lang="ru-RU" dirty="0" err="1"/>
              <a:t>інші</a:t>
            </a:r>
            <a:r>
              <a:rPr lang="ru-RU" dirty="0"/>
              <a:t> </a:t>
            </a:r>
            <a:r>
              <a:rPr lang="ru-RU" dirty="0" err="1"/>
              <a:t>проти</a:t>
            </a:r>
            <a:r>
              <a:rPr lang="ru-RU" dirty="0"/>
              <a:t> </a:t>
            </a:r>
            <a:r>
              <a:rPr lang="ru-RU" dirty="0" err="1"/>
              <a:t>Франції</a:t>
            </a:r>
            <a:r>
              <a:rPr lang="ru-RU" dirty="0"/>
              <a:t>, </a:t>
            </a:r>
            <a:r>
              <a:rPr lang="ru-RU" dirty="0" err="1"/>
              <a:t>заява</a:t>
            </a:r>
            <a:r>
              <a:rPr lang="ru-RU" dirty="0"/>
              <a:t> № 32911/96, № 35237/97 та № 34595/97).</a:t>
            </a:r>
          </a:p>
          <a:p>
            <a:pPr marL="0" indent="0" algn="just">
              <a:buNone/>
            </a:pPr>
            <a:r>
              <a:rPr lang="ru-RU" dirty="0"/>
              <a:t>34. </a:t>
            </a:r>
            <a:r>
              <a:rPr lang="ru-RU" dirty="0" err="1"/>
              <a:t>Водночас</a:t>
            </a:r>
            <a:r>
              <a:rPr lang="ru-RU" dirty="0"/>
              <a:t> ЄСПЛ </a:t>
            </a:r>
            <a:r>
              <a:rPr lang="ru-RU" dirty="0" err="1"/>
              <a:t>роз'яснив</a:t>
            </a:r>
            <a:r>
              <a:rPr lang="ru-RU" dirty="0"/>
              <a:t>, </a:t>
            </a:r>
            <a:r>
              <a:rPr lang="ru-RU" dirty="0" err="1"/>
              <a:t>що</a:t>
            </a:r>
            <a:r>
              <a:rPr lang="ru-RU" dirty="0"/>
              <a:t> </a:t>
            </a:r>
            <a:r>
              <a:rPr lang="ru-RU" dirty="0" err="1"/>
              <a:t>процедури</a:t>
            </a:r>
            <a:r>
              <a:rPr lang="ru-RU" dirty="0"/>
              <a:t>, </a:t>
            </a:r>
            <a:r>
              <a:rPr lang="ru-RU" dirty="0" err="1"/>
              <a:t>які</a:t>
            </a:r>
            <a:r>
              <a:rPr lang="ru-RU" dirty="0"/>
              <a:t> </a:t>
            </a:r>
            <a:r>
              <a:rPr lang="ru-RU" dirty="0" err="1"/>
              <a:t>стосуються</a:t>
            </a:r>
            <a:r>
              <a:rPr lang="ru-RU" dirty="0"/>
              <a:t> </a:t>
            </a:r>
            <a:r>
              <a:rPr lang="ru-RU" dirty="0" err="1"/>
              <a:t>виконання</a:t>
            </a:r>
            <a:r>
              <a:rPr lang="ru-RU" dirty="0"/>
              <a:t> </a:t>
            </a:r>
            <a:r>
              <a:rPr lang="ru-RU" dirty="0" err="1"/>
              <a:t>вироків</a:t>
            </a:r>
            <a:r>
              <a:rPr lang="ru-RU" dirty="0"/>
              <a:t>, у тому </a:t>
            </a:r>
            <a:r>
              <a:rPr lang="ru-RU" dirty="0" err="1"/>
              <a:t>числі</a:t>
            </a:r>
            <a:r>
              <a:rPr lang="ru-RU" dirty="0"/>
              <a:t> </a:t>
            </a:r>
            <a:r>
              <a:rPr lang="ru-RU" dirty="0" err="1"/>
              <a:t>застосування</a:t>
            </a:r>
            <a:r>
              <a:rPr lang="ru-RU" dirty="0"/>
              <a:t> </a:t>
            </a:r>
            <a:r>
              <a:rPr lang="ru-RU" dirty="0" err="1"/>
              <a:t>амністії</a:t>
            </a:r>
            <a:r>
              <a:rPr lang="ru-RU" dirty="0"/>
              <a:t>, не </a:t>
            </a:r>
            <a:r>
              <a:rPr lang="ru-RU" dirty="0" err="1"/>
              <a:t>підпадають</a:t>
            </a:r>
            <a:r>
              <a:rPr lang="ru-RU" dirty="0"/>
              <a:t> </a:t>
            </a:r>
            <a:r>
              <a:rPr lang="ru-RU" dirty="0" err="1"/>
              <a:t>під</a:t>
            </a:r>
            <a:r>
              <a:rPr lang="ru-RU" dirty="0"/>
              <a:t> </a:t>
            </a:r>
            <a:r>
              <a:rPr lang="ru-RU" dirty="0" err="1"/>
              <a:t>дію</a:t>
            </a:r>
            <a:r>
              <a:rPr lang="ru-RU" dirty="0"/>
              <a:t> ст. 6 </a:t>
            </a:r>
            <a:r>
              <a:rPr lang="ru-RU" dirty="0" err="1"/>
              <a:t>Конвенції</a:t>
            </a:r>
            <a:r>
              <a:rPr lang="ru-RU" dirty="0"/>
              <a:t> в </a:t>
            </a:r>
            <a:r>
              <a:rPr lang="ru-RU" dirty="0" err="1"/>
              <a:t>її</a:t>
            </a:r>
            <a:r>
              <a:rPr lang="ru-RU" dirty="0"/>
              <a:t> </a:t>
            </a:r>
            <a:r>
              <a:rPr lang="ru-RU" dirty="0" err="1"/>
              <a:t>кримінальному</a:t>
            </a:r>
            <a:r>
              <a:rPr lang="ru-RU" dirty="0"/>
              <a:t> </a:t>
            </a:r>
            <a:r>
              <a:rPr lang="ru-RU" dirty="0" err="1"/>
              <a:t>аспекті</a:t>
            </a:r>
            <a:r>
              <a:rPr lang="ru-RU" dirty="0"/>
              <a:t> </a:t>
            </a:r>
            <a:r>
              <a:rPr lang="ru-RU" dirty="0" err="1"/>
              <a:t>розгляду</a:t>
            </a:r>
            <a:r>
              <a:rPr lang="ru-RU" dirty="0"/>
              <a:t>, </a:t>
            </a:r>
            <a:r>
              <a:rPr lang="ru-RU" dirty="0" err="1"/>
              <a:t>оскільки</a:t>
            </a:r>
            <a:r>
              <a:rPr lang="ru-RU" dirty="0"/>
              <a:t> </a:t>
            </a:r>
            <a:r>
              <a:rPr lang="ru-RU" dirty="0" err="1"/>
              <a:t>рішення</a:t>
            </a:r>
            <a:r>
              <a:rPr lang="ru-RU" dirty="0"/>
              <a:t> з </a:t>
            </a:r>
            <a:r>
              <a:rPr lang="ru-RU" dirty="0" err="1"/>
              <a:t>питань</a:t>
            </a:r>
            <a:r>
              <a:rPr lang="ru-RU" dirty="0"/>
              <a:t> </a:t>
            </a:r>
            <a:r>
              <a:rPr lang="ru-RU" dirty="0" err="1"/>
              <a:t>застосування</a:t>
            </a:r>
            <a:r>
              <a:rPr lang="ru-RU" dirty="0"/>
              <a:t>, яке набрало </a:t>
            </a:r>
            <a:r>
              <a:rPr lang="ru-RU" dirty="0" err="1"/>
              <a:t>законної</a:t>
            </a:r>
            <a:r>
              <a:rPr lang="ru-RU" dirty="0"/>
              <a:t> </a:t>
            </a:r>
            <a:r>
              <a:rPr lang="ru-RU" dirty="0" err="1"/>
              <a:t>сили</a:t>
            </a:r>
            <a:r>
              <a:rPr lang="ru-RU" dirty="0"/>
              <a:t>, не </a:t>
            </a:r>
            <a:r>
              <a:rPr lang="ru-RU" dirty="0" err="1"/>
              <a:t>зачіпає</a:t>
            </a:r>
            <a:r>
              <a:rPr lang="ru-RU" dirty="0"/>
              <a:t> «спору ... про </a:t>
            </a:r>
            <a:r>
              <a:rPr lang="ru-RU" dirty="0" err="1"/>
              <a:t>цивільні</a:t>
            </a:r>
            <a:r>
              <a:rPr lang="ru-RU" dirty="0"/>
              <a:t> права і </a:t>
            </a:r>
            <a:r>
              <a:rPr lang="ru-RU" dirty="0" err="1"/>
              <a:t>обов'язки</a:t>
            </a:r>
            <a:r>
              <a:rPr lang="ru-RU" dirty="0"/>
              <a:t>» та не </a:t>
            </a:r>
            <a:r>
              <a:rPr lang="ru-RU" dirty="0" err="1"/>
              <a:t>має</a:t>
            </a:r>
            <a:r>
              <a:rPr lang="ru-RU" dirty="0"/>
              <a:t> </a:t>
            </a:r>
            <a:r>
              <a:rPr lang="ru-RU" dirty="0" err="1"/>
              <a:t>відношення</a:t>
            </a:r>
            <a:r>
              <a:rPr lang="ru-RU" dirty="0"/>
              <a:t> до «</a:t>
            </a:r>
            <a:r>
              <a:rPr lang="ru-RU" dirty="0" err="1"/>
              <a:t>пред'явлення</a:t>
            </a:r>
            <a:r>
              <a:rPr lang="ru-RU" dirty="0"/>
              <a:t> </a:t>
            </a:r>
            <a:r>
              <a:rPr lang="ru-RU" dirty="0" err="1"/>
              <a:t>кримінального</a:t>
            </a:r>
            <a:r>
              <a:rPr lang="ru-RU" dirty="0"/>
              <a:t> </a:t>
            </a:r>
            <a:r>
              <a:rPr lang="ru-RU" dirty="0" err="1"/>
              <a:t>обвинувачення</a:t>
            </a:r>
            <a:r>
              <a:rPr lang="ru-RU" dirty="0"/>
              <a:t>» у </a:t>
            </a:r>
            <a:r>
              <a:rPr lang="ru-RU" dirty="0" err="1"/>
              <a:t>значенні</a:t>
            </a:r>
            <a:r>
              <a:rPr lang="ru-RU" dirty="0"/>
              <a:t> ст. 6 </a:t>
            </a:r>
            <a:r>
              <a:rPr lang="ru-RU" dirty="0" err="1"/>
              <a:t>Конвенції</a:t>
            </a:r>
            <a:r>
              <a:rPr lang="ru-RU" dirty="0"/>
              <a:t> (</a:t>
            </a:r>
            <a:r>
              <a:rPr lang="ru-RU" dirty="0" err="1"/>
              <a:t>рішення</a:t>
            </a:r>
            <a:r>
              <a:rPr lang="ru-RU" dirty="0"/>
              <a:t> </a:t>
            </a:r>
            <a:r>
              <a:rPr lang="ru-RU" dirty="0" err="1"/>
              <a:t>від</a:t>
            </a:r>
            <a:r>
              <a:rPr lang="ru-RU" dirty="0"/>
              <a:t> 13 </a:t>
            </a:r>
            <a:r>
              <a:rPr lang="ru-RU" dirty="0" err="1"/>
              <a:t>травня</a:t>
            </a:r>
            <a:r>
              <a:rPr lang="ru-RU" dirty="0"/>
              <a:t> 2003 року у </a:t>
            </a:r>
            <a:r>
              <a:rPr lang="ru-RU" dirty="0" err="1"/>
              <a:t>справі</a:t>
            </a:r>
            <a:r>
              <a:rPr lang="ru-RU" dirty="0"/>
              <a:t> «</a:t>
            </a:r>
            <a:r>
              <a:rPr lang="ru-RU" dirty="0" err="1"/>
              <a:t>Монкорне</a:t>
            </a:r>
            <a:r>
              <a:rPr lang="ru-RU" dirty="0"/>
              <a:t> де </a:t>
            </a:r>
            <a:r>
              <a:rPr lang="ru-RU" dirty="0" err="1"/>
              <a:t>Комон</a:t>
            </a:r>
            <a:r>
              <a:rPr lang="ru-RU" dirty="0"/>
              <a:t> </a:t>
            </a:r>
            <a:r>
              <a:rPr lang="ru-RU" dirty="0" err="1"/>
              <a:t>проти</a:t>
            </a:r>
            <a:r>
              <a:rPr lang="ru-RU" dirty="0"/>
              <a:t> </a:t>
            </a:r>
            <a:r>
              <a:rPr lang="ru-RU" dirty="0" err="1"/>
              <a:t>Франції</a:t>
            </a:r>
            <a:r>
              <a:rPr lang="ru-RU" dirty="0"/>
              <a:t>», </a:t>
            </a:r>
            <a:r>
              <a:rPr lang="ru-RU" dirty="0" err="1"/>
              <a:t>заява</a:t>
            </a:r>
            <a:r>
              <a:rPr lang="ru-RU" dirty="0"/>
              <a:t> № 59290/00).</a:t>
            </a:r>
          </a:p>
          <a:p>
            <a:pPr marL="0" indent="0">
              <a:buNone/>
            </a:pPr>
            <a:endParaRPr lang="en-US" dirty="0"/>
          </a:p>
        </p:txBody>
      </p:sp>
    </p:spTree>
    <p:extLst>
      <p:ext uri="{BB962C8B-B14F-4D97-AF65-F5344CB8AC3E}">
        <p14:creationId xmlns:p14="http://schemas.microsoft.com/office/powerpoint/2010/main" val="63709847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normAutofit fontScale="77500" lnSpcReduction="20000"/>
          </a:bodyPr>
          <a:lstStyle/>
          <a:p>
            <a:pPr marL="0" indent="0">
              <a:buNone/>
            </a:pPr>
            <a:endParaRPr lang="ru-RU" dirty="0" smtClean="0"/>
          </a:p>
          <a:p>
            <a:pPr marL="0" indent="0" algn="just">
              <a:buNone/>
            </a:pPr>
            <a:r>
              <a:rPr lang="ru-RU" dirty="0" smtClean="0"/>
              <a:t>39</a:t>
            </a:r>
            <a:r>
              <a:rPr lang="ru-RU" dirty="0"/>
              <a:t>. У </a:t>
            </a:r>
            <a:r>
              <a:rPr lang="ru-RU" dirty="0" err="1"/>
              <a:t>справі</a:t>
            </a:r>
            <a:r>
              <a:rPr lang="ru-RU" dirty="0"/>
              <a:t> «</a:t>
            </a:r>
            <a:r>
              <a:rPr lang="ru-RU" dirty="0" err="1"/>
              <a:t>Шумеєва</a:t>
            </a:r>
            <a:r>
              <a:rPr lang="ru-RU" dirty="0"/>
              <a:t> та </a:t>
            </a:r>
            <a:r>
              <a:rPr lang="ru-RU" dirty="0" err="1"/>
              <a:t>інші</a:t>
            </a:r>
            <a:r>
              <a:rPr lang="ru-RU" dirty="0"/>
              <a:t> </a:t>
            </a:r>
            <a:r>
              <a:rPr lang="ru-RU" dirty="0" err="1"/>
              <a:t>проти</a:t>
            </a:r>
            <a:r>
              <a:rPr lang="ru-RU" dirty="0"/>
              <a:t> </a:t>
            </a:r>
            <a:r>
              <a:rPr lang="ru-RU" dirty="0" err="1"/>
              <a:t>Росії</a:t>
            </a:r>
            <a:r>
              <a:rPr lang="ru-RU" dirty="0"/>
              <a:t>» ((</a:t>
            </a:r>
            <a:r>
              <a:rPr lang="ru-RU" dirty="0" err="1"/>
              <a:t>рішення</a:t>
            </a:r>
            <a:r>
              <a:rPr lang="ru-RU" dirty="0"/>
              <a:t>), № 29474/07 та 3 </a:t>
            </a:r>
            <a:r>
              <a:rPr lang="ru-RU" dirty="0" err="1"/>
              <a:t>інші</a:t>
            </a:r>
            <a:r>
              <a:rPr lang="ru-RU" dirty="0"/>
              <a:t> </a:t>
            </a:r>
            <a:r>
              <a:rPr lang="ru-RU" dirty="0" err="1"/>
              <a:t>заявники</a:t>
            </a:r>
            <a:r>
              <a:rPr lang="ru-RU" dirty="0"/>
              <a:t>, </a:t>
            </a:r>
            <a:r>
              <a:rPr lang="ru-RU" dirty="0" err="1"/>
              <a:t>від</a:t>
            </a:r>
            <a:r>
              <a:rPr lang="ru-RU" dirty="0"/>
              <a:t> 22 </a:t>
            </a:r>
            <a:r>
              <a:rPr lang="ru-RU" dirty="0" err="1"/>
              <a:t>вересня</a:t>
            </a:r>
            <a:r>
              <a:rPr lang="ru-RU" dirty="0"/>
              <a:t> 2015 року) Суд постановив, </a:t>
            </a:r>
            <a:r>
              <a:rPr lang="ru-RU" dirty="0" err="1"/>
              <a:t>що</a:t>
            </a:r>
            <a:r>
              <a:rPr lang="ru-RU" dirty="0"/>
              <a:t> </a:t>
            </a:r>
            <a:r>
              <a:rPr lang="ru-RU" dirty="0" err="1"/>
              <a:t>відсутність</a:t>
            </a:r>
            <a:r>
              <a:rPr lang="ru-RU" dirty="0"/>
              <a:t> </a:t>
            </a:r>
            <a:r>
              <a:rPr lang="ru-RU" dirty="0" err="1"/>
              <a:t>допиту</a:t>
            </a:r>
            <a:r>
              <a:rPr lang="ru-RU" dirty="0"/>
              <a:t> </a:t>
            </a:r>
            <a:r>
              <a:rPr lang="ru-RU" dirty="0" err="1"/>
              <a:t>понятих</a:t>
            </a:r>
            <a:r>
              <a:rPr lang="ru-RU" dirty="0"/>
              <a:t> у </a:t>
            </a:r>
            <a:r>
              <a:rPr lang="ru-RU" dirty="0" err="1"/>
              <a:t>ході</a:t>
            </a:r>
            <a:r>
              <a:rPr lang="ru-RU" dirty="0"/>
              <a:t> судового </a:t>
            </a:r>
            <a:r>
              <a:rPr lang="ru-RU" dirty="0" err="1"/>
              <a:t>розгляду</a:t>
            </a:r>
            <a:r>
              <a:rPr lang="ru-RU" dirty="0"/>
              <a:t> не </a:t>
            </a:r>
            <a:r>
              <a:rPr lang="ru-RU" dirty="0" err="1"/>
              <a:t>свідчить</a:t>
            </a:r>
            <a:r>
              <a:rPr lang="ru-RU" dirty="0"/>
              <a:t> про </a:t>
            </a:r>
            <a:r>
              <a:rPr lang="ru-RU" dirty="0" err="1"/>
              <a:t>порушення</a:t>
            </a:r>
            <a:r>
              <a:rPr lang="ru-RU" dirty="0"/>
              <a:t> </a:t>
            </a:r>
            <a:r>
              <a:rPr lang="ru-RU" dirty="0" err="1"/>
              <a:t>статті</a:t>
            </a:r>
            <a:r>
              <a:rPr lang="ru-RU" dirty="0"/>
              <a:t> 6 § 3 (</a:t>
            </a:r>
            <a:r>
              <a:rPr lang="en-US" dirty="0"/>
              <a:t>d), </a:t>
            </a:r>
            <a:r>
              <a:rPr lang="ru-RU" dirty="0" err="1"/>
              <a:t>оскільки</a:t>
            </a:r>
            <a:r>
              <a:rPr lang="ru-RU" dirty="0"/>
              <a:t> </a:t>
            </a:r>
            <a:r>
              <a:rPr lang="ru-RU" dirty="0" err="1"/>
              <a:t>їх</a:t>
            </a:r>
            <a:r>
              <a:rPr lang="ru-RU" dirty="0"/>
              <a:t> </a:t>
            </a:r>
            <a:r>
              <a:rPr lang="ru-RU" dirty="0" err="1"/>
              <a:t>твердження</a:t>
            </a:r>
            <a:r>
              <a:rPr lang="ru-RU" dirty="0"/>
              <a:t> </a:t>
            </a:r>
            <a:r>
              <a:rPr lang="ru-RU" dirty="0" err="1"/>
              <a:t>дублювали</a:t>
            </a:r>
            <a:r>
              <a:rPr lang="ru-RU" dirty="0"/>
              <a:t> </a:t>
            </a:r>
            <a:r>
              <a:rPr lang="ru-RU" dirty="0" err="1"/>
              <a:t>зміст</a:t>
            </a:r>
            <a:r>
              <a:rPr lang="ru-RU" dirty="0"/>
              <a:t> </a:t>
            </a:r>
            <a:r>
              <a:rPr lang="ru-RU" dirty="0" err="1"/>
              <a:t>викладеного</a:t>
            </a:r>
            <a:r>
              <a:rPr lang="ru-RU" dirty="0"/>
              <a:t> у протоколах </a:t>
            </a:r>
            <a:r>
              <a:rPr lang="ru-RU" dirty="0" err="1"/>
              <a:t>слідчих</a:t>
            </a:r>
            <a:r>
              <a:rPr lang="ru-RU" dirty="0"/>
              <a:t> </a:t>
            </a:r>
            <a:r>
              <a:rPr lang="ru-RU" dirty="0" err="1"/>
              <a:t>дій</a:t>
            </a:r>
            <a:r>
              <a:rPr lang="ru-RU" dirty="0"/>
              <a:t> і не </a:t>
            </a:r>
            <a:r>
              <a:rPr lang="ru-RU" dirty="0" err="1"/>
              <a:t>містили</a:t>
            </a:r>
            <a:r>
              <a:rPr lang="ru-RU" dirty="0"/>
              <a:t> </a:t>
            </a:r>
            <a:r>
              <a:rPr lang="ru-RU" dirty="0" err="1"/>
              <a:t>нової</a:t>
            </a:r>
            <a:r>
              <a:rPr lang="ru-RU" dirty="0"/>
              <a:t> </a:t>
            </a:r>
            <a:r>
              <a:rPr lang="ru-RU" dirty="0" err="1"/>
              <a:t>відповідної</a:t>
            </a:r>
            <a:r>
              <a:rPr lang="ru-RU" dirty="0"/>
              <a:t> </a:t>
            </a:r>
            <a:r>
              <a:rPr lang="ru-RU" dirty="0" err="1"/>
              <a:t>інформації</a:t>
            </a:r>
            <a:r>
              <a:rPr lang="ru-RU" dirty="0"/>
              <a:t>, тому </a:t>
            </a:r>
            <a:r>
              <a:rPr lang="ru-RU" dirty="0" err="1"/>
              <a:t>такі</a:t>
            </a:r>
            <a:r>
              <a:rPr lang="ru-RU" dirty="0"/>
              <a:t> </a:t>
            </a:r>
            <a:r>
              <a:rPr lang="ru-RU" dirty="0" err="1"/>
              <a:t>показання</a:t>
            </a:r>
            <a:r>
              <a:rPr lang="ru-RU" dirty="0"/>
              <a:t> у </a:t>
            </a:r>
            <a:r>
              <a:rPr lang="ru-RU" dirty="0" err="1"/>
              <a:t>суді</a:t>
            </a:r>
            <a:r>
              <a:rPr lang="ru-RU" dirty="0"/>
              <a:t> не могли </a:t>
            </a:r>
            <a:r>
              <a:rPr lang="ru-RU" dirty="0" err="1"/>
              <a:t>вплинути</a:t>
            </a:r>
            <a:r>
              <a:rPr lang="ru-RU" dirty="0"/>
              <a:t> на результат </a:t>
            </a:r>
            <a:r>
              <a:rPr lang="ru-RU" dirty="0" err="1"/>
              <a:t>розгляду</a:t>
            </a:r>
            <a:r>
              <a:rPr lang="ru-RU" dirty="0"/>
              <a:t> </a:t>
            </a:r>
            <a:r>
              <a:rPr lang="ru-RU" dirty="0" err="1"/>
              <a:t>кримінальної</a:t>
            </a:r>
            <a:r>
              <a:rPr lang="ru-RU" dirty="0"/>
              <a:t> </a:t>
            </a:r>
            <a:r>
              <a:rPr lang="ru-RU" dirty="0" err="1"/>
              <a:t>справи</a:t>
            </a:r>
            <a:r>
              <a:rPr lang="ru-RU" dirty="0" smtClean="0"/>
              <a:t>.</a:t>
            </a:r>
          </a:p>
          <a:p>
            <a:pPr marL="0" indent="0" algn="just">
              <a:buNone/>
            </a:pPr>
            <a:r>
              <a:rPr lang="ru-RU" dirty="0" smtClean="0"/>
              <a:t> </a:t>
            </a:r>
            <a:r>
              <a:rPr lang="ru-RU" dirty="0"/>
              <a:t>40. </a:t>
            </a:r>
            <a:r>
              <a:rPr lang="ru-RU" dirty="0" err="1"/>
              <a:t>Обставини</a:t>
            </a:r>
            <a:r>
              <a:rPr lang="ru-RU" dirty="0"/>
              <a:t> </a:t>
            </a:r>
            <a:r>
              <a:rPr lang="ru-RU" dirty="0" err="1"/>
              <a:t>цієї</a:t>
            </a:r>
            <a:r>
              <a:rPr lang="ru-RU" dirty="0"/>
              <a:t> </a:t>
            </a:r>
            <a:r>
              <a:rPr lang="ru-RU" dirty="0" err="1"/>
              <a:t>справи</a:t>
            </a:r>
            <a:r>
              <a:rPr lang="ru-RU" dirty="0"/>
              <a:t> є </a:t>
            </a:r>
            <a:r>
              <a:rPr lang="ru-RU" dirty="0" err="1"/>
              <a:t>суттєво</a:t>
            </a:r>
            <a:r>
              <a:rPr lang="ru-RU" dirty="0"/>
              <a:t> схожими. </a:t>
            </a:r>
            <a:r>
              <a:rPr lang="ru-RU" dirty="0" err="1"/>
              <a:t>Подібно</a:t>
            </a:r>
            <a:r>
              <a:rPr lang="ru-RU" dirty="0"/>
              <a:t> до </a:t>
            </a:r>
            <a:r>
              <a:rPr lang="ru-RU" dirty="0" err="1"/>
              <a:t>заявників</a:t>
            </a:r>
            <a:r>
              <a:rPr lang="ru-RU" dirty="0"/>
              <a:t> у </a:t>
            </a:r>
            <a:r>
              <a:rPr lang="ru-RU" dirty="0" err="1"/>
              <a:t>справі</a:t>
            </a:r>
            <a:r>
              <a:rPr lang="ru-RU" dirty="0"/>
              <a:t> </a:t>
            </a:r>
            <a:r>
              <a:rPr lang="ru-RU" dirty="0" err="1"/>
              <a:t>Шумеєвої</a:t>
            </a:r>
            <a:r>
              <a:rPr lang="ru-RU" dirty="0"/>
              <a:t>, </a:t>
            </a:r>
            <a:r>
              <a:rPr lang="ru-RU" dirty="0" err="1"/>
              <a:t>заявником</a:t>
            </a:r>
            <a:r>
              <a:rPr lang="ru-RU" dirty="0"/>
              <a:t> у </a:t>
            </a:r>
            <a:r>
              <a:rPr lang="ru-RU" dirty="0" err="1"/>
              <a:t>заявах</a:t>
            </a:r>
            <a:r>
              <a:rPr lang="ru-RU" dirty="0"/>
              <a:t> до Суду та у </a:t>
            </a:r>
            <a:r>
              <a:rPr lang="ru-RU" dirty="0" err="1"/>
              <a:t>зверненнях</a:t>
            </a:r>
            <a:r>
              <a:rPr lang="ru-RU" dirty="0"/>
              <a:t> до </a:t>
            </a:r>
            <a:r>
              <a:rPr lang="ru-RU" dirty="0" err="1"/>
              <a:t>національних</a:t>
            </a:r>
            <a:r>
              <a:rPr lang="ru-RU" dirty="0"/>
              <a:t> </a:t>
            </a:r>
            <a:r>
              <a:rPr lang="ru-RU" dirty="0" err="1"/>
              <a:t>судів</a:t>
            </a:r>
            <a:r>
              <a:rPr lang="ru-RU" dirty="0"/>
              <a:t> не </a:t>
            </a:r>
            <a:r>
              <a:rPr lang="ru-RU" dirty="0" err="1"/>
              <a:t>надано</a:t>
            </a:r>
            <a:r>
              <a:rPr lang="ru-RU" dirty="0"/>
              <a:t> </a:t>
            </a:r>
            <a:r>
              <a:rPr lang="ru-RU" dirty="0" err="1"/>
              <a:t>пояснень</a:t>
            </a:r>
            <a:r>
              <a:rPr lang="ru-RU" dirty="0"/>
              <a:t>, </a:t>
            </a:r>
            <a:r>
              <a:rPr lang="ru-RU" dirty="0" err="1"/>
              <a:t>зокрема</a:t>
            </a:r>
            <a:r>
              <a:rPr lang="ru-RU" dirty="0"/>
              <a:t>, </a:t>
            </a:r>
            <a:r>
              <a:rPr lang="ru-RU" dirty="0" err="1"/>
              <a:t>чому</a:t>
            </a:r>
            <a:r>
              <a:rPr lang="ru-RU" dirty="0"/>
              <a:t> </a:t>
            </a:r>
            <a:r>
              <a:rPr lang="ru-RU" dirty="0" err="1"/>
              <a:t>виникла</a:t>
            </a:r>
            <a:r>
              <a:rPr lang="ru-RU" dirty="0"/>
              <a:t> </a:t>
            </a:r>
            <a:r>
              <a:rPr lang="ru-RU" dirty="0" err="1"/>
              <a:t>необхідність</a:t>
            </a:r>
            <a:r>
              <a:rPr lang="ru-RU" dirty="0"/>
              <a:t> </a:t>
            </a:r>
            <a:r>
              <a:rPr lang="ru-RU" dirty="0" err="1"/>
              <a:t>допиту</a:t>
            </a:r>
            <a:r>
              <a:rPr lang="ru-RU" dirty="0"/>
              <a:t> </a:t>
            </a:r>
            <a:r>
              <a:rPr lang="ru-RU" dirty="0" err="1"/>
              <a:t>цих</a:t>
            </a:r>
            <a:r>
              <a:rPr lang="ru-RU" dirty="0"/>
              <a:t> </a:t>
            </a:r>
            <a:r>
              <a:rPr lang="ru-RU" dirty="0" err="1"/>
              <a:t>свідків</a:t>
            </a:r>
            <a:r>
              <a:rPr lang="ru-RU" dirty="0"/>
              <a:t>. </a:t>
            </a:r>
            <a:r>
              <a:rPr lang="ru-RU" dirty="0" err="1"/>
              <a:t>Проте</a:t>
            </a:r>
            <a:r>
              <a:rPr lang="ru-RU" dirty="0"/>
              <a:t> у </a:t>
            </a:r>
            <a:r>
              <a:rPr lang="ru-RU" dirty="0" err="1"/>
              <a:t>цій</a:t>
            </a:r>
            <a:r>
              <a:rPr lang="ru-RU" dirty="0"/>
              <a:t> </a:t>
            </a:r>
            <a:r>
              <a:rPr lang="ru-RU" dirty="0" err="1"/>
              <a:t>справі</a:t>
            </a:r>
            <a:r>
              <a:rPr lang="ru-RU" dirty="0"/>
              <a:t> </a:t>
            </a:r>
            <a:r>
              <a:rPr lang="ru-RU" dirty="0" err="1"/>
              <a:t>національний</a:t>
            </a:r>
            <a:r>
              <a:rPr lang="ru-RU" dirty="0"/>
              <a:t> суд конкретно </a:t>
            </a:r>
            <a:r>
              <a:rPr lang="ru-RU" dirty="0" err="1"/>
              <a:t>послався</a:t>
            </a:r>
            <a:r>
              <a:rPr lang="ru-RU" dirty="0"/>
              <a:t> на </a:t>
            </a:r>
            <a:r>
              <a:rPr lang="ru-RU" dirty="0" err="1"/>
              <a:t>показання</a:t>
            </a:r>
            <a:r>
              <a:rPr lang="ru-RU" dirty="0"/>
              <a:t> </a:t>
            </a:r>
            <a:r>
              <a:rPr lang="ru-RU" dirty="0" err="1"/>
              <a:t>свідків</a:t>
            </a:r>
            <a:r>
              <a:rPr lang="ru-RU" dirty="0"/>
              <a:t> </a:t>
            </a:r>
            <a:r>
              <a:rPr lang="ru-RU" dirty="0" err="1"/>
              <a:t>щодо</a:t>
            </a:r>
            <a:r>
              <a:rPr lang="ru-RU" dirty="0"/>
              <a:t> </a:t>
            </a:r>
            <a:r>
              <a:rPr lang="ru-RU" dirty="0" err="1"/>
              <a:t>засудження</a:t>
            </a:r>
            <a:r>
              <a:rPr lang="ru-RU" dirty="0"/>
              <a:t> </a:t>
            </a:r>
            <a:r>
              <a:rPr lang="ru-RU" dirty="0" err="1"/>
              <a:t>заявника</a:t>
            </a:r>
            <a:r>
              <a:rPr lang="ru-RU" dirty="0"/>
              <a:t> і </a:t>
            </a:r>
            <a:r>
              <a:rPr lang="ru-RU" dirty="0" err="1"/>
              <a:t>перерахував</a:t>
            </a:r>
            <a:r>
              <a:rPr lang="ru-RU" dirty="0"/>
              <a:t> </a:t>
            </a:r>
            <a:r>
              <a:rPr lang="ru-RU" dirty="0" err="1"/>
              <a:t>їх</a:t>
            </a:r>
            <a:r>
              <a:rPr lang="ru-RU" dirty="0"/>
              <a:t> як </a:t>
            </a:r>
            <a:r>
              <a:rPr lang="ru-RU" dirty="0" err="1"/>
              <a:t>елементи</a:t>
            </a:r>
            <a:r>
              <a:rPr lang="ru-RU" dirty="0"/>
              <a:t> </a:t>
            </a:r>
            <a:r>
              <a:rPr lang="ru-RU" dirty="0" err="1"/>
              <a:t>доказів</a:t>
            </a:r>
            <a:r>
              <a:rPr lang="ru-RU" dirty="0"/>
              <a:t>, </a:t>
            </a:r>
            <a:r>
              <a:rPr lang="ru-RU" dirty="0" err="1"/>
              <a:t>окремо</a:t>
            </a:r>
            <a:r>
              <a:rPr lang="ru-RU" dirty="0"/>
              <a:t> </a:t>
            </a:r>
            <a:r>
              <a:rPr lang="ru-RU" dirty="0" err="1"/>
              <a:t>від</a:t>
            </a:r>
            <a:r>
              <a:rPr lang="ru-RU" dirty="0"/>
              <a:t> </a:t>
            </a:r>
            <a:r>
              <a:rPr lang="ru-RU" dirty="0" err="1"/>
              <a:t>відповідних</a:t>
            </a:r>
            <a:r>
              <a:rPr lang="ru-RU" dirty="0"/>
              <a:t> </a:t>
            </a:r>
            <a:r>
              <a:rPr lang="ru-RU" dirty="0" err="1"/>
              <a:t>заяв</a:t>
            </a:r>
            <a:r>
              <a:rPr lang="ru-RU" dirty="0"/>
              <a:t> </a:t>
            </a:r>
            <a:r>
              <a:rPr lang="ru-RU" dirty="0" err="1"/>
              <a:t>працівників</a:t>
            </a:r>
            <a:r>
              <a:rPr lang="ru-RU" dirty="0"/>
              <a:t> </a:t>
            </a:r>
            <a:r>
              <a:rPr lang="ru-RU" dirty="0" err="1"/>
              <a:t>міліції</a:t>
            </a:r>
            <a:r>
              <a:rPr lang="ru-RU" dirty="0"/>
              <a:t>, </a:t>
            </a:r>
            <a:r>
              <a:rPr lang="ru-RU" dirty="0" err="1"/>
              <a:t>які</a:t>
            </a:r>
            <a:r>
              <a:rPr lang="ru-RU" dirty="0"/>
              <a:t> </a:t>
            </a:r>
            <a:r>
              <a:rPr lang="ru-RU" dirty="0" err="1"/>
              <a:t>засвідчили</a:t>
            </a:r>
            <a:r>
              <a:rPr lang="ru-RU" dirty="0"/>
              <a:t> </a:t>
            </a:r>
            <a:r>
              <a:rPr lang="ru-RU" dirty="0" err="1"/>
              <a:t>ці</a:t>
            </a:r>
            <a:r>
              <a:rPr lang="ru-RU" dirty="0"/>
              <a:t> </a:t>
            </a:r>
            <a:r>
              <a:rPr lang="ru-RU" dirty="0" err="1"/>
              <a:t>свідки</a:t>
            </a:r>
            <a:r>
              <a:rPr lang="ru-RU" dirty="0"/>
              <a:t> (див. пункт 19). За таких </a:t>
            </a:r>
            <a:r>
              <a:rPr lang="ru-RU" dirty="0" err="1"/>
              <a:t>обставин</a:t>
            </a:r>
            <a:r>
              <a:rPr lang="ru-RU" dirty="0"/>
              <a:t> Суд </a:t>
            </a:r>
            <a:r>
              <a:rPr lang="ru-RU" dirty="0" err="1"/>
              <a:t>вважає</a:t>
            </a:r>
            <a:r>
              <a:rPr lang="ru-RU" dirty="0"/>
              <a:t> за </a:t>
            </a:r>
            <a:r>
              <a:rPr lang="ru-RU" dirty="0" err="1"/>
              <a:t>доцільне</a:t>
            </a:r>
            <a:r>
              <a:rPr lang="ru-RU" dirty="0"/>
              <a:t> </a:t>
            </a:r>
            <a:r>
              <a:rPr lang="ru-RU" dirty="0" err="1"/>
              <a:t>розглянути</a:t>
            </a:r>
            <a:r>
              <a:rPr lang="ru-RU" dirty="0"/>
              <a:t> справу про </a:t>
            </a:r>
            <a:r>
              <a:rPr lang="ru-RU" dirty="0" err="1"/>
              <a:t>відсутність</a:t>
            </a:r>
            <a:r>
              <a:rPr lang="ru-RU" dirty="0"/>
              <a:t> </a:t>
            </a:r>
            <a:r>
              <a:rPr lang="ru-RU" dirty="0" err="1"/>
              <a:t>цих</a:t>
            </a:r>
            <a:r>
              <a:rPr lang="ru-RU" dirty="0"/>
              <a:t> </a:t>
            </a:r>
            <a:r>
              <a:rPr lang="ru-RU" dirty="0" err="1"/>
              <a:t>свідків</a:t>
            </a:r>
            <a:r>
              <a:rPr lang="ru-RU" dirty="0"/>
              <a:t> </a:t>
            </a:r>
            <a:r>
              <a:rPr lang="ru-RU" dirty="0" err="1"/>
              <a:t>під</a:t>
            </a:r>
            <a:r>
              <a:rPr lang="ru-RU" dirty="0"/>
              <a:t> час судового </a:t>
            </a:r>
            <a:r>
              <a:rPr lang="ru-RU" dirty="0" err="1"/>
              <a:t>засідання</a:t>
            </a:r>
            <a:r>
              <a:rPr lang="ru-RU" dirty="0"/>
              <a:t> і </a:t>
            </a:r>
            <a:r>
              <a:rPr lang="ru-RU" dirty="0" err="1"/>
              <a:t>покластися</a:t>
            </a:r>
            <a:r>
              <a:rPr lang="ru-RU" dirty="0"/>
              <a:t> на </a:t>
            </a:r>
            <a:r>
              <a:rPr lang="ru-RU" dirty="0" err="1"/>
              <a:t>їх</a:t>
            </a:r>
            <a:r>
              <a:rPr lang="ru-RU" dirty="0"/>
              <a:t> </a:t>
            </a:r>
            <a:r>
              <a:rPr lang="ru-RU" dirty="0" err="1"/>
              <a:t>досудові</a:t>
            </a:r>
            <a:r>
              <a:rPr lang="ru-RU" dirty="0"/>
              <a:t> заяви у </a:t>
            </a:r>
            <a:r>
              <a:rPr lang="ru-RU" dirty="0" err="1"/>
              <a:t>світлі</a:t>
            </a:r>
            <a:r>
              <a:rPr lang="ru-RU" dirty="0"/>
              <a:t> </a:t>
            </a:r>
            <a:r>
              <a:rPr lang="ru-RU" dirty="0" err="1"/>
              <a:t>принципів</a:t>
            </a:r>
            <a:r>
              <a:rPr lang="ru-RU" dirty="0"/>
              <a:t>, </a:t>
            </a:r>
            <a:r>
              <a:rPr lang="ru-RU" dirty="0" err="1"/>
              <a:t>розроблених</a:t>
            </a:r>
            <a:r>
              <a:rPr lang="ru-RU" dirty="0"/>
              <a:t> у </a:t>
            </a:r>
            <a:r>
              <a:rPr lang="ru-RU" dirty="0" err="1"/>
              <a:t>його</a:t>
            </a:r>
            <a:r>
              <a:rPr lang="ru-RU" dirty="0"/>
              <a:t> </a:t>
            </a:r>
            <a:r>
              <a:rPr lang="ru-RU" dirty="0" err="1"/>
              <a:t>рішеннях</a:t>
            </a:r>
            <a:r>
              <a:rPr lang="ru-RU" dirty="0"/>
              <a:t> </a:t>
            </a:r>
            <a:r>
              <a:rPr lang="ru-RU" dirty="0" err="1"/>
              <a:t>АльХавайа</a:t>
            </a:r>
            <a:r>
              <a:rPr lang="ru-RU" dirty="0"/>
              <a:t> і </a:t>
            </a:r>
            <a:r>
              <a:rPr lang="ru-RU" dirty="0" err="1"/>
              <a:t>Тахері</a:t>
            </a:r>
            <a:r>
              <a:rPr lang="ru-RU" dirty="0"/>
              <a:t> та </a:t>
            </a:r>
            <a:r>
              <a:rPr lang="ru-RU" dirty="0" err="1"/>
              <a:t>Шачашвілі</a:t>
            </a:r>
            <a:r>
              <a:rPr lang="ru-RU" dirty="0"/>
              <a:t> (</a:t>
            </a:r>
            <a:r>
              <a:rPr lang="ru-RU" dirty="0" err="1"/>
              <a:t>обидва</a:t>
            </a:r>
            <a:r>
              <a:rPr lang="ru-RU" dirty="0"/>
              <a:t> </a:t>
            </a:r>
            <a:r>
              <a:rPr lang="ru-RU" dirty="0" err="1"/>
              <a:t>процитовано</a:t>
            </a:r>
            <a:r>
              <a:rPr lang="ru-RU" dirty="0"/>
              <a:t> </a:t>
            </a:r>
            <a:r>
              <a:rPr lang="ru-RU" dirty="0" err="1"/>
              <a:t>вище</a:t>
            </a:r>
            <a:r>
              <a:rPr lang="ru-RU" dirty="0"/>
              <a:t>). </a:t>
            </a:r>
            <a:endParaRPr lang="en-US" dirty="0"/>
          </a:p>
        </p:txBody>
      </p:sp>
    </p:spTree>
    <p:extLst>
      <p:ext uri="{BB962C8B-B14F-4D97-AF65-F5344CB8AC3E}">
        <p14:creationId xmlns:p14="http://schemas.microsoft.com/office/powerpoint/2010/main" val="4242144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92500" lnSpcReduction="10000"/>
          </a:bodyPr>
          <a:lstStyle/>
          <a:p>
            <a:pPr marL="0" indent="0" algn="just">
              <a:buNone/>
            </a:pPr>
            <a:r>
              <a:rPr lang="ru-RU" dirty="0"/>
              <a:t>41. </a:t>
            </a:r>
            <a:r>
              <a:rPr lang="ru-RU" dirty="0" err="1"/>
              <a:t>Враховуючи</a:t>
            </a:r>
            <a:r>
              <a:rPr lang="ru-RU" dirty="0"/>
              <a:t> </a:t>
            </a:r>
            <a:r>
              <a:rPr lang="ru-RU" dirty="0" err="1"/>
              <a:t>ці</a:t>
            </a:r>
            <a:r>
              <a:rPr lang="ru-RU" dirty="0"/>
              <a:t> </a:t>
            </a:r>
            <a:r>
              <a:rPr lang="ru-RU" dirty="0" err="1"/>
              <a:t>принципи</a:t>
            </a:r>
            <a:r>
              <a:rPr lang="ru-RU" dirty="0"/>
              <a:t>, Суд </a:t>
            </a:r>
            <a:r>
              <a:rPr lang="ru-RU" dirty="0" err="1"/>
              <a:t>спочатку</a:t>
            </a:r>
            <a:r>
              <a:rPr lang="ru-RU" dirty="0"/>
              <a:t> </a:t>
            </a:r>
            <a:r>
              <a:rPr lang="ru-RU" dirty="0" err="1"/>
              <a:t>враховує</a:t>
            </a:r>
            <a:r>
              <a:rPr lang="ru-RU" dirty="0"/>
              <a:t> факт </a:t>
            </a:r>
            <a:r>
              <a:rPr lang="ru-RU" dirty="0" err="1"/>
              <a:t>неодноразового</a:t>
            </a:r>
            <a:r>
              <a:rPr lang="ru-RU" dirty="0"/>
              <a:t> </a:t>
            </a:r>
            <a:r>
              <a:rPr lang="ru-RU" dirty="0" err="1"/>
              <a:t>виклику</a:t>
            </a:r>
            <a:r>
              <a:rPr lang="ru-RU" dirty="0"/>
              <a:t> судом </a:t>
            </a:r>
            <a:r>
              <a:rPr lang="ru-RU" dirty="0" err="1"/>
              <a:t>першої</a:t>
            </a:r>
            <a:r>
              <a:rPr lang="ru-RU" dirty="0"/>
              <a:t> </a:t>
            </a:r>
            <a:r>
              <a:rPr lang="ru-RU" dirty="0" err="1"/>
              <a:t>інстанції</a:t>
            </a:r>
            <a:r>
              <a:rPr lang="ru-RU" dirty="0"/>
              <a:t> </a:t>
            </a:r>
            <a:r>
              <a:rPr lang="ru-RU" dirty="0" err="1"/>
              <a:t>цих</a:t>
            </a:r>
            <a:r>
              <a:rPr lang="ru-RU" dirty="0"/>
              <a:t> </a:t>
            </a:r>
            <a:r>
              <a:rPr lang="ru-RU" dirty="0" err="1"/>
              <a:t>свідків</a:t>
            </a:r>
            <a:r>
              <a:rPr lang="ru-RU" dirty="0"/>
              <a:t> і </a:t>
            </a:r>
            <a:r>
              <a:rPr lang="ru-RU" dirty="0" err="1"/>
              <a:t>його</a:t>
            </a:r>
            <a:r>
              <a:rPr lang="ru-RU" dirty="0"/>
              <a:t> </a:t>
            </a:r>
            <a:r>
              <a:rPr lang="ru-RU" dirty="0" err="1"/>
              <a:t>звернення</a:t>
            </a:r>
            <a:r>
              <a:rPr lang="ru-RU" dirty="0"/>
              <a:t> за </a:t>
            </a:r>
            <a:r>
              <a:rPr lang="ru-RU" dirty="0" err="1"/>
              <a:t>допомогою</a:t>
            </a:r>
            <a:r>
              <a:rPr lang="ru-RU" dirty="0"/>
              <a:t> до </a:t>
            </a:r>
            <a:r>
              <a:rPr lang="ru-RU" dirty="0" err="1"/>
              <a:t>міліції</a:t>
            </a:r>
            <a:r>
              <a:rPr lang="ru-RU" dirty="0"/>
              <a:t> та </a:t>
            </a:r>
            <a:r>
              <a:rPr lang="ru-RU" dirty="0" err="1"/>
              <a:t>прокуратури</a:t>
            </a:r>
            <a:r>
              <a:rPr lang="ru-RU" dirty="0"/>
              <a:t> </a:t>
            </a:r>
            <a:r>
              <a:rPr lang="ru-RU" dirty="0" err="1"/>
              <a:t>задля</a:t>
            </a:r>
            <a:r>
              <a:rPr lang="ru-RU" dirty="0"/>
              <a:t> </a:t>
            </a:r>
            <a:r>
              <a:rPr lang="ru-RU" dirty="0" err="1"/>
              <a:t>забезпечення</a:t>
            </a:r>
            <a:r>
              <a:rPr lang="ru-RU" dirty="0"/>
              <a:t> </a:t>
            </a:r>
            <a:r>
              <a:rPr lang="ru-RU" dirty="0" err="1"/>
              <a:t>їх</a:t>
            </a:r>
            <a:r>
              <a:rPr lang="ru-RU" dirty="0"/>
              <a:t> </a:t>
            </a:r>
            <a:r>
              <a:rPr lang="ru-RU" dirty="0" err="1"/>
              <a:t>присутності</a:t>
            </a:r>
            <a:r>
              <a:rPr lang="ru-RU" dirty="0"/>
              <a:t> у судовому </a:t>
            </a:r>
            <a:r>
              <a:rPr lang="ru-RU" dirty="0" err="1"/>
              <a:t>засіданні</a:t>
            </a:r>
            <a:r>
              <a:rPr lang="ru-RU" dirty="0"/>
              <a:t> (див. пункт 18 </a:t>
            </a:r>
            <a:r>
              <a:rPr lang="ru-RU" dirty="0" err="1"/>
              <a:t>вище</a:t>
            </a:r>
            <a:r>
              <a:rPr lang="ru-RU" dirty="0"/>
              <a:t>). </a:t>
            </a:r>
            <a:r>
              <a:rPr lang="ru-RU" dirty="0" err="1"/>
              <a:t>Заявник</a:t>
            </a:r>
            <a:r>
              <a:rPr lang="ru-RU" dirty="0"/>
              <a:t> не </a:t>
            </a:r>
            <a:r>
              <a:rPr lang="ru-RU" dirty="0" err="1"/>
              <a:t>вказував</a:t>
            </a:r>
            <a:r>
              <a:rPr lang="ru-RU" dirty="0"/>
              <a:t> на </a:t>
            </a:r>
            <a:r>
              <a:rPr lang="ru-RU" dirty="0" err="1"/>
              <a:t>якісь</a:t>
            </a:r>
            <a:r>
              <a:rPr lang="ru-RU" dirty="0"/>
              <a:t> </a:t>
            </a:r>
            <a:r>
              <a:rPr lang="ru-RU" dirty="0" err="1"/>
              <a:t>недоліки</a:t>
            </a:r>
            <a:r>
              <a:rPr lang="ru-RU" dirty="0"/>
              <a:t> </a:t>
            </a:r>
            <a:r>
              <a:rPr lang="ru-RU" dirty="0" err="1"/>
              <a:t>цих</a:t>
            </a:r>
            <a:r>
              <a:rPr lang="ru-RU" dirty="0"/>
              <a:t> </a:t>
            </a:r>
            <a:r>
              <a:rPr lang="ru-RU" dirty="0" err="1"/>
              <a:t>зусиль</a:t>
            </a:r>
            <a:r>
              <a:rPr lang="ru-RU" dirty="0"/>
              <a:t>. Суд </a:t>
            </a:r>
            <a:r>
              <a:rPr lang="ru-RU" dirty="0" err="1"/>
              <a:t>дійшов</a:t>
            </a:r>
            <a:r>
              <a:rPr lang="ru-RU" dirty="0"/>
              <a:t> </a:t>
            </a:r>
            <a:r>
              <a:rPr lang="ru-RU" dirty="0" err="1"/>
              <a:t>висновку</a:t>
            </a:r>
            <a:r>
              <a:rPr lang="ru-RU" dirty="0"/>
              <a:t>, </a:t>
            </a:r>
            <a:r>
              <a:rPr lang="ru-RU" dirty="0" err="1"/>
              <a:t>що</a:t>
            </a:r>
            <a:r>
              <a:rPr lang="ru-RU" dirty="0"/>
              <a:t> </a:t>
            </a:r>
            <a:r>
              <a:rPr lang="ru-RU" dirty="0" err="1"/>
              <a:t>існують</a:t>
            </a:r>
            <a:r>
              <a:rPr lang="ru-RU" dirty="0"/>
              <a:t> </a:t>
            </a:r>
            <a:r>
              <a:rPr lang="ru-RU" dirty="0" err="1"/>
              <a:t>вагомі</a:t>
            </a:r>
            <a:r>
              <a:rPr lang="ru-RU" dirty="0"/>
              <a:t> </a:t>
            </a:r>
            <a:r>
              <a:rPr lang="ru-RU" dirty="0" err="1"/>
              <a:t>підстави</a:t>
            </a:r>
            <a:r>
              <a:rPr lang="ru-RU" dirty="0"/>
              <a:t> для </a:t>
            </a:r>
            <a:r>
              <a:rPr lang="ru-RU" dirty="0" err="1"/>
              <a:t>їх</a:t>
            </a:r>
            <a:r>
              <a:rPr lang="ru-RU" dirty="0"/>
              <a:t> </a:t>
            </a:r>
            <a:r>
              <a:rPr lang="ru-RU" dirty="0" err="1"/>
              <a:t>неучасті</a:t>
            </a:r>
            <a:r>
              <a:rPr lang="ru-RU" dirty="0"/>
              <a:t> у судовому </a:t>
            </a:r>
            <a:r>
              <a:rPr lang="ru-RU" dirty="0" err="1"/>
              <a:t>процесі</a:t>
            </a:r>
            <a:r>
              <a:rPr lang="ru-RU" dirty="0"/>
              <a:t> та </a:t>
            </a:r>
            <a:r>
              <a:rPr lang="ru-RU" dirty="0" err="1"/>
              <a:t>врахування</a:t>
            </a:r>
            <a:r>
              <a:rPr lang="ru-RU" dirty="0"/>
              <a:t> </a:t>
            </a:r>
            <a:r>
              <a:rPr lang="ru-RU" dirty="0" err="1"/>
              <a:t>їх</a:t>
            </a:r>
            <a:r>
              <a:rPr lang="ru-RU" dirty="0"/>
              <a:t> </a:t>
            </a:r>
            <a:r>
              <a:rPr lang="ru-RU" dirty="0" err="1"/>
              <a:t>досудових</a:t>
            </a:r>
            <a:r>
              <a:rPr lang="ru-RU" dirty="0"/>
              <a:t> </a:t>
            </a:r>
            <a:r>
              <a:rPr lang="ru-RU" dirty="0" err="1"/>
              <a:t>заяв</a:t>
            </a:r>
            <a:r>
              <a:rPr lang="ru-RU" dirty="0" smtClean="0"/>
              <a:t>.</a:t>
            </a:r>
          </a:p>
          <a:p>
            <a:pPr marL="0" indent="0" algn="just">
              <a:buNone/>
            </a:pPr>
            <a:r>
              <a:rPr lang="ru-RU" dirty="0" smtClean="0"/>
              <a:t> </a:t>
            </a:r>
            <a:r>
              <a:rPr lang="ru-RU" dirty="0"/>
              <a:t>42. </a:t>
            </a:r>
            <a:r>
              <a:rPr lang="ru-RU" dirty="0" err="1"/>
              <a:t>Що</a:t>
            </a:r>
            <a:r>
              <a:rPr lang="ru-RU" dirty="0"/>
              <a:t> </a:t>
            </a:r>
            <a:r>
              <a:rPr lang="ru-RU" dirty="0" err="1"/>
              <a:t>стосується</a:t>
            </a:r>
            <a:r>
              <a:rPr lang="ru-RU" dirty="0"/>
              <a:t> конкретного </a:t>
            </a:r>
            <a:r>
              <a:rPr lang="ru-RU" dirty="0" err="1"/>
              <a:t>значення</a:t>
            </a:r>
            <a:r>
              <a:rPr lang="ru-RU" dirty="0"/>
              <a:t> таких </a:t>
            </a:r>
            <a:r>
              <a:rPr lang="ru-RU" dirty="0" err="1"/>
              <a:t>заяв</a:t>
            </a:r>
            <a:r>
              <a:rPr lang="ru-RU" dirty="0"/>
              <a:t> у </a:t>
            </a:r>
            <a:r>
              <a:rPr lang="ru-RU" dirty="0" err="1"/>
              <a:t>засудженні</a:t>
            </a:r>
            <a:r>
              <a:rPr lang="ru-RU" dirty="0"/>
              <a:t> </a:t>
            </a:r>
            <a:r>
              <a:rPr lang="ru-RU" dirty="0" err="1"/>
              <a:t>заявника</a:t>
            </a:r>
            <a:r>
              <a:rPr lang="ru-RU" dirty="0"/>
              <a:t>, то </a:t>
            </a:r>
            <a:r>
              <a:rPr lang="ru-RU" dirty="0" err="1"/>
              <a:t>національні</a:t>
            </a:r>
            <a:r>
              <a:rPr lang="ru-RU" dirty="0"/>
              <a:t> суди не надавали </a:t>
            </a:r>
            <a:r>
              <a:rPr lang="ru-RU" dirty="0" err="1"/>
              <a:t>роз’яснень</a:t>
            </a:r>
            <a:r>
              <a:rPr lang="ru-RU" dirty="0"/>
              <a:t> з </a:t>
            </a:r>
            <a:r>
              <a:rPr lang="ru-RU" dirty="0" err="1"/>
              <a:t>цих</a:t>
            </a:r>
            <a:r>
              <a:rPr lang="ru-RU" dirty="0"/>
              <a:t> </a:t>
            </a:r>
            <a:r>
              <a:rPr lang="ru-RU" dirty="0" err="1"/>
              <a:t>питань</a:t>
            </a:r>
            <a:r>
              <a:rPr lang="ru-RU" dirty="0"/>
              <a:t>. </a:t>
            </a:r>
            <a:r>
              <a:rPr lang="ru-RU" dirty="0" err="1"/>
              <a:t>Заявником</a:t>
            </a:r>
            <a:r>
              <a:rPr lang="ru-RU" dirty="0"/>
              <a:t> </a:t>
            </a:r>
            <a:r>
              <a:rPr lang="ru-RU" dirty="0" err="1"/>
              <a:t>також</a:t>
            </a:r>
            <a:r>
              <a:rPr lang="ru-RU" dirty="0"/>
              <a:t> не </a:t>
            </a:r>
            <a:r>
              <a:rPr lang="ru-RU" dirty="0" err="1"/>
              <a:t>зроблено</a:t>
            </a:r>
            <a:r>
              <a:rPr lang="ru-RU" dirty="0"/>
              <a:t> </a:t>
            </a:r>
            <a:r>
              <a:rPr lang="ru-RU" dirty="0" err="1"/>
              <a:t>жодних</a:t>
            </a:r>
            <a:r>
              <a:rPr lang="ru-RU" dirty="0"/>
              <a:t> </a:t>
            </a:r>
            <a:r>
              <a:rPr lang="ru-RU" dirty="0" err="1"/>
              <a:t>заяв</a:t>
            </a:r>
            <a:r>
              <a:rPr lang="ru-RU" dirty="0"/>
              <a:t> </a:t>
            </a:r>
            <a:r>
              <a:rPr lang="ru-RU" dirty="0" err="1"/>
              <a:t>щодо</a:t>
            </a:r>
            <a:r>
              <a:rPr lang="ru-RU" dirty="0"/>
              <a:t> поставленного </a:t>
            </a:r>
            <a:r>
              <a:rPr lang="ru-RU" dirty="0" err="1"/>
              <a:t>питання</a:t>
            </a:r>
            <a:r>
              <a:rPr lang="ru-RU" dirty="0"/>
              <a:t> (див. пункт 40). Суд, </a:t>
            </a:r>
            <a:r>
              <a:rPr lang="ru-RU" dirty="0" err="1"/>
              <a:t>зі</a:t>
            </a:r>
            <a:r>
              <a:rPr lang="ru-RU" dirty="0"/>
              <a:t> </a:t>
            </a:r>
            <a:r>
              <a:rPr lang="ru-RU" dirty="0" err="1"/>
              <a:t>свого</a:t>
            </a:r>
            <a:r>
              <a:rPr lang="ru-RU" dirty="0"/>
              <a:t> боку, </a:t>
            </a:r>
            <a:r>
              <a:rPr lang="ru-RU" dirty="0" err="1"/>
              <a:t>зауважує</a:t>
            </a:r>
            <a:r>
              <a:rPr lang="ru-RU" dirty="0"/>
              <a:t>, </a:t>
            </a:r>
            <a:r>
              <a:rPr lang="ru-RU" dirty="0" err="1"/>
              <a:t>що</a:t>
            </a:r>
            <a:r>
              <a:rPr lang="ru-RU" dirty="0"/>
              <a:t> </a:t>
            </a:r>
            <a:r>
              <a:rPr lang="ru-RU" dirty="0" err="1"/>
              <a:t>ці</a:t>
            </a:r>
            <a:r>
              <a:rPr lang="ru-RU" dirty="0"/>
              <a:t> заяви явно не є «</a:t>
            </a:r>
            <a:r>
              <a:rPr lang="ru-RU" dirty="0" err="1"/>
              <a:t>єдиним</a:t>
            </a:r>
            <a:r>
              <a:rPr lang="ru-RU" dirty="0"/>
              <a:t>» </a:t>
            </a:r>
            <a:r>
              <a:rPr lang="ru-RU" dirty="0" err="1"/>
              <a:t>доказом</a:t>
            </a:r>
            <a:r>
              <a:rPr lang="ru-RU" dirty="0"/>
              <a:t> </a:t>
            </a:r>
            <a:r>
              <a:rPr lang="ru-RU" dirty="0" err="1"/>
              <a:t>проти</a:t>
            </a:r>
            <a:r>
              <a:rPr lang="ru-RU" dirty="0"/>
              <a:t> </a:t>
            </a:r>
            <a:r>
              <a:rPr lang="ru-RU" dirty="0" err="1"/>
              <a:t>заявника</a:t>
            </a:r>
            <a:r>
              <a:rPr lang="ru-RU" dirty="0"/>
              <a:t>. </a:t>
            </a:r>
            <a:r>
              <a:rPr lang="ru-RU" dirty="0" err="1"/>
              <a:t>Немає</a:t>
            </a:r>
            <a:r>
              <a:rPr lang="ru-RU" dirty="0"/>
              <a:t> </a:t>
            </a:r>
            <a:r>
              <a:rPr lang="ru-RU" dirty="0" err="1"/>
              <a:t>жодних</a:t>
            </a:r>
            <a:r>
              <a:rPr lang="ru-RU" dirty="0"/>
              <a:t> </a:t>
            </a:r>
            <a:r>
              <a:rPr lang="ru-RU" dirty="0" err="1"/>
              <a:t>ознак</a:t>
            </a:r>
            <a:r>
              <a:rPr lang="ru-RU" dirty="0"/>
              <a:t> того, </a:t>
            </a:r>
            <a:r>
              <a:rPr lang="ru-RU" dirty="0" err="1"/>
              <a:t>що</a:t>
            </a:r>
            <a:r>
              <a:rPr lang="ru-RU" dirty="0"/>
              <a:t> вони </a:t>
            </a:r>
            <a:r>
              <a:rPr lang="ru-RU" dirty="0" err="1"/>
              <a:t>були</a:t>
            </a:r>
            <a:r>
              <a:rPr lang="ru-RU" dirty="0"/>
              <a:t> «</a:t>
            </a:r>
            <a:r>
              <a:rPr lang="ru-RU" dirty="0" err="1"/>
              <a:t>вирішальними</a:t>
            </a:r>
            <a:r>
              <a:rPr lang="ru-RU" dirty="0"/>
              <a:t>» при </a:t>
            </a:r>
            <a:r>
              <a:rPr lang="ru-RU" dirty="0" err="1"/>
              <a:t>прийнятті</a:t>
            </a:r>
            <a:r>
              <a:rPr lang="ru-RU" dirty="0"/>
              <a:t> </a:t>
            </a:r>
            <a:r>
              <a:rPr lang="ru-RU" dirty="0" err="1"/>
              <a:t>рішення</a:t>
            </a:r>
            <a:r>
              <a:rPr lang="ru-RU" dirty="0"/>
              <a:t> у </a:t>
            </a:r>
            <a:r>
              <a:rPr lang="ru-RU" dirty="0" err="1"/>
              <a:t>справі</a:t>
            </a:r>
            <a:r>
              <a:rPr lang="ru-RU" dirty="0"/>
              <a:t> (див. </a:t>
            </a:r>
            <a:r>
              <a:rPr lang="ru-RU" dirty="0" err="1"/>
              <a:t>Шачашвілі</a:t>
            </a:r>
            <a:r>
              <a:rPr lang="ru-RU" dirty="0"/>
              <a:t>, </a:t>
            </a:r>
            <a:r>
              <a:rPr lang="ru-RU" dirty="0" err="1"/>
              <a:t>процитоване</a:t>
            </a:r>
            <a:r>
              <a:rPr lang="ru-RU" dirty="0"/>
              <a:t> </a:t>
            </a:r>
            <a:r>
              <a:rPr lang="ru-RU" dirty="0" err="1"/>
              <a:t>вище</a:t>
            </a:r>
            <a:r>
              <a:rPr lang="ru-RU" dirty="0"/>
              <a:t>, п. 123).</a:t>
            </a:r>
            <a:endParaRPr lang="en-US" dirty="0"/>
          </a:p>
        </p:txBody>
      </p:sp>
    </p:spTree>
    <p:extLst>
      <p:ext uri="{BB962C8B-B14F-4D97-AF65-F5344CB8AC3E}">
        <p14:creationId xmlns:p14="http://schemas.microsoft.com/office/powerpoint/2010/main" val="28252725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lstStyle/>
          <a:p>
            <a:pPr marL="0" indent="0" algn="just">
              <a:buNone/>
            </a:pPr>
            <a:r>
              <a:rPr lang="ru-RU"/>
              <a:t>43. У будь-якому випадку існували достатні врівноважуючі фактори компенсації у разі наявності перешкод здійснення захисту. Поперше, у провадженні заявникові була надана можливість надати власну версію подій, поставити під сумнів довіру до цих свідків і вказати на будь-які невідповідності у їхніх заявах, навіть якщо немає жодних ознак того, що він коли-небудь намагався це зробити. По-друге, існувало чимало підтверджуючих доказів, враховуючи докази П. та працівників міліції, речові докази та висновок ескперта і власне зізнання заявника.</a:t>
            </a:r>
            <a:endParaRPr lang="en-US" dirty="0"/>
          </a:p>
        </p:txBody>
      </p:sp>
    </p:spTree>
    <p:extLst>
      <p:ext uri="{BB962C8B-B14F-4D97-AF65-F5344CB8AC3E}">
        <p14:creationId xmlns:p14="http://schemas.microsoft.com/office/powerpoint/2010/main" val="13994548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92500"/>
          </a:bodyPr>
          <a:lstStyle/>
          <a:p>
            <a:pPr marL="0" indent="0" algn="ctr">
              <a:buNone/>
            </a:pPr>
            <a:r>
              <a:rPr lang="en-US" dirty="0"/>
              <a:t>(c) T.</a:t>
            </a:r>
            <a:r>
              <a:rPr lang="ru-RU" dirty="0"/>
              <a:t>В.С., </a:t>
            </a:r>
            <a:r>
              <a:rPr lang="ru-RU" dirty="0" err="1"/>
              <a:t>свідки</a:t>
            </a:r>
            <a:r>
              <a:rPr lang="ru-RU" dirty="0"/>
              <a:t> </a:t>
            </a:r>
            <a:endParaRPr lang="ru-RU" dirty="0" smtClean="0"/>
          </a:p>
          <a:p>
            <a:pPr marL="0" indent="0" algn="just">
              <a:buNone/>
            </a:pPr>
            <a:r>
              <a:rPr lang="ru-RU" dirty="0" smtClean="0"/>
              <a:t>44</a:t>
            </a:r>
            <a:r>
              <a:rPr lang="ru-RU" dirty="0"/>
              <a:t>. Суд </a:t>
            </a:r>
            <a:r>
              <a:rPr lang="ru-RU" dirty="0" err="1"/>
              <a:t>зауважує</a:t>
            </a:r>
            <a:r>
              <a:rPr lang="ru-RU" dirty="0"/>
              <a:t>, </a:t>
            </a:r>
            <a:r>
              <a:rPr lang="ru-RU" dirty="0" err="1"/>
              <a:t>що</a:t>
            </a:r>
            <a:r>
              <a:rPr lang="ru-RU" dirty="0"/>
              <a:t> причини, </a:t>
            </a:r>
            <a:r>
              <a:rPr lang="ru-RU" dirty="0" err="1"/>
              <a:t>чому</a:t>
            </a:r>
            <a:r>
              <a:rPr lang="ru-RU" dirty="0"/>
              <a:t> </a:t>
            </a:r>
            <a:r>
              <a:rPr lang="ru-RU" dirty="0" err="1"/>
              <a:t>свідок</a:t>
            </a:r>
            <a:r>
              <a:rPr lang="ru-RU" dirty="0"/>
              <a:t> Т.В.С. не </a:t>
            </a:r>
            <a:r>
              <a:rPr lang="ru-RU" dirty="0" err="1"/>
              <a:t>міг</a:t>
            </a:r>
            <a:r>
              <a:rPr lang="ru-RU" dirty="0"/>
              <a:t> бути </a:t>
            </a:r>
            <a:r>
              <a:rPr lang="ru-RU" dirty="0" err="1"/>
              <a:t>допитаний</a:t>
            </a:r>
            <a:r>
              <a:rPr lang="ru-RU" dirty="0"/>
              <a:t> </a:t>
            </a:r>
            <a:r>
              <a:rPr lang="ru-RU" dirty="0" err="1"/>
              <a:t>під</a:t>
            </a:r>
            <a:r>
              <a:rPr lang="ru-RU" dirty="0"/>
              <a:t> </a:t>
            </a:r>
            <a:r>
              <a:rPr lang="ru-RU" dirty="0" err="1"/>
              <a:t>часі</a:t>
            </a:r>
            <a:r>
              <a:rPr lang="ru-RU" dirty="0"/>
              <a:t> судового </a:t>
            </a:r>
            <a:r>
              <a:rPr lang="ru-RU" dirty="0" err="1"/>
              <a:t>розгляду</a:t>
            </a:r>
            <a:r>
              <a:rPr lang="ru-RU" dirty="0"/>
              <a:t>, є не </a:t>
            </a:r>
            <a:r>
              <a:rPr lang="ru-RU" dirty="0" err="1"/>
              <a:t>зовсім</a:t>
            </a:r>
            <a:r>
              <a:rPr lang="ru-RU" dirty="0"/>
              <a:t> </a:t>
            </a:r>
            <a:r>
              <a:rPr lang="ru-RU" dirty="0" err="1"/>
              <a:t>зрозумілими</a:t>
            </a:r>
            <a:r>
              <a:rPr lang="ru-RU" dirty="0"/>
              <a:t>: </a:t>
            </a:r>
            <a:r>
              <a:rPr lang="ru-RU" dirty="0" err="1"/>
              <a:t>твердження</a:t>
            </a:r>
            <a:r>
              <a:rPr lang="ru-RU" dirty="0"/>
              <a:t> </a:t>
            </a:r>
            <a:r>
              <a:rPr lang="ru-RU" dirty="0" err="1"/>
              <a:t>обох</a:t>
            </a:r>
            <a:r>
              <a:rPr lang="ru-RU" dirty="0"/>
              <a:t> </a:t>
            </a:r>
            <a:r>
              <a:rPr lang="ru-RU" dirty="0" err="1"/>
              <a:t>сторін</a:t>
            </a:r>
            <a:r>
              <a:rPr lang="ru-RU" dirty="0"/>
              <a:t> </a:t>
            </a:r>
            <a:r>
              <a:rPr lang="ru-RU" dirty="0" err="1"/>
              <a:t>щодо</a:t>
            </a:r>
            <a:r>
              <a:rPr lang="ru-RU" dirty="0"/>
              <a:t> </a:t>
            </a:r>
            <a:r>
              <a:rPr lang="ru-RU" dirty="0" err="1"/>
              <a:t>цього</a:t>
            </a:r>
            <a:r>
              <a:rPr lang="ru-RU" dirty="0"/>
              <a:t> </a:t>
            </a:r>
            <a:r>
              <a:rPr lang="ru-RU" dirty="0" err="1"/>
              <a:t>питання</a:t>
            </a:r>
            <a:r>
              <a:rPr lang="ru-RU" dirty="0"/>
              <a:t> є </a:t>
            </a:r>
            <a:r>
              <a:rPr lang="ru-RU" dirty="0" err="1"/>
              <a:t>нечіткими</a:t>
            </a:r>
            <a:r>
              <a:rPr lang="ru-RU" dirty="0"/>
              <a:t> (див. </a:t>
            </a:r>
            <a:r>
              <a:rPr lang="ru-RU" dirty="0" err="1" smtClean="0"/>
              <a:t>Пункти</a:t>
            </a:r>
            <a:r>
              <a:rPr lang="ru-RU" dirty="0" smtClean="0"/>
              <a:t> 32 </a:t>
            </a:r>
            <a:r>
              <a:rPr lang="ru-RU" dirty="0"/>
              <a:t>і 33 </a:t>
            </a:r>
            <a:r>
              <a:rPr lang="ru-RU" dirty="0" err="1"/>
              <a:t>вище</a:t>
            </a:r>
            <a:r>
              <a:rPr lang="ru-RU" dirty="0"/>
              <a:t>). </a:t>
            </a:r>
            <a:r>
              <a:rPr lang="ru-RU" dirty="0" err="1"/>
              <a:t>Проте</a:t>
            </a:r>
            <a:r>
              <a:rPr lang="ru-RU" dirty="0"/>
              <a:t>, з </a:t>
            </a:r>
            <a:r>
              <a:rPr lang="ru-RU" dirty="0" err="1"/>
              <a:t>матеріалів</a:t>
            </a:r>
            <a:r>
              <a:rPr lang="ru-RU" dirty="0"/>
              <a:t> </a:t>
            </a:r>
            <a:r>
              <a:rPr lang="ru-RU" dirty="0" err="1"/>
              <a:t>справи</a:t>
            </a:r>
            <a:r>
              <a:rPr lang="ru-RU" dirty="0"/>
              <a:t> </a:t>
            </a:r>
            <a:r>
              <a:rPr lang="ru-RU" dirty="0" err="1"/>
              <a:t>випливає</a:t>
            </a:r>
            <a:r>
              <a:rPr lang="ru-RU" dirty="0"/>
              <a:t>, </a:t>
            </a:r>
            <a:r>
              <a:rPr lang="ru-RU" dirty="0" err="1"/>
              <a:t>що</a:t>
            </a:r>
            <a:r>
              <a:rPr lang="ru-RU" dirty="0"/>
              <a:t> </a:t>
            </a:r>
            <a:r>
              <a:rPr lang="ru-RU" dirty="0" err="1"/>
              <a:t>органи</a:t>
            </a:r>
            <a:r>
              <a:rPr lang="ru-RU" dirty="0"/>
              <a:t> </a:t>
            </a:r>
            <a:r>
              <a:rPr lang="ru-RU" dirty="0" err="1"/>
              <a:t>влади</a:t>
            </a:r>
            <a:r>
              <a:rPr lang="ru-RU" dirty="0"/>
              <a:t> </a:t>
            </a:r>
            <a:r>
              <a:rPr lang="ru-RU" dirty="0" err="1"/>
              <a:t>вжили</a:t>
            </a:r>
            <a:r>
              <a:rPr lang="ru-RU" dirty="0"/>
              <a:t> </a:t>
            </a:r>
            <a:r>
              <a:rPr lang="ru-RU" dirty="0" err="1"/>
              <a:t>різних</a:t>
            </a:r>
            <a:r>
              <a:rPr lang="ru-RU" dirty="0"/>
              <a:t> </a:t>
            </a:r>
            <a:r>
              <a:rPr lang="ru-RU" dirty="0" err="1"/>
              <a:t>заходів</a:t>
            </a:r>
            <a:r>
              <a:rPr lang="ru-RU" dirty="0"/>
              <a:t> для </a:t>
            </a:r>
            <a:r>
              <a:rPr lang="ru-RU" dirty="0" err="1"/>
              <a:t>забезпечення</a:t>
            </a:r>
            <a:r>
              <a:rPr lang="ru-RU" dirty="0"/>
              <a:t> </a:t>
            </a:r>
            <a:r>
              <a:rPr lang="ru-RU" dirty="0" err="1"/>
              <a:t>участі</a:t>
            </a:r>
            <a:r>
              <a:rPr lang="ru-RU" dirty="0"/>
              <a:t> </a:t>
            </a:r>
            <a:r>
              <a:rPr lang="ru-RU" dirty="0" err="1"/>
              <a:t>свідків</a:t>
            </a:r>
            <a:r>
              <a:rPr lang="ru-RU" dirty="0"/>
              <a:t>, у тому </a:t>
            </a:r>
            <a:r>
              <a:rPr lang="ru-RU" dirty="0" err="1"/>
              <a:t>числі</a:t>
            </a:r>
            <a:r>
              <a:rPr lang="ru-RU" dirty="0"/>
              <a:t> Т.В.С., і </a:t>
            </a:r>
            <a:r>
              <a:rPr lang="ru-RU" dirty="0" err="1"/>
              <a:t>що</a:t>
            </a:r>
            <a:r>
              <a:rPr lang="ru-RU" dirty="0"/>
              <a:t> </a:t>
            </a:r>
            <a:r>
              <a:rPr lang="ru-RU" dirty="0" err="1"/>
              <a:t>ці</a:t>
            </a:r>
            <a:r>
              <a:rPr lang="ru-RU" dirty="0"/>
              <a:t> заходи включали </a:t>
            </a:r>
            <a:r>
              <a:rPr lang="ru-RU" dirty="0" err="1"/>
              <a:t>допомогу</a:t>
            </a:r>
            <a:r>
              <a:rPr lang="ru-RU" dirty="0"/>
              <a:t> </a:t>
            </a:r>
            <a:r>
              <a:rPr lang="ru-RU" dirty="0" err="1"/>
              <a:t>міліції</a:t>
            </a:r>
            <a:r>
              <a:rPr lang="ru-RU" dirty="0"/>
              <a:t> (див. пункт 18 </a:t>
            </a:r>
            <a:r>
              <a:rPr lang="ru-RU" dirty="0" err="1"/>
              <a:t>вище</a:t>
            </a:r>
            <a:r>
              <a:rPr lang="ru-RU" dirty="0"/>
              <a:t>). Суд не </a:t>
            </a:r>
            <a:r>
              <a:rPr lang="ru-RU" dirty="0" err="1"/>
              <a:t>вбачає</a:t>
            </a:r>
            <a:r>
              <a:rPr lang="ru-RU" dirty="0"/>
              <a:t> </a:t>
            </a:r>
            <a:r>
              <a:rPr lang="ru-RU" dirty="0" err="1"/>
              <a:t>жодних</a:t>
            </a:r>
            <a:r>
              <a:rPr lang="ru-RU" dirty="0"/>
              <a:t> </a:t>
            </a:r>
            <a:r>
              <a:rPr lang="ru-RU" dirty="0" err="1"/>
              <a:t>свідчень</a:t>
            </a:r>
            <a:r>
              <a:rPr lang="ru-RU" dirty="0"/>
              <a:t> про те, </a:t>
            </a:r>
            <a:r>
              <a:rPr lang="ru-RU" dirty="0" err="1"/>
              <a:t>щоб</a:t>
            </a:r>
            <a:r>
              <a:rPr lang="ru-RU" dirty="0"/>
              <a:t> </a:t>
            </a:r>
            <a:r>
              <a:rPr lang="ru-RU" dirty="0" err="1"/>
              <a:t>ці</a:t>
            </a:r>
            <a:r>
              <a:rPr lang="ru-RU" dirty="0"/>
              <a:t> </a:t>
            </a:r>
            <a:r>
              <a:rPr lang="ru-RU" dirty="0" err="1"/>
              <a:t>зусилля</a:t>
            </a:r>
            <a:r>
              <a:rPr lang="ru-RU" dirty="0"/>
              <a:t> </a:t>
            </a:r>
            <a:r>
              <a:rPr lang="ru-RU" dirty="0" err="1"/>
              <a:t>були</a:t>
            </a:r>
            <a:r>
              <a:rPr lang="ru-RU" dirty="0"/>
              <a:t> </a:t>
            </a:r>
            <a:r>
              <a:rPr lang="ru-RU" dirty="0" err="1"/>
              <a:t>недостатніми</a:t>
            </a:r>
            <a:r>
              <a:rPr lang="ru-RU" dirty="0"/>
              <a:t>. </a:t>
            </a:r>
            <a:endParaRPr lang="ru-RU" dirty="0" smtClean="0"/>
          </a:p>
          <a:p>
            <a:pPr marL="0" indent="0" algn="just">
              <a:buNone/>
            </a:pPr>
            <a:r>
              <a:rPr lang="ru-RU" dirty="0" smtClean="0"/>
              <a:t>45</a:t>
            </a:r>
            <a:r>
              <a:rPr lang="ru-RU" dirty="0"/>
              <a:t>. </a:t>
            </a:r>
            <a:r>
              <a:rPr lang="ru-RU" dirty="0" err="1"/>
              <a:t>Незважаючи</a:t>
            </a:r>
            <a:r>
              <a:rPr lang="ru-RU" dirty="0"/>
              <a:t> на те, </a:t>
            </a:r>
            <a:r>
              <a:rPr lang="ru-RU" dirty="0" err="1"/>
              <a:t>що</a:t>
            </a:r>
            <a:r>
              <a:rPr lang="ru-RU" dirty="0"/>
              <a:t> </a:t>
            </a:r>
            <a:r>
              <a:rPr lang="ru-RU" dirty="0" err="1"/>
              <a:t>свідчення</a:t>
            </a:r>
            <a:r>
              <a:rPr lang="ru-RU" dirty="0"/>
              <a:t> </a:t>
            </a:r>
            <a:r>
              <a:rPr lang="ru-RU" dirty="0" err="1"/>
              <a:t>цього</a:t>
            </a:r>
            <a:r>
              <a:rPr lang="ru-RU" dirty="0"/>
              <a:t> </a:t>
            </a:r>
            <a:r>
              <a:rPr lang="ru-RU" dirty="0" err="1"/>
              <a:t>свідка</a:t>
            </a:r>
            <a:r>
              <a:rPr lang="ru-RU" dirty="0"/>
              <a:t> не є «</a:t>
            </a:r>
            <a:r>
              <a:rPr lang="ru-RU" dirty="0" err="1"/>
              <a:t>єдиним</a:t>
            </a:r>
            <a:r>
              <a:rPr lang="ru-RU" dirty="0"/>
              <a:t>» </a:t>
            </a:r>
            <a:r>
              <a:rPr lang="ru-RU" dirty="0" err="1"/>
              <a:t>доказом</a:t>
            </a:r>
            <a:r>
              <a:rPr lang="ru-RU" dirty="0"/>
              <a:t> </a:t>
            </a:r>
            <a:r>
              <a:rPr lang="ru-RU" dirty="0" err="1"/>
              <a:t>проти</a:t>
            </a:r>
            <a:r>
              <a:rPr lang="ru-RU" dirty="0"/>
              <a:t> </a:t>
            </a:r>
            <a:r>
              <a:rPr lang="ru-RU" dirty="0" err="1"/>
              <a:t>заявника</a:t>
            </a:r>
            <a:r>
              <a:rPr lang="ru-RU" dirty="0"/>
              <a:t>, і </a:t>
            </a:r>
            <a:r>
              <a:rPr lang="ru-RU" dirty="0" err="1"/>
              <a:t>немає</a:t>
            </a:r>
            <a:r>
              <a:rPr lang="ru-RU" dirty="0"/>
              <a:t> </a:t>
            </a:r>
            <a:r>
              <a:rPr lang="ru-RU" dirty="0" err="1"/>
              <a:t>жодних</a:t>
            </a:r>
            <a:r>
              <a:rPr lang="ru-RU" dirty="0"/>
              <a:t> </a:t>
            </a:r>
            <a:r>
              <a:rPr lang="ru-RU" dirty="0" err="1"/>
              <a:t>ознак</a:t>
            </a:r>
            <a:r>
              <a:rPr lang="ru-RU" dirty="0"/>
              <a:t> того, </a:t>
            </a:r>
            <a:r>
              <a:rPr lang="ru-RU" dirty="0" err="1"/>
              <a:t>що</a:t>
            </a:r>
            <a:r>
              <a:rPr lang="ru-RU" dirty="0"/>
              <a:t> </a:t>
            </a:r>
            <a:r>
              <a:rPr lang="ru-RU" dirty="0" err="1"/>
              <a:t>він</a:t>
            </a:r>
            <a:r>
              <a:rPr lang="ru-RU" dirty="0"/>
              <a:t> </a:t>
            </a:r>
            <a:r>
              <a:rPr lang="ru-RU" dirty="0" err="1"/>
              <a:t>був</a:t>
            </a:r>
            <a:r>
              <a:rPr lang="ru-RU" dirty="0"/>
              <a:t> «</a:t>
            </a:r>
            <a:r>
              <a:rPr lang="ru-RU" dirty="0" err="1"/>
              <a:t>вирішальним</a:t>
            </a:r>
            <a:r>
              <a:rPr lang="ru-RU" dirty="0"/>
              <a:t>», Суд </a:t>
            </a:r>
            <a:r>
              <a:rPr lang="ru-RU" dirty="0" err="1"/>
              <a:t>готовий</a:t>
            </a:r>
            <a:r>
              <a:rPr lang="ru-RU" dirty="0"/>
              <a:t> </a:t>
            </a:r>
            <a:r>
              <a:rPr lang="ru-RU" dirty="0" err="1"/>
              <a:t>припустити</a:t>
            </a:r>
            <a:r>
              <a:rPr lang="ru-RU" dirty="0"/>
              <a:t>, </a:t>
            </a:r>
            <a:r>
              <a:rPr lang="ru-RU" dirty="0" err="1"/>
              <a:t>що</a:t>
            </a:r>
            <a:r>
              <a:rPr lang="ru-RU" dirty="0"/>
              <a:t> </a:t>
            </a:r>
            <a:r>
              <a:rPr lang="ru-RU" dirty="0" err="1"/>
              <a:t>її</a:t>
            </a:r>
            <a:r>
              <a:rPr lang="ru-RU" dirty="0"/>
              <a:t> </a:t>
            </a:r>
            <a:r>
              <a:rPr lang="ru-RU" dirty="0" err="1"/>
              <a:t>докази</a:t>
            </a:r>
            <a:r>
              <a:rPr lang="ru-RU" dirty="0"/>
              <a:t> </a:t>
            </a:r>
            <a:r>
              <a:rPr lang="ru-RU" dirty="0" err="1"/>
              <a:t>мають</a:t>
            </a:r>
            <a:r>
              <a:rPr lang="ru-RU" dirty="0"/>
              <a:t> </a:t>
            </a:r>
            <a:r>
              <a:rPr lang="ru-RU" dirty="0" err="1"/>
              <a:t>значну</a:t>
            </a:r>
            <a:r>
              <a:rPr lang="ru-RU" dirty="0"/>
              <a:t> вагу, і </a:t>
            </a:r>
            <a:r>
              <a:rPr lang="ru-RU" dirty="0" err="1"/>
              <a:t>що</a:t>
            </a:r>
            <a:r>
              <a:rPr lang="ru-RU" dirty="0"/>
              <a:t> </a:t>
            </a:r>
            <a:r>
              <a:rPr lang="ru-RU" dirty="0" err="1"/>
              <a:t>їх</a:t>
            </a:r>
            <a:r>
              <a:rPr lang="ru-RU" dirty="0"/>
              <a:t> допуск </a:t>
            </a:r>
            <a:r>
              <a:rPr lang="ru-RU" dirty="0" err="1"/>
              <a:t>може</a:t>
            </a:r>
            <a:r>
              <a:rPr lang="ru-RU" dirty="0"/>
              <a:t> </a:t>
            </a:r>
            <a:r>
              <a:rPr lang="ru-RU" dirty="0" err="1"/>
              <a:t>мати</a:t>
            </a:r>
            <a:r>
              <a:rPr lang="ru-RU" dirty="0"/>
              <a:t> </a:t>
            </a:r>
            <a:r>
              <a:rPr lang="ru-RU" dirty="0" err="1"/>
              <a:t>обмеження</a:t>
            </a:r>
            <a:r>
              <a:rPr lang="ru-RU" dirty="0"/>
              <a:t> </a:t>
            </a:r>
            <a:r>
              <a:rPr lang="ru-RU" dirty="0" err="1"/>
              <a:t>захисту</a:t>
            </a:r>
            <a:r>
              <a:rPr lang="ru-RU" dirty="0"/>
              <a:t> </a:t>
            </a:r>
            <a:r>
              <a:rPr lang="ru-RU" dirty="0" err="1"/>
              <a:t>заявника</a:t>
            </a:r>
            <a:r>
              <a:rPr lang="ru-RU" dirty="0"/>
              <a:t>.</a:t>
            </a:r>
            <a:endParaRPr lang="en-US" dirty="0"/>
          </a:p>
        </p:txBody>
      </p:sp>
    </p:spTree>
    <p:extLst>
      <p:ext uri="{BB962C8B-B14F-4D97-AF65-F5344CB8AC3E}">
        <p14:creationId xmlns:p14="http://schemas.microsoft.com/office/powerpoint/2010/main" val="291010831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85000" lnSpcReduction="20000"/>
          </a:bodyPr>
          <a:lstStyle/>
          <a:p>
            <a:pPr marL="0" indent="0" algn="just">
              <a:buNone/>
            </a:pPr>
            <a:r>
              <a:rPr lang="ru-RU" dirty="0"/>
              <a:t>46. </a:t>
            </a:r>
            <a:r>
              <a:rPr lang="ru-RU" dirty="0" err="1"/>
              <a:t>Однак</a:t>
            </a:r>
            <a:r>
              <a:rPr lang="ru-RU" dirty="0"/>
              <a:t> у </a:t>
            </a:r>
            <a:r>
              <a:rPr lang="ru-RU" dirty="0" err="1"/>
              <a:t>провадженні</a:t>
            </a:r>
            <a:r>
              <a:rPr lang="ru-RU" dirty="0"/>
              <a:t> </a:t>
            </a:r>
            <a:r>
              <a:rPr lang="ru-RU" dirty="0" err="1"/>
              <a:t>існували</a:t>
            </a:r>
            <a:r>
              <a:rPr lang="ru-RU" dirty="0"/>
              <a:t> </a:t>
            </a:r>
            <a:r>
              <a:rPr lang="ru-RU" dirty="0" err="1"/>
              <a:t>врівноважуючі</a:t>
            </a:r>
            <a:r>
              <a:rPr lang="ru-RU" dirty="0"/>
              <a:t> </a:t>
            </a:r>
            <a:r>
              <a:rPr lang="ru-RU" dirty="0" err="1"/>
              <a:t>фактори</a:t>
            </a:r>
            <a:r>
              <a:rPr lang="ru-RU" dirty="0"/>
              <a:t> (див. </a:t>
            </a:r>
            <a:r>
              <a:rPr lang="ru-RU" dirty="0" err="1"/>
              <a:t>вищезгадане</a:t>
            </a:r>
            <a:r>
              <a:rPr lang="ru-RU" dirty="0"/>
              <a:t> </a:t>
            </a:r>
            <a:r>
              <a:rPr lang="ru-RU" dirty="0" err="1"/>
              <a:t>рішення</a:t>
            </a:r>
            <a:r>
              <a:rPr lang="ru-RU" dirty="0"/>
              <a:t> у </a:t>
            </a:r>
            <a:r>
              <a:rPr lang="ru-RU" dirty="0" err="1"/>
              <a:t>справі</a:t>
            </a:r>
            <a:r>
              <a:rPr lang="ru-RU" dirty="0"/>
              <a:t> </a:t>
            </a:r>
            <a:r>
              <a:rPr lang="ru-RU" dirty="0" err="1"/>
              <a:t>Шачашвілі</a:t>
            </a:r>
            <a:r>
              <a:rPr lang="ru-RU" dirty="0"/>
              <a:t> (</a:t>
            </a:r>
            <a:r>
              <a:rPr lang="en-US" dirty="0" err="1"/>
              <a:t>Schatschaschwili</a:t>
            </a:r>
            <a:r>
              <a:rPr lang="en-US" dirty="0"/>
              <a:t>), </a:t>
            </a:r>
            <a:r>
              <a:rPr lang="en-US"/>
              <a:t>§§ </a:t>
            </a:r>
            <a:r>
              <a:rPr lang="en-US" smtClean="0"/>
              <a:t>126-30</a:t>
            </a:r>
            <a:r>
              <a:rPr lang="en-US" dirty="0"/>
              <a:t>, </a:t>
            </a:r>
            <a:r>
              <a:rPr lang="ru-RU" dirty="0"/>
              <a:t>для </a:t>
            </a:r>
            <a:r>
              <a:rPr lang="ru-RU" dirty="0" err="1"/>
              <a:t>обговорення</a:t>
            </a:r>
            <a:r>
              <a:rPr lang="ru-RU" dirty="0"/>
              <a:t> </a:t>
            </a:r>
            <a:r>
              <a:rPr lang="ru-RU" dirty="0" err="1"/>
              <a:t>можливих</a:t>
            </a:r>
            <a:r>
              <a:rPr lang="ru-RU" dirty="0"/>
              <a:t> </a:t>
            </a:r>
            <a:r>
              <a:rPr lang="ru-RU" dirty="0" err="1"/>
              <a:t>факторів</a:t>
            </a:r>
            <a:r>
              <a:rPr lang="ru-RU" dirty="0"/>
              <a:t> </a:t>
            </a:r>
            <a:r>
              <a:rPr lang="ru-RU" dirty="0" err="1"/>
              <a:t>врівноваження</a:t>
            </a:r>
            <a:r>
              <a:rPr lang="ru-RU" dirty="0"/>
              <a:t>). </a:t>
            </a:r>
            <a:r>
              <a:rPr lang="ru-RU" dirty="0" err="1"/>
              <a:t>По-перше</a:t>
            </a:r>
            <a:r>
              <a:rPr lang="ru-RU" dirty="0"/>
              <a:t>, </a:t>
            </a:r>
            <a:r>
              <a:rPr lang="ru-RU" dirty="0" err="1"/>
              <a:t>під</a:t>
            </a:r>
            <a:r>
              <a:rPr lang="ru-RU" dirty="0"/>
              <a:t> час </a:t>
            </a:r>
            <a:r>
              <a:rPr lang="ru-RU" dirty="0" err="1"/>
              <a:t>провадження</a:t>
            </a:r>
            <a:r>
              <a:rPr lang="ru-RU" dirty="0"/>
              <a:t> </a:t>
            </a:r>
            <a:r>
              <a:rPr lang="ru-RU" dirty="0" err="1"/>
              <a:t>заявникові</a:t>
            </a:r>
            <a:r>
              <a:rPr lang="ru-RU" dirty="0"/>
              <a:t> </a:t>
            </a:r>
            <a:r>
              <a:rPr lang="ru-RU" dirty="0" err="1"/>
              <a:t>було</a:t>
            </a:r>
            <a:r>
              <a:rPr lang="ru-RU" dirty="0"/>
              <a:t> </a:t>
            </a:r>
            <a:r>
              <a:rPr lang="ru-RU" dirty="0" err="1"/>
              <a:t>запропоновано</a:t>
            </a:r>
            <a:r>
              <a:rPr lang="ru-RU" dirty="0"/>
              <a:t> </a:t>
            </a:r>
            <a:r>
              <a:rPr lang="ru-RU" dirty="0" err="1"/>
              <a:t>реалізувати</a:t>
            </a:r>
            <a:r>
              <a:rPr lang="ru-RU" dirty="0"/>
              <a:t> </a:t>
            </a:r>
            <a:r>
              <a:rPr lang="ru-RU" dirty="0" err="1"/>
              <a:t>можливість</a:t>
            </a:r>
            <a:r>
              <a:rPr lang="ru-RU" dirty="0"/>
              <a:t> </a:t>
            </a:r>
            <a:r>
              <a:rPr lang="ru-RU" dirty="0" err="1"/>
              <a:t>надання</a:t>
            </a:r>
            <a:r>
              <a:rPr lang="ru-RU" dirty="0"/>
              <a:t> </a:t>
            </a:r>
            <a:r>
              <a:rPr lang="ru-RU" dirty="0" err="1"/>
              <a:t>власної</a:t>
            </a:r>
            <a:r>
              <a:rPr lang="ru-RU" dirty="0"/>
              <a:t> </a:t>
            </a:r>
            <a:r>
              <a:rPr lang="ru-RU" dirty="0" err="1"/>
              <a:t>версії</a:t>
            </a:r>
            <a:r>
              <a:rPr lang="ru-RU" dirty="0"/>
              <a:t> </a:t>
            </a:r>
            <a:r>
              <a:rPr lang="ru-RU" dirty="0" err="1"/>
              <a:t>подій</a:t>
            </a:r>
            <a:r>
              <a:rPr lang="ru-RU" dirty="0"/>
              <a:t>, </a:t>
            </a:r>
            <a:r>
              <a:rPr lang="ru-RU" dirty="0" err="1"/>
              <a:t>поставити</a:t>
            </a:r>
            <a:r>
              <a:rPr lang="ru-RU" dirty="0"/>
              <a:t> </a:t>
            </a:r>
            <a:r>
              <a:rPr lang="ru-RU" dirty="0" err="1"/>
              <a:t>під</a:t>
            </a:r>
            <a:r>
              <a:rPr lang="ru-RU" dirty="0"/>
              <a:t> </a:t>
            </a:r>
            <a:r>
              <a:rPr lang="ru-RU" dirty="0" err="1"/>
              <a:t>сумнів</a:t>
            </a:r>
            <a:r>
              <a:rPr lang="ru-RU" dirty="0"/>
              <a:t> </a:t>
            </a:r>
            <a:r>
              <a:rPr lang="ru-RU" dirty="0" err="1"/>
              <a:t>довіру</a:t>
            </a:r>
            <a:r>
              <a:rPr lang="ru-RU" dirty="0"/>
              <a:t> до </a:t>
            </a:r>
            <a:r>
              <a:rPr lang="ru-RU" dirty="0" err="1"/>
              <a:t>відсутніх</a:t>
            </a:r>
            <a:r>
              <a:rPr lang="ru-RU" dirty="0"/>
              <a:t> </a:t>
            </a:r>
            <a:r>
              <a:rPr lang="ru-RU" dirty="0" err="1"/>
              <a:t>свідків</a:t>
            </a:r>
            <a:r>
              <a:rPr lang="ru-RU" dirty="0"/>
              <a:t> і </a:t>
            </a:r>
            <a:r>
              <a:rPr lang="ru-RU" dirty="0" err="1"/>
              <a:t>вказати</a:t>
            </a:r>
            <a:r>
              <a:rPr lang="ru-RU" dirty="0"/>
              <a:t> на будь-</a:t>
            </a:r>
            <a:r>
              <a:rPr lang="ru-RU" dirty="0" err="1"/>
              <a:t>які</a:t>
            </a:r>
            <a:r>
              <a:rPr lang="ru-RU" dirty="0"/>
              <a:t> </a:t>
            </a:r>
            <a:r>
              <a:rPr lang="ru-RU" dirty="0" err="1"/>
              <a:t>невідповідності</a:t>
            </a:r>
            <a:r>
              <a:rPr lang="ru-RU" dirty="0"/>
              <a:t> </a:t>
            </a:r>
            <a:r>
              <a:rPr lang="ru-RU" dirty="0" err="1"/>
              <a:t>їхніх</a:t>
            </a:r>
            <a:r>
              <a:rPr lang="ru-RU" dirty="0"/>
              <a:t> </a:t>
            </a:r>
            <a:r>
              <a:rPr lang="ru-RU" dirty="0" err="1"/>
              <a:t>заяв</a:t>
            </a:r>
            <a:r>
              <a:rPr lang="ru-RU" dirty="0"/>
              <a:t>. </a:t>
            </a:r>
            <a:r>
              <a:rPr lang="ru-RU" dirty="0" err="1"/>
              <a:t>Хоча</a:t>
            </a:r>
            <a:r>
              <a:rPr lang="ru-RU" dirty="0"/>
              <a:t> </a:t>
            </a:r>
            <a:r>
              <a:rPr lang="ru-RU" dirty="0" err="1"/>
              <a:t>заявник</a:t>
            </a:r>
            <a:r>
              <a:rPr lang="ru-RU" dirty="0"/>
              <a:t> і </a:t>
            </a:r>
            <a:r>
              <a:rPr lang="ru-RU" dirty="0" err="1"/>
              <a:t>висунув</a:t>
            </a:r>
            <a:r>
              <a:rPr lang="ru-RU" dirty="0"/>
              <a:t> </a:t>
            </a:r>
            <a:r>
              <a:rPr lang="ru-RU" dirty="0" err="1"/>
              <a:t>власну</a:t>
            </a:r>
            <a:r>
              <a:rPr lang="ru-RU" dirty="0"/>
              <a:t> </a:t>
            </a:r>
            <a:r>
              <a:rPr lang="ru-RU" dirty="0" err="1"/>
              <a:t>версію</a:t>
            </a:r>
            <a:r>
              <a:rPr lang="ru-RU" dirty="0"/>
              <a:t> </a:t>
            </a:r>
            <a:r>
              <a:rPr lang="ru-RU" dirty="0" err="1"/>
              <a:t>подій</a:t>
            </a:r>
            <a:r>
              <a:rPr lang="ru-RU" dirty="0"/>
              <a:t> (див. пункт 16 </a:t>
            </a:r>
            <a:r>
              <a:rPr lang="ru-RU" dirty="0" err="1"/>
              <a:t>вище</a:t>
            </a:r>
            <a:r>
              <a:rPr lang="ru-RU" dirty="0"/>
              <a:t>), </a:t>
            </a:r>
            <a:r>
              <a:rPr lang="ru-RU" dirty="0" err="1"/>
              <a:t>немає</a:t>
            </a:r>
            <a:r>
              <a:rPr lang="ru-RU" dirty="0"/>
              <a:t> </a:t>
            </a:r>
            <a:r>
              <a:rPr lang="ru-RU" dirty="0" err="1"/>
              <a:t>жодних</a:t>
            </a:r>
            <a:r>
              <a:rPr lang="ru-RU" dirty="0"/>
              <a:t> </a:t>
            </a:r>
            <a:r>
              <a:rPr lang="ru-RU" dirty="0" err="1"/>
              <a:t>доказів</a:t>
            </a:r>
            <a:r>
              <a:rPr lang="ru-RU" dirty="0"/>
              <a:t> того, </a:t>
            </a:r>
            <a:r>
              <a:rPr lang="ru-RU" dirty="0" err="1"/>
              <a:t>що</a:t>
            </a:r>
            <a:r>
              <a:rPr lang="ru-RU" dirty="0"/>
              <a:t> </a:t>
            </a:r>
            <a:r>
              <a:rPr lang="ru-RU" dirty="0" err="1"/>
              <a:t>він</a:t>
            </a:r>
            <a:r>
              <a:rPr lang="ru-RU" dirty="0"/>
              <a:t> </a:t>
            </a:r>
            <a:r>
              <a:rPr lang="ru-RU" dirty="0" err="1"/>
              <a:t>спеціально</a:t>
            </a:r>
            <a:r>
              <a:rPr lang="ru-RU" dirty="0"/>
              <a:t> ставив </a:t>
            </a:r>
            <a:r>
              <a:rPr lang="ru-RU" dirty="0" err="1"/>
              <a:t>під</a:t>
            </a:r>
            <a:r>
              <a:rPr lang="ru-RU" dirty="0"/>
              <a:t> </a:t>
            </a:r>
            <a:r>
              <a:rPr lang="ru-RU" dirty="0" err="1"/>
              <a:t>сумнів</a:t>
            </a:r>
            <a:r>
              <a:rPr lang="ru-RU" dirty="0"/>
              <a:t> </a:t>
            </a:r>
            <a:r>
              <a:rPr lang="ru-RU" dirty="0" err="1"/>
              <a:t>довіру</a:t>
            </a:r>
            <a:r>
              <a:rPr lang="ru-RU" dirty="0"/>
              <a:t> до Т.В.С. </a:t>
            </a:r>
            <a:r>
              <a:rPr lang="ru-RU" dirty="0" err="1"/>
              <a:t>або</a:t>
            </a:r>
            <a:r>
              <a:rPr lang="ru-RU" dirty="0"/>
              <a:t> </a:t>
            </a:r>
            <a:r>
              <a:rPr lang="ru-RU" dirty="0" err="1"/>
              <a:t>правдивість</a:t>
            </a:r>
            <a:r>
              <a:rPr lang="ru-RU" dirty="0"/>
              <a:t> </a:t>
            </a:r>
            <a:r>
              <a:rPr lang="ru-RU" dirty="0" err="1"/>
              <a:t>її</a:t>
            </a:r>
            <a:r>
              <a:rPr lang="ru-RU" dirty="0"/>
              <a:t> </a:t>
            </a:r>
            <a:r>
              <a:rPr lang="ru-RU" dirty="0" err="1"/>
              <a:t>заяв</a:t>
            </a:r>
            <a:r>
              <a:rPr lang="ru-RU" dirty="0"/>
              <a:t> у </a:t>
            </a:r>
            <a:r>
              <a:rPr lang="ru-RU" dirty="0" err="1"/>
              <a:t>національних</a:t>
            </a:r>
            <a:r>
              <a:rPr lang="ru-RU" dirty="0"/>
              <a:t> судах, </a:t>
            </a:r>
            <a:r>
              <a:rPr lang="ru-RU" dirty="0" err="1"/>
              <a:t>зокрема</a:t>
            </a:r>
            <a:r>
              <a:rPr lang="ru-RU" dirty="0"/>
              <a:t>, у </a:t>
            </a:r>
            <a:r>
              <a:rPr lang="ru-RU" dirty="0" err="1"/>
              <a:t>своїх</a:t>
            </a:r>
            <a:r>
              <a:rPr lang="ru-RU" dirty="0"/>
              <a:t> </a:t>
            </a:r>
            <a:r>
              <a:rPr lang="ru-RU" dirty="0" err="1"/>
              <a:t>скаргах</a:t>
            </a:r>
            <a:r>
              <a:rPr lang="ru-RU" dirty="0"/>
              <a:t>. </a:t>
            </a:r>
            <a:r>
              <a:rPr lang="ru-RU" dirty="0" err="1"/>
              <a:t>По-друге</a:t>
            </a:r>
            <a:r>
              <a:rPr lang="ru-RU" dirty="0"/>
              <a:t>, </a:t>
            </a:r>
            <a:r>
              <a:rPr lang="ru-RU" dirty="0" err="1"/>
              <a:t>різні</a:t>
            </a:r>
            <a:r>
              <a:rPr lang="ru-RU" dirty="0"/>
              <a:t> </a:t>
            </a:r>
            <a:r>
              <a:rPr lang="ru-RU" dirty="0" err="1"/>
              <a:t>докази</a:t>
            </a:r>
            <a:r>
              <a:rPr lang="ru-RU" dirty="0"/>
              <a:t> </a:t>
            </a:r>
            <a:r>
              <a:rPr lang="ru-RU" dirty="0" err="1"/>
              <a:t>підтверджують</a:t>
            </a:r>
            <a:r>
              <a:rPr lang="ru-RU" dirty="0"/>
              <a:t> </a:t>
            </a:r>
            <a:r>
              <a:rPr lang="ru-RU" dirty="0" err="1"/>
              <a:t>показання</a:t>
            </a:r>
            <a:r>
              <a:rPr lang="ru-RU" dirty="0"/>
              <a:t> </a:t>
            </a:r>
            <a:r>
              <a:rPr lang="ru-RU" dirty="0" err="1"/>
              <a:t>свідка</a:t>
            </a:r>
            <a:r>
              <a:rPr lang="ru-RU" dirty="0"/>
              <a:t>, </a:t>
            </a:r>
            <a:r>
              <a:rPr lang="ru-RU" dirty="0" err="1"/>
              <a:t>зокрема</a:t>
            </a:r>
            <a:r>
              <a:rPr lang="ru-RU" dirty="0"/>
              <a:t>, </a:t>
            </a:r>
            <a:r>
              <a:rPr lang="ru-RU" dirty="0" err="1"/>
              <a:t>докази</a:t>
            </a:r>
            <a:r>
              <a:rPr lang="ru-RU" dirty="0"/>
              <a:t> П. і </a:t>
            </a:r>
            <a:r>
              <a:rPr lang="ru-RU" dirty="0" err="1"/>
              <a:t>власне</a:t>
            </a:r>
            <a:r>
              <a:rPr lang="ru-RU" dirty="0"/>
              <a:t> </a:t>
            </a:r>
            <a:r>
              <a:rPr lang="ru-RU" dirty="0" err="1"/>
              <a:t>зізнання</a:t>
            </a:r>
            <a:r>
              <a:rPr lang="ru-RU" dirty="0"/>
              <a:t> </a:t>
            </a:r>
            <a:r>
              <a:rPr lang="ru-RU" dirty="0" err="1"/>
              <a:t>заявника</a:t>
            </a:r>
            <a:r>
              <a:rPr lang="ru-RU" dirty="0"/>
              <a:t>. </a:t>
            </a:r>
            <a:endParaRPr lang="ru-RU" dirty="0" smtClean="0"/>
          </a:p>
          <a:p>
            <a:pPr marL="0" indent="0" algn="ctr">
              <a:buNone/>
            </a:pPr>
            <a:r>
              <a:rPr lang="ru-RU" dirty="0" smtClean="0"/>
              <a:t>(</a:t>
            </a:r>
            <a:r>
              <a:rPr lang="en-US" dirty="0"/>
              <a:t>d) </a:t>
            </a:r>
            <a:r>
              <a:rPr lang="ru-RU" dirty="0" err="1"/>
              <a:t>Висновок</a:t>
            </a:r>
            <a:r>
              <a:rPr lang="ru-RU" dirty="0"/>
              <a:t> </a:t>
            </a:r>
            <a:endParaRPr lang="ru-RU" dirty="0" smtClean="0"/>
          </a:p>
          <a:p>
            <a:pPr marL="0" indent="0" algn="just">
              <a:buNone/>
            </a:pPr>
            <a:r>
              <a:rPr lang="ru-RU" dirty="0" smtClean="0"/>
              <a:t>47</a:t>
            </a:r>
            <a:r>
              <a:rPr lang="ru-RU" dirty="0"/>
              <a:t>. Суд </a:t>
            </a:r>
            <a:r>
              <a:rPr lang="ru-RU" dirty="0" err="1"/>
              <a:t>дійшов</a:t>
            </a:r>
            <a:r>
              <a:rPr lang="ru-RU" dirty="0"/>
              <a:t> </a:t>
            </a:r>
            <a:r>
              <a:rPr lang="ru-RU" dirty="0" err="1"/>
              <a:t>висновку</a:t>
            </a:r>
            <a:r>
              <a:rPr lang="ru-RU" dirty="0"/>
              <a:t>, </a:t>
            </a:r>
            <a:r>
              <a:rPr lang="ru-RU" dirty="0" err="1"/>
              <a:t>що</a:t>
            </a:r>
            <a:r>
              <a:rPr lang="ru-RU" dirty="0"/>
              <a:t> </a:t>
            </a:r>
            <a:r>
              <a:rPr lang="ru-RU" dirty="0" err="1"/>
              <a:t>заявник</a:t>
            </a:r>
            <a:r>
              <a:rPr lang="ru-RU" dirty="0"/>
              <a:t> не </a:t>
            </a:r>
            <a:r>
              <a:rPr lang="ru-RU" dirty="0" err="1"/>
              <a:t>вдався</a:t>
            </a:r>
            <a:r>
              <a:rPr lang="ru-RU" dirty="0"/>
              <a:t> до </a:t>
            </a:r>
            <a:r>
              <a:rPr lang="ru-RU" dirty="0" err="1"/>
              <a:t>доведення</a:t>
            </a:r>
            <a:r>
              <a:rPr lang="ru-RU" dirty="0"/>
              <a:t> у </a:t>
            </a:r>
            <a:r>
              <a:rPr lang="ru-RU" dirty="0" err="1"/>
              <a:t>справі</a:t>
            </a:r>
            <a:r>
              <a:rPr lang="ru-RU" dirty="0"/>
              <a:t> того, </a:t>
            </a:r>
            <a:r>
              <a:rPr lang="ru-RU" dirty="0" err="1"/>
              <a:t>що</a:t>
            </a:r>
            <a:r>
              <a:rPr lang="ru-RU" dirty="0"/>
              <a:t> </a:t>
            </a:r>
            <a:r>
              <a:rPr lang="ru-RU" dirty="0" err="1"/>
              <a:t>прийняття</a:t>
            </a:r>
            <a:r>
              <a:rPr lang="ru-RU" dirty="0"/>
              <a:t> </a:t>
            </a:r>
            <a:r>
              <a:rPr lang="ru-RU" dirty="0" err="1"/>
              <a:t>заяв</a:t>
            </a:r>
            <a:r>
              <a:rPr lang="ru-RU" dirty="0"/>
              <a:t> </a:t>
            </a:r>
            <a:r>
              <a:rPr lang="ru-RU" dirty="0" err="1"/>
              <a:t>вищезазначених</a:t>
            </a:r>
            <a:r>
              <a:rPr lang="ru-RU" dirty="0"/>
              <a:t> </a:t>
            </a:r>
            <a:r>
              <a:rPr lang="ru-RU" dirty="0" err="1"/>
              <a:t>свідків</a:t>
            </a:r>
            <a:r>
              <a:rPr lang="ru-RU" dirty="0"/>
              <a:t> як </a:t>
            </a:r>
            <a:r>
              <a:rPr lang="ru-RU" dirty="0" err="1"/>
              <a:t>доказів</a:t>
            </a:r>
            <a:r>
              <a:rPr lang="ru-RU" dirty="0"/>
              <a:t> </a:t>
            </a:r>
            <a:r>
              <a:rPr lang="ru-RU" dirty="0" err="1"/>
              <a:t>підірвало</a:t>
            </a:r>
            <a:r>
              <a:rPr lang="ru-RU" dirty="0"/>
              <a:t> </a:t>
            </a:r>
            <a:r>
              <a:rPr lang="ru-RU" dirty="0" err="1"/>
              <a:t>справедливість</a:t>
            </a:r>
            <a:r>
              <a:rPr lang="ru-RU" dirty="0"/>
              <a:t> </a:t>
            </a:r>
            <a:r>
              <a:rPr lang="ru-RU" dirty="0" err="1"/>
              <a:t>кримінального</a:t>
            </a:r>
            <a:r>
              <a:rPr lang="ru-RU" dirty="0"/>
              <a:t> </a:t>
            </a:r>
            <a:r>
              <a:rPr lang="ru-RU" dirty="0" err="1"/>
              <a:t>провадження</a:t>
            </a:r>
            <a:r>
              <a:rPr lang="ru-RU" dirty="0"/>
              <a:t> </a:t>
            </a:r>
            <a:r>
              <a:rPr lang="ru-RU" dirty="0" err="1"/>
              <a:t>проти</a:t>
            </a:r>
            <a:r>
              <a:rPr lang="ru-RU" dirty="0"/>
              <a:t> </a:t>
            </a:r>
            <a:r>
              <a:rPr lang="ru-RU" dirty="0" err="1"/>
              <a:t>нього</a:t>
            </a:r>
            <a:r>
              <a:rPr lang="ru-RU" dirty="0"/>
              <a:t>. 48. </a:t>
            </a:r>
            <a:r>
              <a:rPr lang="ru-RU" dirty="0" err="1"/>
              <a:t>Звідси</a:t>
            </a:r>
            <a:r>
              <a:rPr lang="ru-RU" dirty="0"/>
              <a:t> </a:t>
            </a:r>
            <a:r>
              <a:rPr lang="ru-RU" dirty="0" err="1"/>
              <a:t>випливає</a:t>
            </a:r>
            <a:r>
              <a:rPr lang="ru-RU" dirty="0"/>
              <a:t>, </a:t>
            </a:r>
            <a:r>
              <a:rPr lang="ru-RU" dirty="0" err="1"/>
              <a:t>що</a:t>
            </a:r>
            <a:r>
              <a:rPr lang="ru-RU" dirty="0"/>
              <a:t> </a:t>
            </a:r>
            <a:r>
              <a:rPr lang="ru-RU" dirty="0" err="1"/>
              <a:t>ця</a:t>
            </a:r>
            <a:r>
              <a:rPr lang="ru-RU" dirty="0"/>
              <a:t> </a:t>
            </a:r>
            <a:r>
              <a:rPr lang="ru-RU" dirty="0" err="1"/>
              <a:t>скарга</a:t>
            </a:r>
            <a:r>
              <a:rPr lang="ru-RU" dirty="0"/>
              <a:t> є явно </a:t>
            </a:r>
            <a:r>
              <a:rPr lang="ru-RU" dirty="0" err="1"/>
              <a:t>необґрунтованою</a:t>
            </a:r>
            <a:r>
              <a:rPr lang="ru-RU" dirty="0"/>
              <a:t> і </a:t>
            </a:r>
            <a:r>
              <a:rPr lang="ru-RU" dirty="0" err="1"/>
              <a:t>має</a:t>
            </a:r>
            <a:r>
              <a:rPr lang="ru-RU" dirty="0"/>
              <a:t> бути </a:t>
            </a:r>
            <a:r>
              <a:rPr lang="ru-RU" dirty="0" err="1"/>
              <a:t>відхилена</a:t>
            </a:r>
            <a:r>
              <a:rPr lang="ru-RU" dirty="0"/>
              <a:t> </a:t>
            </a:r>
            <a:r>
              <a:rPr lang="ru-RU" dirty="0" err="1"/>
              <a:t>відповідно</a:t>
            </a:r>
            <a:r>
              <a:rPr lang="ru-RU" dirty="0"/>
              <a:t> до </a:t>
            </a:r>
            <a:r>
              <a:rPr lang="ru-RU" dirty="0" err="1"/>
              <a:t>пунктів</a:t>
            </a:r>
            <a:r>
              <a:rPr lang="ru-RU" dirty="0"/>
              <a:t> 3 (а) та 4 </a:t>
            </a:r>
            <a:r>
              <a:rPr lang="ru-RU" dirty="0" err="1"/>
              <a:t>статті</a:t>
            </a:r>
            <a:r>
              <a:rPr lang="ru-RU" dirty="0"/>
              <a:t> 35 </a:t>
            </a:r>
            <a:r>
              <a:rPr lang="ru-RU" dirty="0" err="1"/>
              <a:t>Конвенції</a:t>
            </a:r>
            <a:r>
              <a:rPr lang="ru-RU" dirty="0"/>
              <a:t>.</a:t>
            </a:r>
            <a:endParaRPr lang="en-US" dirty="0"/>
          </a:p>
        </p:txBody>
      </p:sp>
    </p:spTree>
    <p:extLst>
      <p:ext uri="{BB962C8B-B14F-4D97-AF65-F5344CB8AC3E}">
        <p14:creationId xmlns:p14="http://schemas.microsoft.com/office/powerpoint/2010/main" val="150476458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91264" cy="6120680"/>
          </a:xfrm>
        </p:spPr>
        <p:txBody>
          <a:bodyPr>
            <a:normAutofit fontScale="70000" lnSpcReduction="20000"/>
          </a:bodyPr>
          <a:lstStyle/>
          <a:p>
            <a:pPr marL="0" indent="0" algn="ctr">
              <a:buNone/>
            </a:pPr>
            <a:r>
              <a:rPr lang="uk-UA" b="1" dirty="0" err="1" smtClean="0"/>
              <a:t>Ібрагім</a:t>
            </a:r>
            <a:r>
              <a:rPr lang="uk-UA" b="1" dirty="0" smtClean="0"/>
              <a:t> та інші проти Сполученого Королівства (13.09.2016)</a:t>
            </a:r>
            <a:endParaRPr lang="uk-UA" b="1" dirty="0"/>
          </a:p>
          <a:p>
            <a:pPr marL="0" indent="0">
              <a:buNone/>
            </a:pPr>
            <a:r>
              <a:rPr lang="uk-UA" dirty="0" smtClean="0"/>
              <a:t>Фактори, що мають значення при визначенні справедливості провадження у справі (п. 274)</a:t>
            </a:r>
          </a:p>
          <a:p>
            <a:pPr marL="0" indent="0" algn="just">
              <a:buNone/>
            </a:pPr>
            <a:r>
              <a:rPr lang="en-US" b="1" dirty="0"/>
              <a:t>(A)</a:t>
            </a:r>
            <a:r>
              <a:rPr lang="en-US" dirty="0"/>
              <a:t> </a:t>
            </a:r>
            <a:r>
              <a:rPr lang="ru-RU" dirty="0" err="1"/>
              <a:t>чи</a:t>
            </a:r>
            <a:r>
              <a:rPr lang="ru-RU" dirty="0"/>
              <a:t> </a:t>
            </a:r>
            <a:r>
              <a:rPr lang="ru-RU" dirty="0" err="1"/>
              <a:t>перебував</a:t>
            </a:r>
            <a:r>
              <a:rPr lang="ru-RU" dirty="0"/>
              <a:t> </a:t>
            </a:r>
            <a:r>
              <a:rPr lang="ru-RU" dirty="0" err="1"/>
              <a:t>заявник</a:t>
            </a:r>
            <a:r>
              <a:rPr lang="ru-RU" dirty="0"/>
              <a:t> в особливо </a:t>
            </a:r>
            <a:r>
              <a:rPr lang="ru-RU" dirty="0" err="1"/>
              <a:t>вразливому</a:t>
            </a:r>
            <a:r>
              <a:rPr lang="ru-RU" dirty="0"/>
              <a:t> </a:t>
            </a:r>
            <a:r>
              <a:rPr lang="ru-RU" dirty="0" err="1"/>
              <a:t>становищі</a:t>
            </a:r>
            <a:r>
              <a:rPr lang="ru-RU" dirty="0"/>
              <a:t>, </a:t>
            </a:r>
            <a:r>
              <a:rPr lang="ru-RU" dirty="0" err="1"/>
              <a:t>наприклад</a:t>
            </a:r>
            <a:r>
              <a:rPr lang="ru-RU" dirty="0"/>
              <a:t>, в силу </a:t>
            </a:r>
            <a:r>
              <a:rPr lang="ru-RU" dirty="0" err="1"/>
              <a:t>віку</a:t>
            </a:r>
            <a:r>
              <a:rPr lang="ru-RU" dirty="0"/>
              <a:t> </a:t>
            </a:r>
            <a:r>
              <a:rPr lang="ru-RU" dirty="0" err="1"/>
              <a:t>або</a:t>
            </a:r>
            <a:r>
              <a:rPr lang="ru-RU" dirty="0"/>
              <a:t> </a:t>
            </a:r>
            <a:r>
              <a:rPr lang="ru-RU" dirty="0" err="1"/>
              <a:t>розумових</a:t>
            </a:r>
            <a:r>
              <a:rPr lang="ru-RU" dirty="0"/>
              <a:t> </a:t>
            </a:r>
            <a:r>
              <a:rPr lang="ru-RU" dirty="0" err="1"/>
              <a:t>здібностей</a:t>
            </a:r>
            <a:r>
              <a:rPr lang="ru-RU" dirty="0"/>
              <a:t>; </a:t>
            </a:r>
            <a:r>
              <a:rPr lang="ru-RU" b="1" dirty="0"/>
              <a:t>(</a:t>
            </a:r>
            <a:r>
              <a:rPr lang="en-US" b="1" dirty="0"/>
              <a:t>B) </a:t>
            </a:r>
            <a:r>
              <a:rPr lang="ru-RU" dirty="0" err="1"/>
              <a:t>правові</a:t>
            </a:r>
            <a:r>
              <a:rPr lang="ru-RU" dirty="0"/>
              <a:t> </a:t>
            </a:r>
            <a:r>
              <a:rPr lang="ru-RU" dirty="0" err="1"/>
              <a:t>норми</a:t>
            </a:r>
            <a:r>
              <a:rPr lang="ru-RU" dirty="0"/>
              <a:t>, </a:t>
            </a:r>
            <a:r>
              <a:rPr lang="ru-RU" dirty="0" err="1"/>
              <a:t>що</a:t>
            </a:r>
            <a:r>
              <a:rPr lang="ru-RU" dirty="0"/>
              <a:t> </a:t>
            </a:r>
            <a:r>
              <a:rPr lang="ru-RU" dirty="0" err="1"/>
              <a:t>регулюють</a:t>
            </a:r>
            <a:r>
              <a:rPr lang="ru-RU" dirty="0"/>
              <a:t> </a:t>
            </a:r>
            <a:r>
              <a:rPr lang="ru-RU" dirty="0" err="1"/>
              <a:t>попереднє</a:t>
            </a:r>
            <a:r>
              <a:rPr lang="ru-RU" dirty="0"/>
              <a:t> </a:t>
            </a:r>
            <a:r>
              <a:rPr lang="ru-RU" dirty="0" err="1"/>
              <a:t>провадження</a:t>
            </a:r>
            <a:r>
              <a:rPr lang="ru-RU" dirty="0"/>
              <a:t> у </a:t>
            </a:r>
            <a:r>
              <a:rPr lang="ru-RU" dirty="0" err="1"/>
              <a:t>справі</a:t>
            </a:r>
            <a:r>
              <a:rPr lang="ru-RU" dirty="0"/>
              <a:t> і </a:t>
            </a:r>
            <a:r>
              <a:rPr lang="ru-RU" dirty="0" err="1"/>
              <a:t>використання</a:t>
            </a:r>
            <a:r>
              <a:rPr lang="ru-RU" dirty="0"/>
              <a:t> </a:t>
            </a:r>
            <a:r>
              <a:rPr lang="ru-RU" dirty="0" err="1"/>
              <a:t>доказів</a:t>
            </a:r>
            <a:r>
              <a:rPr lang="ru-RU" dirty="0"/>
              <a:t> на </a:t>
            </a:r>
            <a:r>
              <a:rPr lang="ru-RU" dirty="0" err="1"/>
              <a:t>суді</a:t>
            </a:r>
            <a:r>
              <a:rPr lang="ru-RU" dirty="0"/>
              <a:t>, і </a:t>
            </a:r>
            <a:r>
              <a:rPr lang="ru-RU" dirty="0" err="1"/>
              <a:t>питання</a:t>
            </a:r>
            <a:r>
              <a:rPr lang="ru-RU" dirty="0"/>
              <a:t> про </a:t>
            </a:r>
            <a:r>
              <a:rPr lang="ru-RU" dirty="0" err="1"/>
              <a:t>їх</a:t>
            </a:r>
            <a:r>
              <a:rPr lang="ru-RU" dirty="0"/>
              <a:t> </a:t>
            </a:r>
            <a:r>
              <a:rPr lang="ru-RU" dirty="0" err="1"/>
              <a:t>дотримання</a:t>
            </a:r>
            <a:r>
              <a:rPr lang="ru-RU" dirty="0"/>
              <a:t>, </a:t>
            </a:r>
            <a:r>
              <a:rPr lang="ru-RU" dirty="0" err="1"/>
              <a:t>якщо</a:t>
            </a:r>
            <a:r>
              <a:rPr lang="ru-RU" dirty="0"/>
              <a:t> </a:t>
            </a:r>
            <a:r>
              <a:rPr lang="ru-RU" dirty="0" err="1"/>
              <a:t>має</a:t>
            </a:r>
            <a:r>
              <a:rPr lang="ru-RU" dirty="0"/>
              <a:t> </a:t>
            </a:r>
            <a:r>
              <a:rPr lang="ru-RU" dirty="0" err="1"/>
              <a:t>місце</a:t>
            </a:r>
            <a:r>
              <a:rPr lang="ru-RU" dirty="0"/>
              <a:t> </a:t>
            </a:r>
            <a:r>
              <a:rPr lang="ru-RU" dirty="0" err="1"/>
              <a:t>виключення</a:t>
            </a:r>
            <a:r>
              <a:rPr lang="ru-RU" dirty="0"/>
              <a:t> з правил, </a:t>
            </a:r>
            <a:r>
              <a:rPr lang="ru-RU" dirty="0" smtClean="0"/>
              <a:t>особливо </a:t>
            </a:r>
            <a:r>
              <a:rPr lang="ru-RU" dirty="0" err="1" smtClean="0"/>
              <a:t>малоймовірно</a:t>
            </a:r>
            <a:r>
              <a:rPr lang="ru-RU" dirty="0"/>
              <a:t>, </a:t>
            </a:r>
            <a:r>
              <a:rPr lang="ru-RU" dirty="0" err="1"/>
              <a:t>що</a:t>
            </a:r>
            <a:r>
              <a:rPr lang="ru-RU" dirty="0"/>
              <a:t> </a:t>
            </a:r>
            <a:r>
              <a:rPr lang="ru-RU" dirty="0" err="1"/>
              <a:t>провадження</a:t>
            </a:r>
            <a:r>
              <a:rPr lang="ru-RU" dirty="0"/>
              <a:t> у </a:t>
            </a:r>
            <a:r>
              <a:rPr lang="ru-RU" dirty="0" err="1"/>
              <a:t>справі</a:t>
            </a:r>
            <a:r>
              <a:rPr lang="ru-RU" dirty="0"/>
              <a:t> в </a:t>
            </a:r>
            <a:r>
              <a:rPr lang="ru-RU" dirty="0" err="1"/>
              <a:t>цілому</a:t>
            </a:r>
            <a:r>
              <a:rPr lang="ru-RU" dirty="0"/>
              <a:t> буде </a:t>
            </a:r>
            <a:r>
              <a:rPr lang="ru-RU" dirty="0" err="1"/>
              <a:t>вважатися</a:t>
            </a:r>
            <a:r>
              <a:rPr lang="ru-RU" dirty="0"/>
              <a:t> </a:t>
            </a:r>
            <a:r>
              <a:rPr lang="ru-RU" dirty="0" err="1"/>
              <a:t>несправедливим</a:t>
            </a:r>
            <a:r>
              <a:rPr lang="ru-RU" dirty="0"/>
              <a:t>; </a:t>
            </a:r>
            <a:r>
              <a:rPr lang="ru-RU" b="1" dirty="0"/>
              <a:t>(</a:t>
            </a:r>
            <a:r>
              <a:rPr lang="en-US" b="1" dirty="0"/>
              <a:t>C)</a:t>
            </a:r>
            <a:r>
              <a:rPr lang="en-US" dirty="0"/>
              <a:t> </a:t>
            </a:r>
            <a:r>
              <a:rPr lang="ru-RU" dirty="0" err="1"/>
              <a:t>чи</a:t>
            </a:r>
            <a:r>
              <a:rPr lang="ru-RU" dirty="0"/>
              <a:t> </a:t>
            </a:r>
            <a:r>
              <a:rPr lang="ru-RU" dirty="0" err="1"/>
              <a:t>була</a:t>
            </a:r>
            <a:r>
              <a:rPr lang="ru-RU" dirty="0"/>
              <a:t> у </a:t>
            </a:r>
            <a:r>
              <a:rPr lang="ru-RU" dirty="0" err="1"/>
              <a:t>заявника</a:t>
            </a:r>
            <a:r>
              <a:rPr lang="ru-RU" dirty="0"/>
              <a:t> </a:t>
            </a:r>
            <a:r>
              <a:rPr lang="ru-RU" dirty="0" err="1"/>
              <a:t>можливість</a:t>
            </a:r>
            <a:r>
              <a:rPr lang="ru-RU" dirty="0"/>
              <a:t> </a:t>
            </a:r>
            <a:r>
              <a:rPr lang="ru-RU" dirty="0" err="1"/>
              <a:t>оскаржити</a:t>
            </a:r>
            <a:r>
              <a:rPr lang="ru-RU" dirty="0"/>
              <a:t> </a:t>
            </a:r>
            <a:r>
              <a:rPr lang="ru-RU" dirty="0" err="1"/>
              <a:t>достовірність</a:t>
            </a:r>
            <a:r>
              <a:rPr lang="ru-RU" dirty="0"/>
              <a:t> </a:t>
            </a:r>
            <a:r>
              <a:rPr lang="ru-RU" dirty="0" err="1"/>
              <a:t>доказів</a:t>
            </a:r>
            <a:r>
              <a:rPr lang="ru-RU" dirty="0"/>
              <a:t> і </a:t>
            </a:r>
            <a:r>
              <a:rPr lang="ru-RU" dirty="0" err="1"/>
              <a:t>заперечувати</a:t>
            </a:r>
            <a:r>
              <a:rPr lang="ru-RU" dirty="0"/>
              <a:t> </a:t>
            </a:r>
            <a:r>
              <a:rPr lang="ru-RU" dirty="0" err="1"/>
              <a:t>проти</a:t>
            </a:r>
            <a:r>
              <a:rPr lang="ru-RU" dirty="0"/>
              <a:t> </a:t>
            </a:r>
            <a:r>
              <a:rPr lang="ru-RU" dirty="0" err="1"/>
              <a:t>їх</a:t>
            </a:r>
            <a:r>
              <a:rPr lang="ru-RU" dirty="0"/>
              <a:t> </a:t>
            </a:r>
            <a:r>
              <a:rPr lang="ru-RU" dirty="0" err="1"/>
              <a:t>використання</a:t>
            </a:r>
            <a:r>
              <a:rPr lang="ru-RU" dirty="0"/>
              <a:t>; </a:t>
            </a:r>
            <a:r>
              <a:rPr lang="ru-RU" b="1" dirty="0"/>
              <a:t>(</a:t>
            </a:r>
            <a:r>
              <a:rPr lang="en-US" b="1" dirty="0"/>
              <a:t>D)</a:t>
            </a:r>
            <a:r>
              <a:rPr lang="en-US" dirty="0"/>
              <a:t> </a:t>
            </a:r>
            <a:r>
              <a:rPr lang="ru-RU" dirty="0" err="1"/>
              <a:t>якість</a:t>
            </a:r>
            <a:r>
              <a:rPr lang="ru-RU" dirty="0"/>
              <a:t> </a:t>
            </a:r>
            <a:r>
              <a:rPr lang="ru-RU" dirty="0" err="1"/>
              <a:t>доказів</a:t>
            </a:r>
            <a:r>
              <a:rPr lang="ru-RU" dirty="0"/>
              <a:t>, і </a:t>
            </a:r>
            <a:r>
              <a:rPr lang="ru-RU" dirty="0" err="1"/>
              <a:t>змушують</a:t>
            </a:r>
            <a:r>
              <a:rPr lang="ru-RU" dirty="0"/>
              <a:t> </a:t>
            </a:r>
            <a:r>
              <a:rPr lang="ru-RU" dirty="0" err="1"/>
              <a:t>обставини</a:t>
            </a:r>
            <a:r>
              <a:rPr lang="ru-RU" dirty="0"/>
              <a:t> </a:t>
            </a:r>
            <a:r>
              <a:rPr lang="ru-RU" dirty="0" err="1"/>
              <a:t>їх</a:t>
            </a:r>
            <a:r>
              <a:rPr lang="ru-RU" dirty="0"/>
              <a:t> </a:t>
            </a:r>
            <a:r>
              <a:rPr lang="ru-RU" dirty="0" err="1"/>
              <a:t>отримання</a:t>
            </a:r>
            <a:r>
              <a:rPr lang="ru-RU" dirty="0"/>
              <a:t> </a:t>
            </a:r>
            <a:r>
              <a:rPr lang="ru-RU" dirty="0" err="1"/>
              <a:t>сумніватися</a:t>
            </a:r>
            <a:r>
              <a:rPr lang="ru-RU" dirty="0"/>
              <a:t> в </a:t>
            </a:r>
            <a:r>
              <a:rPr lang="ru-RU" dirty="0" err="1"/>
              <a:t>їх</a:t>
            </a:r>
            <a:r>
              <a:rPr lang="ru-RU" dirty="0"/>
              <a:t> </a:t>
            </a:r>
            <a:r>
              <a:rPr lang="ru-RU" dirty="0" err="1"/>
              <a:t>достовірності</a:t>
            </a:r>
            <a:r>
              <a:rPr lang="ru-RU" dirty="0"/>
              <a:t> </a:t>
            </a:r>
            <a:r>
              <a:rPr lang="ru-RU" dirty="0" err="1"/>
              <a:t>або</a:t>
            </a:r>
            <a:r>
              <a:rPr lang="ru-RU" dirty="0"/>
              <a:t> </a:t>
            </a:r>
            <a:r>
              <a:rPr lang="ru-RU" dirty="0" err="1"/>
              <a:t>точності</a:t>
            </a:r>
            <a:r>
              <a:rPr lang="ru-RU" dirty="0"/>
              <a:t> з </a:t>
            </a:r>
            <a:r>
              <a:rPr lang="ru-RU" dirty="0" err="1"/>
              <a:t>урахуванням</a:t>
            </a:r>
            <a:r>
              <a:rPr lang="ru-RU" dirty="0"/>
              <a:t> </a:t>
            </a:r>
            <a:r>
              <a:rPr lang="ru-RU" dirty="0" err="1"/>
              <a:t>ступеня</a:t>
            </a:r>
            <a:r>
              <a:rPr lang="ru-RU" dirty="0"/>
              <a:t> і характеру </a:t>
            </a:r>
            <a:r>
              <a:rPr lang="ru-RU" dirty="0" err="1"/>
              <a:t>мав</a:t>
            </a:r>
            <a:r>
              <a:rPr lang="ru-RU" dirty="0"/>
              <a:t> </a:t>
            </a:r>
            <a:r>
              <a:rPr lang="ru-RU" dirty="0" err="1"/>
              <a:t>місце</a:t>
            </a:r>
            <a:r>
              <a:rPr lang="ru-RU" dirty="0"/>
              <a:t> примусу; </a:t>
            </a:r>
            <a:r>
              <a:rPr lang="ru-RU" b="1" dirty="0"/>
              <a:t>(</a:t>
            </a:r>
            <a:r>
              <a:rPr lang="en-US" b="1" dirty="0"/>
              <a:t>E)</a:t>
            </a:r>
            <a:r>
              <a:rPr lang="en-US" dirty="0"/>
              <a:t> </a:t>
            </a:r>
            <a:r>
              <a:rPr lang="ru-RU" dirty="0" err="1"/>
              <a:t>якщо</a:t>
            </a:r>
            <a:r>
              <a:rPr lang="ru-RU" dirty="0"/>
              <a:t> </a:t>
            </a:r>
            <a:r>
              <a:rPr lang="ru-RU" dirty="0" err="1"/>
              <a:t>докази</a:t>
            </a:r>
            <a:r>
              <a:rPr lang="ru-RU" dirty="0"/>
              <a:t> </a:t>
            </a:r>
            <a:r>
              <a:rPr lang="ru-RU" dirty="0" err="1"/>
              <a:t>були</a:t>
            </a:r>
            <a:r>
              <a:rPr lang="ru-RU" dirty="0"/>
              <a:t> </a:t>
            </a:r>
            <a:r>
              <a:rPr lang="ru-RU" dirty="0" err="1"/>
              <a:t>отримані</a:t>
            </a:r>
            <a:r>
              <a:rPr lang="ru-RU" dirty="0"/>
              <a:t> з </a:t>
            </a:r>
            <a:r>
              <a:rPr lang="ru-RU" dirty="0" err="1"/>
              <a:t>порушенням</a:t>
            </a:r>
            <a:r>
              <a:rPr lang="ru-RU" dirty="0"/>
              <a:t> закону, </a:t>
            </a:r>
            <a:r>
              <a:rPr lang="ru-RU" dirty="0" err="1"/>
              <a:t>незаконність</a:t>
            </a:r>
            <a:r>
              <a:rPr lang="ru-RU" dirty="0"/>
              <a:t>, про яку </a:t>
            </a:r>
            <a:r>
              <a:rPr lang="ru-RU" dirty="0" err="1"/>
              <a:t>йде</a:t>
            </a:r>
            <a:r>
              <a:rPr lang="ru-RU" dirty="0"/>
              <a:t> </a:t>
            </a:r>
            <a:r>
              <a:rPr lang="ru-RU" dirty="0" err="1"/>
              <a:t>мова</a:t>
            </a:r>
            <a:r>
              <a:rPr lang="ru-RU" dirty="0"/>
              <a:t>, а </a:t>
            </a:r>
            <a:r>
              <a:rPr lang="ru-RU" dirty="0" err="1"/>
              <a:t>якщо</a:t>
            </a:r>
            <a:r>
              <a:rPr lang="ru-RU" dirty="0"/>
              <a:t> </a:t>
            </a:r>
            <a:r>
              <a:rPr lang="ru-RU" dirty="0" err="1"/>
              <a:t>їх</a:t>
            </a:r>
            <a:r>
              <a:rPr lang="ru-RU" dirty="0"/>
              <a:t> </a:t>
            </a:r>
            <a:r>
              <a:rPr lang="ru-RU" dirty="0" err="1"/>
              <a:t>отримання</a:t>
            </a:r>
            <a:r>
              <a:rPr lang="ru-RU" dirty="0"/>
              <a:t> є результатом </a:t>
            </a:r>
            <a:r>
              <a:rPr lang="ru-RU" dirty="0" err="1"/>
              <a:t>порушення</a:t>
            </a:r>
            <a:r>
              <a:rPr lang="ru-RU" dirty="0"/>
              <a:t> </a:t>
            </a:r>
            <a:r>
              <a:rPr lang="ru-RU" dirty="0" err="1"/>
              <a:t>іншої</a:t>
            </a:r>
            <a:r>
              <a:rPr lang="ru-RU" dirty="0"/>
              <a:t> </a:t>
            </a:r>
            <a:r>
              <a:rPr lang="ru-RU" dirty="0" err="1"/>
              <a:t>статті</a:t>
            </a:r>
            <a:r>
              <a:rPr lang="ru-RU" dirty="0"/>
              <a:t> </a:t>
            </a:r>
            <a:r>
              <a:rPr lang="ru-RU" dirty="0" err="1"/>
              <a:t>Конвенції</a:t>
            </a:r>
            <a:r>
              <a:rPr lang="ru-RU" dirty="0"/>
              <a:t>, характер </a:t>
            </a:r>
            <a:r>
              <a:rPr lang="ru-RU" dirty="0" err="1"/>
              <a:t>встановленого</a:t>
            </a:r>
            <a:r>
              <a:rPr lang="ru-RU" dirty="0"/>
              <a:t> </a:t>
            </a:r>
            <a:r>
              <a:rPr lang="ru-RU" dirty="0" err="1"/>
              <a:t>порушення</a:t>
            </a:r>
            <a:r>
              <a:rPr lang="ru-RU" dirty="0"/>
              <a:t>; </a:t>
            </a:r>
            <a:r>
              <a:rPr lang="ru-RU" b="1" dirty="0"/>
              <a:t>(</a:t>
            </a:r>
            <a:r>
              <a:rPr lang="en-US" b="1" dirty="0"/>
              <a:t>F) </a:t>
            </a:r>
            <a:r>
              <a:rPr lang="ru-RU" dirty="0"/>
              <a:t>в </a:t>
            </a:r>
            <a:r>
              <a:rPr lang="ru-RU" dirty="0" err="1"/>
              <a:t>разі</a:t>
            </a:r>
            <a:r>
              <a:rPr lang="ru-RU" dirty="0"/>
              <a:t>, </a:t>
            </a:r>
            <a:r>
              <a:rPr lang="ru-RU" dirty="0" err="1"/>
              <a:t>якщо</a:t>
            </a:r>
            <a:r>
              <a:rPr lang="ru-RU" dirty="0"/>
              <a:t> </a:t>
            </a:r>
            <a:r>
              <a:rPr lang="ru-RU" dirty="0" err="1"/>
              <a:t>мова</a:t>
            </a:r>
            <a:r>
              <a:rPr lang="ru-RU" dirty="0"/>
              <a:t> </a:t>
            </a:r>
            <a:r>
              <a:rPr lang="ru-RU" dirty="0" err="1"/>
              <a:t>йде</a:t>
            </a:r>
            <a:r>
              <a:rPr lang="ru-RU" dirty="0"/>
              <a:t> про </a:t>
            </a:r>
            <a:r>
              <a:rPr lang="ru-RU" dirty="0" err="1"/>
              <a:t>свідчення</a:t>
            </a:r>
            <a:r>
              <a:rPr lang="ru-RU" dirty="0"/>
              <a:t>, характер </a:t>
            </a:r>
            <a:r>
              <a:rPr lang="ru-RU" dirty="0" err="1"/>
              <a:t>цих</a:t>
            </a:r>
            <a:r>
              <a:rPr lang="ru-RU" dirty="0"/>
              <a:t> </a:t>
            </a:r>
            <a:r>
              <a:rPr lang="ru-RU" dirty="0" err="1"/>
              <a:t>показань</a:t>
            </a:r>
            <a:r>
              <a:rPr lang="ru-RU" dirty="0"/>
              <a:t>, і </a:t>
            </a:r>
            <a:r>
              <a:rPr lang="ru-RU" dirty="0" err="1"/>
              <a:t>чи</a:t>
            </a:r>
            <a:r>
              <a:rPr lang="ru-RU" dirty="0"/>
              <a:t> </a:t>
            </a:r>
            <a:r>
              <a:rPr lang="ru-RU" dirty="0" err="1"/>
              <a:t>були</a:t>
            </a:r>
            <a:r>
              <a:rPr lang="ru-RU" dirty="0"/>
              <a:t> вони </a:t>
            </a:r>
            <a:r>
              <a:rPr lang="ru-RU" dirty="0" err="1"/>
              <a:t>відразу</a:t>
            </a:r>
            <a:r>
              <a:rPr lang="ru-RU" dirty="0"/>
              <a:t> ж </a:t>
            </a:r>
            <a:r>
              <a:rPr lang="ru-RU" dirty="0" err="1"/>
              <a:t>відкликані</a:t>
            </a:r>
            <a:r>
              <a:rPr lang="ru-RU" dirty="0"/>
              <a:t> </a:t>
            </a:r>
            <a:r>
              <a:rPr lang="ru-RU" dirty="0" err="1"/>
              <a:t>або</a:t>
            </a:r>
            <a:r>
              <a:rPr lang="ru-RU" dirty="0"/>
              <a:t> </a:t>
            </a:r>
            <a:r>
              <a:rPr lang="ru-RU" dirty="0" err="1"/>
              <a:t>змінені</a:t>
            </a:r>
            <a:r>
              <a:rPr lang="ru-RU" dirty="0"/>
              <a:t>; </a:t>
            </a:r>
            <a:r>
              <a:rPr lang="ru-RU" b="1" dirty="0"/>
              <a:t>(</a:t>
            </a:r>
            <a:r>
              <a:rPr lang="en-US" b="1" dirty="0"/>
              <a:t>G)</a:t>
            </a:r>
            <a:r>
              <a:rPr lang="en-US" dirty="0"/>
              <a:t> </a:t>
            </a:r>
            <a:r>
              <a:rPr lang="ru-RU" dirty="0"/>
              <a:t>порядок </a:t>
            </a:r>
            <a:r>
              <a:rPr lang="ru-RU" dirty="0" err="1"/>
              <a:t>використання</a:t>
            </a:r>
            <a:r>
              <a:rPr lang="ru-RU" dirty="0"/>
              <a:t> </a:t>
            </a:r>
            <a:r>
              <a:rPr lang="ru-RU" dirty="0" err="1"/>
              <a:t>отриманих</a:t>
            </a:r>
            <a:r>
              <a:rPr lang="ru-RU" dirty="0"/>
              <a:t> </a:t>
            </a:r>
            <a:r>
              <a:rPr lang="ru-RU" dirty="0" err="1"/>
              <a:t>доказів</a:t>
            </a:r>
            <a:r>
              <a:rPr lang="ru-RU" dirty="0"/>
              <a:t>, і, </a:t>
            </a:r>
            <a:r>
              <a:rPr lang="ru-RU" dirty="0" err="1"/>
              <a:t>зокрема</a:t>
            </a:r>
            <a:r>
              <a:rPr lang="ru-RU" dirty="0"/>
              <a:t>, </a:t>
            </a:r>
            <a:r>
              <a:rPr lang="ru-RU" dirty="0" err="1"/>
              <a:t>чи</a:t>
            </a:r>
            <a:r>
              <a:rPr lang="ru-RU" dirty="0"/>
              <a:t> </a:t>
            </a:r>
            <a:r>
              <a:rPr lang="ru-RU" dirty="0" err="1"/>
              <a:t>були</a:t>
            </a:r>
            <a:r>
              <a:rPr lang="ru-RU" dirty="0"/>
              <a:t> вони </a:t>
            </a:r>
            <a:r>
              <a:rPr lang="ru-RU" dirty="0" err="1"/>
              <a:t>складовою</a:t>
            </a:r>
            <a:r>
              <a:rPr lang="ru-RU" dirty="0"/>
              <a:t> </a:t>
            </a:r>
            <a:r>
              <a:rPr lang="ru-RU" dirty="0" err="1"/>
              <a:t>або</a:t>
            </a:r>
            <a:r>
              <a:rPr lang="ru-RU" dirty="0"/>
              <a:t> </a:t>
            </a:r>
            <a:r>
              <a:rPr lang="ru-RU" dirty="0" err="1"/>
              <a:t>важливою</a:t>
            </a:r>
            <a:r>
              <a:rPr lang="ru-RU" dirty="0"/>
              <a:t> </a:t>
            </a:r>
            <a:r>
              <a:rPr lang="ru-RU" dirty="0" err="1"/>
              <a:t>частиною</a:t>
            </a:r>
            <a:r>
              <a:rPr lang="ru-RU" dirty="0"/>
              <a:t> </a:t>
            </a:r>
            <a:r>
              <a:rPr lang="ru-RU" dirty="0" err="1"/>
              <a:t>доказової</a:t>
            </a:r>
            <a:r>
              <a:rPr lang="ru-RU" dirty="0"/>
              <a:t> </a:t>
            </a:r>
            <a:r>
              <a:rPr lang="ru-RU" dirty="0" err="1"/>
              <a:t>бази</a:t>
            </a:r>
            <a:r>
              <a:rPr lang="ru-RU" dirty="0"/>
              <a:t>, </a:t>
            </a:r>
            <a:r>
              <a:rPr lang="ru-RU" dirty="0" err="1"/>
              <a:t>покладеної</a:t>
            </a:r>
            <a:r>
              <a:rPr lang="ru-RU" dirty="0"/>
              <a:t> в основу </a:t>
            </a:r>
            <a:r>
              <a:rPr lang="ru-RU" dirty="0" err="1"/>
              <a:t>обвинувального</a:t>
            </a:r>
            <a:r>
              <a:rPr lang="ru-RU" dirty="0"/>
              <a:t> </a:t>
            </a:r>
            <a:r>
              <a:rPr lang="ru-RU" dirty="0" err="1"/>
              <a:t>вироку</a:t>
            </a:r>
            <a:r>
              <a:rPr lang="ru-RU" dirty="0"/>
              <a:t>, а </a:t>
            </a:r>
            <a:r>
              <a:rPr lang="ru-RU" dirty="0" err="1"/>
              <a:t>також</a:t>
            </a:r>
            <a:r>
              <a:rPr lang="ru-RU" dirty="0"/>
              <a:t> </a:t>
            </a:r>
            <a:r>
              <a:rPr lang="ru-RU" dirty="0" err="1"/>
              <a:t>переконливість</a:t>
            </a:r>
            <a:r>
              <a:rPr lang="ru-RU" dirty="0"/>
              <a:t> </a:t>
            </a:r>
            <a:r>
              <a:rPr lang="ru-RU" dirty="0" err="1"/>
              <a:t>інших</a:t>
            </a:r>
            <a:r>
              <a:rPr lang="ru-RU" dirty="0"/>
              <a:t> </a:t>
            </a:r>
            <a:r>
              <a:rPr lang="ru-RU" dirty="0" err="1"/>
              <a:t>зібраних</a:t>
            </a:r>
            <a:r>
              <a:rPr lang="ru-RU" dirty="0"/>
              <a:t> у </a:t>
            </a:r>
            <a:r>
              <a:rPr lang="ru-RU" dirty="0" err="1"/>
              <a:t>справі</a:t>
            </a:r>
            <a:r>
              <a:rPr lang="ru-RU" dirty="0"/>
              <a:t> </a:t>
            </a:r>
            <a:r>
              <a:rPr lang="ru-RU" dirty="0" err="1"/>
              <a:t>доказів</a:t>
            </a:r>
            <a:r>
              <a:rPr lang="ru-RU" dirty="0"/>
              <a:t>; </a:t>
            </a:r>
            <a:r>
              <a:rPr lang="ru-RU" b="1" dirty="0"/>
              <a:t>(</a:t>
            </a:r>
            <a:r>
              <a:rPr lang="en-US" b="1" dirty="0"/>
              <a:t>H)</a:t>
            </a:r>
            <a:r>
              <a:rPr lang="en-US" dirty="0"/>
              <a:t> </a:t>
            </a:r>
            <a:r>
              <a:rPr lang="ru-RU" dirty="0" err="1"/>
              <a:t>чи</a:t>
            </a:r>
            <a:r>
              <a:rPr lang="ru-RU" dirty="0"/>
              <a:t> </a:t>
            </a:r>
            <a:r>
              <a:rPr lang="ru-RU" dirty="0" err="1"/>
              <a:t>здійснювався</a:t>
            </a:r>
            <a:r>
              <a:rPr lang="ru-RU" dirty="0"/>
              <a:t> </a:t>
            </a:r>
            <a:r>
              <a:rPr lang="ru-RU" dirty="0" err="1" smtClean="0"/>
              <a:t>визначення</a:t>
            </a:r>
            <a:r>
              <a:rPr lang="ru-RU" dirty="0" smtClean="0"/>
              <a:t> </a:t>
            </a:r>
            <a:r>
              <a:rPr lang="ru-RU" dirty="0" err="1" smtClean="0"/>
              <a:t>винності</a:t>
            </a:r>
            <a:r>
              <a:rPr lang="ru-RU" dirty="0" smtClean="0"/>
              <a:t> </a:t>
            </a:r>
            <a:r>
              <a:rPr lang="ru-RU" dirty="0" err="1"/>
              <a:t>професійними</a:t>
            </a:r>
            <a:r>
              <a:rPr lang="ru-RU" dirty="0"/>
              <a:t> </a:t>
            </a:r>
            <a:r>
              <a:rPr lang="ru-RU" dirty="0" err="1"/>
              <a:t>суддями</a:t>
            </a:r>
            <a:r>
              <a:rPr lang="ru-RU" dirty="0"/>
              <a:t> </a:t>
            </a:r>
            <a:r>
              <a:rPr lang="ru-RU" dirty="0" err="1"/>
              <a:t>або</a:t>
            </a:r>
            <a:r>
              <a:rPr lang="ru-RU" dirty="0"/>
              <a:t> </a:t>
            </a:r>
            <a:r>
              <a:rPr lang="ru-RU" dirty="0" err="1"/>
              <a:t>присяжними</a:t>
            </a:r>
            <a:r>
              <a:rPr lang="ru-RU" dirty="0"/>
              <a:t>, </a:t>
            </a:r>
            <a:r>
              <a:rPr lang="ru-RU" dirty="0" err="1"/>
              <a:t>які</a:t>
            </a:r>
            <a:r>
              <a:rPr lang="ru-RU" dirty="0"/>
              <a:t> не є юристами, а в </a:t>
            </a:r>
            <a:r>
              <a:rPr lang="ru-RU" dirty="0" err="1"/>
              <a:t>останньому</a:t>
            </a:r>
            <a:r>
              <a:rPr lang="ru-RU" dirty="0"/>
              <a:t> з </a:t>
            </a:r>
            <a:r>
              <a:rPr lang="ru-RU" dirty="0" err="1"/>
              <a:t>цих</a:t>
            </a:r>
            <a:r>
              <a:rPr lang="ru-RU" dirty="0"/>
              <a:t> </a:t>
            </a:r>
            <a:r>
              <a:rPr lang="ru-RU" dirty="0" err="1"/>
              <a:t>випадків</a:t>
            </a:r>
            <a:r>
              <a:rPr lang="ru-RU" dirty="0"/>
              <a:t> - </a:t>
            </a:r>
            <a:r>
              <a:rPr lang="ru-RU" dirty="0" err="1"/>
              <a:t>зміст</a:t>
            </a:r>
            <a:r>
              <a:rPr lang="ru-RU" dirty="0"/>
              <a:t> </a:t>
            </a:r>
            <a:r>
              <a:rPr lang="ru-RU" dirty="0" err="1"/>
              <a:t>даних</a:t>
            </a:r>
            <a:r>
              <a:rPr lang="ru-RU" dirty="0"/>
              <a:t> </a:t>
            </a:r>
            <a:r>
              <a:rPr lang="ru-RU" dirty="0" err="1"/>
              <a:t>присяжним</a:t>
            </a:r>
            <a:r>
              <a:rPr lang="ru-RU" dirty="0"/>
              <a:t> </a:t>
            </a:r>
            <a:r>
              <a:rPr lang="ru-RU" dirty="0" err="1"/>
              <a:t>вказівок</a:t>
            </a:r>
            <a:r>
              <a:rPr lang="ru-RU" dirty="0"/>
              <a:t>; </a:t>
            </a:r>
            <a:r>
              <a:rPr lang="ru-RU" b="1" dirty="0"/>
              <a:t>(</a:t>
            </a:r>
            <a:r>
              <a:rPr lang="en-US" b="1" dirty="0"/>
              <a:t>I) </a:t>
            </a:r>
            <a:r>
              <a:rPr lang="ru-RU" dirty="0" err="1"/>
              <a:t>значимість</a:t>
            </a:r>
            <a:r>
              <a:rPr lang="ru-RU" dirty="0"/>
              <a:t> </a:t>
            </a:r>
            <a:r>
              <a:rPr lang="ru-RU" dirty="0" err="1"/>
              <a:t>інтересу</a:t>
            </a:r>
            <a:r>
              <a:rPr lang="ru-RU" dirty="0"/>
              <a:t> </a:t>
            </a:r>
            <a:r>
              <a:rPr lang="ru-RU" dirty="0" err="1"/>
              <a:t>суспільства</a:t>
            </a:r>
            <a:r>
              <a:rPr lang="ru-RU" dirty="0"/>
              <a:t> в </a:t>
            </a:r>
            <a:r>
              <a:rPr lang="ru-RU" dirty="0" err="1"/>
              <a:t>проведенні</a:t>
            </a:r>
            <a:r>
              <a:rPr lang="ru-RU" dirty="0"/>
              <a:t> </a:t>
            </a:r>
            <a:r>
              <a:rPr lang="ru-RU" dirty="0" err="1"/>
              <a:t>розслідування</a:t>
            </a:r>
            <a:r>
              <a:rPr lang="ru-RU" dirty="0"/>
              <a:t> і в </a:t>
            </a:r>
            <a:r>
              <a:rPr lang="ru-RU" dirty="0" err="1" smtClean="0"/>
              <a:t>притягненні</a:t>
            </a:r>
            <a:r>
              <a:rPr lang="ru-RU" dirty="0" smtClean="0"/>
              <a:t> </a:t>
            </a:r>
            <a:r>
              <a:rPr lang="ru-RU" dirty="0"/>
              <a:t>до </a:t>
            </a:r>
            <a:r>
              <a:rPr lang="ru-RU" dirty="0" err="1"/>
              <a:t>відповідальності</a:t>
            </a:r>
            <a:r>
              <a:rPr lang="ru-RU" dirty="0"/>
              <a:t> за </a:t>
            </a:r>
            <a:r>
              <a:rPr lang="ru-RU" dirty="0" err="1"/>
              <a:t>конкретний</a:t>
            </a:r>
            <a:r>
              <a:rPr lang="ru-RU" dirty="0"/>
              <a:t> </a:t>
            </a:r>
            <a:r>
              <a:rPr lang="ru-RU" dirty="0" err="1"/>
              <a:t>злочин</a:t>
            </a:r>
            <a:r>
              <a:rPr lang="ru-RU" dirty="0"/>
              <a:t>, про </a:t>
            </a:r>
            <a:r>
              <a:rPr lang="ru-RU" dirty="0" err="1"/>
              <a:t>який</a:t>
            </a:r>
            <a:r>
              <a:rPr lang="ru-RU" dirty="0"/>
              <a:t> </a:t>
            </a:r>
            <a:r>
              <a:rPr lang="ru-RU" dirty="0" err="1"/>
              <a:t>йде</a:t>
            </a:r>
            <a:r>
              <a:rPr lang="ru-RU" dirty="0"/>
              <a:t> </a:t>
            </a:r>
            <a:r>
              <a:rPr lang="ru-RU" dirty="0" err="1"/>
              <a:t>мова</a:t>
            </a:r>
            <a:r>
              <a:rPr lang="ru-RU" dirty="0"/>
              <a:t> в </a:t>
            </a:r>
            <a:r>
              <a:rPr lang="ru-RU" dirty="0" err="1"/>
              <a:t>справі</a:t>
            </a:r>
            <a:r>
              <a:rPr lang="ru-RU" dirty="0"/>
              <a:t>; </a:t>
            </a:r>
            <a:r>
              <a:rPr lang="ru-RU" b="1" dirty="0"/>
              <a:t>(</a:t>
            </a:r>
            <a:r>
              <a:rPr lang="en-US" b="1" dirty="0"/>
              <a:t>J)</a:t>
            </a:r>
            <a:r>
              <a:rPr lang="en-US" dirty="0"/>
              <a:t> </a:t>
            </a:r>
            <a:r>
              <a:rPr lang="ru-RU" dirty="0" err="1" smtClean="0"/>
              <a:t>інші</a:t>
            </a:r>
            <a:r>
              <a:rPr lang="ru-RU" dirty="0" smtClean="0"/>
              <a:t> </a:t>
            </a:r>
            <a:r>
              <a:rPr lang="ru-RU" dirty="0" err="1" smtClean="0"/>
              <a:t>процесуальні</a:t>
            </a:r>
            <a:r>
              <a:rPr lang="ru-RU" dirty="0" smtClean="0"/>
              <a:t> </a:t>
            </a:r>
            <a:r>
              <a:rPr lang="ru-RU" dirty="0" err="1"/>
              <a:t>гарантії</a:t>
            </a:r>
            <a:r>
              <a:rPr lang="ru-RU" dirty="0"/>
              <a:t>, </a:t>
            </a:r>
            <a:r>
              <a:rPr lang="ru-RU" dirty="0" err="1"/>
              <a:t>передбачені</a:t>
            </a:r>
            <a:r>
              <a:rPr lang="ru-RU" dirty="0"/>
              <a:t> </a:t>
            </a:r>
            <a:r>
              <a:rPr lang="ru-RU" dirty="0" err="1"/>
              <a:t>внутрішньодержавним</a:t>
            </a:r>
            <a:r>
              <a:rPr lang="ru-RU" dirty="0"/>
              <a:t> </a:t>
            </a:r>
            <a:r>
              <a:rPr lang="ru-RU" dirty="0" err="1"/>
              <a:t>законодавством</a:t>
            </a:r>
            <a:r>
              <a:rPr lang="ru-RU" dirty="0"/>
              <a:t> і </a:t>
            </a:r>
            <a:r>
              <a:rPr lang="ru-RU" dirty="0" err="1"/>
              <a:t>правозастосовчої</a:t>
            </a:r>
            <a:r>
              <a:rPr lang="ru-RU" dirty="0"/>
              <a:t> </a:t>
            </a:r>
            <a:r>
              <a:rPr lang="ru-RU" dirty="0" smtClean="0"/>
              <a:t>практикою, </a:t>
            </a:r>
            <a:r>
              <a:rPr lang="ru-RU" dirty="0" err="1" smtClean="0"/>
              <a:t>що</a:t>
            </a:r>
            <a:r>
              <a:rPr lang="ru-RU" dirty="0" smtClean="0"/>
              <a:t> </a:t>
            </a:r>
            <a:r>
              <a:rPr lang="ru-RU" dirty="0" err="1"/>
              <a:t>мають</a:t>
            </a:r>
            <a:r>
              <a:rPr lang="ru-RU" dirty="0"/>
              <a:t> </a:t>
            </a:r>
            <a:r>
              <a:rPr lang="ru-RU" dirty="0" err="1"/>
              <a:t>відношення</a:t>
            </a:r>
            <a:r>
              <a:rPr lang="ru-RU" dirty="0"/>
              <a:t> до </a:t>
            </a:r>
            <a:r>
              <a:rPr lang="ru-RU" dirty="0" err="1"/>
              <a:t>справи</a:t>
            </a:r>
            <a:r>
              <a:rPr lang="ru-RU" dirty="0"/>
              <a:t> </a:t>
            </a:r>
            <a:endParaRPr lang="en-US" dirty="0"/>
          </a:p>
        </p:txBody>
      </p:sp>
    </p:spTree>
    <p:extLst>
      <p:ext uri="{BB962C8B-B14F-4D97-AF65-F5344CB8AC3E}">
        <p14:creationId xmlns:p14="http://schemas.microsoft.com/office/powerpoint/2010/main" val="90465712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792088"/>
          </a:xfrm>
        </p:spPr>
        <p:txBody>
          <a:bodyPr>
            <a:normAutofit/>
          </a:bodyPr>
          <a:lstStyle/>
          <a:p>
            <a:pPr algn="ctr"/>
            <a:r>
              <a:rPr lang="en-US" sz="1600" b="1" dirty="0"/>
              <a:t>CASE OF ABDULLAYEVA v. </a:t>
            </a:r>
            <a:r>
              <a:rPr lang="en-US" sz="1600" b="1" dirty="0" smtClean="0"/>
              <a:t>AZERBAIJAN</a:t>
            </a:r>
            <a:r>
              <a:rPr lang="uk-UA" sz="1600" b="1" dirty="0" smtClean="0"/>
              <a:t/>
            </a:r>
            <a:br>
              <a:rPr lang="uk-UA" sz="1600" b="1" dirty="0" smtClean="0"/>
            </a:br>
            <a:r>
              <a:rPr lang="en-US" sz="1600" b="1" dirty="0"/>
              <a:t> 14/03/2019</a:t>
            </a:r>
            <a:r>
              <a:rPr lang="uk-UA" sz="1600" b="1" dirty="0" smtClean="0"/>
              <a:t/>
            </a:r>
            <a:br>
              <a:rPr lang="uk-UA" sz="1600" b="1" dirty="0" smtClean="0"/>
            </a:br>
            <a:r>
              <a:rPr lang="en-US" sz="1600" b="1" dirty="0" smtClean="0"/>
              <a:t>(</a:t>
            </a:r>
            <a:r>
              <a:rPr lang="en-US" sz="1600" b="1" dirty="0"/>
              <a:t>Application no. 29674/07)</a:t>
            </a:r>
          </a:p>
        </p:txBody>
      </p:sp>
      <p:sp>
        <p:nvSpPr>
          <p:cNvPr id="3" name="Объект 2"/>
          <p:cNvSpPr>
            <a:spLocks noGrp="1"/>
          </p:cNvSpPr>
          <p:nvPr>
            <p:ph idx="1"/>
          </p:nvPr>
        </p:nvSpPr>
        <p:spPr>
          <a:xfrm>
            <a:off x="395536" y="1268760"/>
            <a:ext cx="8291264" cy="5184576"/>
          </a:xfrm>
        </p:spPr>
        <p:txBody>
          <a:bodyPr>
            <a:normAutofit fontScale="70000" lnSpcReduction="20000"/>
          </a:bodyPr>
          <a:lstStyle/>
          <a:p>
            <a:pPr marL="0" indent="0" algn="just">
              <a:buNone/>
            </a:pPr>
            <a:r>
              <a:rPr lang="ru-RU" dirty="0"/>
              <a:t>У 2002 </a:t>
            </a:r>
            <a:r>
              <a:rPr lang="ru-RU" dirty="0" err="1"/>
              <a:t>році</a:t>
            </a:r>
            <a:r>
              <a:rPr lang="ru-RU" dirty="0"/>
              <a:t> </a:t>
            </a:r>
            <a:r>
              <a:rPr lang="ru-RU" dirty="0" err="1"/>
              <a:t>заявниця</a:t>
            </a:r>
            <a:r>
              <a:rPr lang="ru-RU" dirty="0"/>
              <a:t> </a:t>
            </a:r>
            <a:r>
              <a:rPr lang="ru-RU" dirty="0" err="1"/>
              <a:t>придбала</a:t>
            </a:r>
            <a:r>
              <a:rPr lang="ru-RU" dirty="0"/>
              <a:t> квартиру в Баку </a:t>
            </a:r>
            <a:r>
              <a:rPr lang="ru-RU" dirty="0" err="1"/>
              <a:t>біля</a:t>
            </a:r>
            <a:r>
              <a:rPr lang="ru-RU" dirty="0"/>
              <a:t> </a:t>
            </a:r>
            <a:r>
              <a:rPr lang="ru-RU" dirty="0" err="1"/>
              <a:t>мечеті</a:t>
            </a:r>
            <a:r>
              <a:rPr lang="ru-RU" dirty="0"/>
              <a:t> </a:t>
            </a:r>
            <a:r>
              <a:rPr lang="ru-RU" dirty="0" err="1"/>
              <a:t>Тезепір</a:t>
            </a:r>
            <a:r>
              <a:rPr lang="ru-RU" dirty="0"/>
              <a:t> – </a:t>
            </a:r>
            <a:r>
              <a:rPr lang="ru-RU" dirty="0" err="1"/>
              <a:t>житловою</a:t>
            </a:r>
            <a:r>
              <a:rPr lang="ru-RU" dirty="0"/>
              <a:t> </a:t>
            </a:r>
            <a:r>
              <a:rPr lang="ru-RU" dirty="0" err="1"/>
              <a:t>площею</a:t>
            </a:r>
            <a:r>
              <a:rPr lang="ru-RU" dirty="0"/>
              <a:t> 17,6 кв. м. У 2004 року вона провела </a:t>
            </a:r>
            <a:r>
              <a:rPr lang="ru-RU" dirty="0" err="1"/>
              <a:t>певні</a:t>
            </a:r>
            <a:r>
              <a:rPr lang="ru-RU" dirty="0"/>
              <a:t> </a:t>
            </a:r>
            <a:r>
              <a:rPr lang="ru-RU" dirty="0" err="1"/>
              <a:t>ремонтні</a:t>
            </a:r>
            <a:r>
              <a:rPr lang="ru-RU" dirty="0"/>
              <a:t> та </a:t>
            </a:r>
            <a:r>
              <a:rPr lang="ru-RU" dirty="0" err="1"/>
              <a:t>будівельні</a:t>
            </a:r>
            <a:r>
              <a:rPr lang="ru-RU" dirty="0"/>
              <a:t> </a:t>
            </a:r>
            <a:r>
              <a:rPr lang="ru-RU" dirty="0" err="1"/>
              <a:t>роботи</a:t>
            </a:r>
            <a:r>
              <a:rPr lang="ru-RU" dirty="0"/>
              <a:t> у </a:t>
            </a:r>
            <a:r>
              <a:rPr lang="ru-RU" dirty="0" err="1"/>
              <a:t>квартирі</a:t>
            </a:r>
            <a:r>
              <a:rPr lang="ru-RU" dirty="0"/>
              <a:t>, в </a:t>
            </a:r>
            <a:r>
              <a:rPr lang="ru-RU" dirty="0" err="1"/>
              <a:t>результаті</a:t>
            </a:r>
            <a:r>
              <a:rPr lang="ru-RU" dirty="0"/>
              <a:t> </a:t>
            </a:r>
            <a:r>
              <a:rPr lang="ru-RU" dirty="0" err="1"/>
              <a:t>чого</a:t>
            </a:r>
            <a:r>
              <a:rPr lang="ru-RU" dirty="0"/>
              <a:t> </a:t>
            </a:r>
            <a:r>
              <a:rPr lang="ru-RU" dirty="0" err="1"/>
              <a:t>загальна</a:t>
            </a:r>
            <a:r>
              <a:rPr lang="ru-RU" dirty="0"/>
              <a:t> </a:t>
            </a:r>
            <a:r>
              <a:rPr lang="ru-RU" dirty="0" err="1"/>
              <a:t>площа</a:t>
            </a:r>
            <a:r>
              <a:rPr lang="ru-RU" dirty="0"/>
              <a:t> </a:t>
            </a:r>
            <a:r>
              <a:rPr lang="ru-RU" dirty="0" err="1"/>
              <a:t>квартири</a:t>
            </a:r>
            <a:r>
              <a:rPr lang="ru-RU" dirty="0"/>
              <a:t> </a:t>
            </a:r>
            <a:r>
              <a:rPr lang="ru-RU" dirty="0" err="1"/>
              <a:t>вже</a:t>
            </a:r>
            <a:r>
              <a:rPr lang="ru-RU" dirty="0"/>
              <a:t> становила 84 кв. м, а </a:t>
            </a:r>
            <a:r>
              <a:rPr lang="ru-RU" dirty="0" err="1"/>
              <a:t>житлова</a:t>
            </a:r>
            <a:r>
              <a:rPr lang="ru-RU" dirty="0"/>
              <a:t> </a:t>
            </a:r>
            <a:r>
              <a:rPr lang="ru-RU" dirty="0" err="1"/>
              <a:t>площа</a:t>
            </a:r>
            <a:r>
              <a:rPr lang="ru-RU" dirty="0"/>
              <a:t> </a:t>
            </a:r>
            <a:r>
              <a:rPr lang="ru-RU" dirty="0" err="1"/>
              <a:t>зросла</a:t>
            </a:r>
            <a:r>
              <a:rPr lang="ru-RU" dirty="0"/>
              <a:t> до 33,6 кв. м. 7 </a:t>
            </a:r>
            <a:r>
              <a:rPr lang="ru-RU" dirty="0" err="1"/>
              <a:t>березня</a:t>
            </a:r>
            <a:r>
              <a:rPr lang="ru-RU" dirty="0"/>
              <a:t> 2005 року голова районного </a:t>
            </a:r>
            <a:r>
              <a:rPr lang="ru-RU" dirty="0" err="1"/>
              <a:t>виконавчого</a:t>
            </a:r>
            <a:r>
              <a:rPr lang="ru-RU" dirty="0"/>
              <a:t> органу </a:t>
            </a:r>
            <a:r>
              <a:rPr lang="ru-RU" dirty="0" err="1"/>
              <a:t>влади</a:t>
            </a:r>
            <a:r>
              <a:rPr lang="ru-RU" dirty="0"/>
              <a:t> </a:t>
            </a:r>
            <a:r>
              <a:rPr lang="ru-RU" dirty="0" err="1"/>
              <a:t>прийняв</a:t>
            </a:r>
            <a:r>
              <a:rPr lang="ru-RU" dirty="0"/>
              <a:t> </a:t>
            </a:r>
            <a:r>
              <a:rPr lang="ru-RU" dirty="0" err="1"/>
              <a:t>розпорядження</a:t>
            </a:r>
            <a:r>
              <a:rPr lang="ru-RU" dirty="0"/>
              <a:t> про </a:t>
            </a:r>
            <a:r>
              <a:rPr lang="ru-RU" dirty="0" err="1"/>
              <a:t>визнання</a:t>
            </a:r>
            <a:r>
              <a:rPr lang="ru-RU" dirty="0"/>
              <a:t> того, </a:t>
            </a:r>
            <a:r>
              <a:rPr lang="ru-RU" dirty="0" err="1"/>
              <a:t>що</a:t>
            </a:r>
            <a:r>
              <a:rPr lang="ru-RU" dirty="0"/>
              <a:t>, </a:t>
            </a:r>
            <a:r>
              <a:rPr lang="ru-RU" dirty="0" err="1"/>
              <a:t>будуючи</a:t>
            </a:r>
            <a:r>
              <a:rPr lang="ru-RU" dirty="0"/>
              <a:t> </a:t>
            </a:r>
            <a:r>
              <a:rPr lang="ru-RU" dirty="0" err="1"/>
              <a:t>додаткові</a:t>
            </a:r>
            <a:r>
              <a:rPr lang="ru-RU" dirty="0"/>
              <a:t> </a:t>
            </a:r>
            <a:r>
              <a:rPr lang="ru-RU" dirty="0" err="1"/>
              <a:t>кімнати</a:t>
            </a:r>
            <a:r>
              <a:rPr lang="ru-RU" dirty="0"/>
              <a:t> (</a:t>
            </a:r>
            <a:r>
              <a:rPr lang="ru-RU" dirty="0" err="1"/>
              <a:t>вітальні</a:t>
            </a:r>
            <a:r>
              <a:rPr lang="ru-RU" dirty="0"/>
              <a:t>, зал, кухня, мансарда </a:t>
            </a:r>
            <a:r>
              <a:rPr lang="ru-RU" dirty="0" err="1"/>
              <a:t>тощо</a:t>
            </a:r>
            <a:r>
              <a:rPr lang="ru-RU" dirty="0"/>
              <a:t>), </a:t>
            </a:r>
            <a:r>
              <a:rPr lang="ru-RU" dirty="0" err="1"/>
              <a:t>заявниця</a:t>
            </a:r>
            <a:r>
              <a:rPr lang="ru-RU" dirty="0"/>
              <a:t> </a:t>
            </a:r>
            <a:r>
              <a:rPr lang="ru-RU" dirty="0" err="1"/>
              <a:t>збільшила</a:t>
            </a:r>
            <a:r>
              <a:rPr lang="ru-RU" dirty="0"/>
              <a:t> </a:t>
            </a:r>
            <a:r>
              <a:rPr lang="ru-RU" dirty="0" err="1"/>
              <a:t>загальну</a:t>
            </a:r>
            <a:r>
              <a:rPr lang="ru-RU" dirty="0"/>
              <a:t> </a:t>
            </a:r>
            <a:r>
              <a:rPr lang="ru-RU" dirty="0" err="1"/>
              <a:t>площу</a:t>
            </a:r>
            <a:r>
              <a:rPr lang="ru-RU" dirty="0"/>
              <a:t> </a:t>
            </a:r>
            <a:r>
              <a:rPr lang="ru-RU" dirty="0" err="1"/>
              <a:t>своєї</a:t>
            </a:r>
            <a:r>
              <a:rPr lang="ru-RU" dirty="0"/>
              <a:t> </a:t>
            </a:r>
            <a:r>
              <a:rPr lang="ru-RU" dirty="0" err="1"/>
              <a:t>квартири</a:t>
            </a:r>
            <a:r>
              <a:rPr lang="ru-RU" dirty="0"/>
              <a:t> до 84 кв. м. 3 </a:t>
            </a:r>
            <a:r>
              <a:rPr lang="ru-RU" dirty="0" err="1"/>
              <a:t>червня</a:t>
            </a:r>
            <a:r>
              <a:rPr lang="ru-RU" dirty="0"/>
              <a:t> 2005 року </a:t>
            </a:r>
            <a:r>
              <a:rPr lang="ru-RU" dirty="0" err="1"/>
              <a:t>відділ</a:t>
            </a:r>
            <a:r>
              <a:rPr lang="ru-RU" dirty="0"/>
              <a:t> </a:t>
            </a:r>
            <a:r>
              <a:rPr lang="ru-RU" dirty="0" err="1"/>
              <a:t>технічної</a:t>
            </a:r>
            <a:r>
              <a:rPr lang="ru-RU" dirty="0"/>
              <a:t> </a:t>
            </a:r>
            <a:r>
              <a:rPr lang="ru-RU" dirty="0" err="1"/>
              <a:t>інвентаризації</a:t>
            </a:r>
            <a:r>
              <a:rPr lang="ru-RU" dirty="0"/>
              <a:t> та </a:t>
            </a:r>
            <a:r>
              <a:rPr lang="ru-RU" dirty="0" err="1"/>
              <a:t>реєстрації</a:t>
            </a:r>
            <a:r>
              <a:rPr lang="ru-RU" dirty="0"/>
              <a:t> </a:t>
            </a:r>
            <a:r>
              <a:rPr lang="ru-RU" dirty="0" err="1"/>
              <a:t>майнових</a:t>
            </a:r>
            <a:r>
              <a:rPr lang="ru-RU" dirty="0"/>
              <a:t> прав </a:t>
            </a:r>
            <a:r>
              <a:rPr lang="ru-RU" dirty="0" err="1"/>
              <a:t>міста</a:t>
            </a:r>
            <a:r>
              <a:rPr lang="ru-RU" dirty="0"/>
              <a:t> Баку </a:t>
            </a:r>
            <a:r>
              <a:rPr lang="ru-RU" dirty="0" err="1"/>
              <a:t>видав</a:t>
            </a:r>
            <a:r>
              <a:rPr lang="ru-RU" dirty="0"/>
              <a:t> </a:t>
            </a:r>
            <a:r>
              <a:rPr lang="ru-RU" dirty="0" err="1"/>
              <a:t>заявниці</a:t>
            </a:r>
            <a:r>
              <a:rPr lang="ru-RU" dirty="0"/>
              <a:t> </a:t>
            </a:r>
            <a:r>
              <a:rPr lang="ru-RU" dirty="0" err="1"/>
              <a:t>свідоцтво</a:t>
            </a:r>
            <a:r>
              <a:rPr lang="ru-RU" dirty="0"/>
              <a:t> про право </a:t>
            </a:r>
            <a:r>
              <a:rPr lang="ru-RU" dirty="0" err="1"/>
              <a:t>власності</a:t>
            </a:r>
            <a:r>
              <a:rPr lang="ru-RU" dirty="0"/>
              <a:t>, </a:t>
            </a:r>
            <a:r>
              <a:rPr lang="ru-RU" dirty="0" err="1"/>
              <a:t>підтвердивши</a:t>
            </a:r>
            <a:r>
              <a:rPr lang="ru-RU" dirty="0"/>
              <a:t> факт того, </a:t>
            </a:r>
            <a:r>
              <a:rPr lang="ru-RU" dirty="0" err="1"/>
              <a:t>що</a:t>
            </a:r>
            <a:r>
              <a:rPr lang="ru-RU" dirty="0"/>
              <a:t> </a:t>
            </a:r>
            <a:r>
              <a:rPr lang="ru-RU" dirty="0" err="1"/>
              <a:t>її</a:t>
            </a:r>
            <a:r>
              <a:rPr lang="ru-RU" dirty="0"/>
              <a:t> квартира </a:t>
            </a:r>
            <a:r>
              <a:rPr lang="ru-RU" dirty="0" err="1"/>
              <a:t>має</a:t>
            </a:r>
            <a:r>
              <a:rPr lang="ru-RU" dirty="0"/>
              <a:t> </a:t>
            </a:r>
            <a:r>
              <a:rPr lang="ru-RU" dirty="0" err="1"/>
              <a:t>загальну</a:t>
            </a:r>
            <a:r>
              <a:rPr lang="ru-RU" dirty="0"/>
              <a:t> </a:t>
            </a:r>
            <a:r>
              <a:rPr lang="ru-RU" dirty="0" err="1"/>
              <a:t>площу</a:t>
            </a:r>
            <a:r>
              <a:rPr lang="ru-RU" dirty="0"/>
              <a:t> 84 кв. м, з </a:t>
            </a:r>
            <a:r>
              <a:rPr lang="ru-RU" dirty="0" err="1"/>
              <a:t>яких</a:t>
            </a:r>
            <a:r>
              <a:rPr lang="ru-RU" dirty="0"/>
              <a:t> 33,6 кв. м – </a:t>
            </a:r>
            <a:r>
              <a:rPr lang="ru-RU" dirty="0" err="1"/>
              <a:t>житлова</a:t>
            </a:r>
            <a:r>
              <a:rPr lang="ru-RU" dirty="0"/>
              <a:t>, а </a:t>
            </a:r>
            <a:r>
              <a:rPr lang="ru-RU" dirty="0" err="1"/>
              <a:t>решта</a:t>
            </a:r>
            <a:r>
              <a:rPr lang="ru-RU" dirty="0"/>
              <a:t> – </a:t>
            </a:r>
            <a:r>
              <a:rPr lang="ru-RU" dirty="0" err="1"/>
              <a:t>допоміжний</a:t>
            </a:r>
            <a:r>
              <a:rPr lang="ru-RU" dirty="0"/>
              <a:t> </a:t>
            </a:r>
            <a:r>
              <a:rPr lang="ru-RU" dirty="0" err="1"/>
              <a:t>простір</a:t>
            </a:r>
            <a:r>
              <a:rPr lang="ru-RU" dirty="0"/>
              <a:t>. У </a:t>
            </a:r>
            <a:r>
              <a:rPr lang="ru-RU" dirty="0" err="1"/>
              <a:t>липні</a:t>
            </a:r>
            <a:r>
              <a:rPr lang="ru-RU" dirty="0"/>
              <a:t> 2006 року мечеть </a:t>
            </a:r>
            <a:r>
              <a:rPr lang="ru-RU" dirty="0" err="1"/>
              <a:t>Тезепір</a:t>
            </a:r>
            <a:r>
              <a:rPr lang="ru-RU" dirty="0"/>
              <a:t> подала </a:t>
            </a:r>
            <a:r>
              <a:rPr lang="ru-RU" dirty="0" err="1"/>
              <a:t>позов</a:t>
            </a:r>
            <a:r>
              <a:rPr lang="ru-RU" dirty="0"/>
              <a:t> до районного суду з </a:t>
            </a:r>
            <a:r>
              <a:rPr lang="ru-RU" dirty="0" err="1"/>
              <a:t>вимогою</a:t>
            </a:r>
            <a:r>
              <a:rPr lang="ru-RU" dirty="0"/>
              <a:t> </a:t>
            </a:r>
            <a:r>
              <a:rPr lang="ru-RU" dirty="0" err="1"/>
              <a:t>позбавити</a:t>
            </a:r>
            <a:r>
              <a:rPr lang="ru-RU" dirty="0"/>
              <a:t> </a:t>
            </a:r>
            <a:r>
              <a:rPr lang="ru-RU" dirty="0" err="1"/>
              <a:t>заявницю</a:t>
            </a:r>
            <a:r>
              <a:rPr lang="ru-RU" dirty="0"/>
              <a:t> права </a:t>
            </a:r>
            <a:r>
              <a:rPr lang="ru-RU" dirty="0" err="1"/>
              <a:t>власності</a:t>
            </a:r>
            <a:r>
              <a:rPr lang="ru-RU" dirty="0"/>
              <a:t> на квартиру в </a:t>
            </a:r>
            <a:r>
              <a:rPr lang="ru-RU" dirty="0" err="1"/>
              <a:t>обмін</a:t>
            </a:r>
            <a:r>
              <a:rPr lang="ru-RU" dirty="0"/>
              <a:t> на </a:t>
            </a:r>
            <a:r>
              <a:rPr lang="ru-RU" dirty="0" err="1"/>
              <a:t>грошову</a:t>
            </a:r>
            <a:r>
              <a:rPr lang="ru-RU" dirty="0"/>
              <a:t> </a:t>
            </a:r>
            <a:r>
              <a:rPr lang="ru-RU" dirty="0" err="1"/>
              <a:t>компенсацію</a:t>
            </a:r>
            <a:r>
              <a:rPr lang="ru-RU" dirty="0"/>
              <a:t> та </a:t>
            </a:r>
            <a:r>
              <a:rPr lang="ru-RU" dirty="0" err="1"/>
              <a:t>виселити</a:t>
            </a:r>
            <a:r>
              <a:rPr lang="ru-RU" dirty="0"/>
              <a:t> </a:t>
            </a:r>
            <a:r>
              <a:rPr lang="ru-RU" dirty="0" err="1"/>
              <a:t>її</a:t>
            </a:r>
            <a:r>
              <a:rPr lang="ru-RU" dirty="0"/>
              <a:t>. </a:t>
            </a:r>
            <a:r>
              <a:rPr lang="ru-RU" dirty="0" err="1"/>
              <a:t>Позивач</a:t>
            </a:r>
            <a:r>
              <a:rPr lang="ru-RU" dirty="0"/>
              <a:t> </a:t>
            </a:r>
            <a:r>
              <a:rPr lang="ru-RU" dirty="0" err="1"/>
              <a:t>стверджував</a:t>
            </a:r>
            <a:r>
              <a:rPr lang="ru-RU" dirty="0"/>
              <a:t>, </a:t>
            </a:r>
            <a:r>
              <a:rPr lang="ru-RU" dirty="0" err="1"/>
              <a:t>що</a:t>
            </a:r>
            <a:r>
              <a:rPr lang="ru-RU" dirty="0"/>
              <a:t> </a:t>
            </a:r>
            <a:r>
              <a:rPr lang="ru-RU" dirty="0" err="1"/>
              <a:t>територія</a:t>
            </a:r>
            <a:r>
              <a:rPr lang="ru-RU" dirty="0"/>
              <a:t>, де </a:t>
            </a:r>
            <a:r>
              <a:rPr lang="ru-RU" dirty="0" err="1"/>
              <a:t>розташована</a:t>
            </a:r>
            <a:r>
              <a:rPr lang="ru-RU" dirty="0"/>
              <a:t> квартира </a:t>
            </a:r>
            <a:r>
              <a:rPr lang="ru-RU" dirty="0" err="1"/>
              <a:t>заявниці</a:t>
            </a:r>
            <a:r>
              <a:rPr lang="ru-RU" dirty="0"/>
              <a:t>, </a:t>
            </a:r>
            <a:r>
              <a:rPr lang="ru-RU" dirty="0" err="1"/>
              <a:t>знаходиться</a:t>
            </a:r>
            <a:r>
              <a:rPr lang="ru-RU" dirty="0"/>
              <a:t> в </a:t>
            </a:r>
            <a:r>
              <a:rPr lang="ru-RU" dirty="0" err="1"/>
              <a:t>зоні</a:t>
            </a:r>
            <a:r>
              <a:rPr lang="ru-RU" dirty="0"/>
              <a:t> </a:t>
            </a:r>
            <a:r>
              <a:rPr lang="ru-RU" dirty="0" err="1"/>
              <a:t>робіт</a:t>
            </a:r>
            <a:r>
              <a:rPr lang="ru-RU" dirty="0"/>
              <a:t>, </a:t>
            </a:r>
            <a:r>
              <a:rPr lang="ru-RU" dirty="0" err="1"/>
              <a:t>необхідних</a:t>
            </a:r>
            <a:r>
              <a:rPr lang="ru-RU" dirty="0"/>
              <a:t> для </a:t>
            </a:r>
            <a:r>
              <a:rPr lang="ru-RU" dirty="0" err="1"/>
              <a:t>реконструкції</a:t>
            </a:r>
            <a:r>
              <a:rPr lang="ru-RU" dirty="0"/>
              <a:t> та </a:t>
            </a:r>
            <a:r>
              <a:rPr lang="ru-RU" dirty="0" err="1"/>
              <a:t>відновлення</a:t>
            </a:r>
            <a:r>
              <a:rPr lang="ru-RU" dirty="0"/>
              <a:t> комплексу </a:t>
            </a:r>
            <a:r>
              <a:rPr lang="ru-RU" dirty="0" err="1"/>
              <a:t>мечеті</a:t>
            </a:r>
            <a:r>
              <a:rPr lang="ru-RU" dirty="0"/>
              <a:t>, і </a:t>
            </a:r>
            <a:r>
              <a:rPr lang="ru-RU" dirty="0" err="1"/>
              <a:t>що</a:t>
            </a:r>
            <a:r>
              <a:rPr lang="ru-RU" dirty="0"/>
              <a:t> </a:t>
            </a:r>
            <a:r>
              <a:rPr lang="ru-RU" dirty="0" err="1"/>
              <a:t>заявниця</a:t>
            </a:r>
            <a:r>
              <a:rPr lang="ru-RU" dirty="0"/>
              <a:t> та </a:t>
            </a:r>
            <a:r>
              <a:rPr lang="ru-RU" dirty="0" err="1"/>
              <a:t>її</a:t>
            </a:r>
            <a:r>
              <a:rPr lang="ru-RU" dirty="0"/>
              <a:t> родина </a:t>
            </a:r>
            <a:r>
              <a:rPr lang="ru-RU" dirty="0" err="1"/>
              <a:t>були</a:t>
            </a:r>
            <a:r>
              <a:rPr lang="ru-RU" dirty="0"/>
              <a:t> </a:t>
            </a:r>
            <a:r>
              <a:rPr lang="ru-RU" dirty="0" err="1"/>
              <a:t>єдиними</a:t>
            </a:r>
            <a:r>
              <a:rPr lang="ru-RU" dirty="0"/>
              <a:t> </a:t>
            </a:r>
            <a:r>
              <a:rPr lang="ru-RU" dirty="0" err="1"/>
              <a:t>мешканцями</a:t>
            </a:r>
            <a:r>
              <a:rPr lang="ru-RU" dirty="0"/>
              <a:t>, </a:t>
            </a:r>
            <a:r>
              <a:rPr lang="ru-RU" dirty="0" err="1"/>
              <a:t>які</a:t>
            </a:r>
            <a:r>
              <a:rPr lang="ru-RU" dirty="0"/>
              <a:t> не </a:t>
            </a:r>
            <a:r>
              <a:rPr lang="ru-RU" dirty="0" err="1"/>
              <a:t>погодилися</a:t>
            </a:r>
            <a:r>
              <a:rPr lang="ru-RU" dirty="0"/>
              <a:t> </a:t>
            </a:r>
            <a:r>
              <a:rPr lang="ru-RU" dirty="0" err="1"/>
              <a:t>відмовитися</a:t>
            </a:r>
            <a:r>
              <a:rPr lang="ru-RU" dirty="0"/>
              <a:t> </a:t>
            </a:r>
            <a:r>
              <a:rPr lang="ru-RU" dirty="0" err="1"/>
              <a:t>від</a:t>
            </a:r>
            <a:r>
              <a:rPr lang="ru-RU" dirty="0"/>
              <a:t> </a:t>
            </a:r>
            <a:r>
              <a:rPr lang="ru-RU" dirty="0" err="1"/>
              <a:t>квартири</a:t>
            </a:r>
            <a:r>
              <a:rPr lang="ru-RU" dirty="0"/>
              <a:t> в </a:t>
            </a:r>
            <a:r>
              <a:rPr lang="ru-RU" dirty="0" err="1"/>
              <a:t>обмін</a:t>
            </a:r>
            <a:r>
              <a:rPr lang="ru-RU" dirty="0"/>
              <a:t> на </a:t>
            </a:r>
            <a:r>
              <a:rPr lang="ru-RU" dirty="0" err="1"/>
              <a:t>грошову</a:t>
            </a:r>
            <a:r>
              <a:rPr lang="ru-RU" dirty="0"/>
              <a:t> </a:t>
            </a:r>
            <a:r>
              <a:rPr lang="ru-RU" dirty="0" err="1"/>
              <a:t>компенсацію</a:t>
            </a:r>
            <a:r>
              <a:rPr lang="ru-RU" dirty="0"/>
              <a:t>. Мечеть </a:t>
            </a:r>
            <a:r>
              <a:rPr lang="ru-RU" dirty="0" err="1"/>
              <a:t>Тезепір</a:t>
            </a:r>
            <a:r>
              <a:rPr lang="ru-RU" dirty="0"/>
              <a:t> </a:t>
            </a:r>
            <a:r>
              <a:rPr lang="ru-RU" dirty="0" err="1"/>
              <a:t>пропонувала</a:t>
            </a:r>
            <a:r>
              <a:rPr lang="ru-RU" dirty="0"/>
              <a:t> 100 </a:t>
            </a:r>
            <a:r>
              <a:rPr lang="ru-RU" dirty="0" err="1"/>
              <a:t>тисяч</a:t>
            </a:r>
            <a:r>
              <a:rPr lang="ru-RU" dirty="0"/>
              <a:t> </a:t>
            </a:r>
            <a:r>
              <a:rPr lang="ru-RU" dirty="0" err="1"/>
              <a:t>доларів</a:t>
            </a:r>
            <a:r>
              <a:rPr lang="ru-RU" dirty="0"/>
              <a:t> США як </a:t>
            </a:r>
            <a:r>
              <a:rPr lang="ru-RU" dirty="0" err="1"/>
              <a:t>грошову</a:t>
            </a:r>
            <a:r>
              <a:rPr lang="ru-RU" dirty="0"/>
              <a:t> </a:t>
            </a:r>
            <a:r>
              <a:rPr lang="ru-RU" dirty="0" err="1"/>
              <a:t>компенсацію</a:t>
            </a:r>
            <a:r>
              <a:rPr lang="ru-RU" dirty="0"/>
              <a:t> за квартиру. </a:t>
            </a:r>
            <a:r>
              <a:rPr lang="ru-RU" dirty="0" err="1"/>
              <a:t>Під</a:t>
            </a:r>
            <a:r>
              <a:rPr lang="ru-RU" dirty="0"/>
              <a:t> час судового </a:t>
            </a:r>
            <a:r>
              <a:rPr lang="ru-RU" dirty="0" err="1"/>
              <a:t>засідання</a:t>
            </a:r>
            <a:r>
              <a:rPr lang="ru-RU" dirty="0"/>
              <a:t> </a:t>
            </a:r>
            <a:r>
              <a:rPr lang="ru-RU" dirty="0" err="1"/>
              <a:t>представник</a:t>
            </a:r>
            <a:r>
              <a:rPr lang="ru-RU" dirty="0"/>
              <a:t> </a:t>
            </a:r>
            <a:r>
              <a:rPr lang="ru-RU" dirty="0" err="1"/>
              <a:t>мечеті</a:t>
            </a:r>
            <a:r>
              <a:rPr lang="ru-RU" dirty="0"/>
              <a:t> </a:t>
            </a:r>
            <a:r>
              <a:rPr lang="ru-RU" dirty="0" err="1"/>
              <a:t>Тезепір</a:t>
            </a:r>
            <a:r>
              <a:rPr lang="ru-RU" dirty="0"/>
              <a:t> </a:t>
            </a:r>
            <a:r>
              <a:rPr lang="ru-RU" dirty="0" err="1"/>
              <a:t>стверджував</a:t>
            </a:r>
            <a:r>
              <a:rPr lang="ru-RU" dirty="0"/>
              <a:t>, </a:t>
            </a:r>
            <a:r>
              <a:rPr lang="ru-RU" dirty="0" err="1"/>
              <a:t>що</a:t>
            </a:r>
            <a:r>
              <a:rPr lang="ru-RU" dirty="0"/>
              <a:t> </a:t>
            </a:r>
            <a:r>
              <a:rPr lang="ru-RU" dirty="0" err="1"/>
              <a:t>ринкова</a:t>
            </a:r>
            <a:r>
              <a:rPr lang="ru-RU" dirty="0"/>
              <a:t> </a:t>
            </a:r>
            <a:r>
              <a:rPr lang="ru-RU" dirty="0" err="1"/>
              <a:t>ціна</a:t>
            </a:r>
            <a:r>
              <a:rPr lang="ru-RU" dirty="0"/>
              <a:t> </a:t>
            </a:r>
            <a:r>
              <a:rPr lang="ru-RU" dirty="0" err="1"/>
              <a:t>подібних</a:t>
            </a:r>
            <a:r>
              <a:rPr lang="ru-RU" dirty="0"/>
              <a:t> квартир становила 500 </a:t>
            </a:r>
            <a:r>
              <a:rPr lang="ru-RU" dirty="0" err="1"/>
              <a:t>доларів</a:t>
            </a:r>
            <a:r>
              <a:rPr lang="ru-RU" dirty="0"/>
              <a:t> США за кв. м, а </a:t>
            </a:r>
            <a:r>
              <a:rPr lang="ru-RU" dirty="0" err="1"/>
              <a:t>заявниця</a:t>
            </a:r>
            <a:r>
              <a:rPr lang="ru-RU" dirty="0"/>
              <a:t> </a:t>
            </a:r>
            <a:r>
              <a:rPr lang="ru-RU" dirty="0" err="1"/>
              <a:t>має</a:t>
            </a:r>
            <a:r>
              <a:rPr lang="ru-RU" dirty="0"/>
              <a:t> право </a:t>
            </a:r>
            <a:r>
              <a:rPr lang="ru-RU" dirty="0" err="1"/>
              <a:t>тільки</a:t>
            </a:r>
            <a:r>
              <a:rPr lang="ru-RU" dirty="0"/>
              <a:t> на оплату </a:t>
            </a:r>
            <a:r>
              <a:rPr lang="ru-RU" dirty="0" err="1"/>
              <a:t>житлової</a:t>
            </a:r>
            <a:r>
              <a:rPr lang="ru-RU" dirty="0"/>
              <a:t> </a:t>
            </a:r>
            <a:r>
              <a:rPr lang="ru-RU" dirty="0" err="1"/>
              <a:t>площі</a:t>
            </a:r>
            <a:r>
              <a:rPr lang="ru-RU" dirty="0"/>
              <a:t> </a:t>
            </a:r>
            <a:r>
              <a:rPr lang="ru-RU" dirty="0" err="1"/>
              <a:t>своєї</a:t>
            </a:r>
            <a:r>
              <a:rPr lang="ru-RU" dirty="0"/>
              <a:t> </a:t>
            </a:r>
            <a:r>
              <a:rPr lang="ru-RU" dirty="0" err="1"/>
              <a:t>квартири</a:t>
            </a:r>
            <a:r>
              <a:rPr lang="ru-RU" dirty="0"/>
              <a:t> (33,6 кв. м). На </a:t>
            </a:r>
            <a:r>
              <a:rPr lang="ru-RU" dirty="0" err="1"/>
              <a:t>підтвердження</a:t>
            </a:r>
            <a:r>
              <a:rPr lang="ru-RU" dirty="0"/>
              <a:t> </a:t>
            </a:r>
            <a:r>
              <a:rPr lang="ru-RU" dirty="0" err="1"/>
              <a:t>своїх</a:t>
            </a:r>
            <a:r>
              <a:rPr lang="ru-RU" dirty="0"/>
              <a:t> </a:t>
            </a:r>
            <a:r>
              <a:rPr lang="ru-RU" dirty="0" err="1"/>
              <a:t>доводів</a:t>
            </a:r>
            <a:r>
              <a:rPr lang="ru-RU" dirty="0"/>
              <a:t> </a:t>
            </a:r>
            <a:r>
              <a:rPr lang="ru-RU" dirty="0" err="1"/>
              <a:t>позивач</a:t>
            </a:r>
            <a:r>
              <a:rPr lang="ru-RU" dirty="0"/>
              <a:t> </a:t>
            </a:r>
            <a:r>
              <a:rPr lang="ru-RU" dirty="0" err="1"/>
              <a:t>надав</a:t>
            </a:r>
            <a:r>
              <a:rPr lang="ru-RU" dirty="0"/>
              <a:t> </a:t>
            </a:r>
            <a:r>
              <a:rPr lang="ru-RU" dirty="0" err="1"/>
              <a:t>копії</a:t>
            </a:r>
            <a:r>
              <a:rPr lang="ru-RU" dirty="0"/>
              <a:t> </a:t>
            </a:r>
            <a:r>
              <a:rPr lang="ru-RU" dirty="0" err="1"/>
              <a:t>декількох</a:t>
            </a:r>
            <a:r>
              <a:rPr lang="ru-RU" dirty="0"/>
              <a:t> </a:t>
            </a:r>
            <a:r>
              <a:rPr lang="ru-RU" dirty="0" err="1"/>
              <a:t>оголошень</a:t>
            </a:r>
            <a:r>
              <a:rPr lang="ru-RU" dirty="0"/>
              <a:t> про продаж, </a:t>
            </a:r>
            <a:r>
              <a:rPr lang="ru-RU" dirty="0" err="1"/>
              <a:t>опублікованих</a:t>
            </a:r>
            <a:r>
              <a:rPr lang="ru-RU" dirty="0"/>
              <a:t> у газетах. </a:t>
            </a:r>
            <a:endParaRPr lang="en-US" dirty="0"/>
          </a:p>
        </p:txBody>
      </p:sp>
    </p:spTree>
    <p:extLst>
      <p:ext uri="{BB962C8B-B14F-4D97-AF65-F5344CB8AC3E}">
        <p14:creationId xmlns:p14="http://schemas.microsoft.com/office/powerpoint/2010/main" val="1381605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70000" lnSpcReduction="20000"/>
          </a:bodyPr>
          <a:lstStyle/>
          <a:p>
            <a:pPr marL="0" indent="0" algn="just">
              <a:buNone/>
            </a:pPr>
            <a:endParaRPr lang="ru-RU" dirty="0" smtClean="0"/>
          </a:p>
          <a:p>
            <a:pPr marL="0" indent="0" algn="just">
              <a:buNone/>
            </a:pPr>
            <a:r>
              <a:rPr lang="ru-RU" dirty="0" err="1" smtClean="0"/>
              <a:t>Заявниця</a:t>
            </a:r>
            <a:r>
              <a:rPr lang="ru-RU" dirty="0" smtClean="0"/>
              <a:t> </a:t>
            </a:r>
            <a:r>
              <a:rPr lang="ru-RU" dirty="0" err="1"/>
              <a:t>стверджувала</a:t>
            </a:r>
            <a:r>
              <a:rPr lang="ru-RU" dirty="0"/>
              <a:t>, </a:t>
            </a:r>
            <a:r>
              <a:rPr lang="ru-RU" dirty="0" err="1"/>
              <a:t>що</a:t>
            </a:r>
            <a:r>
              <a:rPr lang="ru-RU" dirty="0"/>
              <a:t> </a:t>
            </a:r>
            <a:r>
              <a:rPr lang="ru-RU" dirty="0" err="1" smtClean="0"/>
              <a:t>загальнаплоща</a:t>
            </a:r>
            <a:r>
              <a:rPr lang="ru-RU" dirty="0" smtClean="0"/>
              <a:t> </a:t>
            </a:r>
            <a:r>
              <a:rPr lang="ru-RU" dirty="0" err="1"/>
              <a:t>її</a:t>
            </a:r>
            <a:r>
              <a:rPr lang="ru-RU" dirty="0"/>
              <a:t> </a:t>
            </a:r>
            <a:r>
              <a:rPr lang="ru-RU" dirty="0" err="1"/>
              <a:t>квартири</a:t>
            </a:r>
            <a:r>
              <a:rPr lang="ru-RU" dirty="0"/>
              <a:t> становила 84 кв. м, а </a:t>
            </a:r>
            <a:r>
              <a:rPr lang="ru-RU" dirty="0" err="1"/>
              <a:t>ринкова</a:t>
            </a:r>
            <a:r>
              <a:rPr lang="ru-RU" dirty="0"/>
              <a:t> </a:t>
            </a:r>
            <a:r>
              <a:rPr lang="ru-RU" dirty="0" err="1"/>
              <a:t>вартість</a:t>
            </a:r>
            <a:r>
              <a:rPr lang="ru-RU" dirty="0"/>
              <a:t> </a:t>
            </a:r>
            <a:r>
              <a:rPr lang="ru-RU" dirty="0" err="1"/>
              <a:t>подібних</a:t>
            </a:r>
            <a:r>
              <a:rPr lang="ru-RU" dirty="0"/>
              <a:t> квартир становила 3000 </a:t>
            </a:r>
            <a:r>
              <a:rPr lang="ru-RU" dirty="0" err="1"/>
              <a:t>доларів</a:t>
            </a:r>
            <a:r>
              <a:rPr lang="ru-RU" dirty="0"/>
              <a:t> США за кв. м, і </a:t>
            </a:r>
            <a:r>
              <a:rPr lang="ru-RU" dirty="0" err="1"/>
              <a:t>що</a:t>
            </a:r>
            <a:r>
              <a:rPr lang="ru-RU" dirty="0"/>
              <a:t> вона </a:t>
            </a:r>
            <a:r>
              <a:rPr lang="ru-RU" dirty="0" err="1"/>
              <a:t>погодиться</a:t>
            </a:r>
            <a:r>
              <a:rPr lang="ru-RU" dirty="0"/>
              <a:t> </a:t>
            </a:r>
            <a:r>
              <a:rPr lang="ru-RU" dirty="0" err="1"/>
              <a:t>відчужити</a:t>
            </a:r>
            <a:r>
              <a:rPr lang="ru-RU" dirty="0"/>
              <a:t> свою квартиру </a:t>
            </a:r>
            <a:r>
              <a:rPr lang="ru-RU" dirty="0" err="1"/>
              <a:t>лише</a:t>
            </a:r>
            <a:r>
              <a:rPr lang="ru-RU" dirty="0"/>
              <a:t> за </a:t>
            </a:r>
            <a:r>
              <a:rPr lang="ru-RU" dirty="0" err="1"/>
              <a:t>умови</a:t>
            </a:r>
            <a:r>
              <a:rPr lang="ru-RU" dirty="0"/>
              <a:t> </a:t>
            </a:r>
            <a:r>
              <a:rPr lang="ru-RU" dirty="0" err="1"/>
              <a:t>пропозиції</a:t>
            </a:r>
            <a:r>
              <a:rPr lang="ru-RU" dirty="0"/>
              <a:t> </a:t>
            </a:r>
            <a:r>
              <a:rPr lang="ru-RU" dirty="0" err="1"/>
              <a:t>їй</a:t>
            </a:r>
            <a:r>
              <a:rPr lang="ru-RU" dirty="0"/>
              <a:t> </a:t>
            </a:r>
            <a:r>
              <a:rPr lang="ru-RU" dirty="0" err="1"/>
              <a:t>грошової</a:t>
            </a:r>
            <a:r>
              <a:rPr lang="ru-RU" dirty="0"/>
              <a:t> </a:t>
            </a:r>
            <a:r>
              <a:rPr lang="ru-RU" dirty="0" err="1"/>
              <a:t>компенсації</a:t>
            </a:r>
            <a:r>
              <a:rPr lang="ru-RU" dirty="0"/>
              <a:t> у </a:t>
            </a:r>
            <a:r>
              <a:rPr lang="ru-RU" dirty="0" err="1"/>
              <a:t>розмірі</a:t>
            </a:r>
            <a:r>
              <a:rPr lang="ru-RU" dirty="0"/>
              <a:t> 252 000 </a:t>
            </a:r>
            <a:r>
              <a:rPr lang="ru-RU" dirty="0" err="1"/>
              <a:t>доларів</a:t>
            </a:r>
            <a:r>
              <a:rPr lang="ru-RU" dirty="0"/>
              <a:t> США. </a:t>
            </a:r>
            <a:r>
              <a:rPr lang="ru-RU" dirty="0" err="1"/>
              <a:t>Вирішуючи</a:t>
            </a:r>
            <a:r>
              <a:rPr lang="ru-RU" dirty="0"/>
              <a:t> </a:t>
            </a:r>
            <a:r>
              <a:rPr lang="ru-RU" dirty="0" err="1"/>
              <a:t>питання</a:t>
            </a:r>
            <a:r>
              <a:rPr lang="ru-RU" dirty="0"/>
              <a:t> </a:t>
            </a:r>
            <a:r>
              <a:rPr lang="ru-RU" dirty="0" err="1"/>
              <a:t>щодо</a:t>
            </a:r>
            <a:r>
              <a:rPr lang="ru-RU" dirty="0"/>
              <a:t> </a:t>
            </a:r>
            <a:r>
              <a:rPr lang="ru-RU" dirty="0" err="1"/>
              <a:t>розміру</a:t>
            </a:r>
            <a:r>
              <a:rPr lang="ru-RU" dirty="0"/>
              <a:t> </a:t>
            </a:r>
            <a:r>
              <a:rPr lang="ru-RU" dirty="0" err="1"/>
              <a:t>грошової</a:t>
            </a:r>
            <a:r>
              <a:rPr lang="ru-RU" dirty="0"/>
              <a:t> </a:t>
            </a:r>
            <a:r>
              <a:rPr lang="ru-RU" dirty="0" err="1"/>
              <a:t>компенсації</a:t>
            </a:r>
            <a:r>
              <a:rPr lang="ru-RU" dirty="0"/>
              <a:t>, суд </a:t>
            </a:r>
            <a:r>
              <a:rPr lang="ru-RU" dirty="0" err="1"/>
              <a:t>зазначив</a:t>
            </a:r>
            <a:r>
              <a:rPr lang="ru-RU" dirty="0"/>
              <a:t>, </a:t>
            </a:r>
            <a:r>
              <a:rPr lang="ru-RU" dirty="0" err="1"/>
              <a:t>що</a:t>
            </a:r>
            <a:r>
              <a:rPr lang="ru-RU" dirty="0"/>
              <a:t> </a:t>
            </a:r>
            <a:r>
              <a:rPr lang="ru-RU" dirty="0" err="1"/>
              <a:t>площа</a:t>
            </a:r>
            <a:r>
              <a:rPr lang="ru-RU" dirty="0"/>
              <a:t> </a:t>
            </a:r>
            <a:r>
              <a:rPr lang="ru-RU" dirty="0" err="1"/>
              <a:t>квартири</a:t>
            </a:r>
            <a:r>
              <a:rPr lang="ru-RU" dirty="0"/>
              <a:t> </a:t>
            </a:r>
            <a:r>
              <a:rPr lang="ru-RU" dirty="0" err="1"/>
              <a:t>заявниці</a:t>
            </a:r>
            <a:r>
              <a:rPr lang="ru-RU" dirty="0"/>
              <a:t> становила 33,6 кв. м. </a:t>
            </a:r>
            <a:r>
              <a:rPr lang="ru-RU" dirty="0" err="1"/>
              <a:t>Він</a:t>
            </a:r>
            <a:r>
              <a:rPr lang="ru-RU" dirty="0"/>
              <a:t> </a:t>
            </a:r>
            <a:r>
              <a:rPr lang="ru-RU" dirty="0" err="1"/>
              <a:t>також</a:t>
            </a:r>
            <a:r>
              <a:rPr lang="ru-RU" dirty="0"/>
              <a:t> взяв до </a:t>
            </a:r>
            <a:r>
              <a:rPr lang="ru-RU" dirty="0" err="1"/>
              <a:t>уваги</a:t>
            </a:r>
            <a:r>
              <a:rPr lang="ru-RU" dirty="0"/>
              <a:t> </a:t>
            </a:r>
            <a:r>
              <a:rPr lang="ru-RU" dirty="0" err="1"/>
              <a:t>твердження</a:t>
            </a:r>
            <a:r>
              <a:rPr lang="ru-RU" dirty="0"/>
              <a:t> </a:t>
            </a:r>
            <a:r>
              <a:rPr lang="ru-RU" dirty="0" err="1"/>
              <a:t>представника</a:t>
            </a:r>
            <a:r>
              <a:rPr lang="ru-RU" dirty="0"/>
              <a:t> </a:t>
            </a:r>
            <a:r>
              <a:rPr lang="ru-RU" dirty="0" err="1"/>
              <a:t>мечеті</a:t>
            </a:r>
            <a:r>
              <a:rPr lang="ru-RU" dirty="0"/>
              <a:t> </a:t>
            </a:r>
            <a:r>
              <a:rPr lang="ru-RU" dirty="0" err="1"/>
              <a:t>Тезепір</a:t>
            </a:r>
            <a:r>
              <a:rPr lang="ru-RU" dirty="0"/>
              <a:t> </a:t>
            </a:r>
            <a:r>
              <a:rPr lang="ru-RU" dirty="0" err="1"/>
              <a:t>щодо</a:t>
            </a:r>
            <a:r>
              <a:rPr lang="ru-RU" dirty="0"/>
              <a:t> того, </a:t>
            </a:r>
            <a:r>
              <a:rPr lang="ru-RU" dirty="0" err="1"/>
              <a:t>що</a:t>
            </a:r>
            <a:r>
              <a:rPr lang="ru-RU" dirty="0"/>
              <a:t> </a:t>
            </a:r>
            <a:r>
              <a:rPr lang="ru-RU" dirty="0" err="1"/>
              <a:t>незважаючи</a:t>
            </a:r>
            <a:r>
              <a:rPr lang="ru-RU" dirty="0"/>
              <a:t> на те, </a:t>
            </a:r>
            <a:r>
              <a:rPr lang="ru-RU" dirty="0" err="1"/>
              <a:t>що</a:t>
            </a:r>
            <a:r>
              <a:rPr lang="ru-RU" dirty="0"/>
              <a:t> </a:t>
            </a:r>
            <a:r>
              <a:rPr lang="ru-RU" dirty="0" err="1"/>
              <a:t>заявниця</a:t>
            </a:r>
            <a:r>
              <a:rPr lang="ru-RU" dirty="0"/>
              <a:t> </a:t>
            </a:r>
            <a:r>
              <a:rPr lang="ru-RU" dirty="0" err="1"/>
              <a:t>придбала</a:t>
            </a:r>
            <a:r>
              <a:rPr lang="ru-RU" dirty="0"/>
              <a:t> квартиру, яка </a:t>
            </a:r>
            <a:r>
              <a:rPr lang="ru-RU" dirty="0" err="1"/>
              <a:t>була</a:t>
            </a:r>
            <a:r>
              <a:rPr lang="ru-RU" dirty="0"/>
              <a:t> </a:t>
            </a:r>
            <a:r>
              <a:rPr lang="ru-RU" dirty="0" err="1"/>
              <a:t>розташована</a:t>
            </a:r>
            <a:r>
              <a:rPr lang="ru-RU" dirty="0"/>
              <a:t> на </a:t>
            </a:r>
            <a:r>
              <a:rPr lang="ru-RU" dirty="0" err="1"/>
              <a:t>земельній</a:t>
            </a:r>
            <a:r>
              <a:rPr lang="ru-RU" dirty="0"/>
              <a:t> </a:t>
            </a:r>
            <a:r>
              <a:rPr lang="ru-RU" dirty="0" err="1"/>
              <a:t>ділянці</a:t>
            </a:r>
            <a:r>
              <a:rPr lang="ru-RU" dirty="0"/>
              <a:t>, яка </a:t>
            </a:r>
            <a:r>
              <a:rPr lang="ru-RU" dirty="0" err="1"/>
              <a:t>вже</a:t>
            </a:r>
            <a:r>
              <a:rPr lang="ru-RU" dirty="0"/>
              <a:t> </a:t>
            </a:r>
            <a:r>
              <a:rPr lang="ru-RU" dirty="0" err="1"/>
              <a:t>була</a:t>
            </a:r>
            <a:r>
              <a:rPr lang="ru-RU" dirty="0"/>
              <a:t> </a:t>
            </a:r>
            <a:r>
              <a:rPr lang="ru-RU" dirty="0" err="1"/>
              <a:t>виділена</a:t>
            </a:r>
            <a:r>
              <a:rPr lang="ru-RU" dirty="0"/>
              <a:t> </a:t>
            </a:r>
            <a:r>
              <a:rPr lang="ru-RU" dirty="0" err="1"/>
              <a:t>мечеті</a:t>
            </a:r>
            <a:r>
              <a:rPr lang="ru-RU" dirty="0"/>
              <a:t>, і </a:t>
            </a:r>
            <a:r>
              <a:rPr lang="ru-RU" dirty="0" err="1"/>
              <a:t>що</a:t>
            </a:r>
            <a:r>
              <a:rPr lang="ru-RU" dirty="0"/>
              <a:t> вона в </a:t>
            </a:r>
            <a:r>
              <a:rPr lang="ru-RU" dirty="0" err="1"/>
              <a:t>подальшому</a:t>
            </a:r>
            <a:r>
              <a:rPr lang="ru-RU" dirty="0"/>
              <a:t> провела </a:t>
            </a:r>
            <a:r>
              <a:rPr lang="ru-RU" dirty="0" err="1"/>
              <a:t>ремонтні</a:t>
            </a:r>
            <a:r>
              <a:rPr lang="ru-RU" dirty="0"/>
              <a:t> та </a:t>
            </a:r>
            <a:r>
              <a:rPr lang="ru-RU" dirty="0" err="1"/>
              <a:t>будівельні</a:t>
            </a:r>
            <a:r>
              <a:rPr lang="ru-RU" dirty="0"/>
              <a:t> </a:t>
            </a:r>
            <a:r>
              <a:rPr lang="ru-RU" dirty="0" err="1"/>
              <a:t>роботи</a:t>
            </a:r>
            <a:r>
              <a:rPr lang="ru-RU" dirty="0"/>
              <a:t> в </a:t>
            </a:r>
            <a:r>
              <a:rPr lang="ru-RU" dirty="0" err="1"/>
              <a:t>квартирі</a:t>
            </a:r>
            <a:r>
              <a:rPr lang="ru-RU" dirty="0"/>
              <a:t> без </a:t>
            </a:r>
            <a:r>
              <a:rPr lang="ru-RU" dirty="0" err="1"/>
              <a:t>отримання</a:t>
            </a:r>
            <a:r>
              <a:rPr lang="ru-RU" dirty="0"/>
              <a:t> </a:t>
            </a:r>
            <a:r>
              <a:rPr lang="ru-RU" dirty="0" err="1"/>
              <a:t>попереднього</a:t>
            </a:r>
            <a:r>
              <a:rPr lang="ru-RU" dirty="0"/>
              <a:t> </a:t>
            </a:r>
            <a:r>
              <a:rPr lang="ru-RU" dirty="0" err="1"/>
              <a:t>дозволу</a:t>
            </a:r>
            <a:r>
              <a:rPr lang="ru-RU" dirty="0"/>
              <a:t> </a:t>
            </a:r>
            <a:r>
              <a:rPr lang="ru-RU" dirty="0" err="1"/>
              <a:t>органів</a:t>
            </a:r>
            <a:r>
              <a:rPr lang="ru-RU" dirty="0"/>
              <a:t> </a:t>
            </a:r>
            <a:r>
              <a:rPr lang="ru-RU" dirty="0" err="1"/>
              <a:t>влади</a:t>
            </a:r>
            <a:r>
              <a:rPr lang="ru-RU" dirty="0"/>
              <a:t>, мечеть </a:t>
            </a:r>
            <a:r>
              <a:rPr lang="ru-RU" dirty="0" err="1"/>
              <a:t>запропонувала</a:t>
            </a:r>
            <a:r>
              <a:rPr lang="ru-RU" dirty="0"/>
              <a:t> </a:t>
            </a:r>
            <a:r>
              <a:rPr lang="ru-RU" dirty="0" err="1"/>
              <a:t>виплатити</a:t>
            </a:r>
            <a:r>
              <a:rPr lang="ru-RU" dirty="0"/>
              <a:t> </a:t>
            </a:r>
            <a:r>
              <a:rPr lang="ru-RU" dirty="0" err="1"/>
              <a:t>їй</a:t>
            </a:r>
            <a:r>
              <a:rPr lang="ru-RU" dirty="0"/>
              <a:t> 100 000 </a:t>
            </a:r>
            <a:r>
              <a:rPr lang="ru-RU" dirty="0" err="1"/>
              <a:t>доларів</a:t>
            </a:r>
            <a:r>
              <a:rPr lang="ru-RU" dirty="0"/>
              <a:t> США, </a:t>
            </a:r>
            <a:r>
              <a:rPr lang="ru-RU" dirty="0" err="1"/>
              <a:t>тобто</a:t>
            </a:r>
            <a:r>
              <a:rPr lang="ru-RU" dirty="0"/>
              <a:t> суму, яка </a:t>
            </a:r>
            <a:r>
              <a:rPr lang="ru-RU" dirty="0" err="1"/>
              <a:t>перевищувала</a:t>
            </a:r>
            <a:r>
              <a:rPr lang="ru-RU" dirty="0"/>
              <a:t> </a:t>
            </a:r>
            <a:r>
              <a:rPr lang="ru-RU" dirty="0" err="1"/>
              <a:t>ринкову</a:t>
            </a:r>
            <a:r>
              <a:rPr lang="ru-RU" dirty="0"/>
              <a:t> </a:t>
            </a:r>
            <a:r>
              <a:rPr lang="ru-RU" dirty="0" err="1"/>
              <a:t>вартість</a:t>
            </a:r>
            <a:r>
              <a:rPr lang="ru-RU" dirty="0"/>
              <a:t> </a:t>
            </a:r>
            <a:r>
              <a:rPr lang="ru-RU" dirty="0" err="1"/>
              <a:t>квартири</a:t>
            </a:r>
            <a:r>
              <a:rPr lang="ru-RU" dirty="0"/>
              <a:t>. Суд установив, </a:t>
            </a:r>
            <a:r>
              <a:rPr lang="ru-RU" dirty="0" err="1"/>
              <a:t>що</a:t>
            </a:r>
            <a:r>
              <a:rPr lang="ru-RU" dirty="0"/>
              <a:t> </a:t>
            </a:r>
            <a:r>
              <a:rPr lang="ru-RU" dirty="0" err="1"/>
              <a:t>запропонована</a:t>
            </a:r>
            <a:r>
              <a:rPr lang="ru-RU" dirty="0"/>
              <a:t> </a:t>
            </a:r>
            <a:r>
              <a:rPr lang="ru-RU" dirty="0" err="1"/>
              <a:t>позивачем</a:t>
            </a:r>
            <a:r>
              <a:rPr lang="ru-RU" dirty="0"/>
              <a:t> сума </a:t>
            </a:r>
            <a:r>
              <a:rPr lang="ru-RU" dirty="0" err="1"/>
              <a:t>компенсації</a:t>
            </a:r>
            <a:r>
              <a:rPr lang="ru-RU" dirty="0"/>
              <a:t> є </a:t>
            </a:r>
            <a:r>
              <a:rPr lang="ru-RU" dirty="0" err="1"/>
              <a:t>обґрунтованою</a:t>
            </a:r>
            <a:r>
              <a:rPr lang="ru-RU" dirty="0"/>
              <a:t>. </a:t>
            </a:r>
            <a:r>
              <a:rPr lang="ru-RU" dirty="0" err="1"/>
              <a:t>Рішенням</a:t>
            </a:r>
            <a:r>
              <a:rPr lang="ru-RU" dirty="0"/>
              <a:t> </a:t>
            </a:r>
            <a:r>
              <a:rPr lang="ru-RU" dirty="0" err="1"/>
              <a:t>від</a:t>
            </a:r>
            <a:r>
              <a:rPr lang="ru-RU" dirty="0"/>
              <a:t> 2 </a:t>
            </a:r>
            <a:r>
              <a:rPr lang="ru-RU" dirty="0" err="1"/>
              <a:t>серпня</a:t>
            </a:r>
            <a:r>
              <a:rPr lang="ru-RU" dirty="0"/>
              <a:t> 2006 року </a:t>
            </a:r>
            <a:r>
              <a:rPr lang="ru-RU" dirty="0" err="1"/>
              <a:t>районний</a:t>
            </a:r>
            <a:r>
              <a:rPr lang="ru-RU" dirty="0"/>
              <a:t> суд </a:t>
            </a:r>
            <a:r>
              <a:rPr lang="ru-RU" dirty="0" err="1"/>
              <a:t>скасував</a:t>
            </a:r>
            <a:r>
              <a:rPr lang="ru-RU" dirty="0"/>
              <a:t> право </a:t>
            </a:r>
            <a:r>
              <a:rPr lang="ru-RU" dirty="0" err="1"/>
              <a:t>власності</a:t>
            </a:r>
            <a:r>
              <a:rPr lang="ru-RU" dirty="0"/>
              <a:t> </a:t>
            </a:r>
            <a:r>
              <a:rPr lang="ru-RU" dirty="0" err="1"/>
              <a:t>заявниці</a:t>
            </a:r>
            <a:r>
              <a:rPr lang="ru-RU" dirty="0"/>
              <a:t> на </a:t>
            </a:r>
            <a:r>
              <a:rPr lang="ru-RU" dirty="0" err="1"/>
              <a:t>придбану</a:t>
            </a:r>
            <a:r>
              <a:rPr lang="ru-RU" dirty="0"/>
              <a:t> квартиру та </a:t>
            </a:r>
            <a:r>
              <a:rPr lang="ru-RU" dirty="0" err="1"/>
              <a:t>зобов’язав</a:t>
            </a:r>
            <a:r>
              <a:rPr lang="ru-RU" dirty="0"/>
              <a:t> </a:t>
            </a:r>
            <a:r>
              <a:rPr lang="ru-RU" dirty="0" err="1"/>
              <a:t>позивача</a:t>
            </a:r>
            <a:r>
              <a:rPr lang="ru-RU" dirty="0"/>
              <a:t> </a:t>
            </a:r>
            <a:r>
              <a:rPr lang="ru-RU" dirty="0" err="1"/>
              <a:t>сплатити</a:t>
            </a:r>
            <a:r>
              <a:rPr lang="ru-RU" dirty="0"/>
              <a:t> </a:t>
            </a:r>
            <a:r>
              <a:rPr lang="ru-RU" dirty="0" err="1"/>
              <a:t>грошову</a:t>
            </a:r>
            <a:r>
              <a:rPr lang="ru-RU" dirty="0"/>
              <a:t> суму </a:t>
            </a:r>
            <a:r>
              <a:rPr lang="ru-RU" dirty="0" err="1"/>
              <a:t>компенсації</a:t>
            </a:r>
            <a:r>
              <a:rPr lang="ru-RU" dirty="0"/>
              <a:t> </a:t>
            </a:r>
            <a:r>
              <a:rPr lang="ru-RU" dirty="0" err="1"/>
              <a:t>заявниці</a:t>
            </a:r>
            <a:r>
              <a:rPr lang="ru-RU" dirty="0"/>
              <a:t> в </a:t>
            </a:r>
            <a:r>
              <a:rPr lang="ru-RU" dirty="0" err="1"/>
              <a:t>еквіваленті</a:t>
            </a:r>
            <a:r>
              <a:rPr lang="ru-RU" dirty="0"/>
              <a:t> 100 000 </a:t>
            </a:r>
            <a:r>
              <a:rPr lang="ru-RU" dirty="0" err="1"/>
              <a:t>доларів</a:t>
            </a:r>
            <a:r>
              <a:rPr lang="ru-RU" dirty="0"/>
              <a:t> США в </a:t>
            </a:r>
            <a:r>
              <a:rPr lang="ru-RU" dirty="0" err="1"/>
              <a:t>національній</a:t>
            </a:r>
            <a:r>
              <a:rPr lang="ru-RU" dirty="0"/>
              <a:t> </a:t>
            </a:r>
            <a:r>
              <a:rPr lang="ru-RU" dirty="0" err="1"/>
              <a:t>валюті</a:t>
            </a:r>
            <a:r>
              <a:rPr lang="ru-RU" dirty="0"/>
              <a:t> Азербайджану і </a:t>
            </a:r>
            <a:r>
              <a:rPr lang="ru-RU" dirty="0" err="1"/>
              <a:t>зобов’язав</a:t>
            </a:r>
            <a:r>
              <a:rPr lang="ru-RU" dirty="0"/>
              <a:t> </a:t>
            </a:r>
            <a:r>
              <a:rPr lang="ru-RU" dirty="0" err="1"/>
              <a:t>виселити</a:t>
            </a:r>
            <a:r>
              <a:rPr lang="ru-RU" dirty="0"/>
              <a:t> </a:t>
            </a:r>
            <a:r>
              <a:rPr lang="ru-RU" dirty="0" err="1"/>
              <a:t>заявницю</a:t>
            </a:r>
            <a:r>
              <a:rPr lang="ru-RU" dirty="0"/>
              <a:t> та </a:t>
            </a:r>
            <a:r>
              <a:rPr lang="ru-RU" dirty="0" err="1"/>
              <a:t>членів</a:t>
            </a:r>
            <a:r>
              <a:rPr lang="ru-RU" dirty="0"/>
              <a:t> </a:t>
            </a:r>
            <a:r>
              <a:rPr lang="ru-RU" dirty="0" err="1"/>
              <a:t>її</a:t>
            </a:r>
            <a:r>
              <a:rPr lang="ru-RU" dirty="0"/>
              <a:t> </a:t>
            </a:r>
            <a:r>
              <a:rPr lang="ru-RU" dirty="0" err="1"/>
              <a:t>родини</a:t>
            </a:r>
            <a:r>
              <a:rPr lang="ru-RU" dirty="0"/>
              <a:t>. </a:t>
            </a:r>
            <a:r>
              <a:rPr lang="ru-RU" dirty="0" err="1"/>
              <a:t>Окремою</a:t>
            </a:r>
            <a:r>
              <a:rPr lang="ru-RU" dirty="0"/>
              <a:t> </a:t>
            </a:r>
            <a:r>
              <a:rPr lang="ru-RU" dirty="0" err="1"/>
              <a:t>ухвалою</a:t>
            </a:r>
            <a:r>
              <a:rPr lang="ru-RU" dirty="0"/>
              <a:t> суд </a:t>
            </a:r>
            <a:r>
              <a:rPr lang="ru-RU" dirty="0" err="1"/>
              <a:t>розпорядився</a:t>
            </a:r>
            <a:r>
              <a:rPr lang="ru-RU" dirty="0"/>
              <a:t> про </a:t>
            </a:r>
            <a:r>
              <a:rPr lang="ru-RU" dirty="0" err="1"/>
              <a:t>негайне</a:t>
            </a:r>
            <a:r>
              <a:rPr lang="ru-RU" dirty="0"/>
              <a:t> </a:t>
            </a:r>
            <a:r>
              <a:rPr lang="ru-RU" dirty="0" err="1"/>
              <a:t>виконання</a:t>
            </a:r>
            <a:r>
              <a:rPr lang="ru-RU" dirty="0"/>
              <a:t> </a:t>
            </a:r>
            <a:r>
              <a:rPr lang="ru-RU" dirty="0" err="1"/>
              <a:t>рішення</a:t>
            </a:r>
            <a:r>
              <a:rPr lang="ru-RU" dirty="0"/>
              <a:t>. 27 </a:t>
            </a:r>
            <a:r>
              <a:rPr lang="ru-RU" dirty="0" err="1"/>
              <a:t>вересня</a:t>
            </a:r>
            <a:r>
              <a:rPr lang="ru-RU" dirty="0"/>
              <a:t> та, </a:t>
            </a:r>
            <a:r>
              <a:rPr lang="ru-RU" dirty="0" err="1"/>
              <a:t>відповідно</a:t>
            </a:r>
            <a:r>
              <a:rPr lang="ru-RU" dirty="0"/>
              <a:t>, 27 </a:t>
            </a:r>
            <a:r>
              <a:rPr lang="ru-RU" dirty="0" err="1"/>
              <a:t>грудня</a:t>
            </a:r>
            <a:r>
              <a:rPr lang="ru-RU" dirty="0"/>
              <a:t> 2006 року </a:t>
            </a:r>
            <a:r>
              <a:rPr lang="ru-RU" dirty="0" err="1"/>
              <a:t>висновки</a:t>
            </a:r>
            <a:r>
              <a:rPr lang="ru-RU" dirty="0"/>
              <a:t> </a:t>
            </a:r>
            <a:r>
              <a:rPr lang="ru-RU" dirty="0" err="1"/>
              <a:t>рішення</a:t>
            </a:r>
            <a:r>
              <a:rPr lang="ru-RU" dirty="0"/>
              <a:t> суду </a:t>
            </a:r>
            <a:r>
              <a:rPr lang="ru-RU" dirty="0" err="1"/>
              <a:t>першої</a:t>
            </a:r>
            <a:r>
              <a:rPr lang="ru-RU" dirty="0"/>
              <a:t> </a:t>
            </a:r>
            <a:r>
              <a:rPr lang="ru-RU" dirty="0" err="1"/>
              <a:t>інстанції</a:t>
            </a:r>
            <a:r>
              <a:rPr lang="ru-RU" dirty="0"/>
              <a:t> </a:t>
            </a:r>
            <a:r>
              <a:rPr lang="ru-RU" dirty="0" err="1"/>
              <a:t>були</a:t>
            </a:r>
            <a:r>
              <a:rPr lang="ru-RU" dirty="0"/>
              <a:t> </a:t>
            </a:r>
            <a:r>
              <a:rPr lang="ru-RU" dirty="0" err="1"/>
              <a:t>підтверджені</a:t>
            </a:r>
            <a:r>
              <a:rPr lang="ru-RU" dirty="0"/>
              <a:t> судами </a:t>
            </a:r>
            <a:r>
              <a:rPr lang="ru-RU" dirty="0" err="1"/>
              <a:t>апеляційної</a:t>
            </a:r>
            <a:r>
              <a:rPr lang="ru-RU" dirty="0"/>
              <a:t> та </a:t>
            </a:r>
            <a:r>
              <a:rPr lang="ru-RU" dirty="0" err="1"/>
              <a:t>касаційної</a:t>
            </a:r>
            <a:r>
              <a:rPr lang="ru-RU" dirty="0"/>
              <a:t> </a:t>
            </a:r>
            <a:r>
              <a:rPr lang="ru-RU" dirty="0" err="1"/>
              <a:t>інстанцій</a:t>
            </a:r>
            <a:r>
              <a:rPr lang="ru-RU" dirty="0" smtClean="0"/>
              <a:t>.</a:t>
            </a:r>
          </a:p>
          <a:p>
            <a:pPr marL="0" indent="0" algn="ctr">
              <a:buNone/>
            </a:pPr>
            <a:r>
              <a:rPr lang="ru-RU" b="1" dirty="0" err="1"/>
              <a:t>Порушення</a:t>
            </a:r>
            <a:r>
              <a:rPr lang="ru-RU" b="1" dirty="0"/>
              <a:t> </a:t>
            </a:r>
            <a:r>
              <a:rPr lang="ru-RU" b="1" dirty="0" err="1"/>
              <a:t>статті</a:t>
            </a:r>
            <a:r>
              <a:rPr lang="ru-RU" b="1" dirty="0"/>
              <a:t> 1 </a:t>
            </a:r>
            <a:r>
              <a:rPr lang="ru-RU" b="1" dirty="0" err="1"/>
              <a:t>Першого</a:t>
            </a:r>
            <a:r>
              <a:rPr lang="ru-RU" b="1" dirty="0"/>
              <a:t> протоколу </a:t>
            </a:r>
            <a:r>
              <a:rPr lang="ru-RU" b="1" dirty="0" err="1"/>
              <a:t>Конвенції</a:t>
            </a:r>
            <a:r>
              <a:rPr lang="ru-RU" b="1" dirty="0"/>
              <a:t> </a:t>
            </a:r>
            <a:endParaRPr lang="ru-RU" b="1" dirty="0" smtClean="0"/>
          </a:p>
          <a:p>
            <a:pPr marL="0" indent="0" algn="ctr">
              <a:buNone/>
            </a:pPr>
            <a:r>
              <a:rPr lang="ru-RU" b="1" dirty="0" smtClean="0"/>
              <a:t>(</a:t>
            </a:r>
            <a:r>
              <a:rPr lang="ru-RU" b="1" dirty="0"/>
              <a:t>право на </a:t>
            </a:r>
            <a:r>
              <a:rPr lang="ru-RU" b="1" dirty="0" err="1"/>
              <a:t>мирне</a:t>
            </a:r>
            <a:r>
              <a:rPr lang="ru-RU" b="1" dirty="0"/>
              <a:t> </a:t>
            </a:r>
            <a:r>
              <a:rPr lang="ru-RU" b="1" dirty="0" err="1"/>
              <a:t>володіння</a:t>
            </a:r>
            <a:r>
              <a:rPr lang="ru-RU" b="1" dirty="0"/>
              <a:t> </a:t>
            </a:r>
            <a:r>
              <a:rPr lang="ru-RU" b="1" dirty="0" err="1"/>
              <a:t>майном</a:t>
            </a:r>
            <a:r>
              <a:rPr lang="ru-RU" b="1" dirty="0"/>
              <a:t>).</a:t>
            </a:r>
            <a:endParaRPr lang="en-US" b="1" dirty="0"/>
          </a:p>
        </p:txBody>
      </p:sp>
    </p:spTree>
    <p:extLst>
      <p:ext uri="{BB962C8B-B14F-4D97-AF65-F5344CB8AC3E}">
        <p14:creationId xmlns:p14="http://schemas.microsoft.com/office/powerpoint/2010/main" val="95301843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936104"/>
          </a:xfrm>
        </p:spPr>
        <p:txBody>
          <a:bodyPr>
            <a:normAutofit/>
          </a:bodyPr>
          <a:lstStyle/>
          <a:p>
            <a:pPr algn="ctr"/>
            <a:r>
              <a:rPr lang="en-US" sz="1800" b="1" dirty="0"/>
              <a:t>CASE OF KANGERS v. LATVIA </a:t>
            </a:r>
            <a:r>
              <a:rPr lang="uk-UA" sz="1800" b="1" dirty="0" smtClean="0"/>
              <a:t/>
            </a:r>
            <a:br>
              <a:rPr lang="uk-UA" sz="1800" b="1" dirty="0" smtClean="0"/>
            </a:br>
            <a:r>
              <a:rPr lang="en-US" sz="1800" b="1" dirty="0"/>
              <a:t>14/03/2019</a:t>
            </a:r>
            <a:r>
              <a:rPr lang="uk-UA" sz="1800" b="1" dirty="0" smtClean="0"/>
              <a:t/>
            </a:r>
            <a:br>
              <a:rPr lang="uk-UA" sz="1800" b="1" dirty="0" smtClean="0"/>
            </a:br>
            <a:r>
              <a:rPr lang="en-US" sz="1800" b="1" dirty="0" smtClean="0"/>
              <a:t>(</a:t>
            </a:r>
            <a:r>
              <a:rPr lang="en-US" sz="1800" b="1" dirty="0"/>
              <a:t>Application no. 35726/10)</a:t>
            </a:r>
          </a:p>
        </p:txBody>
      </p:sp>
      <p:sp>
        <p:nvSpPr>
          <p:cNvPr id="3" name="Объект 2"/>
          <p:cNvSpPr>
            <a:spLocks noGrp="1"/>
          </p:cNvSpPr>
          <p:nvPr>
            <p:ph idx="1"/>
          </p:nvPr>
        </p:nvSpPr>
        <p:spPr>
          <a:xfrm>
            <a:off x="457200" y="1556792"/>
            <a:ext cx="8229600" cy="4824536"/>
          </a:xfrm>
        </p:spPr>
        <p:txBody>
          <a:bodyPr>
            <a:normAutofit fontScale="77500" lnSpcReduction="20000"/>
          </a:bodyPr>
          <a:lstStyle/>
          <a:p>
            <a:pPr marL="0" indent="0" algn="just">
              <a:buNone/>
            </a:pPr>
            <a:r>
              <a:rPr lang="ru-RU" dirty="0"/>
              <a:t>У 2008 </a:t>
            </a:r>
            <a:r>
              <a:rPr lang="ru-RU" dirty="0" err="1"/>
              <a:t>році</a:t>
            </a:r>
            <a:r>
              <a:rPr lang="ru-RU" dirty="0"/>
              <a:t> </a:t>
            </a:r>
            <a:r>
              <a:rPr lang="ru-RU" dirty="0" err="1"/>
              <a:t>заявника</a:t>
            </a:r>
            <a:r>
              <a:rPr lang="ru-RU" dirty="0"/>
              <a:t> – пана </a:t>
            </a:r>
            <a:r>
              <a:rPr lang="ru-RU" dirty="0" err="1"/>
              <a:t>Кангерса</a:t>
            </a:r>
            <a:r>
              <a:rPr lang="ru-RU" dirty="0"/>
              <a:t> </a:t>
            </a:r>
            <a:r>
              <a:rPr lang="ru-RU" dirty="0" err="1"/>
              <a:t>зупинили</a:t>
            </a:r>
            <a:r>
              <a:rPr lang="ru-RU" dirty="0"/>
              <a:t> </a:t>
            </a:r>
            <a:r>
              <a:rPr lang="ru-RU" dirty="0" err="1"/>
              <a:t>представники</a:t>
            </a:r>
            <a:r>
              <a:rPr lang="ru-RU" dirty="0"/>
              <a:t> </a:t>
            </a:r>
            <a:r>
              <a:rPr lang="ru-RU" dirty="0" err="1"/>
              <a:t>поліції</a:t>
            </a:r>
            <a:r>
              <a:rPr lang="ru-RU" dirty="0"/>
              <a:t> та </a:t>
            </a:r>
            <a:r>
              <a:rPr lang="ru-RU" dirty="0" err="1"/>
              <a:t>склали</a:t>
            </a:r>
            <a:r>
              <a:rPr lang="ru-RU" dirty="0"/>
              <a:t> протокол про </a:t>
            </a:r>
            <a:r>
              <a:rPr lang="ru-RU" dirty="0" err="1"/>
              <a:t>керування</a:t>
            </a:r>
            <a:r>
              <a:rPr lang="ru-RU" dirty="0"/>
              <a:t> </a:t>
            </a:r>
            <a:r>
              <a:rPr lang="ru-RU" dirty="0" err="1"/>
              <a:t>автомобілем</a:t>
            </a:r>
            <a:r>
              <a:rPr lang="ru-RU" dirty="0"/>
              <a:t> у </a:t>
            </a:r>
            <a:r>
              <a:rPr lang="ru-RU" dirty="0" err="1"/>
              <a:t>нетверезому</a:t>
            </a:r>
            <a:r>
              <a:rPr lang="ru-RU" dirty="0"/>
              <a:t> </a:t>
            </a:r>
            <a:r>
              <a:rPr lang="ru-RU" dirty="0" err="1"/>
              <a:t>стані</a:t>
            </a:r>
            <a:r>
              <a:rPr lang="ru-RU" dirty="0"/>
              <a:t>. </a:t>
            </a:r>
            <a:r>
              <a:rPr lang="ru-RU" dirty="0" err="1"/>
              <a:t>Він</a:t>
            </a:r>
            <a:r>
              <a:rPr lang="ru-RU" dirty="0"/>
              <a:t> </a:t>
            </a:r>
            <a:r>
              <a:rPr lang="ru-RU" dirty="0" err="1"/>
              <a:t>оскаржив</a:t>
            </a:r>
            <a:r>
              <a:rPr lang="ru-RU" dirty="0"/>
              <a:t> протокол у </a:t>
            </a:r>
            <a:r>
              <a:rPr lang="ru-RU" dirty="0" err="1"/>
              <a:t>Юрмальський</a:t>
            </a:r>
            <a:r>
              <a:rPr lang="ru-RU" dirty="0"/>
              <a:t> </a:t>
            </a:r>
            <a:r>
              <a:rPr lang="ru-RU" dirty="0" err="1"/>
              <a:t>міський</a:t>
            </a:r>
            <a:r>
              <a:rPr lang="ru-RU" dirty="0"/>
              <a:t> суд, </a:t>
            </a:r>
            <a:r>
              <a:rPr lang="ru-RU" dirty="0" err="1"/>
              <a:t>який</a:t>
            </a:r>
            <a:r>
              <a:rPr lang="ru-RU" dirty="0"/>
              <a:t> постановив </a:t>
            </a:r>
            <a:r>
              <a:rPr lang="ru-RU" dirty="0" err="1"/>
              <a:t>рішення</a:t>
            </a:r>
            <a:r>
              <a:rPr lang="ru-RU" dirty="0"/>
              <a:t> на </a:t>
            </a:r>
            <a:r>
              <a:rPr lang="ru-RU" dirty="0" err="1"/>
              <a:t>користь</a:t>
            </a:r>
            <a:r>
              <a:rPr lang="ru-RU" dirty="0"/>
              <a:t> </a:t>
            </a:r>
            <a:r>
              <a:rPr lang="ru-RU" dirty="0" err="1"/>
              <a:t>заявника</a:t>
            </a:r>
            <a:r>
              <a:rPr lang="ru-RU" dirty="0"/>
              <a:t> і повернув </a:t>
            </a:r>
            <a:r>
              <a:rPr lang="ru-RU" dirty="0" err="1"/>
              <a:t>посвідчення</a:t>
            </a:r>
            <a:r>
              <a:rPr lang="ru-RU" dirty="0"/>
              <a:t> </a:t>
            </a:r>
            <a:r>
              <a:rPr lang="ru-RU" dirty="0" err="1"/>
              <a:t>водія</a:t>
            </a:r>
            <a:r>
              <a:rPr lang="ru-RU" dirty="0"/>
              <a:t>. У лютому 2009 року </a:t>
            </a:r>
            <a:r>
              <a:rPr lang="ru-RU" dirty="0" err="1"/>
              <a:t>Ризький</a:t>
            </a:r>
            <a:r>
              <a:rPr lang="ru-RU" dirty="0"/>
              <a:t> </a:t>
            </a:r>
            <a:r>
              <a:rPr lang="ru-RU" dirty="0" err="1"/>
              <a:t>обласний</a:t>
            </a:r>
            <a:r>
              <a:rPr lang="ru-RU" dirty="0"/>
              <a:t> суд </a:t>
            </a:r>
            <a:r>
              <a:rPr lang="ru-RU" dirty="0" err="1"/>
              <a:t>скасував</a:t>
            </a:r>
            <a:r>
              <a:rPr lang="ru-RU" dirty="0"/>
              <a:t> </a:t>
            </a:r>
            <a:r>
              <a:rPr lang="ru-RU" dirty="0" err="1"/>
              <a:t>церішення</a:t>
            </a:r>
            <a:r>
              <a:rPr lang="ru-RU" dirty="0"/>
              <a:t>, </a:t>
            </a:r>
            <a:r>
              <a:rPr lang="ru-RU" dirty="0" err="1"/>
              <a:t>оштрафував</a:t>
            </a:r>
            <a:r>
              <a:rPr lang="ru-RU" dirty="0"/>
              <a:t> пана </a:t>
            </a:r>
            <a:r>
              <a:rPr lang="ru-RU" dirty="0" err="1"/>
              <a:t>Кангерса</a:t>
            </a:r>
            <a:r>
              <a:rPr lang="ru-RU" dirty="0"/>
              <a:t> і заборонив </a:t>
            </a:r>
            <a:r>
              <a:rPr lang="ru-RU" dirty="0" err="1"/>
              <a:t>йому</a:t>
            </a:r>
            <a:r>
              <a:rPr lang="ru-RU" dirty="0"/>
              <a:t> </a:t>
            </a:r>
            <a:r>
              <a:rPr lang="ru-RU" dirty="0" err="1"/>
              <a:t>керувати</a:t>
            </a:r>
            <a:r>
              <a:rPr lang="ru-RU" dirty="0"/>
              <a:t> </a:t>
            </a:r>
            <a:r>
              <a:rPr lang="ru-RU" dirty="0" err="1"/>
              <a:t>автомобілем</a:t>
            </a:r>
            <a:r>
              <a:rPr lang="ru-RU" dirty="0"/>
              <a:t> </a:t>
            </a:r>
            <a:r>
              <a:rPr lang="ru-RU" dirty="0" err="1"/>
              <a:t>впродовж</a:t>
            </a:r>
            <a:r>
              <a:rPr lang="ru-RU" dirty="0"/>
              <a:t> </a:t>
            </a:r>
            <a:r>
              <a:rPr lang="ru-RU" dirty="0" err="1"/>
              <a:t>двох</a:t>
            </a:r>
            <a:r>
              <a:rPr lang="ru-RU" dirty="0"/>
              <a:t> </a:t>
            </a:r>
            <a:r>
              <a:rPr lang="ru-RU" dirty="0" err="1"/>
              <a:t>років</a:t>
            </a:r>
            <a:r>
              <a:rPr lang="ru-RU" dirty="0"/>
              <a:t>. </a:t>
            </a:r>
            <a:r>
              <a:rPr lang="ru-RU" dirty="0" err="1"/>
              <a:t>Згодом</a:t>
            </a:r>
            <a:r>
              <a:rPr lang="ru-RU" dirty="0"/>
              <a:t>, у </a:t>
            </a:r>
            <a:r>
              <a:rPr lang="ru-RU" dirty="0" err="1"/>
              <a:t>липні</a:t>
            </a:r>
            <a:r>
              <a:rPr lang="ru-RU" dirty="0"/>
              <a:t> 2009 року, </a:t>
            </a:r>
            <a:r>
              <a:rPr lang="ru-RU" dirty="0" err="1"/>
              <a:t>заявника</a:t>
            </a:r>
            <a:r>
              <a:rPr lang="ru-RU" dirty="0"/>
              <a:t> </a:t>
            </a:r>
            <a:r>
              <a:rPr lang="ru-RU" dirty="0" err="1"/>
              <a:t>знову</a:t>
            </a:r>
            <a:r>
              <a:rPr lang="ru-RU" dirty="0"/>
              <a:t> </a:t>
            </a:r>
            <a:r>
              <a:rPr lang="ru-RU" dirty="0" err="1"/>
              <a:t>зупинили</a:t>
            </a:r>
            <a:r>
              <a:rPr lang="ru-RU" dirty="0"/>
              <a:t> </a:t>
            </a:r>
            <a:r>
              <a:rPr lang="ru-RU" dirty="0" err="1"/>
              <a:t>представники</a:t>
            </a:r>
            <a:r>
              <a:rPr lang="ru-RU" dirty="0"/>
              <a:t> </a:t>
            </a:r>
            <a:r>
              <a:rPr lang="ru-RU" dirty="0" err="1"/>
              <a:t>патрульної</a:t>
            </a:r>
            <a:r>
              <a:rPr lang="ru-RU" dirty="0"/>
              <a:t> </a:t>
            </a:r>
            <a:r>
              <a:rPr lang="ru-RU" dirty="0" err="1"/>
              <a:t>поліції</a:t>
            </a:r>
            <a:r>
              <a:rPr lang="ru-RU" dirty="0"/>
              <a:t>, </a:t>
            </a:r>
            <a:r>
              <a:rPr lang="ru-RU" dirty="0" err="1"/>
              <a:t>які</a:t>
            </a:r>
            <a:r>
              <a:rPr lang="ru-RU" dirty="0"/>
              <a:t> </a:t>
            </a:r>
            <a:r>
              <a:rPr lang="ru-RU" dirty="0" err="1"/>
              <a:t>склали</a:t>
            </a:r>
            <a:r>
              <a:rPr lang="ru-RU" dirty="0"/>
              <a:t> протокол про </a:t>
            </a:r>
            <a:r>
              <a:rPr lang="ru-RU" dirty="0" err="1"/>
              <a:t>адміністративне</a:t>
            </a:r>
            <a:r>
              <a:rPr lang="ru-RU" dirty="0"/>
              <a:t> </a:t>
            </a:r>
            <a:r>
              <a:rPr lang="ru-RU" dirty="0" err="1"/>
              <a:t>правопорушення</a:t>
            </a:r>
            <a:r>
              <a:rPr lang="ru-RU" dirty="0"/>
              <a:t> та </a:t>
            </a:r>
            <a:r>
              <a:rPr lang="ru-RU" dirty="0" err="1"/>
              <a:t>наклали</a:t>
            </a:r>
            <a:r>
              <a:rPr lang="ru-RU" dirty="0"/>
              <a:t> штраф на </a:t>
            </a:r>
            <a:r>
              <a:rPr lang="ru-RU" dirty="0" err="1"/>
              <a:t>нього</a:t>
            </a:r>
            <a:r>
              <a:rPr lang="ru-RU" dirty="0"/>
              <a:t>, </a:t>
            </a:r>
            <a:r>
              <a:rPr lang="ru-RU" dirty="0" err="1"/>
              <a:t>оскільки</a:t>
            </a:r>
            <a:r>
              <a:rPr lang="ru-RU" dirty="0"/>
              <a:t> </a:t>
            </a:r>
            <a:r>
              <a:rPr lang="ru-RU" dirty="0" err="1"/>
              <a:t>він</a:t>
            </a:r>
            <a:r>
              <a:rPr lang="ru-RU" dirty="0"/>
              <a:t> </a:t>
            </a:r>
            <a:r>
              <a:rPr lang="ru-RU" dirty="0" err="1"/>
              <a:t>керував</a:t>
            </a:r>
            <a:r>
              <a:rPr lang="ru-RU" dirty="0"/>
              <a:t> </a:t>
            </a:r>
            <a:r>
              <a:rPr lang="ru-RU" dirty="0" err="1"/>
              <a:t>автомобілем</a:t>
            </a:r>
            <a:r>
              <a:rPr lang="ru-RU" dirty="0"/>
              <a:t> у </a:t>
            </a:r>
            <a:r>
              <a:rPr lang="ru-RU" dirty="0" err="1"/>
              <a:t>період</a:t>
            </a:r>
            <a:r>
              <a:rPr lang="ru-RU" dirty="0"/>
              <a:t> </a:t>
            </a:r>
            <a:r>
              <a:rPr lang="ru-RU" dirty="0" err="1"/>
              <a:t>дії</a:t>
            </a:r>
            <a:r>
              <a:rPr lang="ru-RU" dirty="0"/>
              <a:t> </a:t>
            </a:r>
            <a:r>
              <a:rPr lang="ru-RU" dirty="0" err="1"/>
              <a:t>дворічної</a:t>
            </a:r>
            <a:r>
              <a:rPr lang="ru-RU" dirty="0"/>
              <a:t> заборони на </a:t>
            </a:r>
            <a:r>
              <a:rPr lang="ru-RU" dirty="0" err="1"/>
              <a:t>таке</a:t>
            </a:r>
            <a:r>
              <a:rPr lang="ru-RU" dirty="0"/>
              <a:t> </a:t>
            </a:r>
            <a:r>
              <a:rPr lang="ru-RU" dirty="0" err="1"/>
              <a:t>керування</a:t>
            </a:r>
            <a:r>
              <a:rPr lang="ru-RU" dirty="0"/>
              <a:t>. Пан </a:t>
            </a:r>
            <a:r>
              <a:rPr lang="ru-RU" dirty="0" err="1"/>
              <a:t>Кангерс</a:t>
            </a:r>
            <a:r>
              <a:rPr lang="ru-RU" dirty="0"/>
              <a:t> подав </a:t>
            </a:r>
            <a:r>
              <a:rPr lang="ru-RU" dirty="0" err="1"/>
              <a:t>апеляцію</a:t>
            </a:r>
            <a:r>
              <a:rPr lang="ru-RU" dirty="0"/>
              <a:t>, </a:t>
            </a:r>
            <a:r>
              <a:rPr lang="ru-RU" dirty="0" err="1"/>
              <a:t>стверджуючи</a:t>
            </a:r>
            <a:r>
              <a:rPr lang="ru-RU" dirty="0"/>
              <a:t>, </a:t>
            </a:r>
            <a:r>
              <a:rPr lang="ru-RU" dirty="0" err="1"/>
              <a:t>що</a:t>
            </a:r>
            <a:r>
              <a:rPr lang="ru-RU" dirty="0"/>
              <a:t> </a:t>
            </a:r>
            <a:r>
              <a:rPr lang="ru-RU" dirty="0" err="1"/>
              <a:t>скасування</a:t>
            </a:r>
            <a:r>
              <a:rPr lang="ru-RU" dirty="0"/>
              <a:t> </a:t>
            </a:r>
            <a:r>
              <a:rPr lang="ru-RU" dirty="0" err="1"/>
              <a:t>рішення</a:t>
            </a:r>
            <a:r>
              <a:rPr lang="ru-RU" dirty="0"/>
              <a:t> </a:t>
            </a:r>
            <a:r>
              <a:rPr lang="ru-RU" dirty="0" err="1"/>
              <a:t>Юрмальського</a:t>
            </a:r>
            <a:r>
              <a:rPr lang="ru-RU" dirty="0"/>
              <a:t> </a:t>
            </a:r>
            <a:r>
              <a:rPr lang="ru-RU" dirty="0" err="1"/>
              <a:t>міського</a:t>
            </a:r>
            <a:r>
              <a:rPr lang="ru-RU" dirty="0"/>
              <a:t> суду </a:t>
            </a:r>
            <a:r>
              <a:rPr lang="ru-RU" dirty="0" err="1"/>
              <a:t>було</a:t>
            </a:r>
            <a:r>
              <a:rPr lang="ru-RU" dirty="0"/>
              <a:t> </a:t>
            </a:r>
            <a:r>
              <a:rPr lang="ru-RU" dirty="0" err="1"/>
              <a:t>необґрунтованим</a:t>
            </a:r>
            <a:r>
              <a:rPr lang="ru-RU" dirty="0"/>
              <a:t> і, таким чином, з </a:t>
            </a:r>
            <a:r>
              <a:rPr lang="ru-RU" dirty="0" err="1"/>
              <a:t>юридичної</a:t>
            </a:r>
            <a:r>
              <a:rPr lang="ru-RU" dirty="0"/>
              <a:t> точки </a:t>
            </a:r>
            <a:r>
              <a:rPr lang="ru-RU" dirty="0" err="1"/>
              <a:t>зору</a:t>
            </a:r>
            <a:r>
              <a:rPr lang="ru-RU" dirty="0"/>
              <a:t> </a:t>
            </a:r>
            <a:r>
              <a:rPr lang="ru-RU" dirty="0" err="1"/>
              <a:t>йому</a:t>
            </a:r>
            <a:r>
              <a:rPr lang="ru-RU" dirty="0"/>
              <a:t> не </a:t>
            </a:r>
            <a:r>
              <a:rPr lang="ru-RU" dirty="0" err="1"/>
              <a:t>було</a:t>
            </a:r>
            <a:r>
              <a:rPr lang="ru-RU" dirty="0"/>
              <a:t> заборонено </a:t>
            </a:r>
            <a:r>
              <a:rPr lang="ru-RU" dirty="0" err="1"/>
              <a:t>керувати</a:t>
            </a:r>
            <a:r>
              <a:rPr lang="ru-RU" dirty="0"/>
              <a:t> </a:t>
            </a:r>
            <a:r>
              <a:rPr lang="ru-RU" dirty="0" err="1"/>
              <a:t>автомобілем</a:t>
            </a:r>
            <a:r>
              <a:rPr lang="ru-RU" dirty="0"/>
              <a:t>. У </a:t>
            </a:r>
            <a:r>
              <a:rPr lang="ru-RU" dirty="0" err="1"/>
              <a:t>вересні</a:t>
            </a:r>
            <a:r>
              <a:rPr lang="ru-RU" dirty="0"/>
              <a:t> 2009 року, в той час, коли </a:t>
            </a:r>
            <a:r>
              <a:rPr lang="ru-RU" dirty="0" err="1"/>
              <a:t>провадження</a:t>
            </a:r>
            <a:r>
              <a:rPr lang="ru-RU" dirty="0"/>
              <a:t> </a:t>
            </a:r>
            <a:r>
              <a:rPr lang="ru-RU" dirty="0" err="1"/>
              <a:t>проти</a:t>
            </a:r>
            <a:r>
              <a:rPr lang="ru-RU" dirty="0"/>
              <a:t> </a:t>
            </a:r>
            <a:r>
              <a:rPr lang="ru-RU" dirty="0" err="1"/>
              <a:t>заявника</a:t>
            </a:r>
            <a:r>
              <a:rPr lang="ru-RU" dirty="0"/>
              <a:t>, </a:t>
            </a:r>
            <a:r>
              <a:rPr lang="ru-RU" dirty="0" err="1"/>
              <a:t>пов’язане</a:t>
            </a:r>
            <a:r>
              <a:rPr lang="ru-RU" dirty="0"/>
              <a:t> з першим </a:t>
            </a:r>
            <a:r>
              <a:rPr lang="ru-RU" dirty="0" err="1"/>
              <a:t>правопорушенням</a:t>
            </a:r>
            <a:r>
              <a:rPr lang="ru-RU" dirty="0"/>
              <a:t>, все </a:t>
            </a:r>
            <a:r>
              <a:rPr lang="ru-RU" dirty="0" err="1"/>
              <a:t>ще</a:t>
            </a:r>
            <a:r>
              <a:rPr lang="ru-RU" dirty="0"/>
              <a:t> </a:t>
            </a:r>
            <a:r>
              <a:rPr lang="ru-RU" dirty="0" err="1"/>
              <a:t>розглядалося</a:t>
            </a:r>
            <a:r>
              <a:rPr lang="ru-RU" dirty="0"/>
              <a:t> в </a:t>
            </a:r>
            <a:r>
              <a:rPr lang="ru-RU" dirty="0" err="1"/>
              <a:t>національних</a:t>
            </a:r>
            <a:r>
              <a:rPr lang="ru-RU" dirty="0"/>
              <a:t> судах, </a:t>
            </a:r>
            <a:r>
              <a:rPr lang="ru-RU" dirty="0" err="1"/>
              <a:t>його</a:t>
            </a:r>
            <a:r>
              <a:rPr lang="ru-RU" dirty="0"/>
              <a:t> </a:t>
            </a:r>
            <a:r>
              <a:rPr lang="ru-RU" dirty="0" err="1"/>
              <a:t>знову</a:t>
            </a:r>
            <a:r>
              <a:rPr lang="ru-RU" dirty="0"/>
              <a:t> </a:t>
            </a:r>
            <a:r>
              <a:rPr lang="ru-RU" dirty="0" err="1"/>
              <a:t>зупинила</a:t>
            </a:r>
            <a:r>
              <a:rPr lang="ru-RU" dirty="0"/>
              <a:t> </a:t>
            </a:r>
            <a:r>
              <a:rPr lang="ru-RU" dirty="0" err="1"/>
              <a:t>поліція</a:t>
            </a:r>
            <a:r>
              <a:rPr lang="ru-RU" dirty="0"/>
              <a:t> та </a:t>
            </a:r>
            <a:r>
              <a:rPr lang="ru-RU" dirty="0" err="1"/>
              <a:t>звинуватила</a:t>
            </a:r>
            <a:r>
              <a:rPr lang="ru-RU" dirty="0"/>
              <a:t> в </a:t>
            </a:r>
            <a:r>
              <a:rPr lang="ru-RU" dirty="0" err="1"/>
              <a:t>більш</a:t>
            </a:r>
            <a:r>
              <a:rPr lang="ru-RU" dirty="0"/>
              <a:t> </a:t>
            </a:r>
            <a:r>
              <a:rPr lang="ru-RU" dirty="0" err="1"/>
              <a:t>серйозному</a:t>
            </a:r>
            <a:r>
              <a:rPr lang="ru-RU" dirty="0"/>
              <a:t> проступку – повторному </a:t>
            </a:r>
            <a:r>
              <a:rPr lang="ru-RU" dirty="0" err="1"/>
              <a:t>порушенні</a:t>
            </a:r>
            <a:r>
              <a:rPr lang="ru-RU" dirty="0"/>
              <a:t> заборони </a:t>
            </a:r>
            <a:r>
              <a:rPr lang="ru-RU" dirty="0" err="1"/>
              <a:t>керувати</a:t>
            </a:r>
            <a:r>
              <a:rPr lang="ru-RU" dirty="0"/>
              <a:t> </a:t>
            </a:r>
            <a:r>
              <a:rPr lang="ru-RU" dirty="0" err="1"/>
              <a:t>автомобілем</a:t>
            </a:r>
            <a:r>
              <a:rPr lang="ru-RU" dirty="0"/>
              <a:t>. </a:t>
            </a:r>
            <a:endParaRPr lang="en-US" dirty="0"/>
          </a:p>
        </p:txBody>
      </p:sp>
    </p:spTree>
    <p:extLst>
      <p:ext uri="{BB962C8B-B14F-4D97-AF65-F5344CB8AC3E}">
        <p14:creationId xmlns:p14="http://schemas.microsoft.com/office/powerpoint/2010/main" val="137244860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85000" lnSpcReduction="20000"/>
          </a:bodyPr>
          <a:lstStyle/>
          <a:p>
            <a:pPr marL="0" indent="0" algn="just">
              <a:buNone/>
            </a:pPr>
            <a:r>
              <a:rPr lang="ru-RU" dirty="0"/>
              <a:t>Пан </a:t>
            </a:r>
            <a:r>
              <a:rPr lang="ru-RU" dirty="0" err="1"/>
              <a:t>Кангерс</a:t>
            </a:r>
            <a:r>
              <a:rPr lang="ru-RU" dirty="0"/>
              <a:t> </a:t>
            </a:r>
            <a:r>
              <a:rPr lang="ru-RU" dirty="0" err="1"/>
              <a:t>оскаржив</a:t>
            </a:r>
            <a:r>
              <a:rPr lang="ru-RU" dirty="0"/>
              <a:t> </a:t>
            </a:r>
            <a:r>
              <a:rPr lang="ru-RU" dirty="0" err="1"/>
              <a:t>звинувачення</a:t>
            </a:r>
            <a:r>
              <a:rPr lang="ru-RU" dirty="0"/>
              <a:t>, </a:t>
            </a:r>
            <a:r>
              <a:rPr lang="ru-RU" dirty="0" err="1"/>
              <a:t>посилаючись</a:t>
            </a:r>
            <a:r>
              <a:rPr lang="ru-RU" dirty="0"/>
              <a:t> на той факт, </a:t>
            </a:r>
            <a:r>
              <a:rPr lang="ru-RU" dirty="0" err="1"/>
              <a:t>що</a:t>
            </a:r>
            <a:r>
              <a:rPr lang="ru-RU" dirty="0"/>
              <a:t> </a:t>
            </a:r>
            <a:r>
              <a:rPr lang="ru-RU" dirty="0" err="1"/>
              <a:t>розгляд</a:t>
            </a:r>
            <a:r>
              <a:rPr lang="ru-RU" dirty="0"/>
              <a:t> </a:t>
            </a:r>
            <a:r>
              <a:rPr lang="ru-RU" dirty="0" err="1"/>
              <a:t>першої</a:t>
            </a:r>
            <a:r>
              <a:rPr lang="ru-RU" dirty="0"/>
              <a:t> </a:t>
            </a:r>
            <a:r>
              <a:rPr lang="ru-RU" dirty="0" err="1"/>
              <a:t>справи</a:t>
            </a:r>
            <a:r>
              <a:rPr lang="ru-RU" dirty="0"/>
              <a:t> про </a:t>
            </a:r>
            <a:r>
              <a:rPr lang="ru-RU" dirty="0" err="1"/>
              <a:t>його</a:t>
            </a:r>
            <a:r>
              <a:rPr lang="ru-RU" dirty="0"/>
              <a:t> </a:t>
            </a:r>
            <a:r>
              <a:rPr lang="ru-RU" dirty="0" err="1"/>
              <a:t>незаконне</a:t>
            </a:r>
            <a:r>
              <a:rPr lang="ru-RU" dirty="0"/>
              <a:t> </a:t>
            </a:r>
            <a:r>
              <a:rPr lang="ru-RU" dirty="0" err="1"/>
              <a:t>керування</a:t>
            </a:r>
            <a:r>
              <a:rPr lang="ru-RU" dirty="0"/>
              <a:t> </a:t>
            </a:r>
            <a:r>
              <a:rPr lang="ru-RU" dirty="0" err="1"/>
              <a:t>автомобілем</a:t>
            </a:r>
            <a:r>
              <a:rPr lang="ru-RU" dirty="0"/>
              <a:t> </a:t>
            </a:r>
            <a:r>
              <a:rPr lang="ru-RU" dirty="0" err="1"/>
              <a:t>під</a:t>
            </a:r>
            <a:r>
              <a:rPr lang="ru-RU" dirty="0"/>
              <a:t> час заборони </a:t>
            </a:r>
            <a:r>
              <a:rPr lang="ru-RU" dirty="0" err="1"/>
              <a:t>ще</a:t>
            </a:r>
            <a:r>
              <a:rPr lang="ru-RU" dirty="0"/>
              <a:t> </a:t>
            </a:r>
            <a:r>
              <a:rPr lang="ru-RU" dirty="0" err="1"/>
              <a:t>тривав</a:t>
            </a:r>
            <a:r>
              <a:rPr lang="ru-RU" dirty="0"/>
              <a:t>. </a:t>
            </a:r>
            <a:r>
              <a:rPr lang="ru-RU" dirty="0" err="1"/>
              <a:t>Його</a:t>
            </a:r>
            <a:r>
              <a:rPr lang="ru-RU" dirty="0"/>
              <a:t> </a:t>
            </a:r>
            <a:r>
              <a:rPr lang="ru-RU" dirty="0" err="1"/>
              <a:t>апеляція</a:t>
            </a:r>
            <a:r>
              <a:rPr lang="ru-RU" dirty="0"/>
              <a:t> </a:t>
            </a:r>
            <a:r>
              <a:rPr lang="ru-RU" dirty="0" err="1"/>
              <a:t>була</a:t>
            </a:r>
            <a:r>
              <a:rPr lang="ru-RU" dirty="0"/>
              <a:t> </a:t>
            </a:r>
            <a:r>
              <a:rPr lang="ru-RU" dirty="0" err="1"/>
              <a:t>відхилена</a:t>
            </a:r>
            <a:r>
              <a:rPr lang="ru-RU" dirty="0"/>
              <a:t> у лютому 2010 року. </a:t>
            </a:r>
            <a:r>
              <a:rPr lang="ru-RU" dirty="0" err="1"/>
              <a:t>Серед</a:t>
            </a:r>
            <a:r>
              <a:rPr lang="ru-RU" dirty="0"/>
              <a:t> </a:t>
            </a:r>
            <a:r>
              <a:rPr lang="ru-RU" dirty="0" err="1"/>
              <a:t>іншого</a:t>
            </a:r>
            <a:r>
              <a:rPr lang="ru-RU" dirty="0"/>
              <a:t>, </a:t>
            </a:r>
            <a:r>
              <a:rPr lang="ru-RU" dirty="0" err="1"/>
              <a:t>апеляційний</a:t>
            </a:r>
            <a:r>
              <a:rPr lang="ru-RU" dirty="0"/>
              <a:t> суд </a:t>
            </a:r>
            <a:r>
              <a:rPr lang="ru-RU" dirty="0" err="1"/>
              <a:t>встановив</a:t>
            </a:r>
            <a:r>
              <a:rPr lang="ru-RU" dirty="0"/>
              <a:t>, </a:t>
            </a:r>
            <a:r>
              <a:rPr lang="ru-RU" dirty="0" err="1"/>
              <a:t>що</a:t>
            </a:r>
            <a:r>
              <a:rPr lang="ru-RU" dirty="0"/>
              <a:t> </a:t>
            </a:r>
            <a:r>
              <a:rPr lang="ru-RU" dirty="0" err="1"/>
              <a:t>якщо</a:t>
            </a:r>
            <a:r>
              <a:rPr lang="ru-RU" dirty="0"/>
              <a:t> </a:t>
            </a:r>
            <a:r>
              <a:rPr lang="ru-RU" dirty="0" err="1"/>
              <a:t>рішення</a:t>
            </a:r>
            <a:r>
              <a:rPr lang="ru-RU" dirty="0"/>
              <a:t> про перше </a:t>
            </a:r>
            <a:r>
              <a:rPr lang="ru-RU" dirty="0" err="1"/>
              <a:t>правопорушення</a:t>
            </a:r>
            <a:r>
              <a:rPr lang="ru-RU" dirty="0"/>
              <a:t> не </a:t>
            </a:r>
            <a:r>
              <a:rPr lang="ru-RU" dirty="0" err="1"/>
              <a:t>було</a:t>
            </a:r>
            <a:r>
              <a:rPr lang="ru-RU" dirty="0"/>
              <a:t> </a:t>
            </a:r>
            <a:r>
              <a:rPr lang="ru-RU" dirty="0" err="1"/>
              <a:t>скасоване</a:t>
            </a:r>
            <a:r>
              <a:rPr lang="ru-RU" dirty="0"/>
              <a:t> </a:t>
            </a:r>
            <a:r>
              <a:rPr lang="ru-RU" dirty="0" err="1"/>
              <a:t>або</a:t>
            </a:r>
            <a:r>
              <a:rPr lang="ru-RU" dirty="0"/>
              <a:t> </a:t>
            </a:r>
            <a:r>
              <a:rPr lang="ru-RU" dirty="0" err="1"/>
              <a:t>призупинене</a:t>
            </a:r>
            <a:r>
              <a:rPr lang="ru-RU" dirty="0"/>
              <a:t>, </a:t>
            </a:r>
            <a:r>
              <a:rPr lang="ru-RU" dirty="0" err="1"/>
              <a:t>воно</a:t>
            </a:r>
            <a:r>
              <a:rPr lang="ru-RU" dirty="0"/>
              <a:t> </a:t>
            </a:r>
            <a:r>
              <a:rPr lang="ru-RU" dirty="0" err="1"/>
              <a:t>було</a:t>
            </a:r>
            <a:r>
              <a:rPr lang="ru-RU" dirty="0"/>
              <a:t> </a:t>
            </a:r>
            <a:r>
              <a:rPr lang="ru-RU" dirty="0" err="1"/>
              <a:t>юридично</a:t>
            </a:r>
            <a:r>
              <a:rPr lang="ru-RU" dirty="0"/>
              <a:t> </a:t>
            </a:r>
            <a:r>
              <a:rPr lang="ru-RU" dirty="0" err="1"/>
              <a:t>обов'язковим</a:t>
            </a:r>
            <a:r>
              <a:rPr lang="ru-RU" dirty="0"/>
              <a:t> і </a:t>
            </a:r>
            <a:r>
              <a:rPr lang="ru-RU" dirty="0" err="1"/>
              <a:t>необхідно</a:t>
            </a:r>
            <a:r>
              <a:rPr lang="ru-RU" dirty="0"/>
              <a:t> </a:t>
            </a:r>
            <a:r>
              <a:rPr lang="ru-RU" dirty="0" err="1"/>
              <a:t>було</a:t>
            </a:r>
            <a:r>
              <a:rPr lang="ru-RU" dirty="0"/>
              <a:t> </a:t>
            </a:r>
            <a:r>
              <a:rPr lang="ru-RU" dirty="0" err="1"/>
              <a:t>враховувати</a:t>
            </a:r>
            <a:r>
              <a:rPr lang="ru-RU" dirty="0"/>
              <a:t> </a:t>
            </a:r>
            <a:r>
              <a:rPr lang="ru-RU" dirty="0" err="1"/>
              <a:t>його</a:t>
            </a:r>
            <a:r>
              <a:rPr lang="ru-RU" dirty="0"/>
              <a:t> при </a:t>
            </a:r>
            <a:r>
              <a:rPr lang="ru-RU" dirty="0" err="1"/>
              <a:t>класифікації</a:t>
            </a:r>
            <a:r>
              <a:rPr lang="ru-RU" dirty="0"/>
              <a:t> проступку як повторного </a:t>
            </a:r>
            <a:r>
              <a:rPr lang="ru-RU" dirty="0" err="1"/>
              <a:t>правопорушення</a:t>
            </a:r>
            <a:r>
              <a:rPr lang="ru-RU" dirty="0"/>
              <a:t>. З </a:t>
            </a:r>
            <a:r>
              <a:rPr lang="ru-RU" dirty="0" err="1"/>
              <a:t>урахуванням</a:t>
            </a:r>
            <a:r>
              <a:rPr lang="ru-RU" dirty="0"/>
              <a:t> </a:t>
            </a:r>
            <a:r>
              <a:rPr lang="ru-RU" dirty="0" err="1"/>
              <a:t>наведеного</a:t>
            </a:r>
            <a:r>
              <a:rPr lang="ru-RU" dirty="0"/>
              <a:t> пан </a:t>
            </a:r>
            <a:r>
              <a:rPr lang="ru-RU" dirty="0" err="1"/>
              <a:t>Кангерс</a:t>
            </a:r>
            <a:r>
              <a:rPr lang="ru-RU" dirty="0"/>
              <a:t> </a:t>
            </a:r>
            <a:r>
              <a:rPr lang="ru-RU" dirty="0" err="1"/>
              <a:t>був</a:t>
            </a:r>
            <a:r>
              <a:rPr lang="ru-RU" dirty="0"/>
              <a:t> </a:t>
            </a:r>
            <a:r>
              <a:rPr lang="ru-RU" dirty="0" err="1"/>
              <a:t>засуджений</a:t>
            </a:r>
            <a:r>
              <a:rPr lang="ru-RU" dirty="0"/>
              <a:t> до </a:t>
            </a:r>
            <a:r>
              <a:rPr lang="ru-RU" dirty="0" err="1"/>
              <a:t>п'яти</a:t>
            </a:r>
            <a:r>
              <a:rPr lang="ru-RU" dirty="0"/>
              <a:t> </a:t>
            </a:r>
            <a:r>
              <a:rPr lang="ru-RU" dirty="0" err="1"/>
              <a:t>днів</a:t>
            </a:r>
            <a:r>
              <a:rPr lang="ru-RU" dirty="0"/>
              <a:t> </a:t>
            </a:r>
            <a:r>
              <a:rPr lang="ru-RU" dirty="0" err="1"/>
              <a:t>адміністративного</a:t>
            </a:r>
            <a:r>
              <a:rPr lang="ru-RU" dirty="0"/>
              <a:t> </a:t>
            </a:r>
            <a:r>
              <a:rPr lang="ru-RU" dirty="0" err="1"/>
              <a:t>затримання</a:t>
            </a:r>
            <a:r>
              <a:rPr lang="ru-RU" dirty="0"/>
              <a:t> і штрафу. Суди </a:t>
            </a:r>
            <a:r>
              <a:rPr lang="ru-RU" dirty="0" err="1"/>
              <a:t>зрештою</a:t>
            </a:r>
            <a:r>
              <a:rPr lang="ru-RU" dirty="0"/>
              <a:t> </a:t>
            </a:r>
            <a:r>
              <a:rPr lang="ru-RU" dirty="0" err="1"/>
              <a:t>відхилили</a:t>
            </a:r>
            <a:r>
              <a:rPr lang="ru-RU" dirty="0"/>
              <a:t> </a:t>
            </a:r>
            <a:r>
              <a:rPr lang="ru-RU" dirty="0" err="1"/>
              <a:t>апеляцію</a:t>
            </a:r>
            <a:r>
              <a:rPr lang="ru-RU" dirty="0"/>
              <a:t> </a:t>
            </a:r>
            <a:r>
              <a:rPr lang="ru-RU" dirty="0" err="1"/>
              <a:t>заявника</a:t>
            </a:r>
            <a:r>
              <a:rPr lang="ru-RU" dirty="0"/>
              <a:t> </a:t>
            </a:r>
            <a:r>
              <a:rPr lang="ru-RU" dirty="0" err="1"/>
              <a:t>щодо</a:t>
            </a:r>
            <a:r>
              <a:rPr lang="ru-RU" dirty="0"/>
              <a:t> </a:t>
            </a:r>
            <a:r>
              <a:rPr lang="ru-RU" dirty="0" err="1"/>
              <a:t>першого</a:t>
            </a:r>
            <a:r>
              <a:rPr lang="ru-RU" dirty="0"/>
              <a:t> </a:t>
            </a:r>
            <a:r>
              <a:rPr lang="ru-RU" dirty="0" err="1"/>
              <a:t>правопорушення</a:t>
            </a:r>
            <a:r>
              <a:rPr lang="ru-RU" dirty="0"/>
              <a:t>, а </a:t>
            </a:r>
            <a:r>
              <a:rPr lang="ru-RU" dirty="0" err="1"/>
              <a:t>остаточне</a:t>
            </a:r>
            <a:r>
              <a:rPr lang="ru-RU" dirty="0"/>
              <a:t> </a:t>
            </a:r>
            <a:r>
              <a:rPr lang="ru-RU" dirty="0" err="1"/>
              <a:t>рішення</a:t>
            </a:r>
            <a:r>
              <a:rPr lang="ru-RU" dirty="0"/>
              <a:t> в </a:t>
            </a:r>
            <a:r>
              <a:rPr lang="ru-RU" dirty="0" err="1"/>
              <a:t>цьому</a:t>
            </a:r>
            <a:r>
              <a:rPr lang="ru-RU" dirty="0"/>
              <a:t> </a:t>
            </a:r>
            <a:r>
              <a:rPr lang="ru-RU" dirty="0" err="1"/>
              <a:t>провадженні</a:t>
            </a:r>
            <a:r>
              <a:rPr lang="ru-RU" dirty="0"/>
              <a:t> </a:t>
            </a:r>
            <a:r>
              <a:rPr lang="ru-RU" dirty="0" err="1"/>
              <a:t>було</a:t>
            </a:r>
            <a:r>
              <a:rPr lang="ru-RU" dirty="0"/>
              <a:t> </a:t>
            </a:r>
            <a:r>
              <a:rPr lang="ru-RU" dirty="0" err="1"/>
              <a:t>винесено</a:t>
            </a:r>
            <a:r>
              <a:rPr lang="ru-RU" dirty="0"/>
              <a:t> у </a:t>
            </a:r>
            <a:r>
              <a:rPr lang="ru-RU" dirty="0" err="1"/>
              <a:t>квітні</a:t>
            </a:r>
            <a:r>
              <a:rPr lang="ru-RU" dirty="0"/>
              <a:t> 2012 року. </a:t>
            </a:r>
            <a:r>
              <a:rPr lang="ru-RU" dirty="0" err="1"/>
              <a:t>Посилаючись</a:t>
            </a:r>
            <a:r>
              <a:rPr lang="ru-RU" dirty="0"/>
              <a:t> на пункт 2 </a:t>
            </a:r>
            <a:r>
              <a:rPr lang="ru-RU" dirty="0" err="1"/>
              <a:t>статті</a:t>
            </a:r>
            <a:r>
              <a:rPr lang="ru-RU" dirty="0"/>
              <a:t> 6 </a:t>
            </a:r>
            <a:r>
              <a:rPr lang="ru-RU" dirty="0" err="1"/>
              <a:t>Конвенції</a:t>
            </a:r>
            <a:r>
              <a:rPr lang="ru-RU" dirty="0"/>
              <a:t> (право на </a:t>
            </a:r>
            <a:r>
              <a:rPr lang="ru-RU" dirty="0" err="1"/>
              <a:t>презумпцію</a:t>
            </a:r>
            <a:r>
              <a:rPr lang="ru-RU" dirty="0"/>
              <a:t> </a:t>
            </a:r>
            <a:r>
              <a:rPr lang="ru-RU" dirty="0" err="1"/>
              <a:t>невинуватості</a:t>
            </a:r>
            <a:r>
              <a:rPr lang="ru-RU" dirty="0"/>
              <a:t>), </a:t>
            </a:r>
            <a:r>
              <a:rPr lang="ru-RU" dirty="0" err="1"/>
              <a:t>заявник</a:t>
            </a:r>
            <a:r>
              <a:rPr lang="ru-RU" dirty="0"/>
              <a:t> </a:t>
            </a:r>
            <a:r>
              <a:rPr lang="ru-RU" dirty="0" err="1"/>
              <a:t>скаржився</a:t>
            </a:r>
            <a:r>
              <a:rPr lang="ru-RU" dirty="0"/>
              <a:t>, </a:t>
            </a:r>
            <a:r>
              <a:rPr lang="ru-RU" dirty="0" err="1"/>
              <a:t>що</a:t>
            </a:r>
            <a:r>
              <a:rPr lang="ru-RU" dirty="0"/>
              <a:t> </a:t>
            </a:r>
            <a:r>
              <a:rPr lang="ru-RU" dirty="0" err="1"/>
              <a:t>його</a:t>
            </a:r>
            <a:r>
              <a:rPr lang="ru-RU" dirty="0"/>
              <a:t> </a:t>
            </a:r>
            <a:r>
              <a:rPr lang="ru-RU" dirty="0" err="1"/>
              <a:t>було</a:t>
            </a:r>
            <a:r>
              <a:rPr lang="ru-RU" dirty="0"/>
              <a:t> </a:t>
            </a:r>
            <a:r>
              <a:rPr lang="ru-RU" dirty="0" err="1"/>
              <a:t>визнано</a:t>
            </a:r>
            <a:r>
              <a:rPr lang="ru-RU" dirty="0"/>
              <a:t> </a:t>
            </a:r>
            <a:r>
              <a:rPr lang="ru-RU" dirty="0" err="1"/>
              <a:t>винним</a:t>
            </a:r>
            <a:r>
              <a:rPr lang="ru-RU" dirty="0"/>
              <a:t> у повторному </a:t>
            </a:r>
            <a:r>
              <a:rPr lang="ru-RU" dirty="0" err="1"/>
              <a:t>скоєнні</a:t>
            </a:r>
            <a:r>
              <a:rPr lang="ru-RU" dirty="0"/>
              <a:t> проступку, </a:t>
            </a:r>
            <a:r>
              <a:rPr lang="ru-RU" dirty="0" err="1"/>
              <a:t>тоді</a:t>
            </a:r>
            <a:r>
              <a:rPr lang="ru-RU" dirty="0"/>
              <a:t> як </a:t>
            </a:r>
            <a:r>
              <a:rPr lang="ru-RU" dirty="0" err="1"/>
              <a:t>його</a:t>
            </a:r>
            <a:r>
              <a:rPr lang="ru-RU" dirty="0"/>
              <a:t> </a:t>
            </a:r>
            <a:r>
              <a:rPr lang="ru-RU" dirty="0" err="1"/>
              <a:t>апеляція</a:t>
            </a:r>
            <a:r>
              <a:rPr lang="ru-RU" dirty="0"/>
              <a:t> </a:t>
            </a:r>
            <a:r>
              <a:rPr lang="ru-RU" dirty="0" err="1"/>
              <a:t>щодо</a:t>
            </a:r>
            <a:r>
              <a:rPr lang="ru-RU" dirty="0"/>
              <a:t> </a:t>
            </a:r>
            <a:r>
              <a:rPr lang="ru-RU" dirty="0" err="1"/>
              <a:t>першого</a:t>
            </a:r>
            <a:r>
              <a:rPr lang="ru-RU" dirty="0"/>
              <a:t> </a:t>
            </a:r>
            <a:r>
              <a:rPr lang="ru-RU" dirty="0" err="1"/>
              <a:t>правопорушення</a:t>
            </a:r>
            <a:r>
              <a:rPr lang="ru-RU" dirty="0"/>
              <a:t> все </a:t>
            </a:r>
            <a:r>
              <a:rPr lang="ru-RU" dirty="0" err="1"/>
              <a:t>ще</a:t>
            </a:r>
            <a:r>
              <a:rPr lang="ru-RU" dirty="0"/>
              <a:t> </a:t>
            </a:r>
            <a:r>
              <a:rPr lang="ru-RU" dirty="0" err="1"/>
              <a:t>перебувала</a:t>
            </a:r>
            <a:r>
              <a:rPr lang="ru-RU" dirty="0"/>
              <a:t> на </a:t>
            </a:r>
            <a:r>
              <a:rPr lang="ru-RU" dirty="0" err="1"/>
              <a:t>розгляді</a:t>
            </a:r>
            <a:r>
              <a:rPr lang="ru-RU" dirty="0"/>
              <a:t> в </a:t>
            </a:r>
            <a:r>
              <a:rPr lang="ru-RU" dirty="0" err="1"/>
              <a:t>суді</a:t>
            </a:r>
            <a:r>
              <a:rPr lang="ru-RU" dirty="0"/>
              <a:t>, </a:t>
            </a:r>
            <a:r>
              <a:rPr lang="ru-RU" dirty="0" err="1"/>
              <a:t>що</a:t>
            </a:r>
            <a:r>
              <a:rPr lang="ru-RU" dirty="0"/>
              <a:t> порушило </a:t>
            </a:r>
            <a:r>
              <a:rPr lang="ru-RU" dirty="0" err="1"/>
              <a:t>його</a:t>
            </a:r>
            <a:r>
              <a:rPr lang="ru-RU" dirty="0"/>
              <a:t> право на </a:t>
            </a:r>
            <a:r>
              <a:rPr lang="ru-RU" dirty="0" err="1"/>
              <a:t>презумпцію</a:t>
            </a:r>
            <a:r>
              <a:rPr lang="ru-RU" dirty="0"/>
              <a:t> </a:t>
            </a:r>
            <a:r>
              <a:rPr lang="ru-RU" dirty="0" err="1"/>
              <a:t>невинуватості</a:t>
            </a:r>
            <a:r>
              <a:rPr lang="ru-RU" dirty="0"/>
              <a:t>.</a:t>
            </a:r>
            <a:endParaRPr lang="en-US" dirty="0"/>
          </a:p>
          <a:p>
            <a:pPr marL="0" indent="0" algn="ctr">
              <a:buNone/>
            </a:pPr>
            <a:r>
              <a:rPr lang="ru-RU" b="1" i="1" dirty="0" err="1"/>
              <a:t>Порушення</a:t>
            </a:r>
            <a:r>
              <a:rPr lang="ru-RU" b="1" i="1" dirty="0"/>
              <a:t> пункту 2 </a:t>
            </a:r>
            <a:r>
              <a:rPr lang="ru-RU" b="1" i="1" dirty="0" err="1"/>
              <a:t>статті</a:t>
            </a:r>
            <a:r>
              <a:rPr lang="ru-RU" b="1" i="1" dirty="0"/>
              <a:t> 6 </a:t>
            </a:r>
            <a:r>
              <a:rPr lang="ru-RU" b="1" i="1" dirty="0" err="1"/>
              <a:t>Конвенції</a:t>
            </a:r>
            <a:r>
              <a:rPr lang="ru-RU" b="1" i="1" dirty="0"/>
              <a:t> </a:t>
            </a:r>
            <a:endParaRPr lang="ru-RU" b="1" i="1" dirty="0" smtClean="0"/>
          </a:p>
          <a:p>
            <a:pPr marL="0" indent="0" algn="ctr">
              <a:buNone/>
            </a:pPr>
            <a:r>
              <a:rPr lang="ru-RU" b="1" i="1" dirty="0" smtClean="0"/>
              <a:t>(</a:t>
            </a:r>
            <a:r>
              <a:rPr lang="ru-RU" b="1" i="1" dirty="0"/>
              <a:t>право на </a:t>
            </a:r>
            <a:r>
              <a:rPr lang="ru-RU" b="1" i="1" dirty="0" err="1"/>
              <a:t>справедливий</a:t>
            </a:r>
            <a:r>
              <a:rPr lang="ru-RU" b="1" i="1" dirty="0"/>
              <a:t> суд).</a:t>
            </a:r>
            <a:endParaRPr lang="en-US" b="1" i="1" dirty="0"/>
          </a:p>
        </p:txBody>
      </p:sp>
    </p:spTree>
    <p:extLst>
      <p:ext uri="{BB962C8B-B14F-4D97-AF65-F5344CB8AC3E}">
        <p14:creationId xmlns:p14="http://schemas.microsoft.com/office/powerpoint/2010/main" val="673950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120680"/>
          </a:xfrm>
        </p:spPr>
        <p:txBody>
          <a:bodyPr>
            <a:normAutofit fontScale="85000" lnSpcReduction="20000"/>
          </a:bodyPr>
          <a:lstStyle/>
          <a:p>
            <a:pPr marL="0" indent="0" algn="ctr">
              <a:buNone/>
            </a:pPr>
            <a:r>
              <a:rPr lang="ru-RU" b="1" dirty="0" smtClean="0"/>
              <a:t>ВИСНОВОК </a:t>
            </a:r>
            <a:r>
              <a:rPr lang="ru-RU" b="1" dirty="0"/>
              <a:t>ЩОДО ЗАСТОСУВАННЯ НОРМИ ПРАВА</a:t>
            </a:r>
            <a:endParaRPr lang="ru-RU" dirty="0"/>
          </a:p>
          <a:p>
            <a:pPr marL="0" indent="0" algn="just">
              <a:buNone/>
            </a:pPr>
            <a:r>
              <a:rPr lang="ru-RU" dirty="0"/>
              <a:t>43. </a:t>
            </a:r>
            <a:r>
              <a:rPr lang="ru-RU" dirty="0" err="1"/>
              <a:t>Виходячи</a:t>
            </a:r>
            <a:r>
              <a:rPr lang="ru-RU" dirty="0"/>
              <a:t> з </a:t>
            </a:r>
            <a:r>
              <a:rPr lang="ru-RU" dirty="0" err="1"/>
              <a:t>положень</a:t>
            </a:r>
            <a:r>
              <a:rPr lang="ru-RU" dirty="0"/>
              <a:t>  п. 8 ч. 3 </a:t>
            </a:r>
            <a:r>
              <a:rPr lang="ru-RU" dirty="0">
                <a:hlinkClick r:id="rId2" tooltip="КОНСТИТУЦІЯ УКРАЇНИ; нормативно-правовий акт № 254к/96-ВР від 28.06.1996"/>
              </a:rPr>
              <a:t>ст. 129 </a:t>
            </a:r>
            <a:r>
              <a:rPr lang="ru-RU" dirty="0" err="1">
                <a:hlinkClick r:id="rId2" tooltip="КОНСТИТУЦІЯ УКРАЇНИ; нормативно-правовий акт № 254к/96-ВР від 28.06.1996"/>
              </a:rPr>
              <a:t>Конституції</a:t>
            </a:r>
            <a:r>
              <a:rPr lang="ru-RU" dirty="0">
                <a:hlinkClick r:id="rId2" tooltip="КОНСТИТУЦІЯ УКРАЇНИ; нормативно-правовий акт № 254к/96-ВР від 28.06.1996"/>
              </a:rPr>
              <a:t> </a:t>
            </a:r>
            <a:r>
              <a:rPr lang="ru-RU" dirty="0" err="1">
                <a:hlinkClick r:id="rId2" tooltip="КОНСТИТУЦІЯ УКРАЇНИ; нормативно-правовий акт № 254к/96-ВР від 28.06.1996"/>
              </a:rPr>
              <a:t>України</a:t>
            </a:r>
            <a:r>
              <a:rPr lang="ru-RU" dirty="0"/>
              <a:t> в </a:t>
            </a:r>
            <a:r>
              <a:rPr lang="ru-RU" dirty="0" err="1"/>
              <a:t>редакції</a:t>
            </a:r>
            <a:r>
              <a:rPr lang="ru-RU" dirty="0"/>
              <a:t> </a:t>
            </a:r>
            <a:r>
              <a:rPr lang="ru-RU" dirty="0">
                <a:hlinkClick r:id="rId3" tooltip="Про внесення змін до Конституції України (щодо правосуддя); нормативно-правовий акт № 1401-VIII від 02.06.2016"/>
              </a:rPr>
              <a:t>Закону № 1401-VIII</a:t>
            </a:r>
            <a:r>
              <a:rPr lang="ru-RU" dirty="0"/>
              <a:t>, право особи на </a:t>
            </a:r>
            <a:r>
              <a:rPr lang="ru-RU" dirty="0" err="1"/>
              <a:t>касаційне</a:t>
            </a:r>
            <a:r>
              <a:rPr lang="ru-RU" dirty="0"/>
              <a:t> </a:t>
            </a:r>
            <a:r>
              <a:rPr lang="ru-RU" dirty="0" err="1"/>
              <a:t>оскарження</a:t>
            </a:r>
            <a:r>
              <a:rPr lang="ru-RU" dirty="0"/>
              <a:t> судового </a:t>
            </a:r>
            <a:r>
              <a:rPr lang="ru-RU" dirty="0" err="1"/>
              <a:t>рішення</a:t>
            </a:r>
            <a:r>
              <a:rPr lang="ru-RU" dirty="0"/>
              <a:t> в </a:t>
            </a:r>
            <a:r>
              <a:rPr lang="ru-RU" dirty="0" err="1"/>
              <a:t>кримінальному</a:t>
            </a:r>
            <a:r>
              <a:rPr lang="ru-RU" dirty="0"/>
              <a:t> </a:t>
            </a:r>
            <a:r>
              <a:rPr lang="ru-RU" dirty="0" err="1"/>
              <a:t>провадженні</a:t>
            </a:r>
            <a:r>
              <a:rPr lang="ru-RU" dirty="0"/>
              <a:t> </a:t>
            </a:r>
            <a:r>
              <a:rPr lang="ru-RU" dirty="0" err="1"/>
              <a:t>має</a:t>
            </a:r>
            <a:r>
              <a:rPr lang="ru-RU" dirty="0"/>
              <a:t> </a:t>
            </a:r>
            <a:r>
              <a:rPr lang="ru-RU" dirty="0" err="1"/>
              <a:t>обмежений</a:t>
            </a:r>
            <a:r>
              <a:rPr lang="ru-RU" dirty="0"/>
              <a:t> характер та </a:t>
            </a:r>
            <a:r>
              <a:rPr lang="ru-RU" dirty="0" err="1"/>
              <a:t>реалізується</a:t>
            </a:r>
            <a:r>
              <a:rPr lang="ru-RU" dirty="0"/>
              <a:t> </a:t>
            </a:r>
            <a:r>
              <a:rPr lang="ru-RU" dirty="0" err="1"/>
              <a:t>виключно</a:t>
            </a:r>
            <a:r>
              <a:rPr lang="ru-RU" dirty="0"/>
              <a:t> у </a:t>
            </a:r>
            <a:r>
              <a:rPr lang="ru-RU" dirty="0" err="1"/>
              <a:t>випадках</a:t>
            </a:r>
            <a:r>
              <a:rPr lang="ru-RU" dirty="0"/>
              <a:t>, </a:t>
            </a:r>
            <a:r>
              <a:rPr lang="ru-RU" dirty="0" err="1"/>
              <a:t>передбачених</a:t>
            </a:r>
            <a:r>
              <a:rPr lang="ru-RU" dirty="0"/>
              <a:t> </a:t>
            </a:r>
            <a:r>
              <a:rPr lang="ru-RU" dirty="0" err="1">
                <a:hlinkClick r:id="rId4" tooltip="Кримінальний процесуальний кодекс України; нормативно-правовий акт № 4651-VI від 13.04.2012"/>
              </a:rPr>
              <a:t>Кримінальним</a:t>
            </a:r>
            <a:r>
              <a:rPr lang="ru-RU" dirty="0">
                <a:hlinkClick r:id="rId4" tooltip="Кримінальний процесуальний кодекс України; нормативно-правовий акт № 4651-VI від 13.04.2012"/>
              </a:rPr>
              <a:t> </a:t>
            </a:r>
            <a:r>
              <a:rPr lang="ru-RU" dirty="0" err="1">
                <a:hlinkClick r:id="rId4" tooltip="Кримінальний процесуальний кодекс України; нормативно-правовий акт № 4651-VI від 13.04.2012"/>
              </a:rPr>
              <a:t>процесуальним</a:t>
            </a:r>
            <a:r>
              <a:rPr lang="ru-RU" dirty="0">
                <a:hlinkClick r:id="rId4" tooltip="Кримінальний процесуальний кодекс України; нормативно-правовий акт № 4651-VI від 13.04.2012"/>
              </a:rPr>
              <a:t> кодексом </a:t>
            </a:r>
            <a:r>
              <a:rPr lang="ru-RU" dirty="0" err="1">
                <a:hlinkClick r:id="rId4" tooltip="Кримінальний процесуальний кодекс України; нормативно-правовий акт № 4651-VI від 13.04.2012"/>
              </a:rPr>
              <a:t>України</a:t>
            </a:r>
            <a:r>
              <a:rPr lang="ru-RU" dirty="0"/>
              <a:t>.</a:t>
            </a:r>
          </a:p>
          <a:p>
            <a:pPr marL="0" indent="0" algn="just">
              <a:buNone/>
            </a:pPr>
            <a:r>
              <a:rPr lang="ru-RU" dirty="0"/>
              <a:t>44. </a:t>
            </a:r>
            <a:r>
              <a:rPr lang="ru-RU" dirty="0" err="1"/>
              <a:t>Судові</a:t>
            </a:r>
            <a:r>
              <a:rPr lang="ru-RU" dirty="0"/>
              <a:t> </a:t>
            </a:r>
            <a:r>
              <a:rPr lang="ru-RU" dirty="0" err="1"/>
              <a:t>рішення</a:t>
            </a:r>
            <a:r>
              <a:rPr lang="ru-RU" dirty="0"/>
              <a:t> </a:t>
            </a:r>
            <a:r>
              <a:rPr lang="ru-RU" dirty="0" err="1"/>
              <a:t>щодо</a:t>
            </a:r>
            <a:r>
              <a:rPr lang="ru-RU" dirty="0"/>
              <a:t> </a:t>
            </a:r>
            <a:r>
              <a:rPr lang="ru-RU" dirty="0" err="1"/>
              <a:t>застосування</a:t>
            </a:r>
            <a:r>
              <a:rPr lang="ru-RU" dirty="0"/>
              <a:t> </a:t>
            </a:r>
            <a:r>
              <a:rPr lang="ru-RU" dirty="0" err="1"/>
              <a:t>амністії</a:t>
            </a:r>
            <a:r>
              <a:rPr lang="ru-RU" dirty="0"/>
              <a:t>, </a:t>
            </a:r>
            <a:r>
              <a:rPr lang="ru-RU" dirty="0" err="1"/>
              <a:t>постановлені</a:t>
            </a:r>
            <a:r>
              <a:rPr lang="ru-RU" dirty="0"/>
              <a:t> на </a:t>
            </a:r>
            <a:r>
              <a:rPr lang="ru-RU" dirty="0" err="1"/>
              <a:t>стадії</a:t>
            </a:r>
            <a:r>
              <a:rPr lang="ru-RU" dirty="0"/>
              <a:t> </a:t>
            </a:r>
            <a:r>
              <a:rPr lang="ru-RU" dirty="0" err="1"/>
              <a:t>виконання</a:t>
            </a:r>
            <a:r>
              <a:rPr lang="ru-RU" dirty="0"/>
              <a:t> </a:t>
            </a:r>
            <a:r>
              <a:rPr lang="ru-RU" dirty="0" err="1"/>
              <a:t>вироку</a:t>
            </a:r>
            <a:r>
              <a:rPr lang="ru-RU" dirty="0"/>
              <a:t>, не </a:t>
            </a:r>
            <a:r>
              <a:rPr lang="ru-RU" dirty="0" err="1"/>
              <a:t>можуть</a:t>
            </a:r>
            <a:r>
              <a:rPr lang="ru-RU" dirty="0"/>
              <a:t> бути </a:t>
            </a:r>
            <a:r>
              <a:rPr lang="ru-RU" dirty="0" err="1"/>
              <a:t>оскаржені</a:t>
            </a:r>
            <a:r>
              <a:rPr lang="ru-RU" dirty="0"/>
              <a:t> в </a:t>
            </a:r>
            <a:r>
              <a:rPr lang="ru-RU" dirty="0" err="1"/>
              <a:t>касаційному</a:t>
            </a:r>
            <a:r>
              <a:rPr lang="ru-RU" dirty="0"/>
              <a:t> порядку, </a:t>
            </a:r>
            <a:r>
              <a:rPr lang="ru-RU" dirty="0" err="1"/>
              <a:t>оскільки</a:t>
            </a:r>
            <a:r>
              <a:rPr lang="ru-RU" dirty="0"/>
              <a:t> у </a:t>
            </a:r>
            <a:r>
              <a:rPr lang="ru-RU" dirty="0" err="1">
                <a:hlinkClick r:id="rId4" tooltip="Кримінальний процесуальний кодекс України; нормативно-правовий акт № 4651-VI від 13.04.2012"/>
              </a:rPr>
              <a:t>Кримінальному</a:t>
            </a:r>
            <a:r>
              <a:rPr lang="ru-RU" dirty="0">
                <a:hlinkClick r:id="rId4" tooltip="Кримінальний процесуальний кодекс України; нормативно-правовий акт № 4651-VI від 13.04.2012"/>
              </a:rPr>
              <a:t> </a:t>
            </a:r>
            <a:r>
              <a:rPr lang="ru-RU" dirty="0" err="1">
                <a:hlinkClick r:id="rId4" tooltip="Кримінальний процесуальний кодекс України; нормативно-правовий акт № 4651-VI від 13.04.2012"/>
              </a:rPr>
              <a:t>процесуальному</a:t>
            </a:r>
            <a:r>
              <a:rPr lang="ru-RU" dirty="0">
                <a:hlinkClick r:id="rId4" tooltip="Кримінальний процесуальний кодекс України; нормативно-правовий акт № 4651-VI від 13.04.2012"/>
              </a:rPr>
              <a:t> </a:t>
            </a:r>
            <a:r>
              <a:rPr lang="ru-RU" dirty="0" err="1">
                <a:hlinkClick r:id="rId4" tooltip="Кримінальний процесуальний кодекс України; нормативно-правовий акт № 4651-VI від 13.04.2012"/>
              </a:rPr>
              <a:t>кодексі</a:t>
            </a:r>
            <a:r>
              <a:rPr lang="ru-RU" dirty="0">
                <a:hlinkClick r:id="rId4" tooltip="Кримінальний процесуальний кодекс України; нормативно-правовий акт № 4651-VI від 13.04.2012"/>
              </a:rPr>
              <a:t> </a:t>
            </a:r>
            <a:r>
              <a:rPr lang="ru-RU" dirty="0" err="1">
                <a:hlinkClick r:id="rId4" tooltip="Кримінальний процесуальний кодекс України; нормативно-правовий акт № 4651-VI від 13.04.2012"/>
              </a:rPr>
              <a:t>України</a:t>
            </a:r>
            <a:r>
              <a:rPr lang="ru-RU" dirty="0"/>
              <a:t> не </a:t>
            </a:r>
            <a:r>
              <a:rPr lang="ru-RU" dirty="0" err="1"/>
              <a:t>передбачено</a:t>
            </a:r>
            <a:r>
              <a:rPr lang="ru-RU" dirty="0"/>
              <a:t> право особи на </a:t>
            </a:r>
            <a:r>
              <a:rPr lang="ru-RU" dirty="0" err="1"/>
              <a:t>їх</a:t>
            </a:r>
            <a:r>
              <a:rPr lang="ru-RU" dirty="0"/>
              <a:t> </a:t>
            </a:r>
            <a:r>
              <a:rPr lang="ru-RU" dirty="0" err="1"/>
              <a:t>касаційне</a:t>
            </a:r>
            <a:r>
              <a:rPr lang="ru-RU" dirty="0"/>
              <a:t> </a:t>
            </a:r>
            <a:r>
              <a:rPr lang="ru-RU" dirty="0" err="1"/>
              <a:t>оскарження</a:t>
            </a:r>
            <a:r>
              <a:rPr lang="ru-RU" dirty="0"/>
              <a:t>.</a:t>
            </a:r>
          </a:p>
          <a:p>
            <a:pPr marL="0" indent="0" algn="just">
              <a:buNone/>
            </a:pPr>
            <a:r>
              <a:rPr lang="ru-RU" dirty="0" err="1"/>
              <a:t>Враховуючи</a:t>
            </a:r>
            <a:r>
              <a:rPr lang="ru-RU" dirty="0"/>
              <a:t> </a:t>
            </a:r>
            <a:r>
              <a:rPr lang="ru-RU" dirty="0" err="1"/>
              <a:t>викладене</a:t>
            </a:r>
            <a:r>
              <a:rPr lang="ru-RU" dirty="0"/>
              <a:t> та </a:t>
            </a:r>
            <a:r>
              <a:rPr lang="ru-RU" dirty="0" err="1"/>
              <a:t>керуючись</a:t>
            </a:r>
            <a:r>
              <a:rPr lang="ru-RU" dirty="0"/>
              <a:t> </a:t>
            </a:r>
            <a:r>
              <a:rPr lang="ru-RU" dirty="0" err="1"/>
              <a:t>статтями</a:t>
            </a:r>
            <a:r>
              <a:rPr lang="ru-RU" dirty="0"/>
              <a:t> </a:t>
            </a:r>
            <a:r>
              <a:rPr lang="ru-RU" dirty="0">
                <a:hlinkClick r:id="rId5" tooltip="Кримінальний процесуальний кодекс України; нормативно-правовий акт № 4651-VI від 13.04.2012"/>
              </a:rPr>
              <a:t>424</a:t>
            </a:r>
            <a:r>
              <a:rPr lang="ru-RU" dirty="0"/>
              <a:t>, </a:t>
            </a:r>
            <a:r>
              <a:rPr lang="ru-RU" dirty="0">
                <a:hlinkClick r:id="rId6" tooltip="Кримінальний процесуальний кодекс України; нормативно-правовий акт № 4651-VI від 13.04.2012"/>
              </a:rPr>
              <a:t>433</a:t>
            </a:r>
            <a:r>
              <a:rPr lang="ru-RU" dirty="0"/>
              <a:t>, </a:t>
            </a:r>
            <a:r>
              <a:rPr lang="ru-RU" dirty="0">
                <a:hlinkClick r:id="rId7" tooltip="Кримінальний процесуальний кодекс України; нормативно-правовий акт № 4651-VI від 13.04.2012"/>
              </a:rPr>
              <a:t>434</a:t>
            </a:r>
            <a:r>
              <a:rPr lang="ru-RU" dirty="0"/>
              <a:t>, </a:t>
            </a:r>
            <a:r>
              <a:rPr lang="ru-RU" dirty="0">
                <a:hlinkClick r:id="rId8" tooltip="Кримінальний процесуальний кодекс України; нормативно-правовий акт № 4651-VI від 13.04.2012"/>
              </a:rPr>
              <a:t>436</a:t>
            </a:r>
            <a:r>
              <a:rPr lang="ru-RU" dirty="0"/>
              <a:t>, </a:t>
            </a:r>
            <a:r>
              <a:rPr lang="ru-RU" dirty="0">
                <a:hlinkClick r:id="rId9" tooltip="Кримінальний процесуальний кодекс України; нормативно-правовий акт № 4651-VI від 13.04.2012"/>
              </a:rPr>
              <a:t>441</a:t>
            </a:r>
            <a:r>
              <a:rPr lang="ru-RU" dirty="0"/>
              <a:t>, </a:t>
            </a:r>
            <a:r>
              <a:rPr lang="ru-RU" dirty="0">
                <a:hlinkClick r:id="rId10" tooltip="Кримінальний процесуальний кодекс України; нормативно-правовий акт № 4651-VI від 13.04.2012"/>
              </a:rPr>
              <a:t>442 КПК </a:t>
            </a:r>
            <a:r>
              <a:rPr lang="ru-RU" dirty="0" err="1">
                <a:hlinkClick r:id="rId10" tooltip="Кримінальний процесуальний кодекс України; нормативно-правовий акт № 4651-VI від 13.04.2012"/>
              </a:rPr>
              <a:t>України</a:t>
            </a:r>
            <a:r>
              <a:rPr lang="ru-RU" dirty="0"/>
              <a:t>, п. 7 параграфу 3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розділу</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4  Закону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України</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від</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03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жовтня</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2017 року № 2147-VIII «Про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внесення</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змін</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до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Господарського</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процесуального</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кодексу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України</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Цивільного</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процесуального</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кодексу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України</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Кодексу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адміністративного</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судочинства</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України</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та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інших</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законодавчих</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a:t>
            </a:r>
            <a:r>
              <a:rPr lang="ru-RU" dirty="0" err="1">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актів</a:t>
            </a:r>
            <a:r>
              <a:rPr lang="ru-RU" dirty="0">
                <a:hlinkClick r:id="rId11"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a:t>
            </a:r>
            <a:r>
              <a:rPr lang="ru-RU" dirty="0"/>
              <a:t>, ст. </a:t>
            </a:r>
            <a:r>
              <a:rPr lang="ru-RU" dirty="0">
                <a:hlinkClick r:id="rId12" tooltip="Про судоустрій і статус суддів; нормативно-правовий акт № 1402-VIII від 02.06.2016"/>
              </a:rPr>
              <a:t>14</a:t>
            </a:r>
            <a:r>
              <a:rPr lang="ru-RU" dirty="0"/>
              <a:t>, п. 1 ч. 2 ст. </a:t>
            </a:r>
            <a:r>
              <a:rPr lang="ru-RU" dirty="0">
                <a:hlinkClick r:id="rId13" tooltip="Про судоустрій і статус суддів; нормативно-правовий акт № 1402-VIII від 02.06.2016"/>
              </a:rPr>
              <a:t>45 Закону </a:t>
            </a:r>
            <a:r>
              <a:rPr lang="ru-RU" dirty="0" err="1">
                <a:hlinkClick r:id="rId13" tooltip="Про судоустрій і статус суддів; нормативно-правовий акт № 1402-VIII від 02.06.2016"/>
              </a:rPr>
              <a:t>України</a:t>
            </a:r>
            <a:r>
              <a:rPr lang="ru-RU" dirty="0">
                <a:hlinkClick r:id="rId13" tooltip="Про судоустрій і статус суддів; нормативно-правовий акт № 1402-VIII від 02.06.2016"/>
              </a:rPr>
              <a:t> </a:t>
            </a:r>
            <a:r>
              <a:rPr lang="ru-RU" dirty="0" err="1">
                <a:hlinkClick r:id="rId13" tooltip="Про судоустрій і статус суддів; нормативно-правовий акт № 1402-VIII від 02.06.2016"/>
              </a:rPr>
              <a:t>від</a:t>
            </a:r>
            <a:r>
              <a:rPr lang="ru-RU" dirty="0">
                <a:hlinkClick r:id="rId13" tooltip="Про судоустрій і статус суддів; нормативно-правовий акт № 1402-VIII від 02.06.2016"/>
              </a:rPr>
              <a:t> 02 </a:t>
            </a:r>
            <a:r>
              <a:rPr lang="ru-RU" dirty="0" err="1">
                <a:hlinkClick r:id="rId13" tooltip="Про судоустрій і статус суддів; нормативно-правовий акт № 1402-VIII від 02.06.2016"/>
              </a:rPr>
              <a:t>червня</a:t>
            </a:r>
            <a:r>
              <a:rPr lang="ru-RU" dirty="0">
                <a:hlinkClick r:id="rId13" tooltip="Про судоустрій і статус суддів; нормативно-правовий акт № 1402-VIII від 02.06.2016"/>
              </a:rPr>
              <a:t> 2016 року № 1402-VIII «Про </a:t>
            </a:r>
            <a:r>
              <a:rPr lang="ru-RU" dirty="0" err="1">
                <a:hlinkClick r:id="rId13" tooltip="Про судоустрій і статус суддів; нормативно-правовий акт № 1402-VIII від 02.06.2016"/>
              </a:rPr>
              <a:t>судоустрій</a:t>
            </a:r>
            <a:r>
              <a:rPr lang="ru-RU" dirty="0">
                <a:hlinkClick r:id="rId13" tooltip="Про судоустрій і статус суддів; нормативно-правовий акт № 1402-VIII від 02.06.2016"/>
              </a:rPr>
              <a:t> і статус </a:t>
            </a:r>
            <a:r>
              <a:rPr lang="ru-RU" dirty="0" err="1">
                <a:hlinkClick r:id="rId13" tooltip="Про судоустрій і статус суддів; нормативно-правовий акт № 1402-VIII від 02.06.2016"/>
              </a:rPr>
              <a:t>суддів</a:t>
            </a:r>
            <a:r>
              <a:rPr lang="ru-RU" dirty="0">
                <a:hlinkClick r:id="rId13" tooltip="Про судоустрій і статус суддів; нормативно-правовий акт № 1402-VIII від 02.06.2016"/>
              </a:rPr>
              <a:t>»</a:t>
            </a:r>
            <a:r>
              <a:rPr lang="ru-RU" dirty="0"/>
              <a:t>, Велика Палата Верховного Суду,</a:t>
            </a:r>
          </a:p>
          <a:p>
            <a:pPr marL="0" indent="0">
              <a:buNone/>
            </a:pPr>
            <a:endParaRPr lang="en-US" dirty="0"/>
          </a:p>
        </p:txBody>
      </p:sp>
    </p:spTree>
    <p:extLst>
      <p:ext uri="{BB962C8B-B14F-4D97-AF65-F5344CB8AC3E}">
        <p14:creationId xmlns:p14="http://schemas.microsoft.com/office/powerpoint/2010/main" val="336396091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063952"/>
          </a:xfrm>
        </p:spPr>
        <p:txBody>
          <a:bodyPr>
            <a:normAutofit lnSpcReduction="10000"/>
          </a:bodyPr>
          <a:lstStyle/>
          <a:p>
            <a:pPr marL="0" indent="0">
              <a:buNone/>
            </a:pPr>
            <a:r>
              <a:rPr lang="uk-UA" dirty="0" smtClean="0"/>
              <a:t>У справі </a:t>
            </a:r>
            <a:r>
              <a:rPr lang="uk-UA" dirty="0" err="1" smtClean="0"/>
              <a:t>Кангерса</a:t>
            </a:r>
            <a:r>
              <a:rPr lang="uk-UA" dirty="0" smtClean="0"/>
              <a:t> ЄСПЛ послався на свою попередню прецедентну практику.</a:t>
            </a:r>
          </a:p>
          <a:p>
            <a:pPr marL="0" indent="0" algn="ctr">
              <a:buNone/>
            </a:pPr>
            <a:r>
              <a:rPr lang="en-US" sz="1800" b="1" dirty="0">
                <a:latin typeface="+mj-lt"/>
              </a:rPr>
              <a:t>ALLEN </a:t>
            </a:r>
            <a:r>
              <a:rPr lang="ru-RU" sz="1800" b="1" dirty="0">
                <a:latin typeface="+mj-lt"/>
              </a:rPr>
              <a:t>ПРОТИ СПОЛУЧЕНОГО </a:t>
            </a:r>
            <a:r>
              <a:rPr lang="ru-RU" sz="1800" b="1" dirty="0" smtClean="0">
                <a:latin typeface="+mj-lt"/>
              </a:rPr>
              <a:t>КОРОЛІВСТВА (12.07.2013)</a:t>
            </a:r>
          </a:p>
          <a:p>
            <a:pPr marL="0" lvl="0" indent="0" algn="just">
              <a:buNone/>
            </a:pPr>
            <a:r>
              <a:rPr lang="uk-UA" dirty="0" smtClean="0"/>
              <a:t>92. Мета </a:t>
            </a:r>
            <a:r>
              <a:rPr lang="uk-UA" dirty="0"/>
              <a:t>та наміри Конвенції як інструменту захисту людини вимагає, щоб її положення тлумачилися та застосовувалися таким чином, щоб її гарантії були практичними та ефективними (див., зокрема, справи «</a:t>
            </a:r>
            <a:r>
              <a:rPr lang="uk-UA" i="1" dirty="0" err="1"/>
              <a:t>Soering</a:t>
            </a:r>
            <a:r>
              <a:rPr lang="uk-UA" i="1" dirty="0"/>
              <a:t> проти Сполученого Королівства</a:t>
            </a:r>
            <a:r>
              <a:rPr lang="uk-UA" dirty="0"/>
              <a:t>», рішення від 7 липня 1989 року, § 87, </a:t>
            </a:r>
            <a:r>
              <a:rPr lang="uk-UA" dirty="0" err="1"/>
              <a:t>Series</a:t>
            </a:r>
            <a:r>
              <a:rPr lang="uk-UA" dirty="0"/>
              <a:t> A, № 161; та «</a:t>
            </a:r>
            <a:r>
              <a:rPr lang="uk-UA" i="1" dirty="0" err="1"/>
              <a:t>Al‑Skeini</a:t>
            </a:r>
            <a:r>
              <a:rPr lang="uk-UA" i="1" dirty="0"/>
              <a:t> та інші проти Сполученого Королівства</a:t>
            </a:r>
            <a:r>
              <a:rPr lang="uk-UA" dirty="0"/>
              <a:t>» [ВП], № 55721/07, § 162, ECHR 2011). Суд прямо зазначив, що це стосується і права, закріпленого в статті 6 § 2 (див., наприклад, справи «</a:t>
            </a:r>
            <a:r>
              <a:rPr lang="uk-UA" i="1" dirty="0" err="1"/>
              <a:t>Allenet</a:t>
            </a:r>
            <a:r>
              <a:rPr lang="uk-UA" i="1" dirty="0"/>
              <a:t> </a:t>
            </a:r>
            <a:r>
              <a:rPr lang="uk-UA" i="1" dirty="0" err="1"/>
              <a:t>de</a:t>
            </a:r>
            <a:r>
              <a:rPr lang="uk-UA" i="1" dirty="0"/>
              <a:t> </a:t>
            </a:r>
            <a:r>
              <a:rPr lang="uk-UA" i="1" dirty="0" err="1"/>
              <a:t>Ribemont</a:t>
            </a:r>
            <a:r>
              <a:rPr lang="uk-UA" i="1" dirty="0"/>
              <a:t> проти Франції»</a:t>
            </a:r>
            <a:r>
              <a:rPr lang="uk-UA" dirty="0"/>
              <a:t>, рішення від 10 лютого 1995 року, § 35, </a:t>
            </a:r>
            <a:r>
              <a:rPr lang="uk-UA" dirty="0" err="1"/>
              <a:t>Series</a:t>
            </a:r>
            <a:r>
              <a:rPr lang="uk-UA" dirty="0"/>
              <a:t> A </a:t>
            </a:r>
            <a:r>
              <a:rPr lang="uk-UA" dirty="0" err="1"/>
              <a:t>no</a:t>
            </a:r>
            <a:r>
              <a:rPr lang="uk-UA" dirty="0"/>
              <a:t>. 308; та «</a:t>
            </a:r>
            <a:r>
              <a:rPr lang="uk-UA" i="1" dirty="0" err="1"/>
              <a:t>Capeau</a:t>
            </a:r>
            <a:r>
              <a:rPr lang="uk-UA" i="1" dirty="0"/>
              <a:t>»</a:t>
            </a:r>
            <a:r>
              <a:rPr lang="uk-UA" dirty="0"/>
              <a:t>, згадана вище, § 21).</a:t>
            </a:r>
            <a:endParaRPr lang="en-US" dirty="0"/>
          </a:p>
          <a:p>
            <a:pPr marL="0" indent="0" algn="ctr">
              <a:buNone/>
            </a:pPr>
            <a:endParaRPr lang="en-US" sz="1800" dirty="0">
              <a:latin typeface="+mj-lt"/>
            </a:endParaRPr>
          </a:p>
        </p:txBody>
      </p:sp>
    </p:spTree>
    <p:extLst>
      <p:ext uri="{BB962C8B-B14F-4D97-AF65-F5344CB8AC3E}">
        <p14:creationId xmlns:p14="http://schemas.microsoft.com/office/powerpoint/2010/main" val="32166556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77500" lnSpcReduction="20000"/>
          </a:bodyPr>
          <a:lstStyle/>
          <a:p>
            <a:pPr marL="0" indent="0" algn="just">
              <a:buNone/>
            </a:pPr>
            <a:r>
              <a:rPr lang="ru-RU" dirty="0"/>
              <a:t>            </a:t>
            </a:r>
            <a:r>
              <a:rPr lang="ru-RU" dirty="0" smtClean="0"/>
              <a:t>93. </a:t>
            </a:r>
            <a:r>
              <a:rPr lang="ru-RU" dirty="0"/>
              <a:t>  </a:t>
            </a:r>
            <a:r>
              <a:rPr lang="ru-RU" dirty="0" err="1"/>
              <a:t>Стаття</a:t>
            </a:r>
            <a:r>
              <a:rPr lang="ru-RU" dirty="0"/>
              <a:t> 6 § 2 </a:t>
            </a:r>
            <a:r>
              <a:rPr lang="ru-RU" dirty="0" err="1"/>
              <a:t>забезпечує</a:t>
            </a:r>
            <a:r>
              <a:rPr lang="ru-RU" dirty="0"/>
              <a:t> «право </a:t>
            </a:r>
            <a:r>
              <a:rPr lang="ru-RU" dirty="0" err="1"/>
              <a:t>вважатися</a:t>
            </a:r>
            <a:r>
              <a:rPr lang="ru-RU" dirty="0"/>
              <a:t> </a:t>
            </a:r>
            <a:r>
              <a:rPr lang="ru-RU" dirty="0" err="1"/>
              <a:t>невинуватим</a:t>
            </a:r>
            <a:r>
              <a:rPr lang="ru-RU" dirty="0"/>
              <a:t> </a:t>
            </a:r>
            <a:r>
              <a:rPr lang="ru-RU" dirty="0" err="1"/>
              <a:t>доти</a:t>
            </a:r>
            <a:r>
              <a:rPr lang="ru-RU" dirty="0"/>
              <a:t>, доки вину не буде доведено в законному порядку». </a:t>
            </a:r>
            <a:r>
              <a:rPr lang="ru-RU" dirty="0" err="1"/>
              <a:t>Презумпція</a:t>
            </a:r>
            <a:r>
              <a:rPr lang="ru-RU" dirty="0"/>
              <a:t> </a:t>
            </a:r>
            <a:r>
              <a:rPr lang="ru-RU" dirty="0" err="1"/>
              <a:t>невинуватості</a:t>
            </a:r>
            <a:r>
              <a:rPr lang="ru-RU" dirty="0"/>
              <a:t>, яка </a:t>
            </a:r>
            <a:r>
              <a:rPr lang="ru-RU" dirty="0" err="1"/>
              <a:t>розглядається</a:t>
            </a:r>
            <a:r>
              <a:rPr lang="ru-RU" dirty="0"/>
              <a:t> як </a:t>
            </a:r>
            <a:r>
              <a:rPr lang="ru-RU" dirty="0" err="1"/>
              <a:t>процесуальна</a:t>
            </a:r>
            <a:r>
              <a:rPr lang="ru-RU" dirty="0"/>
              <a:t> </a:t>
            </a:r>
            <a:r>
              <a:rPr lang="ru-RU" dirty="0" err="1"/>
              <a:t>гарантія</a:t>
            </a:r>
            <a:r>
              <a:rPr lang="ru-RU" dirty="0"/>
              <a:t> в </a:t>
            </a:r>
            <a:r>
              <a:rPr lang="ru-RU" dirty="0" err="1"/>
              <a:t>контексті</a:t>
            </a:r>
            <a:r>
              <a:rPr lang="ru-RU" dirty="0"/>
              <a:t> самого </a:t>
            </a:r>
            <a:r>
              <a:rPr lang="ru-RU" dirty="0" err="1"/>
              <a:t>кримінального</a:t>
            </a:r>
            <a:r>
              <a:rPr lang="ru-RU" dirty="0"/>
              <a:t> </a:t>
            </a:r>
            <a:r>
              <a:rPr lang="ru-RU" dirty="0" err="1"/>
              <a:t>провадження</a:t>
            </a:r>
            <a:r>
              <a:rPr lang="ru-RU" dirty="0"/>
              <a:t>, </a:t>
            </a:r>
            <a:r>
              <a:rPr lang="ru-RU" dirty="0" err="1"/>
              <a:t>накладає</a:t>
            </a:r>
            <a:r>
              <a:rPr lang="ru-RU" dirty="0"/>
              <a:t> </a:t>
            </a:r>
            <a:r>
              <a:rPr lang="ru-RU" dirty="0" err="1"/>
              <a:t>вимоги</a:t>
            </a:r>
            <a:r>
              <a:rPr lang="ru-RU" dirty="0"/>
              <a:t> </a:t>
            </a:r>
            <a:r>
              <a:rPr lang="ru-RU" dirty="0" err="1"/>
              <a:t>щодо</a:t>
            </a:r>
            <a:r>
              <a:rPr lang="ru-RU" dirty="0"/>
              <a:t>, </a:t>
            </a:r>
            <a:r>
              <a:rPr lang="ru-RU" dirty="0" err="1"/>
              <a:t>зокрема</a:t>
            </a:r>
            <a:r>
              <a:rPr lang="ru-RU" dirty="0"/>
              <a:t>, </a:t>
            </a:r>
            <a:r>
              <a:rPr lang="ru-RU" dirty="0" err="1"/>
              <a:t>тягаря</a:t>
            </a:r>
            <a:r>
              <a:rPr lang="ru-RU" dirty="0"/>
              <a:t> </a:t>
            </a:r>
            <a:r>
              <a:rPr lang="ru-RU" dirty="0" err="1"/>
              <a:t>доведення</a:t>
            </a:r>
            <a:r>
              <a:rPr lang="ru-RU" dirty="0"/>
              <a:t> (див. </a:t>
            </a:r>
            <a:r>
              <a:rPr lang="ru-RU" dirty="0" err="1"/>
              <a:t>справи</a:t>
            </a:r>
            <a:r>
              <a:rPr lang="ru-RU" dirty="0"/>
              <a:t> «</a:t>
            </a:r>
            <a:r>
              <a:rPr lang="en-US" i="1" dirty="0" err="1"/>
              <a:t>Barberà</a:t>
            </a:r>
            <a:r>
              <a:rPr lang="en-US" i="1" dirty="0"/>
              <a:t>, </a:t>
            </a:r>
            <a:r>
              <a:rPr lang="en-US" i="1" dirty="0" err="1"/>
              <a:t>Messegué</a:t>
            </a:r>
            <a:r>
              <a:rPr lang="en-US" i="1" dirty="0"/>
              <a:t> </a:t>
            </a:r>
            <a:r>
              <a:rPr lang="ru-RU" i="1" dirty="0"/>
              <a:t>та </a:t>
            </a:r>
            <a:r>
              <a:rPr lang="en-US" i="1" dirty="0" err="1"/>
              <a:t>Jabardo</a:t>
            </a:r>
            <a:r>
              <a:rPr lang="en-US" i="1" dirty="0"/>
              <a:t> </a:t>
            </a:r>
            <a:r>
              <a:rPr lang="ru-RU" i="1" dirty="0" err="1"/>
              <a:t>проти</a:t>
            </a:r>
            <a:r>
              <a:rPr lang="ru-RU" i="1" dirty="0"/>
              <a:t> </a:t>
            </a:r>
            <a:r>
              <a:rPr lang="ru-RU" i="1" dirty="0" err="1"/>
              <a:t>Іспанії</a:t>
            </a:r>
            <a:r>
              <a:rPr lang="ru-RU" i="1" dirty="0"/>
              <a:t>», </a:t>
            </a:r>
            <a:r>
              <a:rPr lang="ru-RU" dirty="0" err="1"/>
              <a:t>рішення</a:t>
            </a:r>
            <a:r>
              <a:rPr lang="ru-RU" dirty="0"/>
              <a:t> </a:t>
            </a:r>
            <a:r>
              <a:rPr lang="ru-RU" dirty="0" err="1"/>
              <a:t>від</a:t>
            </a:r>
            <a:r>
              <a:rPr lang="ru-RU" dirty="0"/>
              <a:t> 6 </a:t>
            </a:r>
            <a:r>
              <a:rPr lang="ru-RU" dirty="0" err="1"/>
              <a:t>грудня</a:t>
            </a:r>
            <a:r>
              <a:rPr lang="ru-RU" dirty="0"/>
              <a:t> 1988 року, § 77, </a:t>
            </a:r>
            <a:r>
              <a:rPr lang="en-US" dirty="0"/>
              <a:t>Series A no. 146; </a:t>
            </a:r>
            <a:r>
              <a:rPr lang="ru-RU" dirty="0"/>
              <a:t>та «</a:t>
            </a:r>
            <a:r>
              <a:rPr lang="en-US" i="1" dirty="0" err="1"/>
              <a:t>Telfner</a:t>
            </a:r>
            <a:r>
              <a:rPr lang="en-US" i="1" dirty="0"/>
              <a:t> </a:t>
            </a:r>
            <a:r>
              <a:rPr lang="ru-RU" i="1" dirty="0" err="1"/>
              <a:t>проти</a:t>
            </a:r>
            <a:r>
              <a:rPr lang="ru-RU" i="1" dirty="0"/>
              <a:t> </a:t>
            </a:r>
            <a:r>
              <a:rPr lang="ru-RU" i="1" dirty="0" err="1"/>
              <a:t>Австрії</a:t>
            </a:r>
            <a:r>
              <a:rPr lang="ru-RU" i="1" dirty="0"/>
              <a:t>»</a:t>
            </a:r>
            <a:r>
              <a:rPr lang="ru-RU" dirty="0"/>
              <a:t>, № </a:t>
            </a:r>
            <a:r>
              <a:rPr lang="ru-RU" u="sng" dirty="0">
                <a:hlinkClick r:id="rId2"/>
              </a:rPr>
              <a:t>33501/96</a:t>
            </a:r>
            <a:r>
              <a:rPr lang="ru-RU" dirty="0"/>
              <a:t>, § 15, </a:t>
            </a:r>
            <a:r>
              <a:rPr lang="ru-RU" dirty="0" err="1"/>
              <a:t>рішення</a:t>
            </a:r>
            <a:r>
              <a:rPr lang="ru-RU" dirty="0"/>
              <a:t> </a:t>
            </a:r>
            <a:r>
              <a:rPr lang="ru-RU" dirty="0" err="1"/>
              <a:t>від</a:t>
            </a:r>
            <a:r>
              <a:rPr lang="ru-RU" dirty="0"/>
              <a:t> 20 </a:t>
            </a:r>
            <a:r>
              <a:rPr lang="ru-RU" dirty="0" err="1"/>
              <a:t>березня</a:t>
            </a:r>
            <a:r>
              <a:rPr lang="ru-RU" dirty="0"/>
              <a:t> 2001 року; </a:t>
            </a:r>
            <a:r>
              <a:rPr lang="ru-RU" dirty="0" err="1"/>
              <a:t>правових</a:t>
            </a:r>
            <a:r>
              <a:rPr lang="ru-RU" dirty="0"/>
              <a:t> </a:t>
            </a:r>
            <a:r>
              <a:rPr lang="ru-RU" dirty="0" err="1"/>
              <a:t>презумпцій</a:t>
            </a:r>
            <a:r>
              <a:rPr lang="ru-RU" dirty="0"/>
              <a:t> факту і права (див. </a:t>
            </a:r>
            <a:r>
              <a:rPr lang="ru-RU" dirty="0" err="1"/>
              <a:t>справи</a:t>
            </a:r>
            <a:r>
              <a:rPr lang="ru-RU" dirty="0"/>
              <a:t> «</a:t>
            </a:r>
            <a:r>
              <a:rPr lang="en-US" i="1" dirty="0" err="1"/>
              <a:t>Salabiaku</a:t>
            </a:r>
            <a:r>
              <a:rPr lang="en-US" i="1" dirty="0"/>
              <a:t> </a:t>
            </a:r>
            <a:r>
              <a:rPr lang="ru-RU" i="1" dirty="0" err="1"/>
              <a:t>проти</a:t>
            </a:r>
            <a:r>
              <a:rPr lang="ru-RU" i="1" dirty="0"/>
              <a:t> </a:t>
            </a:r>
            <a:r>
              <a:rPr lang="ru-RU" i="1" dirty="0" err="1"/>
              <a:t>Франції</a:t>
            </a:r>
            <a:r>
              <a:rPr lang="ru-RU" i="1" dirty="0"/>
              <a:t>»</a:t>
            </a:r>
            <a:r>
              <a:rPr lang="ru-RU" dirty="0"/>
              <a:t>, </a:t>
            </a:r>
            <a:r>
              <a:rPr lang="ru-RU" dirty="0" err="1"/>
              <a:t>рішення</a:t>
            </a:r>
            <a:r>
              <a:rPr lang="ru-RU" dirty="0"/>
              <a:t> </a:t>
            </a:r>
            <a:r>
              <a:rPr lang="ru-RU" dirty="0" err="1"/>
              <a:t>від</a:t>
            </a:r>
            <a:r>
              <a:rPr lang="ru-RU" dirty="0"/>
              <a:t> 7 </a:t>
            </a:r>
            <a:r>
              <a:rPr lang="ru-RU" dirty="0" err="1"/>
              <a:t>жовтня</a:t>
            </a:r>
            <a:r>
              <a:rPr lang="ru-RU" dirty="0"/>
              <a:t> 1988 року, § 28, </a:t>
            </a:r>
            <a:r>
              <a:rPr lang="en-US" dirty="0"/>
              <a:t>Series A no. 141‑A; </a:t>
            </a:r>
            <a:r>
              <a:rPr lang="ru-RU" dirty="0"/>
              <a:t>та «</a:t>
            </a:r>
            <a:r>
              <a:rPr lang="en-US" i="1" dirty="0"/>
              <a:t>Radio France </a:t>
            </a:r>
            <a:r>
              <a:rPr lang="ru-RU" i="1" dirty="0"/>
              <a:t>та </a:t>
            </a:r>
            <a:r>
              <a:rPr lang="ru-RU" i="1" dirty="0" err="1"/>
              <a:t>інші</a:t>
            </a:r>
            <a:r>
              <a:rPr lang="ru-RU" i="1" dirty="0"/>
              <a:t> </a:t>
            </a:r>
            <a:r>
              <a:rPr lang="ru-RU" i="1" dirty="0" err="1"/>
              <a:t>проти</a:t>
            </a:r>
            <a:r>
              <a:rPr lang="ru-RU" i="1" dirty="0"/>
              <a:t> </a:t>
            </a:r>
            <a:r>
              <a:rPr lang="ru-RU" i="1" dirty="0" err="1"/>
              <a:t>Франції</a:t>
            </a:r>
            <a:r>
              <a:rPr lang="ru-RU" i="1" dirty="0"/>
              <a:t>»</a:t>
            </a:r>
            <a:r>
              <a:rPr lang="ru-RU" dirty="0"/>
              <a:t>, № </a:t>
            </a:r>
            <a:r>
              <a:rPr lang="ru-RU" u="sng" dirty="0">
                <a:hlinkClick r:id="rId3"/>
              </a:rPr>
              <a:t>53984/00</a:t>
            </a:r>
            <a:r>
              <a:rPr lang="ru-RU" dirty="0"/>
              <a:t>, § 24, </a:t>
            </a:r>
            <a:r>
              <a:rPr lang="en-US" dirty="0"/>
              <a:t>ECHR 2004‑II); </a:t>
            </a:r>
            <a:r>
              <a:rPr lang="ru-RU" dirty="0" err="1"/>
              <a:t>привілею</a:t>
            </a:r>
            <a:r>
              <a:rPr lang="ru-RU" dirty="0"/>
              <a:t> </a:t>
            </a:r>
            <a:r>
              <a:rPr lang="ru-RU" dirty="0" err="1"/>
              <a:t>проти</a:t>
            </a:r>
            <a:r>
              <a:rPr lang="ru-RU" dirty="0"/>
              <a:t> </a:t>
            </a:r>
            <a:r>
              <a:rPr lang="ru-RU" dirty="0" err="1"/>
              <a:t>самообвинувачення</a:t>
            </a:r>
            <a:r>
              <a:rPr lang="ru-RU" dirty="0"/>
              <a:t> (див. </a:t>
            </a:r>
            <a:r>
              <a:rPr lang="ru-RU" dirty="0" err="1"/>
              <a:t>справи</a:t>
            </a:r>
            <a:r>
              <a:rPr lang="ru-RU" dirty="0"/>
              <a:t> «</a:t>
            </a:r>
            <a:r>
              <a:rPr lang="en-US" i="1" dirty="0"/>
              <a:t>Saunders </a:t>
            </a:r>
            <a:r>
              <a:rPr lang="ru-RU" i="1" dirty="0" err="1"/>
              <a:t>проти</a:t>
            </a:r>
            <a:r>
              <a:rPr lang="ru-RU" i="1" dirty="0"/>
              <a:t> </a:t>
            </a:r>
            <a:r>
              <a:rPr lang="ru-RU" i="1" dirty="0" err="1"/>
              <a:t>Сполученого</a:t>
            </a:r>
            <a:r>
              <a:rPr lang="ru-RU" i="1" dirty="0"/>
              <a:t> </a:t>
            </a:r>
            <a:r>
              <a:rPr lang="ru-RU" i="1" dirty="0" err="1"/>
              <a:t>Королівства</a:t>
            </a:r>
            <a:r>
              <a:rPr lang="ru-RU" i="1" dirty="0"/>
              <a:t>»</a:t>
            </a:r>
            <a:r>
              <a:rPr lang="ru-RU" dirty="0"/>
              <a:t>, </a:t>
            </a:r>
            <a:r>
              <a:rPr lang="ru-RU" dirty="0" err="1"/>
              <a:t>рішення</a:t>
            </a:r>
            <a:r>
              <a:rPr lang="ru-RU" dirty="0"/>
              <a:t> </a:t>
            </a:r>
            <a:r>
              <a:rPr lang="ru-RU" dirty="0" err="1"/>
              <a:t>від</a:t>
            </a:r>
            <a:r>
              <a:rPr lang="ru-RU" dirty="0"/>
              <a:t> 17 </a:t>
            </a:r>
            <a:r>
              <a:rPr lang="ru-RU" dirty="0" err="1"/>
              <a:t>грудня</a:t>
            </a:r>
            <a:r>
              <a:rPr lang="ru-RU" dirty="0"/>
              <a:t> 1996 року, § 68, </a:t>
            </a:r>
            <a:r>
              <a:rPr lang="en-US" i="1" dirty="0"/>
              <a:t>Reports of Judgments and Decisions </a:t>
            </a:r>
            <a:r>
              <a:rPr lang="en-US" dirty="0"/>
              <a:t>1996‑VI; </a:t>
            </a:r>
            <a:r>
              <a:rPr lang="ru-RU" dirty="0"/>
              <a:t>та «</a:t>
            </a:r>
            <a:r>
              <a:rPr lang="en-US" i="1" dirty="0"/>
              <a:t>Heaney </a:t>
            </a:r>
            <a:r>
              <a:rPr lang="ru-RU" i="1" dirty="0"/>
              <a:t>та </a:t>
            </a:r>
            <a:r>
              <a:rPr lang="en-US" i="1" dirty="0"/>
              <a:t>McGuinness </a:t>
            </a:r>
            <a:r>
              <a:rPr lang="ru-RU" i="1" dirty="0" err="1"/>
              <a:t>проти</a:t>
            </a:r>
            <a:r>
              <a:rPr lang="ru-RU" i="1" dirty="0"/>
              <a:t> </a:t>
            </a:r>
            <a:r>
              <a:rPr lang="ru-RU" i="1" dirty="0" err="1"/>
              <a:t>Ірландії</a:t>
            </a:r>
            <a:r>
              <a:rPr lang="ru-RU" i="1" dirty="0"/>
              <a:t>»</a:t>
            </a:r>
            <a:r>
              <a:rPr lang="ru-RU" dirty="0"/>
              <a:t>, № </a:t>
            </a:r>
            <a:r>
              <a:rPr lang="ru-RU" u="sng" dirty="0">
                <a:hlinkClick r:id="rId4"/>
              </a:rPr>
              <a:t>34720/97</a:t>
            </a:r>
            <a:r>
              <a:rPr lang="ru-RU" dirty="0"/>
              <a:t>, § 40, </a:t>
            </a:r>
            <a:r>
              <a:rPr lang="en-US" dirty="0"/>
              <a:t>ECHR 2000‑XII); </a:t>
            </a:r>
            <a:r>
              <a:rPr lang="ru-RU" dirty="0" err="1"/>
              <a:t>досудового</a:t>
            </a:r>
            <a:r>
              <a:rPr lang="ru-RU" dirty="0"/>
              <a:t> </a:t>
            </a:r>
            <a:r>
              <a:rPr lang="ru-RU" dirty="0" err="1"/>
              <a:t>оприлюднення</a:t>
            </a:r>
            <a:r>
              <a:rPr lang="ru-RU" dirty="0"/>
              <a:t> </a:t>
            </a:r>
            <a:r>
              <a:rPr lang="ru-RU" dirty="0" err="1"/>
              <a:t>елементів</a:t>
            </a:r>
            <a:r>
              <a:rPr lang="ru-RU" dirty="0"/>
              <a:t> </a:t>
            </a:r>
            <a:r>
              <a:rPr lang="ru-RU" dirty="0" err="1"/>
              <a:t>справи</a:t>
            </a:r>
            <a:r>
              <a:rPr lang="ru-RU" dirty="0"/>
              <a:t> (див. </a:t>
            </a:r>
            <a:r>
              <a:rPr lang="ru-RU" dirty="0" err="1"/>
              <a:t>справи</a:t>
            </a:r>
            <a:r>
              <a:rPr lang="ru-RU" dirty="0"/>
              <a:t> «</a:t>
            </a:r>
            <a:r>
              <a:rPr lang="en-US" i="1" dirty="0" err="1"/>
              <a:t>Akay</a:t>
            </a:r>
            <a:r>
              <a:rPr lang="en-US" i="1" dirty="0"/>
              <a:t> </a:t>
            </a:r>
            <a:r>
              <a:rPr lang="ru-RU" i="1" dirty="0" err="1"/>
              <a:t>проти</a:t>
            </a:r>
            <a:r>
              <a:rPr lang="ru-RU" i="1" dirty="0"/>
              <a:t> </a:t>
            </a:r>
            <a:r>
              <a:rPr lang="ru-RU" i="1" dirty="0" err="1"/>
              <a:t>Туреччини</a:t>
            </a:r>
            <a:r>
              <a:rPr lang="ru-RU" i="1" dirty="0"/>
              <a:t>»</a:t>
            </a:r>
            <a:r>
              <a:rPr lang="ru-RU" dirty="0"/>
              <a:t>, № </a:t>
            </a:r>
            <a:r>
              <a:rPr lang="ru-RU" u="sng" dirty="0">
                <a:hlinkClick r:id="rId5"/>
              </a:rPr>
              <a:t>34501/97</a:t>
            </a:r>
            <a:r>
              <a:rPr lang="ru-RU" dirty="0"/>
              <a:t>, </a:t>
            </a:r>
            <a:r>
              <a:rPr lang="ru-RU" dirty="0" err="1"/>
              <a:t>ухвала</a:t>
            </a:r>
            <a:r>
              <a:rPr lang="ru-RU" dirty="0"/>
              <a:t> </a:t>
            </a:r>
            <a:r>
              <a:rPr lang="ru-RU" dirty="0" err="1"/>
              <a:t>щодо</a:t>
            </a:r>
            <a:r>
              <a:rPr lang="ru-RU" dirty="0"/>
              <a:t> </a:t>
            </a:r>
            <a:r>
              <a:rPr lang="ru-RU" dirty="0" err="1"/>
              <a:t>прийнятності</a:t>
            </a:r>
            <a:r>
              <a:rPr lang="ru-RU" dirty="0"/>
              <a:t> </a:t>
            </a:r>
            <a:r>
              <a:rPr lang="ru-RU" dirty="0" err="1"/>
              <a:t>від</a:t>
            </a:r>
            <a:r>
              <a:rPr lang="ru-RU" dirty="0"/>
              <a:t> 19 лютого 2002 року; та «</a:t>
            </a:r>
            <a:r>
              <a:rPr lang="en-US" i="1" dirty="0"/>
              <a:t>G.C.P. </a:t>
            </a:r>
            <a:r>
              <a:rPr lang="ru-RU" i="1" dirty="0" err="1"/>
              <a:t>проти</a:t>
            </a:r>
            <a:r>
              <a:rPr lang="ru-RU" i="1" dirty="0"/>
              <a:t> </a:t>
            </a:r>
            <a:r>
              <a:rPr lang="ru-RU" i="1" dirty="0" err="1"/>
              <a:t>Румунії</a:t>
            </a:r>
            <a:r>
              <a:rPr lang="ru-RU" dirty="0"/>
              <a:t>»,</a:t>
            </a:r>
            <a:r>
              <a:rPr lang="ru-RU" i="1" dirty="0"/>
              <a:t> </a:t>
            </a:r>
            <a:r>
              <a:rPr lang="ru-RU" dirty="0"/>
              <a:t>№ </a:t>
            </a:r>
            <a:r>
              <a:rPr lang="ru-RU" u="sng" dirty="0">
                <a:hlinkClick r:id="rId6"/>
              </a:rPr>
              <a:t>20899/03</a:t>
            </a:r>
            <a:r>
              <a:rPr lang="ru-RU" dirty="0"/>
              <a:t>, § 46, </a:t>
            </a:r>
            <a:r>
              <a:rPr lang="ru-RU" dirty="0" err="1"/>
              <a:t>рішення</a:t>
            </a:r>
            <a:r>
              <a:rPr lang="ru-RU" dirty="0"/>
              <a:t> </a:t>
            </a:r>
            <a:r>
              <a:rPr lang="ru-RU" dirty="0" err="1"/>
              <a:t>від</a:t>
            </a:r>
            <a:r>
              <a:rPr lang="ru-RU" dirty="0"/>
              <a:t> 20 </a:t>
            </a:r>
            <a:r>
              <a:rPr lang="ru-RU" dirty="0" err="1"/>
              <a:t>грудня</a:t>
            </a:r>
            <a:r>
              <a:rPr lang="ru-RU" dirty="0"/>
              <a:t> 2011 року); та </a:t>
            </a:r>
            <a:r>
              <a:rPr lang="ru-RU" dirty="0" err="1"/>
              <a:t>передчасних</a:t>
            </a:r>
            <a:r>
              <a:rPr lang="ru-RU" dirty="0"/>
              <a:t> </a:t>
            </a:r>
            <a:r>
              <a:rPr lang="ru-RU" dirty="0" err="1"/>
              <a:t>висловлювань</a:t>
            </a:r>
            <a:r>
              <a:rPr lang="ru-RU" dirty="0"/>
              <a:t> суду </a:t>
            </a:r>
            <a:r>
              <a:rPr lang="ru-RU" dirty="0" err="1"/>
              <a:t>або</a:t>
            </a:r>
            <a:r>
              <a:rPr lang="ru-RU" dirty="0"/>
              <a:t> </a:t>
            </a:r>
            <a:r>
              <a:rPr lang="ru-RU" dirty="0" err="1"/>
              <a:t>інших</a:t>
            </a:r>
            <a:r>
              <a:rPr lang="ru-RU" dirty="0"/>
              <a:t> </a:t>
            </a:r>
            <a:r>
              <a:rPr lang="ru-RU" dirty="0" err="1"/>
              <a:t>представників</a:t>
            </a:r>
            <a:r>
              <a:rPr lang="ru-RU" dirty="0"/>
              <a:t> </a:t>
            </a:r>
            <a:r>
              <a:rPr lang="ru-RU" dirty="0" err="1"/>
              <a:t>держави</a:t>
            </a:r>
            <a:r>
              <a:rPr lang="ru-RU" dirty="0"/>
              <a:t> про вину </a:t>
            </a:r>
            <a:r>
              <a:rPr lang="ru-RU" dirty="0" err="1"/>
              <a:t>обвинуваченої</a:t>
            </a:r>
            <a:r>
              <a:rPr lang="ru-RU" dirty="0"/>
              <a:t> особи (див. </a:t>
            </a:r>
            <a:r>
              <a:rPr lang="ru-RU" dirty="0" err="1"/>
              <a:t>справи</a:t>
            </a:r>
            <a:r>
              <a:rPr lang="ru-RU" dirty="0"/>
              <a:t> «</a:t>
            </a:r>
            <a:r>
              <a:rPr lang="en-US" i="1" dirty="0" err="1"/>
              <a:t>Allenet</a:t>
            </a:r>
            <a:r>
              <a:rPr lang="en-US" i="1" dirty="0"/>
              <a:t> de </a:t>
            </a:r>
            <a:r>
              <a:rPr lang="en-US" i="1" dirty="0" err="1"/>
              <a:t>Ribemont</a:t>
            </a:r>
            <a:r>
              <a:rPr lang="en-US" i="1" dirty="0"/>
              <a:t>»</a:t>
            </a:r>
            <a:r>
              <a:rPr lang="en-US" dirty="0"/>
              <a:t>, </a:t>
            </a:r>
            <a:r>
              <a:rPr lang="ru-RU" dirty="0" err="1"/>
              <a:t>згадана</a:t>
            </a:r>
            <a:r>
              <a:rPr lang="ru-RU" dirty="0"/>
              <a:t> </a:t>
            </a:r>
            <a:r>
              <a:rPr lang="ru-RU" dirty="0" err="1"/>
              <a:t>вище</a:t>
            </a:r>
            <a:r>
              <a:rPr lang="ru-RU" dirty="0"/>
              <a:t>, §§ 35-36; та «</a:t>
            </a:r>
            <a:r>
              <a:rPr lang="en-US" i="1" dirty="0" err="1"/>
              <a:t>Nešťák</a:t>
            </a:r>
            <a:r>
              <a:rPr lang="en-US" i="1" dirty="0"/>
              <a:t> </a:t>
            </a:r>
            <a:r>
              <a:rPr lang="ru-RU" i="1" dirty="0" err="1"/>
              <a:t>проти</a:t>
            </a:r>
            <a:r>
              <a:rPr lang="ru-RU" i="1" dirty="0"/>
              <a:t> </a:t>
            </a:r>
            <a:r>
              <a:rPr lang="ru-RU" i="1" dirty="0" err="1"/>
              <a:t>Словаччини</a:t>
            </a:r>
            <a:r>
              <a:rPr lang="ru-RU" i="1" dirty="0"/>
              <a:t>», </a:t>
            </a:r>
            <a:r>
              <a:rPr lang="ru-RU" dirty="0"/>
              <a:t>№ </a:t>
            </a:r>
            <a:r>
              <a:rPr lang="ru-RU" u="sng" dirty="0">
                <a:hlinkClick r:id="rId7"/>
              </a:rPr>
              <a:t>65559/01</a:t>
            </a:r>
            <a:r>
              <a:rPr lang="ru-RU" dirty="0"/>
              <a:t>, § 88, </a:t>
            </a:r>
            <a:r>
              <a:rPr lang="ru-RU" dirty="0" err="1"/>
              <a:t>рішення</a:t>
            </a:r>
            <a:r>
              <a:rPr lang="ru-RU" dirty="0"/>
              <a:t> </a:t>
            </a:r>
            <a:r>
              <a:rPr lang="ru-RU" dirty="0" err="1"/>
              <a:t>від</a:t>
            </a:r>
            <a:r>
              <a:rPr lang="ru-RU" dirty="0"/>
              <a:t> 27 лютого 2007 року).</a:t>
            </a:r>
          </a:p>
          <a:p>
            <a:pPr marL="0" indent="0">
              <a:buNone/>
            </a:pPr>
            <a:endParaRPr lang="en-US" dirty="0"/>
          </a:p>
        </p:txBody>
      </p:sp>
    </p:spTree>
    <p:extLst>
      <p:ext uri="{BB962C8B-B14F-4D97-AF65-F5344CB8AC3E}">
        <p14:creationId xmlns:p14="http://schemas.microsoft.com/office/powerpoint/2010/main" val="409826288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703912"/>
          </a:xfrm>
        </p:spPr>
        <p:txBody>
          <a:bodyPr>
            <a:normAutofit fontScale="77500" lnSpcReduction="20000"/>
          </a:bodyPr>
          <a:lstStyle/>
          <a:p>
            <a:pPr marL="0" indent="0" algn="just">
              <a:buNone/>
            </a:pPr>
            <a:r>
              <a:rPr lang="ru-RU" dirty="0"/>
              <a:t>           </a:t>
            </a:r>
            <a:r>
              <a:rPr lang="ru-RU" dirty="0" smtClean="0"/>
              <a:t>94.</a:t>
            </a:r>
            <a:r>
              <a:rPr lang="ru-RU" dirty="0"/>
              <a:t>   Разом з </a:t>
            </a:r>
            <a:r>
              <a:rPr lang="ru-RU" dirty="0" err="1"/>
              <a:t>тим</a:t>
            </a:r>
            <a:r>
              <a:rPr lang="ru-RU" dirty="0"/>
              <a:t>, </a:t>
            </a:r>
            <a:r>
              <a:rPr lang="ru-RU" dirty="0" err="1"/>
              <a:t>презумпція</a:t>
            </a:r>
            <a:r>
              <a:rPr lang="ru-RU" dirty="0"/>
              <a:t> </a:t>
            </a:r>
            <a:r>
              <a:rPr lang="ru-RU" dirty="0" err="1"/>
              <a:t>невинуватості</a:t>
            </a:r>
            <a:r>
              <a:rPr lang="ru-RU" dirty="0"/>
              <a:t>, </a:t>
            </a:r>
            <a:r>
              <a:rPr lang="ru-RU" dirty="0" err="1"/>
              <a:t>дотримуючись</a:t>
            </a:r>
            <a:r>
              <a:rPr lang="ru-RU" dirty="0"/>
              <a:t> </a:t>
            </a:r>
            <a:r>
              <a:rPr lang="ru-RU" dirty="0" err="1"/>
              <a:t>необхідності</a:t>
            </a:r>
            <a:r>
              <a:rPr lang="ru-RU" dirty="0"/>
              <a:t> </a:t>
            </a:r>
            <a:r>
              <a:rPr lang="ru-RU" dirty="0" err="1"/>
              <a:t>забезпечити</a:t>
            </a:r>
            <a:r>
              <a:rPr lang="ru-RU" dirty="0"/>
              <a:t> </a:t>
            </a:r>
            <a:r>
              <a:rPr lang="ru-RU" dirty="0" err="1"/>
              <a:t>практичність</a:t>
            </a:r>
            <a:r>
              <a:rPr lang="ru-RU" dirty="0"/>
              <a:t> та </a:t>
            </a:r>
            <a:r>
              <a:rPr lang="ru-RU" dirty="0" err="1"/>
              <a:t>ефективність</a:t>
            </a:r>
            <a:r>
              <a:rPr lang="ru-RU" dirty="0"/>
              <a:t> права, </a:t>
            </a:r>
            <a:r>
              <a:rPr lang="ru-RU" dirty="0" err="1"/>
              <a:t>гарантованого</a:t>
            </a:r>
            <a:r>
              <a:rPr lang="ru-RU" dirty="0"/>
              <a:t> </a:t>
            </a:r>
            <a:r>
              <a:rPr lang="ru-RU" dirty="0" err="1"/>
              <a:t>статтею</a:t>
            </a:r>
            <a:r>
              <a:rPr lang="ru-RU" dirty="0"/>
              <a:t> 6 § 2, </a:t>
            </a:r>
            <a:r>
              <a:rPr lang="ru-RU" dirty="0" err="1"/>
              <a:t>має</a:t>
            </a:r>
            <a:r>
              <a:rPr lang="ru-RU" dirty="0"/>
              <a:t> й </a:t>
            </a:r>
            <a:r>
              <a:rPr lang="ru-RU" dirty="0" err="1"/>
              <a:t>інший</a:t>
            </a:r>
            <a:r>
              <a:rPr lang="ru-RU" dirty="0"/>
              <a:t> аспект. </a:t>
            </a:r>
            <a:r>
              <a:rPr lang="ru-RU" dirty="0" err="1"/>
              <a:t>Її</a:t>
            </a:r>
            <a:r>
              <a:rPr lang="ru-RU" dirty="0"/>
              <a:t> </a:t>
            </a:r>
            <a:r>
              <a:rPr lang="ru-RU" dirty="0" err="1"/>
              <a:t>загальна</a:t>
            </a:r>
            <a:r>
              <a:rPr lang="ru-RU" dirty="0"/>
              <a:t> мета в </a:t>
            </a:r>
            <a:r>
              <a:rPr lang="ru-RU" dirty="0" err="1"/>
              <a:t>цьому</a:t>
            </a:r>
            <a:r>
              <a:rPr lang="ru-RU" dirty="0"/>
              <a:t> другому </a:t>
            </a:r>
            <a:r>
              <a:rPr lang="ru-RU" dirty="0" err="1"/>
              <a:t>аспекті</a:t>
            </a:r>
            <a:r>
              <a:rPr lang="ru-RU" dirty="0"/>
              <a:t> </a:t>
            </a:r>
            <a:r>
              <a:rPr lang="ru-RU" dirty="0" err="1"/>
              <a:t>полягає</a:t>
            </a:r>
            <a:r>
              <a:rPr lang="ru-RU" dirty="0"/>
              <a:t> в </a:t>
            </a:r>
            <a:r>
              <a:rPr lang="ru-RU" dirty="0" err="1"/>
              <a:t>захисті</a:t>
            </a:r>
            <a:r>
              <a:rPr lang="ru-RU" dirty="0"/>
              <a:t> </a:t>
            </a:r>
            <a:r>
              <a:rPr lang="ru-RU" dirty="0" err="1"/>
              <a:t>осіб</a:t>
            </a:r>
            <a:r>
              <a:rPr lang="ru-RU" dirty="0"/>
              <a:t>, </a:t>
            </a:r>
            <a:r>
              <a:rPr lang="ru-RU" dirty="0" err="1"/>
              <a:t>які</a:t>
            </a:r>
            <a:r>
              <a:rPr lang="ru-RU" dirty="0"/>
              <a:t> </a:t>
            </a:r>
            <a:r>
              <a:rPr lang="ru-RU" dirty="0" err="1"/>
              <a:t>були</a:t>
            </a:r>
            <a:r>
              <a:rPr lang="ru-RU" dirty="0"/>
              <a:t> </a:t>
            </a:r>
            <a:r>
              <a:rPr lang="ru-RU" dirty="0" err="1"/>
              <a:t>виправдані</a:t>
            </a:r>
            <a:r>
              <a:rPr lang="ru-RU" dirty="0"/>
              <a:t> за </a:t>
            </a:r>
            <a:r>
              <a:rPr lang="ru-RU" dirty="0" err="1"/>
              <a:t>кримінальним</a:t>
            </a:r>
            <a:r>
              <a:rPr lang="ru-RU" dirty="0"/>
              <a:t> </a:t>
            </a:r>
            <a:r>
              <a:rPr lang="ru-RU" dirty="0" err="1"/>
              <a:t>обвинуваченням</a:t>
            </a:r>
            <a:r>
              <a:rPr lang="ru-RU" dirty="0"/>
              <a:t>, </a:t>
            </a:r>
            <a:r>
              <a:rPr lang="ru-RU" dirty="0" err="1"/>
              <a:t>або</a:t>
            </a:r>
            <a:r>
              <a:rPr lang="ru-RU" dirty="0"/>
              <a:t> </a:t>
            </a:r>
            <a:r>
              <a:rPr lang="ru-RU" dirty="0" err="1"/>
              <a:t>щодо</a:t>
            </a:r>
            <a:r>
              <a:rPr lang="ru-RU" dirty="0"/>
              <a:t> </a:t>
            </a:r>
            <a:r>
              <a:rPr lang="ru-RU" dirty="0" err="1"/>
              <a:t>яких</a:t>
            </a:r>
            <a:r>
              <a:rPr lang="ru-RU" dirty="0"/>
              <a:t> </a:t>
            </a:r>
            <a:r>
              <a:rPr lang="ru-RU" dirty="0" err="1"/>
              <a:t>кримінальну</a:t>
            </a:r>
            <a:r>
              <a:rPr lang="ru-RU" dirty="0"/>
              <a:t> справу </a:t>
            </a:r>
            <a:r>
              <a:rPr lang="ru-RU" dirty="0" err="1"/>
              <a:t>було</a:t>
            </a:r>
            <a:r>
              <a:rPr lang="ru-RU" dirty="0"/>
              <a:t> </a:t>
            </a:r>
            <a:r>
              <a:rPr lang="ru-RU" dirty="0" err="1"/>
              <a:t>закрито</a:t>
            </a:r>
            <a:r>
              <a:rPr lang="ru-RU" dirty="0"/>
              <a:t>, </a:t>
            </a:r>
            <a:r>
              <a:rPr lang="ru-RU" dirty="0" err="1"/>
              <a:t>від</a:t>
            </a:r>
            <a:r>
              <a:rPr lang="ru-RU" dirty="0"/>
              <a:t> </a:t>
            </a:r>
            <a:r>
              <a:rPr lang="ru-RU" dirty="0" err="1"/>
              <a:t>ставлення</a:t>
            </a:r>
            <a:r>
              <a:rPr lang="ru-RU" dirty="0"/>
              <a:t> </a:t>
            </a:r>
            <a:r>
              <a:rPr lang="ru-RU" dirty="0" err="1"/>
              <a:t>представників</a:t>
            </a:r>
            <a:r>
              <a:rPr lang="ru-RU" dirty="0"/>
              <a:t> </a:t>
            </a:r>
            <a:r>
              <a:rPr lang="ru-RU" dirty="0" err="1"/>
              <a:t>держави</a:t>
            </a:r>
            <a:r>
              <a:rPr lang="ru-RU" dirty="0"/>
              <a:t> та </a:t>
            </a:r>
            <a:r>
              <a:rPr lang="ru-RU" dirty="0" err="1"/>
              <a:t>органів</a:t>
            </a:r>
            <a:r>
              <a:rPr lang="ru-RU" dirty="0"/>
              <a:t> </a:t>
            </a:r>
            <a:r>
              <a:rPr lang="ru-RU" dirty="0" err="1"/>
              <a:t>влади</a:t>
            </a:r>
            <a:r>
              <a:rPr lang="ru-RU" dirty="0"/>
              <a:t>, як </a:t>
            </a:r>
            <a:r>
              <a:rPr lang="ru-RU" dirty="0" err="1"/>
              <a:t>нібито</a:t>
            </a:r>
            <a:r>
              <a:rPr lang="ru-RU" dirty="0"/>
              <a:t> вони </a:t>
            </a:r>
            <a:r>
              <a:rPr lang="ru-RU" dirty="0" err="1"/>
              <a:t>насправді</a:t>
            </a:r>
            <a:r>
              <a:rPr lang="ru-RU" dirty="0"/>
              <a:t> є </a:t>
            </a:r>
            <a:r>
              <a:rPr lang="ru-RU" dirty="0" err="1"/>
              <a:t>винними</a:t>
            </a:r>
            <a:r>
              <a:rPr lang="ru-RU" dirty="0"/>
              <a:t> в </a:t>
            </a:r>
            <a:r>
              <a:rPr lang="ru-RU" dirty="0" err="1"/>
              <a:t>пред’явленому</a:t>
            </a:r>
            <a:r>
              <a:rPr lang="ru-RU" dirty="0"/>
              <a:t> </a:t>
            </a:r>
            <a:r>
              <a:rPr lang="ru-RU" dirty="0" err="1"/>
              <a:t>їм</a:t>
            </a:r>
            <a:r>
              <a:rPr lang="ru-RU" dirty="0"/>
              <a:t> </a:t>
            </a:r>
            <a:r>
              <a:rPr lang="ru-RU" dirty="0" err="1"/>
              <a:t>обвинуваченні</a:t>
            </a:r>
            <a:r>
              <a:rPr lang="ru-RU" dirty="0"/>
              <a:t>. У </a:t>
            </a:r>
            <a:r>
              <a:rPr lang="ru-RU" dirty="0" err="1"/>
              <a:t>цих</a:t>
            </a:r>
            <a:r>
              <a:rPr lang="ru-RU" dirty="0"/>
              <a:t> </a:t>
            </a:r>
            <a:r>
              <a:rPr lang="ru-RU" dirty="0" err="1"/>
              <a:t>випадках</a:t>
            </a:r>
            <a:r>
              <a:rPr lang="ru-RU" dirty="0"/>
              <a:t> </a:t>
            </a:r>
            <a:r>
              <a:rPr lang="ru-RU" dirty="0" err="1"/>
              <a:t>презумпція</a:t>
            </a:r>
            <a:r>
              <a:rPr lang="ru-RU" dirty="0"/>
              <a:t> </a:t>
            </a:r>
            <a:r>
              <a:rPr lang="ru-RU" dirty="0" err="1"/>
              <a:t>невинуватості</a:t>
            </a:r>
            <a:r>
              <a:rPr lang="ru-RU" dirty="0"/>
              <a:t> </a:t>
            </a:r>
            <a:r>
              <a:rPr lang="ru-RU" dirty="0" err="1"/>
              <a:t>вже</a:t>
            </a:r>
            <a:r>
              <a:rPr lang="ru-RU" dirty="0"/>
              <a:t> </a:t>
            </a:r>
            <a:r>
              <a:rPr lang="ru-RU" dirty="0" err="1"/>
              <a:t>діяла</a:t>
            </a:r>
            <a:r>
              <a:rPr lang="ru-RU" dirty="0"/>
              <a:t> - через </a:t>
            </a:r>
            <a:r>
              <a:rPr lang="ru-RU" dirty="0" err="1"/>
              <a:t>застосування</a:t>
            </a:r>
            <a:r>
              <a:rPr lang="ru-RU" dirty="0"/>
              <a:t> на судовому </a:t>
            </a:r>
            <a:r>
              <a:rPr lang="ru-RU" dirty="0" err="1"/>
              <a:t>провадженні</a:t>
            </a:r>
            <a:r>
              <a:rPr lang="ru-RU" dirty="0"/>
              <a:t> </a:t>
            </a:r>
            <a:r>
              <a:rPr lang="ru-RU" dirty="0" err="1"/>
              <a:t>різних</a:t>
            </a:r>
            <a:r>
              <a:rPr lang="ru-RU" dirty="0"/>
              <a:t> </a:t>
            </a:r>
            <a:r>
              <a:rPr lang="ru-RU" dirty="0" err="1"/>
              <a:t>вимог</a:t>
            </a:r>
            <a:r>
              <a:rPr lang="ru-RU" dirty="0"/>
              <a:t>, </a:t>
            </a:r>
            <a:r>
              <a:rPr lang="ru-RU" dirty="0" err="1"/>
              <a:t>властивих</a:t>
            </a:r>
            <a:r>
              <a:rPr lang="ru-RU" dirty="0"/>
              <a:t> </a:t>
            </a:r>
            <a:r>
              <a:rPr lang="ru-RU" dirty="0" err="1"/>
              <a:t>процесуальним</a:t>
            </a:r>
            <a:r>
              <a:rPr lang="ru-RU" dirty="0"/>
              <a:t> </a:t>
            </a:r>
            <a:r>
              <a:rPr lang="ru-RU" dirty="0" err="1"/>
              <a:t>гарантіям</a:t>
            </a:r>
            <a:r>
              <a:rPr lang="ru-RU" dirty="0"/>
              <a:t>, </a:t>
            </a:r>
            <a:r>
              <a:rPr lang="ru-RU" dirty="0" err="1"/>
              <a:t>які</a:t>
            </a:r>
            <a:r>
              <a:rPr lang="ru-RU" dirty="0"/>
              <a:t> вона </a:t>
            </a:r>
            <a:r>
              <a:rPr lang="ru-RU" dirty="0" err="1"/>
              <a:t>надає</a:t>
            </a:r>
            <a:r>
              <a:rPr lang="ru-RU" dirty="0"/>
              <a:t>, - з метою </a:t>
            </a:r>
            <a:r>
              <a:rPr lang="ru-RU" dirty="0" err="1"/>
              <a:t>забезпечення</a:t>
            </a:r>
            <a:r>
              <a:rPr lang="ru-RU" dirty="0"/>
              <a:t> </a:t>
            </a:r>
            <a:r>
              <a:rPr lang="ru-RU" dirty="0" err="1"/>
              <a:t>запобігання</a:t>
            </a:r>
            <a:r>
              <a:rPr lang="ru-RU" dirty="0"/>
              <a:t> </a:t>
            </a:r>
            <a:r>
              <a:rPr lang="ru-RU" dirty="0" err="1"/>
              <a:t>винесенню</a:t>
            </a:r>
            <a:r>
              <a:rPr lang="ru-RU" dirty="0"/>
              <a:t> несправедливого </a:t>
            </a:r>
            <a:r>
              <a:rPr lang="ru-RU" dirty="0" err="1"/>
              <a:t>обвинувального</a:t>
            </a:r>
            <a:r>
              <a:rPr lang="ru-RU" dirty="0"/>
              <a:t> </a:t>
            </a:r>
            <a:r>
              <a:rPr lang="ru-RU" dirty="0" err="1"/>
              <a:t>вироку</a:t>
            </a:r>
            <a:r>
              <a:rPr lang="ru-RU" dirty="0"/>
              <a:t>. Без </a:t>
            </a:r>
            <a:r>
              <a:rPr lang="ru-RU" dirty="0" err="1"/>
              <a:t>захисту</a:t>
            </a:r>
            <a:r>
              <a:rPr lang="ru-RU" dirty="0"/>
              <a:t>, </a:t>
            </a:r>
            <a:r>
              <a:rPr lang="ru-RU" dirty="0" err="1"/>
              <a:t>призначеного</a:t>
            </a:r>
            <a:r>
              <a:rPr lang="ru-RU" dirty="0"/>
              <a:t> для </a:t>
            </a:r>
            <a:r>
              <a:rPr lang="ru-RU" dirty="0" err="1"/>
              <a:t>забезпечення</a:t>
            </a:r>
            <a:r>
              <a:rPr lang="ru-RU" dirty="0"/>
              <a:t> </a:t>
            </a:r>
            <a:r>
              <a:rPr lang="ru-RU" dirty="0" err="1"/>
              <a:t>поваги</a:t>
            </a:r>
            <a:r>
              <a:rPr lang="ru-RU" dirty="0"/>
              <a:t> до будь-</a:t>
            </a:r>
            <a:r>
              <a:rPr lang="ru-RU" dirty="0" err="1"/>
              <a:t>якого</a:t>
            </a:r>
            <a:r>
              <a:rPr lang="ru-RU" dirty="0"/>
              <a:t> </a:t>
            </a:r>
            <a:r>
              <a:rPr lang="ru-RU" dirty="0" err="1"/>
              <a:t>подальшого</a:t>
            </a:r>
            <a:r>
              <a:rPr lang="ru-RU" dirty="0"/>
              <a:t> </a:t>
            </a:r>
            <a:r>
              <a:rPr lang="ru-RU" dirty="0" err="1"/>
              <a:t>провадження</a:t>
            </a:r>
            <a:r>
              <a:rPr lang="ru-RU" dirty="0"/>
              <a:t> </a:t>
            </a:r>
            <a:r>
              <a:rPr lang="ru-RU" dirty="0" err="1"/>
              <a:t>щодо</a:t>
            </a:r>
            <a:r>
              <a:rPr lang="ru-RU" dirty="0"/>
              <a:t> </a:t>
            </a:r>
            <a:r>
              <a:rPr lang="ru-RU" dirty="0" err="1"/>
              <a:t>виправдання</a:t>
            </a:r>
            <a:r>
              <a:rPr lang="ru-RU" dirty="0"/>
              <a:t> </a:t>
            </a:r>
            <a:r>
              <a:rPr lang="ru-RU" dirty="0" err="1"/>
              <a:t>або</a:t>
            </a:r>
            <a:r>
              <a:rPr lang="ru-RU" dirty="0"/>
              <a:t> </a:t>
            </a:r>
            <a:r>
              <a:rPr lang="ru-RU" dirty="0" err="1"/>
              <a:t>закриття</a:t>
            </a:r>
            <a:r>
              <a:rPr lang="ru-RU" dirty="0"/>
              <a:t> </a:t>
            </a:r>
            <a:r>
              <a:rPr lang="ru-RU" dirty="0" err="1"/>
              <a:t>справи</a:t>
            </a:r>
            <a:r>
              <a:rPr lang="ru-RU" dirty="0"/>
              <a:t>, </a:t>
            </a:r>
            <a:r>
              <a:rPr lang="ru-RU" dirty="0" err="1"/>
              <a:t>гарантії</a:t>
            </a:r>
            <a:r>
              <a:rPr lang="ru-RU" dirty="0"/>
              <a:t> справедливого судового </a:t>
            </a:r>
            <a:r>
              <a:rPr lang="ru-RU" dirty="0" err="1"/>
              <a:t>розгляду</a:t>
            </a:r>
            <a:r>
              <a:rPr lang="ru-RU" dirty="0"/>
              <a:t> за </a:t>
            </a:r>
            <a:r>
              <a:rPr lang="ru-RU" dirty="0" err="1"/>
              <a:t>статтею</a:t>
            </a:r>
            <a:r>
              <a:rPr lang="ru-RU" dirty="0"/>
              <a:t> 6 § 2 </a:t>
            </a:r>
            <a:r>
              <a:rPr lang="ru-RU" dirty="0" err="1"/>
              <a:t>можуть</a:t>
            </a:r>
            <a:r>
              <a:rPr lang="ru-RU" dirty="0"/>
              <a:t> </a:t>
            </a:r>
            <a:r>
              <a:rPr lang="ru-RU" dirty="0" err="1"/>
              <a:t>ризикувати</a:t>
            </a:r>
            <a:r>
              <a:rPr lang="ru-RU" dirty="0"/>
              <a:t> </a:t>
            </a:r>
            <a:r>
              <a:rPr lang="ru-RU" dirty="0" err="1"/>
              <a:t>перетворитися</a:t>
            </a:r>
            <a:r>
              <a:rPr lang="ru-RU" dirty="0"/>
              <a:t> на </a:t>
            </a:r>
            <a:r>
              <a:rPr lang="ru-RU" dirty="0" err="1"/>
              <a:t>теоретичні</a:t>
            </a:r>
            <a:r>
              <a:rPr lang="ru-RU" dirty="0"/>
              <a:t> та </a:t>
            </a:r>
            <a:r>
              <a:rPr lang="ru-RU" dirty="0" err="1"/>
              <a:t>ілюзорні</a:t>
            </a:r>
            <a:r>
              <a:rPr lang="ru-RU" dirty="0"/>
              <a:t>. </a:t>
            </a:r>
            <a:r>
              <a:rPr lang="ru-RU" dirty="0" err="1"/>
              <a:t>Після</a:t>
            </a:r>
            <a:r>
              <a:rPr lang="ru-RU" dirty="0"/>
              <a:t> </a:t>
            </a:r>
            <a:r>
              <a:rPr lang="ru-RU" dirty="0" err="1"/>
              <a:t>закінчення</a:t>
            </a:r>
            <a:r>
              <a:rPr lang="ru-RU" dirty="0"/>
              <a:t> </a:t>
            </a:r>
            <a:r>
              <a:rPr lang="ru-RU" dirty="0" err="1"/>
              <a:t>кримінального</a:t>
            </a:r>
            <a:r>
              <a:rPr lang="ru-RU" dirty="0"/>
              <a:t> </a:t>
            </a:r>
            <a:r>
              <a:rPr lang="ru-RU" dirty="0" err="1"/>
              <a:t>провадження</a:t>
            </a:r>
            <a:r>
              <a:rPr lang="ru-RU" dirty="0"/>
              <a:t> на кону </a:t>
            </a:r>
            <a:r>
              <a:rPr lang="ru-RU" dirty="0" err="1"/>
              <a:t>також</a:t>
            </a:r>
            <a:r>
              <a:rPr lang="ru-RU" dirty="0"/>
              <a:t> </a:t>
            </a:r>
            <a:r>
              <a:rPr lang="ru-RU" dirty="0" err="1"/>
              <a:t>стоїть</a:t>
            </a:r>
            <a:r>
              <a:rPr lang="ru-RU" dirty="0"/>
              <a:t> </a:t>
            </a:r>
            <a:r>
              <a:rPr lang="ru-RU" dirty="0" err="1"/>
              <a:t>репутація</a:t>
            </a:r>
            <a:r>
              <a:rPr lang="ru-RU" dirty="0"/>
              <a:t> особи та те, </a:t>
            </a:r>
            <a:r>
              <a:rPr lang="ru-RU" dirty="0" err="1"/>
              <a:t>яким</a:t>
            </a:r>
            <a:r>
              <a:rPr lang="ru-RU" dirty="0"/>
              <a:t> чином </a:t>
            </a:r>
            <a:r>
              <a:rPr lang="ru-RU" dirty="0" err="1"/>
              <a:t>ця</a:t>
            </a:r>
            <a:r>
              <a:rPr lang="ru-RU" dirty="0"/>
              <a:t> особа </a:t>
            </a:r>
            <a:r>
              <a:rPr lang="ru-RU" dirty="0" err="1"/>
              <a:t>сприймається</a:t>
            </a:r>
            <a:r>
              <a:rPr lang="ru-RU" dirty="0"/>
              <a:t> </a:t>
            </a:r>
            <a:r>
              <a:rPr lang="ru-RU" dirty="0" err="1"/>
              <a:t>громадськістю</a:t>
            </a:r>
            <a:r>
              <a:rPr lang="ru-RU" dirty="0"/>
              <a:t>. </a:t>
            </a:r>
            <a:r>
              <a:rPr lang="ru-RU" dirty="0" err="1"/>
              <a:t>Певною</a:t>
            </a:r>
            <a:r>
              <a:rPr lang="ru-RU" dirty="0"/>
              <a:t> </a:t>
            </a:r>
            <a:r>
              <a:rPr lang="ru-RU" dirty="0" err="1"/>
              <a:t>мірою</a:t>
            </a:r>
            <a:r>
              <a:rPr lang="ru-RU" dirty="0"/>
              <a:t>, </a:t>
            </a:r>
            <a:r>
              <a:rPr lang="ru-RU" dirty="0" err="1"/>
              <a:t>захист</a:t>
            </a:r>
            <a:r>
              <a:rPr lang="ru-RU" dirty="0"/>
              <a:t>, </a:t>
            </a:r>
            <a:r>
              <a:rPr lang="ru-RU" dirty="0" err="1"/>
              <a:t>передбачений</a:t>
            </a:r>
            <a:r>
              <a:rPr lang="ru-RU" dirty="0"/>
              <a:t> </a:t>
            </a:r>
            <a:r>
              <a:rPr lang="ru-RU" dirty="0" err="1"/>
              <a:t>статтею</a:t>
            </a:r>
            <a:r>
              <a:rPr lang="ru-RU" dirty="0"/>
              <a:t> 6 § 2 в </a:t>
            </a:r>
            <a:r>
              <a:rPr lang="ru-RU" dirty="0" err="1"/>
              <a:t>цьому</a:t>
            </a:r>
            <a:r>
              <a:rPr lang="ru-RU" dirty="0"/>
              <a:t> </a:t>
            </a:r>
            <a:r>
              <a:rPr lang="ru-RU" dirty="0" err="1"/>
              <a:t>відношенні</a:t>
            </a:r>
            <a:r>
              <a:rPr lang="ru-RU" dirty="0"/>
              <a:t>, </a:t>
            </a:r>
            <a:r>
              <a:rPr lang="ru-RU" dirty="0" err="1"/>
              <a:t>може</a:t>
            </a:r>
            <a:r>
              <a:rPr lang="ru-RU" dirty="0"/>
              <a:t> </a:t>
            </a:r>
            <a:r>
              <a:rPr lang="ru-RU" dirty="0" err="1"/>
              <a:t>збігатися</a:t>
            </a:r>
            <a:r>
              <a:rPr lang="ru-RU" dirty="0"/>
              <a:t> </a:t>
            </a:r>
            <a:r>
              <a:rPr lang="ru-RU" dirty="0" err="1"/>
              <a:t>із</a:t>
            </a:r>
            <a:r>
              <a:rPr lang="ru-RU" dirty="0"/>
              <a:t> </a:t>
            </a:r>
            <a:r>
              <a:rPr lang="ru-RU" dirty="0" err="1"/>
              <a:t>захистом</a:t>
            </a:r>
            <a:r>
              <a:rPr lang="ru-RU" dirty="0"/>
              <a:t>, </a:t>
            </a:r>
            <a:r>
              <a:rPr lang="ru-RU" dirty="0" err="1"/>
              <a:t>що</a:t>
            </a:r>
            <a:r>
              <a:rPr lang="ru-RU" dirty="0"/>
              <a:t> </a:t>
            </a:r>
            <a:r>
              <a:rPr lang="ru-RU" dirty="0" err="1"/>
              <a:t>надається</a:t>
            </a:r>
            <a:r>
              <a:rPr lang="ru-RU" dirty="0"/>
              <a:t> </a:t>
            </a:r>
            <a:r>
              <a:rPr lang="ru-RU" dirty="0" err="1"/>
              <a:t>статтею</a:t>
            </a:r>
            <a:r>
              <a:rPr lang="ru-RU" dirty="0"/>
              <a:t> 8 (див., </a:t>
            </a:r>
            <a:r>
              <a:rPr lang="ru-RU" dirty="0" err="1"/>
              <a:t>наприклад</a:t>
            </a:r>
            <a:r>
              <a:rPr lang="ru-RU" dirty="0"/>
              <a:t>, </a:t>
            </a:r>
            <a:r>
              <a:rPr lang="ru-RU" dirty="0" err="1"/>
              <a:t>справи</a:t>
            </a:r>
            <a:r>
              <a:rPr lang="ru-RU" dirty="0"/>
              <a:t> «</a:t>
            </a:r>
            <a:r>
              <a:rPr lang="en-US" i="1" dirty="0" err="1"/>
              <a:t>Zollman</a:t>
            </a:r>
            <a:r>
              <a:rPr lang="en-US" i="1" dirty="0"/>
              <a:t> </a:t>
            </a:r>
            <a:r>
              <a:rPr lang="ru-RU" i="1" dirty="0" err="1"/>
              <a:t>проти</a:t>
            </a:r>
            <a:r>
              <a:rPr lang="ru-RU" i="1" dirty="0"/>
              <a:t> </a:t>
            </a:r>
            <a:r>
              <a:rPr lang="ru-RU" i="1" dirty="0" err="1"/>
              <a:t>Сполученого</a:t>
            </a:r>
            <a:r>
              <a:rPr lang="ru-RU" i="1" dirty="0"/>
              <a:t> </a:t>
            </a:r>
            <a:r>
              <a:rPr lang="ru-RU" i="1" dirty="0" err="1"/>
              <a:t>Королівства</a:t>
            </a:r>
            <a:r>
              <a:rPr lang="ru-RU" dirty="0"/>
              <a:t>» (</a:t>
            </a:r>
            <a:r>
              <a:rPr lang="ru-RU" dirty="0" err="1"/>
              <a:t>прийнятність</a:t>
            </a:r>
            <a:r>
              <a:rPr lang="ru-RU" dirty="0"/>
              <a:t>), № </a:t>
            </a:r>
            <a:r>
              <a:rPr lang="ru-RU" u="sng" dirty="0">
                <a:hlinkClick r:id="rId2"/>
              </a:rPr>
              <a:t>62902/00</a:t>
            </a:r>
            <a:r>
              <a:rPr lang="ru-RU" dirty="0"/>
              <a:t>, </a:t>
            </a:r>
            <a:r>
              <a:rPr lang="en-US" dirty="0"/>
              <a:t>ECHR 2003-XII; </a:t>
            </a:r>
            <a:r>
              <a:rPr lang="ru-RU" dirty="0"/>
              <a:t>та «</a:t>
            </a:r>
            <a:r>
              <a:rPr lang="en-US" i="1" dirty="0" err="1"/>
              <a:t>Taliadorou</a:t>
            </a:r>
            <a:r>
              <a:rPr lang="en-US" i="1" dirty="0"/>
              <a:t> </a:t>
            </a:r>
            <a:r>
              <a:rPr lang="ru-RU" i="1" dirty="0"/>
              <a:t>і </a:t>
            </a:r>
            <a:r>
              <a:rPr lang="en-US" i="1" dirty="0" err="1"/>
              <a:t>Stylianou</a:t>
            </a:r>
            <a:r>
              <a:rPr lang="en-US" i="1" dirty="0"/>
              <a:t> </a:t>
            </a:r>
            <a:r>
              <a:rPr lang="ru-RU" i="1" dirty="0" err="1"/>
              <a:t>проти</a:t>
            </a:r>
            <a:r>
              <a:rPr lang="ru-RU" i="1" dirty="0"/>
              <a:t> </a:t>
            </a:r>
            <a:r>
              <a:rPr lang="ru-RU" i="1" dirty="0" err="1"/>
              <a:t>Кіпру</a:t>
            </a:r>
            <a:r>
              <a:rPr lang="ru-RU" dirty="0"/>
              <a:t>», № </a:t>
            </a:r>
            <a:r>
              <a:rPr lang="ru-RU" u="sng" dirty="0">
                <a:hlinkClick r:id="rId3"/>
              </a:rPr>
              <a:t>39627/05</a:t>
            </a:r>
            <a:r>
              <a:rPr lang="ru-RU" dirty="0"/>
              <a:t> та </a:t>
            </a:r>
            <a:r>
              <a:rPr lang="ru-RU" u="sng" dirty="0">
                <a:hlinkClick r:id="rId4"/>
              </a:rPr>
              <a:t>39631/05</a:t>
            </a:r>
            <a:r>
              <a:rPr lang="ru-RU" dirty="0"/>
              <a:t>, §§ 27 та 56-59, </a:t>
            </a:r>
            <a:r>
              <a:rPr lang="ru-RU" dirty="0" err="1"/>
              <a:t>рішення</a:t>
            </a:r>
            <a:r>
              <a:rPr lang="ru-RU" dirty="0"/>
              <a:t> </a:t>
            </a:r>
            <a:r>
              <a:rPr lang="ru-RU" dirty="0" err="1"/>
              <a:t>від</a:t>
            </a:r>
            <a:r>
              <a:rPr lang="ru-RU" dirty="0"/>
              <a:t> 16 </a:t>
            </a:r>
            <a:r>
              <a:rPr lang="ru-RU" dirty="0" err="1"/>
              <a:t>жовтня</a:t>
            </a:r>
            <a:r>
              <a:rPr lang="ru-RU" dirty="0"/>
              <a:t> 2008 року).</a:t>
            </a:r>
          </a:p>
          <a:p>
            <a:pPr marL="0" indent="0">
              <a:buNone/>
            </a:pPr>
            <a:endParaRPr lang="en-US" dirty="0"/>
          </a:p>
        </p:txBody>
      </p:sp>
    </p:spTree>
    <p:extLst>
      <p:ext uri="{BB962C8B-B14F-4D97-AF65-F5344CB8AC3E}">
        <p14:creationId xmlns:p14="http://schemas.microsoft.com/office/powerpoint/2010/main" val="59087662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normAutofit fontScale="70000" lnSpcReduction="20000"/>
          </a:bodyPr>
          <a:lstStyle/>
          <a:p>
            <a:pPr marL="0" indent="0">
              <a:buNone/>
            </a:pPr>
            <a:endParaRPr lang="uk-UA" i="1" dirty="0" smtClean="0"/>
          </a:p>
          <a:p>
            <a:pPr marL="0" indent="0">
              <a:buNone/>
            </a:pPr>
            <a:r>
              <a:rPr lang="en-US" i="1" dirty="0" smtClean="0"/>
              <a:t>(</a:t>
            </a:r>
            <a:r>
              <a:rPr lang="en-US" i="1" dirty="0"/>
              <a:t>ii) </a:t>
            </a:r>
            <a:r>
              <a:rPr lang="ru-RU" i="1" dirty="0" err="1"/>
              <a:t>Застосовність</a:t>
            </a:r>
            <a:r>
              <a:rPr lang="ru-RU" i="1" dirty="0"/>
              <a:t> </a:t>
            </a:r>
            <a:r>
              <a:rPr lang="ru-RU" i="1" dirty="0" err="1"/>
              <a:t>статті</a:t>
            </a:r>
            <a:r>
              <a:rPr lang="ru-RU" i="1" dirty="0"/>
              <a:t> 6 § </a:t>
            </a:r>
            <a:r>
              <a:rPr lang="ru-RU" i="1" dirty="0" smtClean="0"/>
              <a:t>2</a:t>
            </a:r>
          </a:p>
          <a:p>
            <a:pPr marL="0" indent="0">
              <a:buNone/>
            </a:pPr>
            <a:endParaRPr lang="ru-RU" dirty="0"/>
          </a:p>
          <a:p>
            <a:pPr marL="0" indent="0" algn="just">
              <a:buNone/>
            </a:pPr>
            <a:r>
              <a:rPr lang="ru-RU" dirty="0" smtClean="0"/>
              <a:t>95. </a:t>
            </a:r>
            <a:r>
              <a:rPr lang="ru-RU" dirty="0"/>
              <a:t> Як </a:t>
            </a:r>
            <a:r>
              <a:rPr lang="ru-RU" dirty="0" err="1"/>
              <a:t>чітко</a:t>
            </a:r>
            <a:r>
              <a:rPr lang="ru-RU" dirty="0"/>
              <a:t> </a:t>
            </a:r>
            <a:r>
              <a:rPr lang="ru-RU" dirty="0" err="1"/>
              <a:t>зазначено</a:t>
            </a:r>
            <a:r>
              <a:rPr lang="ru-RU" dirty="0"/>
              <a:t> в </a:t>
            </a:r>
            <a:r>
              <a:rPr lang="ru-RU" dirty="0" err="1"/>
              <a:t>формулюванні</a:t>
            </a:r>
            <a:r>
              <a:rPr lang="ru-RU" dirty="0"/>
              <a:t> </a:t>
            </a:r>
            <a:r>
              <a:rPr lang="ru-RU" dirty="0" err="1"/>
              <a:t>самої</a:t>
            </a:r>
            <a:r>
              <a:rPr lang="ru-RU" dirty="0"/>
              <a:t> </a:t>
            </a:r>
            <a:r>
              <a:rPr lang="ru-RU" dirty="0" err="1"/>
              <a:t>статті</a:t>
            </a:r>
            <a:r>
              <a:rPr lang="ru-RU" dirty="0"/>
              <a:t>, </a:t>
            </a:r>
            <a:r>
              <a:rPr lang="ru-RU" dirty="0" err="1"/>
              <a:t>стаття</a:t>
            </a:r>
            <a:r>
              <a:rPr lang="ru-RU" dirty="0"/>
              <a:t> 6 § 2 </a:t>
            </a:r>
            <a:r>
              <a:rPr lang="ru-RU" dirty="0" err="1"/>
              <a:t>застосовується</a:t>
            </a:r>
            <a:r>
              <a:rPr lang="ru-RU" dirty="0"/>
              <a:t> </a:t>
            </a:r>
            <a:r>
              <a:rPr lang="ru-RU" dirty="0" err="1"/>
              <a:t>тоді</a:t>
            </a:r>
            <a:r>
              <a:rPr lang="ru-RU" dirty="0"/>
              <a:t>, коли особа «</a:t>
            </a:r>
            <a:r>
              <a:rPr lang="ru-RU" dirty="0" err="1"/>
              <a:t>обвинувачена</a:t>
            </a:r>
            <a:r>
              <a:rPr lang="ru-RU" dirty="0"/>
              <a:t> у </a:t>
            </a:r>
            <a:r>
              <a:rPr lang="ru-RU" dirty="0" err="1"/>
              <a:t>вчиненні</a:t>
            </a:r>
            <a:r>
              <a:rPr lang="ru-RU" dirty="0"/>
              <a:t> </a:t>
            </a:r>
            <a:r>
              <a:rPr lang="ru-RU" dirty="0" err="1"/>
              <a:t>кримінального</a:t>
            </a:r>
            <a:r>
              <a:rPr lang="ru-RU" dirty="0"/>
              <a:t> </a:t>
            </a:r>
            <a:r>
              <a:rPr lang="ru-RU" dirty="0" err="1"/>
              <a:t>правопорушення</a:t>
            </a:r>
            <a:r>
              <a:rPr lang="ru-RU" dirty="0"/>
              <a:t>». Суд </a:t>
            </a:r>
            <a:r>
              <a:rPr lang="ru-RU" dirty="0" err="1"/>
              <a:t>неодноразово</a:t>
            </a:r>
            <a:r>
              <a:rPr lang="ru-RU" dirty="0"/>
              <a:t> </a:t>
            </a:r>
            <a:r>
              <a:rPr lang="ru-RU" dirty="0" err="1"/>
              <a:t>підкреслював</a:t>
            </a:r>
            <a:r>
              <a:rPr lang="ru-RU" dirty="0"/>
              <a:t>, </a:t>
            </a:r>
            <a:r>
              <a:rPr lang="ru-RU" dirty="0" err="1"/>
              <a:t>що</a:t>
            </a:r>
            <a:r>
              <a:rPr lang="ru-RU" dirty="0"/>
              <a:t> </a:t>
            </a:r>
            <a:r>
              <a:rPr lang="ru-RU" dirty="0" err="1"/>
              <a:t>це</a:t>
            </a:r>
            <a:r>
              <a:rPr lang="ru-RU" dirty="0"/>
              <a:t> автономна </a:t>
            </a:r>
            <a:r>
              <a:rPr lang="ru-RU" dirty="0" err="1"/>
              <a:t>концепція</a:t>
            </a:r>
            <a:r>
              <a:rPr lang="ru-RU" dirty="0"/>
              <a:t>, яка повинна </a:t>
            </a:r>
            <a:r>
              <a:rPr lang="ru-RU" dirty="0" err="1"/>
              <a:t>тлумачитися</a:t>
            </a:r>
            <a:r>
              <a:rPr lang="ru-RU" dirty="0"/>
              <a:t> </a:t>
            </a:r>
            <a:r>
              <a:rPr lang="ru-RU" dirty="0" err="1"/>
              <a:t>відповідно</a:t>
            </a:r>
            <a:r>
              <a:rPr lang="ru-RU" dirty="0"/>
              <a:t> до </a:t>
            </a:r>
            <a:r>
              <a:rPr lang="ru-RU" dirty="0" err="1"/>
              <a:t>трьох</a:t>
            </a:r>
            <a:r>
              <a:rPr lang="ru-RU" dirty="0"/>
              <a:t> </a:t>
            </a:r>
            <a:r>
              <a:rPr lang="ru-RU" dirty="0" err="1"/>
              <a:t>критеріїв</a:t>
            </a:r>
            <a:r>
              <a:rPr lang="ru-RU" dirty="0"/>
              <a:t>, </a:t>
            </a:r>
            <a:r>
              <a:rPr lang="ru-RU" dirty="0" err="1"/>
              <a:t>викладених</a:t>
            </a:r>
            <a:r>
              <a:rPr lang="ru-RU" dirty="0"/>
              <a:t> у </a:t>
            </a:r>
            <a:r>
              <a:rPr lang="ru-RU" dirty="0" err="1"/>
              <a:t>його</a:t>
            </a:r>
            <a:r>
              <a:rPr lang="ru-RU" dirty="0"/>
              <a:t> </a:t>
            </a:r>
            <a:r>
              <a:rPr lang="ru-RU" dirty="0" err="1"/>
              <a:t>рішеннях</a:t>
            </a:r>
            <a:r>
              <a:rPr lang="ru-RU" dirty="0"/>
              <a:t>, а </a:t>
            </a:r>
            <a:r>
              <a:rPr lang="ru-RU" dirty="0" err="1"/>
              <a:t>саме</a:t>
            </a:r>
            <a:r>
              <a:rPr lang="ru-RU" dirty="0"/>
              <a:t>: </a:t>
            </a:r>
            <a:r>
              <a:rPr lang="ru-RU" dirty="0" err="1"/>
              <a:t>кваліфікації</a:t>
            </a:r>
            <a:r>
              <a:rPr lang="ru-RU" dirty="0"/>
              <a:t> </a:t>
            </a:r>
            <a:r>
              <a:rPr lang="ru-RU" dirty="0" err="1"/>
              <a:t>провадження</a:t>
            </a:r>
            <a:r>
              <a:rPr lang="ru-RU" dirty="0"/>
              <a:t> в </a:t>
            </a:r>
            <a:r>
              <a:rPr lang="ru-RU" dirty="0" err="1"/>
              <a:t>національному</a:t>
            </a:r>
            <a:r>
              <a:rPr lang="ru-RU" dirty="0"/>
              <a:t> </a:t>
            </a:r>
            <a:r>
              <a:rPr lang="ru-RU" dirty="0" err="1"/>
              <a:t>законодавстві</a:t>
            </a:r>
            <a:r>
              <a:rPr lang="ru-RU" dirty="0"/>
              <a:t>, </a:t>
            </a:r>
            <a:r>
              <a:rPr lang="ru-RU" dirty="0" err="1"/>
              <a:t>їхньої</a:t>
            </a:r>
            <a:r>
              <a:rPr lang="ru-RU" dirty="0"/>
              <a:t> </a:t>
            </a:r>
            <a:r>
              <a:rPr lang="ru-RU" dirty="0" err="1"/>
              <a:t>основної</a:t>
            </a:r>
            <a:r>
              <a:rPr lang="ru-RU" dirty="0"/>
              <a:t> </a:t>
            </a:r>
            <a:r>
              <a:rPr lang="ru-RU" dirty="0" err="1"/>
              <a:t>сутності</a:t>
            </a:r>
            <a:r>
              <a:rPr lang="ru-RU" dirty="0"/>
              <a:t>, а </a:t>
            </a:r>
            <a:r>
              <a:rPr lang="ru-RU" dirty="0" err="1"/>
              <a:t>також</a:t>
            </a:r>
            <a:r>
              <a:rPr lang="ru-RU" dirty="0"/>
              <a:t> </a:t>
            </a:r>
            <a:r>
              <a:rPr lang="ru-RU" dirty="0" err="1"/>
              <a:t>ступеню</a:t>
            </a:r>
            <a:r>
              <a:rPr lang="ru-RU" dirty="0"/>
              <a:t> і </a:t>
            </a:r>
            <a:r>
              <a:rPr lang="ru-RU" dirty="0" err="1"/>
              <a:t>тяжкості</a:t>
            </a:r>
            <a:r>
              <a:rPr lang="ru-RU" dirty="0"/>
              <a:t> </a:t>
            </a:r>
            <a:r>
              <a:rPr lang="ru-RU" dirty="0" err="1"/>
              <a:t>потенційного</a:t>
            </a:r>
            <a:r>
              <a:rPr lang="ru-RU" dirty="0"/>
              <a:t> </a:t>
            </a:r>
            <a:r>
              <a:rPr lang="ru-RU" dirty="0" err="1"/>
              <a:t>покарання</a:t>
            </a:r>
            <a:r>
              <a:rPr lang="ru-RU" dirty="0"/>
              <a:t> (див., </a:t>
            </a:r>
            <a:r>
              <a:rPr lang="ru-RU" dirty="0" err="1"/>
              <a:t>серед</a:t>
            </a:r>
            <a:r>
              <a:rPr lang="ru-RU" dirty="0"/>
              <a:t> </a:t>
            </a:r>
            <a:r>
              <a:rPr lang="ru-RU" dirty="0" err="1"/>
              <a:t>багатьох</a:t>
            </a:r>
            <a:r>
              <a:rPr lang="ru-RU" dirty="0"/>
              <a:t> </a:t>
            </a:r>
            <a:r>
              <a:rPr lang="ru-RU" dirty="0" err="1"/>
              <a:t>інших</a:t>
            </a:r>
            <a:r>
              <a:rPr lang="ru-RU" dirty="0"/>
              <a:t> </a:t>
            </a:r>
            <a:r>
              <a:rPr lang="ru-RU" dirty="0" err="1"/>
              <a:t>рішень</a:t>
            </a:r>
            <a:r>
              <a:rPr lang="ru-RU" dirty="0"/>
              <a:t>, про </a:t>
            </a:r>
            <a:r>
              <a:rPr lang="ru-RU" dirty="0" err="1"/>
              <a:t>поняття</a:t>
            </a:r>
            <a:r>
              <a:rPr lang="ru-RU" dirty="0"/>
              <a:t> «</a:t>
            </a:r>
            <a:r>
              <a:rPr lang="ru-RU" dirty="0" err="1"/>
              <a:t>кримінального</a:t>
            </a:r>
            <a:r>
              <a:rPr lang="ru-RU" dirty="0"/>
              <a:t> </a:t>
            </a:r>
            <a:r>
              <a:rPr lang="ru-RU" dirty="0" err="1"/>
              <a:t>обвинувачення</a:t>
            </a:r>
            <a:r>
              <a:rPr lang="ru-RU" dirty="0"/>
              <a:t>» </a:t>
            </a:r>
            <a:r>
              <a:rPr lang="ru-RU" dirty="0" err="1"/>
              <a:t>справи</a:t>
            </a:r>
            <a:r>
              <a:rPr lang="ru-RU" dirty="0"/>
              <a:t> «</a:t>
            </a:r>
            <a:r>
              <a:rPr lang="en-US" i="1" dirty="0"/>
              <a:t>Engel</a:t>
            </a:r>
            <a:r>
              <a:rPr lang="en-US" dirty="0"/>
              <a:t> </a:t>
            </a:r>
            <a:r>
              <a:rPr lang="ru-RU" i="1" dirty="0"/>
              <a:t>та </a:t>
            </a:r>
            <a:r>
              <a:rPr lang="ru-RU" i="1" dirty="0" err="1"/>
              <a:t>інші</a:t>
            </a:r>
            <a:r>
              <a:rPr lang="ru-RU" i="1" dirty="0"/>
              <a:t> </a:t>
            </a:r>
            <a:r>
              <a:rPr lang="ru-RU" i="1" dirty="0" err="1"/>
              <a:t>проти</a:t>
            </a:r>
            <a:r>
              <a:rPr lang="ru-RU" i="1" dirty="0"/>
              <a:t> </a:t>
            </a:r>
            <a:r>
              <a:rPr lang="ru-RU" i="1" dirty="0" err="1"/>
              <a:t>Нідерландів</a:t>
            </a:r>
            <a:r>
              <a:rPr lang="ru-RU" dirty="0"/>
              <a:t>», </a:t>
            </a:r>
            <a:r>
              <a:rPr lang="ru-RU" dirty="0" err="1"/>
              <a:t>рішення</a:t>
            </a:r>
            <a:r>
              <a:rPr lang="ru-RU" dirty="0"/>
              <a:t> </a:t>
            </a:r>
            <a:r>
              <a:rPr lang="ru-RU" dirty="0" err="1"/>
              <a:t>від</a:t>
            </a:r>
            <a:r>
              <a:rPr lang="ru-RU" dirty="0"/>
              <a:t> 8 </a:t>
            </a:r>
            <a:r>
              <a:rPr lang="ru-RU" dirty="0" err="1"/>
              <a:t>червня</a:t>
            </a:r>
            <a:r>
              <a:rPr lang="ru-RU" dirty="0"/>
              <a:t> 1976 року, § 82 , </a:t>
            </a:r>
            <a:r>
              <a:rPr lang="en-US" dirty="0"/>
              <a:t>Series A no. 22; </a:t>
            </a:r>
            <a:r>
              <a:rPr lang="ru-RU" dirty="0"/>
              <a:t>та «</a:t>
            </a:r>
            <a:r>
              <a:rPr lang="en-US" i="1" dirty="0"/>
              <a:t>Phillips</a:t>
            </a:r>
            <a:r>
              <a:rPr lang="en-US" dirty="0"/>
              <a:t> </a:t>
            </a:r>
            <a:r>
              <a:rPr lang="ru-RU" i="1" dirty="0" err="1"/>
              <a:t>проти</a:t>
            </a:r>
            <a:r>
              <a:rPr lang="ru-RU" i="1" dirty="0"/>
              <a:t> </a:t>
            </a:r>
            <a:r>
              <a:rPr lang="ru-RU" i="1" dirty="0" err="1"/>
              <a:t>Сполученого</a:t>
            </a:r>
            <a:r>
              <a:rPr lang="ru-RU" i="1" dirty="0"/>
              <a:t> </a:t>
            </a:r>
            <a:r>
              <a:rPr lang="ru-RU" i="1" dirty="0" err="1"/>
              <a:t>Королівства</a:t>
            </a:r>
            <a:r>
              <a:rPr lang="ru-RU" dirty="0"/>
              <a:t>», № </a:t>
            </a:r>
            <a:r>
              <a:rPr lang="ru-RU" u="sng" dirty="0">
                <a:hlinkClick r:id="rId2"/>
              </a:rPr>
              <a:t>41087/98</a:t>
            </a:r>
            <a:r>
              <a:rPr lang="ru-RU" dirty="0"/>
              <a:t>, § 31, </a:t>
            </a:r>
            <a:r>
              <a:rPr lang="en-US" dirty="0"/>
              <a:t>ECHR 2001-VII). </a:t>
            </a:r>
            <a:r>
              <a:rPr lang="ru-RU" dirty="0" err="1"/>
              <a:t>Щоб</a:t>
            </a:r>
            <a:r>
              <a:rPr lang="ru-RU" dirty="0"/>
              <a:t> </a:t>
            </a:r>
            <a:r>
              <a:rPr lang="ru-RU" dirty="0" err="1"/>
              <a:t>здійснити</a:t>
            </a:r>
            <a:r>
              <a:rPr lang="ru-RU" dirty="0"/>
              <a:t> </a:t>
            </a:r>
            <a:r>
              <a:rPr lang="ru-RU" dirty="0" err="1"/>
              <a:t>оцінку</a:t>
            </a:r>
            <a:r>
              <a:rPr lang="ru-RU" dirty="0"/>
              <a:t> будь-</a:t>
            </a:r>
            <a:r>
              <a:rPr lang="ru-RU" dirty="0" err="1"/>
              <a:t>якої</a:t>
            </a:r>
            <a:r>
              <a:rPr lang="ru-RU" dirty="0"/>
              <a:t> </a:t>
            </a:r>
            <a:r>
              <a:rPr lang="ru-RU" dirty="0" err="1"/>
              <a:t>скарги</a:t>
            </a:r>
            <a:r>
              <a:rPr lang="ru-RU" dirty="0"/>
              <a:t> за </a:t>
            </a:r>
            <a:r>
              <a:rPr lang="ru-RU" dirty="0" err="1"/>
              <a:t>статтею</a:t>
            </a:r>
            <a:r>
              <a:rPr lang="ru-RU" dirty="0"/>
              <a:t> 6 § 2, </a:t>
            </a:r>
            <a:r>
              <a:rPr lang="ru-RU" dirty="0" err="1"/>
              <a:t>що</a:t>
            </a:r>
            <a:r>
              <a:rPr lang="ru-RU" dirty="0"/>
              <a:t> </a:t>
            </a:r>
            <a:r>
              <a:rPr lang="ru-RU" dirty="0" err="1"/>
              <a:t>виникає</a:t>
            </a:r>
            <a:r>
              <a:rPr lang="ru-RU" dirty="0"/>
              <a:t> в </a:t>
            </a:r>
            <a:r>
              <a:rPr lang="ru-RU" dirty="0" err="1"/>
              <a:t>контексті</a:t>
            </a:r>
            <a:r>
              <a:rPr lang="ru-RU" dirty="0"/>
              <a:t> судового </a:t>
            </a:r>
            <a:r>
              <a:rPr lang="ru-RU" dirty="0" err="1"/>
              <a:t>провадження</a:t>
            </a:r>
            <a:r>
              <a:rPr lang="ru-RU" dirty="0"/>
              <a:t>, перш за все </a:t>
            </a:r>
            <a:r>
              <a:rPr lang="ru-RU" dirty="0" err="1"/>
              <a:t>необхідно</a:t>
            </a:r>
            <a:r>
              <a:rPr lang="ru-RU" dirty="0"/>
              <a:t> </a:t>
            </a:r>
            <a:r>
              <a:rPr lang="ru-RU" dirty="0" err="1"/>
              <a:t>з’ясувати</a:t>
            </a:r>
            <a:r>
              <a:rPr lang="ru-RU" dirty="0"/>
              <a:t>, </a:t>
            </a:r>
            <a:r>
              <a:rPr lang="ru-RU" dirty="0" err="1"/>
              <a:t>чи</a:t>
            </a:r>
            <a:r>
              <a:rPr lang="ru-RU" dirty="0"/>
              <a:t> включало </a:t>
            </a:r>
            <a:r>
              <a:rPr lang="ru-RU" dirty="0" err="1"/>
              <a:t>оспорюване</a:t>
            </a:r>
            <a:r>
              <a:rPr lang="ru-RU" dirty="0"/>
              <a:t> </a:t>
            </a:r>
            <a:r>
              <a:rPr lang="ru-RU" dirty="0" err="1"/>
              <a:t>провадження</a:t>
            </a:r>
            <a:r>
              <a:rPr lang="ru-RU" dirty="0"/>
              <a:t> </a:t>
            </a:r>
            <a:r>
              <a:rPr lang="ru-RU" dirty="0" err="1"/>
              <a:t>визначення</a:t>
            </a:r>
            <a:r>
              <a:rPr lang="ru-RU" dirty="0"/>
              <a:t> «</a:t>
            </a:r>
            <a:r>
              <a:rPr lang="ru-RU" dirty="0" err="1"/>
              <a:t>кримінального</a:t>
            </a:r>
            <a:r>
              <a:rPr lang="ru-RU" dirty="0"/>
              <a:t> </a:t>
            </a:r>
            <a:r>
              <a:rPr lang="ru-RU" dirty="0" err="1"/>
              <a:t>обвинувачення</a:t>
            </a:r>
            <a:r>
              <a:rPr lang="ru-RU" dirty="0"/>
              <a:t>» за </a:t>
            </a:r>
            <a:r>
              <a:rPr lang="ru-RU" dirty="0" err="1"/>
              <a:t>змістом</a:t>
            </a:r>
            <a:r>
              <a:rPr lang="ru-RU" dirty="0"/>
              <a:t> практики </a:t>
            </a:r>
            <a:r>
              <a:rPr lang="ru-RU" dirty="0" smtClean="0"/>
              <a:t>Суду</a:t>
            </a:r>
            <a:endParaRPr lang="ru-RU" dirty="0"/>
          </a:p>
          <a:p>
            <a:pPr marL="0" indent="0" algn="just">
              <a:buNone/>
            </a:pPr>
            <a:r>
              <a:rPr lang="ru-RU" dirty="0" smtClean="0"/>
              <a:t>96.</a:t>
            </a:r>
            <a:r>
              <a:rPr lang="ru-RU" dirty="0"/>
              <a:t>  </a:t>
            </a:r>
            <a:r>
              <a:rPr lang="ru-RU" dirty="0" err="1"/>
              <a:t>Однак</a:t>
            </a:r>
            <a:r>
              <a:rPr lang="ru-RU" dirty="0"/>
              <a:t> у справах, </a:t>
            </a:r>
            <a:r>
              <a:rPr lang="ru-RU" dirty="0" err="1"/>
              <a:t>пов’язаних</a:t>
            </a:r>
            <a:r>
              <a:rPr lang="ru-RU" dirty="0"/>
              <a:t> з другим аспектом </a:t>
            </a:r>
            <a:r>
              <a:rPr lang="ru-RU" dirty="0" err="1"/>
              <a:t>захисту</a:t>
            </a:r>
            <a:r>
              <a:rPr lang="ru-RU" dirty="0"/>
              <a:t>, </a:t>
            </a:r>
            <a:r>
              <a:rPr lang="ru-RU" dirty="0" err="1"/>
              <a:t>що</a:t>
            </a:r>
            <a:r>
              <a:rPr lang="ru-RU" dirty="0"/>
              <a:t> </a:t>
            </a:r>
            <a:r>
              <a:rPr lang="ru-RU" dirty="0" err="1"/>
              <a:t>надається</a:t>
            </a:r>
            <a:r>
              <a:rPr lang="ru-RU" dirty="0"/>
              <a:t> </a:t>
            </a:r>
            <a:r>
              <a:rPr lang="ru-RU" dirty="0" err="1"/>
              <a:t>статтею</a:t>
            </a:r>
            <a:r>
              <a:rPr lang="ru-RU" dirty="0"/>
              <a:t> 6 § 2, ​​</a:t>
            </a:r>
            <a:r>
              <a:rPr lang="ru-RU" dirty="0" err="1"/>
              <a:t>який</a:t>
            </a:r>
            <a:r>
              <a:rPr lang="ru-RU" dirty="0"/>
              <a:t> </a:t>
            </a:r>
            <a:r>
              <a:rPr lang="ru-RU" dirty="0" err="1"/>
              <a:t>виникає</a:t>
            </a:r>
            <a:r>
              <a:rPr lang="ru-RU" dirty="0"/>
              <a:t> </a:t>
            </a:r>
            <a:r>
              <a:rPr lang="ru-RU" dirty="0" err="1"/>
              <a:t>тоді</a:t>
            </a:r>
            <a:r>
              <a:rPr lang="ru-RU" dirty="0"/>
              <a:t>, коли </a:t>
            </a:r>
            <a:r>
              <a:rPr lang="ru-RU" dirty="0" err="1"/>
              <a:t>кримінальна</a:t>
            </a:r>
            <a:r>
              <a:rPr lang="ru-RU" dirty="0"/>
              <a:t> справа </a:t>
            </a:r>
            <a:r>
              <a:rPr lang="ru-RU" dirty="0" err="1"/>
              <a:t>закривається</a:t>
            </a:r>
            <a:r>
              <a:rPr lang="ru-RU" dirty="0"/>
              <a:t>, </a:t>
            </a:r>
            <a:r>
              <a:rPr lang="ru-RU" dirty="0" err="1"/>
              <a:t>очевидним</a:t>
            </a:r>
            <a:r>
              <a:rPr lang="ru-RU" dirty="0"/>
              <a:t> є те, </a:t>
            </a:r>
            <a:r>
              <a:rPr lang="ru-RU" dirty="0" err="1"/>
              <a:t>що</a:t>
            </a:r>
            <a:r>
              <a:rPr lang="ru-RU" dirty="0"/>
              <a:t> </a:t>
            </a:r>
            <a:r>
              <a:rPr lang="ru-RU" dirty="0" err="1"/>
              <a:t>застосування</a:t>
            </a:r>
            <a:r>
              <a:rPr lang="ru-RU" dirty="0"/>
              <a:t> </a:t>
            </a:r>
            <a:r>
              <a:rPr lang="ru-RU" dirty="0" err="1"/>
              <a:t>вищевикладеної</a:t>
            </a:r>
            <a:r>
              <a:rPr lang="ru-RU" dirty="0"/>
              <a:t> </a:t>
            </a:r>
            <a:r>
              <a:rPr lang="ru-RU" dirty="0" err="1"/>
              <a:t>перевірки</a:t>
            </a:r>
            <a:r>
              <a:rPr lang="ru-RU" dirty="0"/>
              <a:t> є </a:t>
            </a:r>
            <a:r>
              <a:rPr lang="ru-RU" dirty="0" err="1"/>
              <a:t>недоцільним</a:t>
            </a:r>
            <a:r>
              <a:rPr lang="ru-RU" dirty="0"/>
              <a:t>. У таких </a:t>
            </a:r>
            <a:r>
              <a:rPr lang="ru-RU" dirty="0" err="1"/>
              <a:t>випадках</a:t>
            </a:r>
            <a:r>
              <a:rPr lang="ru-RU" dirty="0"/>
              <a:t> </a:t>
            </a:r>
            <a:r>
              <a:rPr lang="ru-RU" dirty="0" err="1"/>
              <a:t>кримінальні</a:t>
            </a:r>
            <a:r>
              <a:rPr lang="ru-RU" dirty="0"/>
              <a:t> </a:t>
            </a:r>
            <a:r>
              <a:rPr lang="ru-RU" dirty="0" err="1"/>
              <a:t>справи</a:t>
            </a:r>
            <a:r>
              <a:rPr lang="ru-RU" dirty="0"/>
              <a:t> за </a:t>
            </a:r>
            <a:r>
              <a:rPr lang="ru-RU" dirty="0" err="1"/>
              <a:t>необхідністю</a:t>
            </a:r>
            <a:r>
              <a:rPr lang="ru-RU" dirty="0"/>
              <a:t> </a:t>
            </a:r>
            <a:r>
              <a:rPr lang="ru-RU" dirty="0" err="1"/>
              <a:t>були</a:t>
            </a:r>
            <a:r>
              <a:rPr lang="ru-RU" dirty="0"/>
              <a:t> </a:t>
            </a:r>
            <a:r>
              <a:rPr lang="ru-RU" dirty="0" err="1"/>
              <a:t>закриті</a:t>
            </a:r>
            <a:r>
              <a:rPr lang="ru-RU" dirty="0"/>
              <a:t> і - </a:t>
            </a:r>
            <a:r>
              <a:rPr lang="ru-RU" dirty="0" err="1"/>
              <a:t>якщо</a:t>
            </a:r>
            <a:r>
              <a:rPr lang="ru-RU" dirty="0"/>
              <a:t> </a:t>
            </a:r>
            <a:r>
              <a:rPr lang="ru-RU" dirty="0" err="1"/>
              <a:t>лише</a:t>
            </a:r>
            <a:r>
              <a:rPr lang="ru-RU" dirty="0"/>
              <a:t> </a:t>
            </a:r>
            <a:r>
              <a:rPr lang="ru-RU" dirty="0" err="1"/>
              <a:t>подальші</a:t>
            </a:r>
            <a:r>
              <a:rPr lang="ru-RU" dirty="0"/>
              <a:t> </a:t>
            </a:r>
            <a:r>
              <a:rPr lang="ru-RU" dirty="0" err="1"/>
              <a:t>судові</a:t>
            </a:r>
            <a:r>
              <a:rPr lang="ru-RU" dirty="0"/>
              <a:t> </a:t>
            </a:r>
            <a:r>
              <a:rPr lang="ru-RU" dirty="0" err="1"/>
              <a:t>провадження</a:t>
            </a:r>
            <a:r>
              <a:rPr lang="ru-RU" dirty="0"/>
              <a:t> не </a:t>
            </a:r>
            <a:r>
              <a:rPr lang="ru-RU" dirty="0" err="1"/>
              <a:t>призводять</a:t>
            </a:r>
            <a:r>
              <a:rPr lang="ru-RU" dirty="0"/>
              <a:t> до нового </a:t>
            </a:r>
            <a:r>
              <a:rPr lang="ru-RU" dirty="0" err="1"/>
              <a:t>кримінального</a:t>
            </a:r>
            <a:r>
              <a:rPr lang="ru-RU" dirty="0"/>
              <a:t> </a:t>
            </a:r>
            <a:r>
              <a:rPr lang="ru-RU" dirty="0" err="1"/>
              <a:t>обвинувачення</a:t>
            </a:r>
            <a:r>
              <a:rPr lang="ru-RU" dirty="0"/>
              <a:t> в автономному </a:t>
            </a:r>
            <a:r>
              <a:rPr lang="ru-RU" dirty="0" err="1"/>
              <a:t>значенні</a:t>
            </a:r>
            <a:r>
              <a:rPr lang="ru-RU" dirty="0"/>
              <a:t> </a:t>
            </a:r>
            <a:r>
              <a:rPr lang="ru-RU" dirty="0" err="1"/>
              <a:t>Конвенції</a:t>
            </a:r>
            <a:r>
              <a:rPr lang="ru-RU" dirty="0"/>
              <a:t> - </a:t>
            </a:r>
            <a:r>
              <a:rPr lang="ru-RU" dirty="0" err="1"/>
              <a:t>якщо</a:t>
            </a:r>
            <a:r>
              <a:rPr lang="ru-RU" dirty="0"/>
              <a:t> </a:t>
            </a:r>
            <a:r>
              <a:rPr lang="ru-RU" dirty="0" err="1"/>
              <a:t>стаття</a:t>
            </a:r>
            <a:r>
              <a:rPr lang="ru-RU" dirty="0"/>
              <a:t> 6 § 2 і </a:t>
            </a:r>
            <a:r>
              <a:rPr lang="ru-RU" dirty="0" err="1"/>
              <a:t>застосовується</a:t>
            </a:r>
            <a:r>
              <a:rPr lang="ru-RU" dirty="0"/>
              <a:t>, вона повинна бути </a:t>
            </a:r>
            <a:r>
              <a:rPr lang="ru-RU" dirty="0" err="1"/>
              <a:t>застосована</a:t>
            </a:r>
            <a:r>
              <a:rPr lang="ru-RU" dirty="0"/>
              <a:t> з </a:t>
            </a:r>
            <a:r>
              <a:rPr lang="ru-RU" dirty="0" err="1"/>
              <a:t>інших</a:t>
            </a:r>
            <a:r>
              <a:rPr lang="ru-RU" dirty="0"/>
              <a:t> </a:t>
            </a:r>
            <a:r>
              <a:rPr lang="ru-RU" dirty="0" err="1"/>
              <a:t>підстав</a:t>
            </a:r>
            <a:r>
              <a:rPr lang="ru-RU" dirty="0"/>
              <a:t>.</a:t>
            </a:r>
          </a:p>
          <a:p>
            <a:pPr marL="0" indent="0">
              <a:buNone/>
            </a:pPr>
            <a:endParaRPr lang="en-US" dirty="0"/>
          </a:p>
        </p:txBody>
      </p:sp>
    </p:spTree>
    <p:extLst>
      <p:ext uri="{BB962C8B-B14F-4D97-AF65-F5344CB8AC3E}">
        <p14:creationId xmlns:p14="http://schemas.microsoft.com/office/powerpoint/2010/main" val="155044141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92500" lnSpcReduction="20000"/>
          </a:bodyPr>
          <a:lstStyle/>
          <a:p>
            <a:pPr marL="0" indent="0" algn="just">
              <a:buNone/>
            </a:pPr>
            <a:r>
              <a:rPr lang="ru-RU" dirty="0" smtClean="0"/>
              <a:t>97. </a:t>
            </a:r>
            <a:r>
              <a:rPr lang="ru-RU" dirty="0" err="1" smtClean="0"/>
              <a:t>Сторони</a:t>
            </a:r>
            <a:r>
              <a:rPr lang="ru-RU" dirty="0" smtClean="0"/>
              <a:t> </a:t>
            </a:r>
            <a:r>
              <a:rPr lang="ru-RU" dirty="0"/>
              <a:t>не </a:t>
            </a:r>
            <a:r>
              <a:rPr lang="ru-RU" dirty="0" err="1"/>
              <a:t>висували</a:t>
            </a:r>
            <a:r>
              <a:rPr lang="ru-RU" dirty="0"/>
              <a:t> аргумент про те, </a:t>
            </a:r>
            <a:r>
              <a:rPr lang="ru-RU" dirty="0" err="1"/>
              <a:t>що</a:t>
            </a:r>
            <a:r>
              <a:rPr lang="ru-RU" dirty="0"/>
              <a:t> </a:t>
            </a:r>
            <a:r>
              <a:rPr lang="ru-RU" dirty="0" err="1"/>
              <a:t>порушене</a:t>
            </a:r>
            <a:r>
              <a:rPr lang="ru-RU" dirty="0"/>
              <a:t> </a:t>
            </a:r>
            <a:r>
              <a:rPr lang="ru-RU" dirty="0" err="1"/>
              <a:t>заявницею</a:t>
            </a:r>
            <a:r>
              <a:rPr lang="ru-RU" dirty="0"/>
              <a:t> </a:t>
            </a:r>
            <a:r>
              <a:rPr lang="ru-RU" dirty="0" err="1"/>
              <a:t>провадження</a:t>
            </a:r>
            <a:r>
              <a:rPr lang="ru-RU" dirty="0"/>
              <a:t> </a:t>
            </a:r>
            <a:r>
              <a:rPr lang="ru-RU" dirty="0" err="1"/>
              <a:t>щодо</a:t>
            </a:r>
            <a:r>
              <a:rPr lang="ru-RU" dirty="0"/>
              <a:t> </a:t>
            </a:r>
            <a:r>
              <a:rPr lang="ru-RU" dirty="0" err="1"/>
              <a:t>компенсації</a:t>
            </a:r>
            <a:r>
              <a:rPr lang="ru-RU" dirty="0"/>
              <a:t> </a:t>
            </a:r>
            <a:r>
              <a:rPr lang="ru-RU" dirty="0" err="1"/>
              <a:t>призвело</a:t>
            </a:r>
            <a:r>
              <a:rPr lang="ru-RU" dirty="0"/>
              <a:t> до «</a:t>
            </a:r>
            <a:r>
              <a:rPr lang="ru-RU" dirty="0" err="1"/>
              <a:t>кримінального</a:t>
            </a:r>
            <a:r>
              <a:rPr lang="ru-RU" dirty="0"/>
              <a:t> </a:t>
            </a:r>
            <a:r>
              <a:rPr lang="ru-RU" dirty="0" err="1"/>
              <a:t>обвинувачення</a:t>
            </a:r>
            <a:r>
              <a:rPr lang="ru-RU" dirty="0"/>
              <a:t>» в автономному </a:t>
            </a:r>
            <a:r>
              <a:rPr lang="ru-RU" dirty="0" err="1"/>
              <a:t>значенні</a:t>
            </a:r>
            <a:r>
              <a:rPr lang="ru-RU" dirty="0"/>
              <a:t> </a:t>
            </a:r>
            <a:r>
              <a:rPr lang="ru-RU" dirty="0" err="1"/>
              <a:t>Конвенції</a:t>
            </a:r>
            <a:r>
              <a:rPr lang="ru-RU" dirty="0"/>
              <a:t>. Тому в </a:t>
            </a:r>
            <a:r>
              <a:rPr lang="ru-RU" dirty="0" err="1"/>
              <a:t>цій</a:t>
            </a:r>
            <a:r>
              <a:rPr lang="ru-RU" dirty="0"/>
              <a:t> </a:t>
            </a:r>
            <a:r>
              <a:rPr lang="ru-RU" dirty="0" err="1"/>
              <a:t>справі</a:t>
            </a:r>
            <a:r>
              <a:rPr lang="ru-RU" dirty="0"/>
              <a:t> </a:t>
            </a:r>
            <a:r>
              <a:rPr lang="ru-RU" dirty="0" err="1"/>
              <a:t>задіяний</a:t>
            </a:r>
            <a:r>
              <a:rPr lang="ru-RU" dirty="0"/>
              <a:t> </a:t>
            </a:r>
            <a:r>
              <a:rPr lang="ru-RU" dirty="0" err="1"/>
              <a:t>другий</a:t>
            </a:r>
            <a:r>
              <a:rPr lang="ru-RU" dirty="0"/>
              <a:t> аспект </a:t>
            </a:r>
            <a:r>
              <a:rPr lang="ru-RU" dirty="0" err="1"/>
              <a:t>захисту</a:t>
            </a:r>
            <a:r>
              <a:rPr lang="ru-RU" dirty="0"/>
              <a:t>, </a:t>
            </a:r>
            <a:r>
              <a:rPr lang="ru-RU" dirty="0" err="1"/>
              <a:t>що</a:t>
            </a:r>
            <a:r>
              <a:rPr lang="ru-RU" dirty="0"/>
              <a:t> </a:t>
            </a:r>
            <a:r>
              <a:rPr lang="ru-RU" dirty="0" err="1"/>
              <a:t>надається</a:t>
            </a:r>
            <a:r>
              <a:rPr lang="ru-RU" dirty="0"/>
              <a:t> </a:t>
            </a:r>
            <a:r>
              <a:rPr lang="ru-RU" dirty="0" err="1"/>
              <a:t>статтею</a:t>
            </a:r>
            <a:r>
              <a:rPr lang="ru-RU" dirty="0"/>
              <a:t> 6 § 2. </a:t>
            </a:r>
            <a:r>
              <a:rPr lang="ru-RU" dirty="0" err="1"/>
              <a:t>Відповідно</a:t>
            </a:r>
            <a:r>
              <a:rPr lang="ru-RU" dirty="0"/>
              <a:t>, Суд </a:t>
            </a:r>
            <a:r>
              <a:rPr lang="ru-RU" dirty="0" err="1"/>
              <a:t>перевірить</a:t>
            </a:r>
            <a:r>
              <a:rPr lang="ru-RU" dirty="0"/>
              <a:t>, </a:t>
            </a:r>
            <a:r>
              <a:rPr lang="ru-RU" dirty="0" err="1"/>
              <a:t>яким</a:t>
            </a:r>
            <a:r>
              <a:rPr lang="ru-RU" dirty="0"/>
              <a:t> чином </a:t>
            </a:r>
            <a:r>
              <a:rPr lang="ru-RU" dirty="0" err="1"/>
              <a:t>він</a:t>
            </a:r>
            <a:r>
              <a:rPr lang="ru-RU" dirty="0"/>
              <a:t> </a:t>
            </a:r>
            <a:r>
              <a:rPr lang="ru-RU" dirty="0" err="1"/>
              <a:t>підійшов</a:t>
            </a:r>
            <a:r>
              <a:rPr lang="ru-RU" dirty="0"/>
              <a:t> до </a:t>
            </a:r>
            <a:r>
              <a:rPr lang="ru-RU" dirty="0" err="1"/>
              <a:t>застосовності</a:t>
            </a:r>
            <a:r>
              <a:rPr lang="ru-RU" dirty="0"/>
              <a:t> </a:t>
            </a:r>
            <a:r>
              <a:rPr lang="ru-RU" dirty="0" err="1"/>
              <a:t>статті</a:t>
            </a:r>
            <a:r>
              <a:rPr lang="ru-RU" dirty="0"/>
              <a:t> 6 § 2 до </a:t>
            </a:r>
            <a:r>
              <a:rPr lang="ru-RU" dirty="0" err="1"/>
              <a:t>подальшого</a:t>
            </a:r>
            <a:r>
              <a:rPr lang="ru-RU" dirty="0"/>
              <a:t> судового </a:t>
            </a:r>
            <a:r>
              <a:rPr lang="ru-RU" dirty="0" err="1"/>
              <a:t>провадження</a:t>
            </a:r>
            <a:r>
              <a:rPr lang="ru-RU" dirty="0"/>
              <a:t> в таких справах</a:t>
            </a:r>
            <a:r>
              <a:rPr lang="ru-RU" dirty="0" smtClean="0"/>
              <a:t>.</a:t>
            </a:r>
          </a:p>
          <a:p>
            <a:pPr marL="0" indent="0" algn="just">
              <a:buNone/>
            </a:pPr>
            <a:r>
              <a:rPr lang="ru-RU" dirty="0" smtClean="0"/>
              <a:t>98</a:t>
            </a:r>
            <a:r>
              <a:rPr lang="ru-RU" dirty="0"/>
              <a:t>  У </a:t>
            </a:r>
            <a:r>
              <a:rPr lang="ru-RU" dirty="0" err="1"/>
              <a:t>минулому</a:t>
            </a:r>
            <a:r>
              <a:rPr lang="ru-RU" dirty="0"/>
              <a:t> Суд </a:t>
            </a:r>
            <a:r>
              <a:rPr lang="ru-RU" dirty="0" err="1"/>
              <a:t>розглядав</a:t>
            </a:r>
            <a:r>
              <a:rPr lang="ru-RU" dirty="0"/>
              <a:t> </a:t>
            </a:r>
            <a:r>
              <a:rPr lang="ru-RU" dirty="0" err="1"/>
              <a:t>питання</a:t>
            </a:r>
            <a:r>
              <a:rPr lang="ru-RU" dirty="0"/>
              <a:t> </a:t>
            </a:r>
            <a:r>
              <a:rPr lang="ru-RU" dirty="0" err="1"/>
              <a:t>застосування</a:t>
            </a:r>
            <a:r>
              <a:rPr lang="ru-RU" dirty="0"/>
              <a:t> </a:t>
            </a:r>
            <a:r>
              <a:rPr lang="ru-RU" dirty="0" err="1"/>
              <a:t>статті</a:t>
            </a:r>
            <a:r>
              <a:rPr lang="ru-RU" dirty="0"/>
              <a:t> 6 § 2 до </a:t>
            </a:r>
            <a:r>
              <a:rPr lang="ru-RU" dirty="0" err="1"/>
              <a:t>судових</a:t>
            </a:r>
            <a:r>
              <a:rPr lang="ru-RU" dirty="0"/>
              <a:t> </a:t>
            </a:r>
            <a:r>
              <a:rPr lang="ru-RU" dirty="0" err="1"/>
              <a:t>рішень</a:t>
            </a:r>
            <a:r>
              <a:rPr lang="ru-RU" dirty="0"/>
              <a:t>, </a:t>
            </a:r>
            <a:r>
              <a:rPr lang="ru-RU" dirty="0" err="1"/>
              <a:t>прийнятих</a:t>
            </a:r>
            <a:r>
              <a:rPr lang="ru-RU" dirty="0"/>
              <a:t> </a:t>
            </a:r>
            <a:r>
              <a:rPr lang="ru-RU" dirty="0" err="1"/>
              <a:t>після</a:t>
            </a:r>
            <a:r>
              <a:rPr lang="ru-RU" dirty="0"/>
              <a:t> </a:t>
            </a:r>
            <a:r>
              <a:rPr lang="ru-RU" dirty="0" err="1"/>
              <a:t>завершення</a:t>
            </a:r>
            <a:r>
              <a:rPr lang="ru-RU" dirty="0"/>
              <a:t> </a:t>
            </a:r>
            <a:r>
              <a:rPr lang="ru-RU" dirty="0" err="1"/>
              <a:t>кримінального</a:t>
            </a:r>
            <a:r>
              <a:rPr lang="ru-RU" dirty="0"/>
              <a:t> </a:t>
            </a:r>
            <a:r>
              <a:rPr lang="ru-RU" dirty="0" err="1"/>
              <a:t>провадження</a:t>
            </a:r>
            <a:r>
              <a:rPr lang="ru-RU" dirty="0"/>
              <a:t> шляхом </a:t>
            </a:r>
            <a:r>
              <a:rPr lang="ru-RU" dirty="0" err="1"/>
              <a:t>закриття</a:t>
            </a:r>
            <a:r>
              <a:rPr lang="ru-RU" dirty="0"/>
              <a:t> </a:t>
            </a:r>
            <a:r>
              <a:rPr lang="ru-RU" dirty="0" err="1"/>
              <a:t>справи</a:t>
            </a:r>
            <a:r>
              <a:rPr lang="ru-RU" dirty="0"/>
              <a:t> </a:t>
            </a:r>
            <a:r>
              <a:rPr lang="ru-RU" dirty="0" err="1"/>
              <a:t>або</a:t>
            </a:r>
            <a:r>
              <a:rPr lang="ru-RU" dirty="0"/>
              <a:t> </a:t>
            </a:r>
            <a:r>
              <a:rPr lang="ru-RU" dirty="0" err="1"/>
              <a:t>після</a:t>
            </a:r>
            <a:r>
              <a:rPr lang="ru-RU" dirty="0"/>
              <a:t> </a:t>
            </a:r>
            <a:r>
              <a:rPr lang="ru-RU" dirty="0" err="1"/>
              <a:t>винесення</a:t>
            </a:r>
            <a:r>
              <a:rPr lang="ru-RU" dirty="0"/>
              <a:t> </a:t>
            </a:r>
            <a:r>
              <a:rPr lang="ru-RU" dirty="0" err="1"/>
              <a:t>виправдувального</a:t>
            </a:r>
            <a:r>
              <a:rPr lang="ru-RU" dirty="0"/>
              <a:t> </a:t>
            </a:r>
            <a:r>
              <a:rPr lang="ru-RU" dirty="0" err="1"/>
              <a:t>вироку</a:t>
            </a:r>
            <a:r>
              <a:rPr lang="ru-RU" dirty="0"/>
              <a:t> в </a:t>
            </a:r>
            <a:r>
              <a:rPr lang="ru-RU" dirty="0" err="1"/>
              <a:t>провадженнях</a:t>
            </a:r>
            <a:r>
              <a:rPr lang="ru-RU" dirty="0"/>
              <a:t>, </a:t>
            </a:r>
            <a:r>
              <a:rPr lang="ru-RU" dirty="0" err="1"/>
              <a:t>що</a:t>
            </a:r>
            <a:r>
              <a:rPr lang="ru-RU" dirty="0"/>
              <a:t> </a:t>
            </a:r>
            <a:r>
              <a:rPr lang="ru-RU" dirty="0" err="1"/>
              <a:t>стосувалися</a:t>
            </a:r>
            <a:r>
              <a:rPr lang="ru-RU" dirty="0"/>
              <a:t>, </a:t>
            </a:r>
            <a:r>
              <a:rPr lang="ru-RU" dirty="0" err="1"/>
              <a:t>зокрема</a:t>
            </a:r>
            <a:r>
              <a:rPr lang="ru-RU" dirty="0"/>
              <a:t>:</a:t>
            </a:r>
          </a:p>
          <a:p>
            <a:r>
              <a:rPr lang="ru-RU" dirty="0"/>
              <a:t>(a) </a:t>
            </a:r>
            <a:r>
              <a:rPr lang="ru-RU" dirty="0" err="1"/>
              <a:t>зобов’язання</a:t>
            </a:r>
            <a:r>
              <a:rPr lang="ru-RU" dirty="0"/>
              <a:t> </a:t>
            </a:r>
            <a:r>
              <a:rPr lang="ru-RU" dirty="0" err="1"/>
              <a:t>колишнього</a:t>
            </a:r>
            <a:r>
              <a:rPr lang="ru-RU" dirty="0"/>
              <a:t> </a:t>
            </a:r>
            <a:r>
              <a:rPr lang="ru-RU" dirty="0" err="1"/>
              <a:t>обвинуваченого</a:t>
            </a:r>
            <a:r>
              <a:rPr lang="ru-RU" dirty="0"/>
              <a:t> понести </a:t>
            </a:r>
            <a:r>
              <a:rPr lang="ru-RU" dirty="0" err="1"/>
              <a:t>судові</a:t>
            </a:r>
            <a:r>
              <a:rPr lang="ru-RU" dirty="0"/>
              <a:t> </a:t>
            </a:r>
            <a:r>
              <a:rPr lang="ru-RU" dirty="0" err="1"/>
              <a:t>витрати</a:t>
            </a:r>
            <a:r>
              <a:rPr lang="ru-RU" dirty="0"/>
              <a:t> та </a:t>
            </a:r>
            <a:r>
              <a:rPr lang="ru-RU" dirty="0" err="1"/>
              <a:t>витрати</a:t>
            </a:r>
            <a:r>
              <a:rPr lang="ru-RU" dirty="0"/>
              <a:t> </a:t>
            </a:r>
            <a:r>
              <a:rPr lang="ru-RU" dirty="0" err="1"/>
              <a:t>сторони</a:t>
            </a:r>
            <a:r>
              <a:rPr lang="ru-RU" dirty="0"/>
              <a:t> </a:t>
            </a:r>
            <a:r>
              <a:rPr lang="ru-RU" dirty="0" err="1"/>
              <a:t>обвинувачення</a:t>
            </a:r>
            <a:r>
              <a:rPr lang="ru-RU" dirty="0"/>
              <a:t> (див. </a:t>
            </a:r>
            <a:r>
              <a:rPr lang="ru-RU" dirty="0" err="1"/>
              <a:t>справи</a:t>
            </a:r>
            <a:r>
              <a:rPr lang="ru-RU" dirty="0"/>
              <a:t> «</a:t>
            </a:r>
            <a:r>
              <a:rPr lang="ru-RU" i="1" dirty="0" err="1"/>
              <a:t>Minelli</a:t>
            </a:r>
            <a:r>
              <a:rPr lang="ru-RU" i="1" dirty="0"/>
              <a:t> </a:t>
            </a:r>
            <a:r>
              <a:rPr lang="ru-RU" i="1" dirty="0" err="1"/>
              <a:t>проти</a:t>
            </a:r>
            <a:r>
              <a:rPr lang="ru-RU" i="1" dirty="0"/>
              <a:t> </a:t>
            </a:r>
            <a:r>
              <a:rPr lang="ru-RU" i="1" dirty="0" err="1"/>
              <a:t>Швейцарії</a:t>
            </a:r>
            <a:r>
              <a:rPr lang="ru-RU" i="1" dirty="0"/>
              <a:t>»</a:t>
            </a:r>
            <a:r>
              <a:rPr lang="ru-RU" dirty="0"/>
              <a:t>, </a:t>
            </a:r>
            <a:r>
              <a:rPr lang="ru-RU" dirty="0" err="1"/>
              <a:t>рішення</a:t>
            </a:r>
            <a:r>
              <a:rPr lang="ru-RU" dirty="0"/>
              <a:t> </a:t>
            </a:r>
            <a:r>
              <a:rPr lang="ru-RU" dirty="0" err="1"/>
              <a:t>від</a:t>
            </a:r>
            <a:r>
              <a:rPr lang="ru-RU" dirty="0"/>
              <a:t> 25 </a:t>
            </a:r>
            <a:r>
              <a:rPr lang="ru-RU" dirty="0" err="1"/>
              <a:t>березня</a:t>
            </a:r>
            <a:r>
              <a:rPr lang="ru-RU" dirty="0"/>
              <a:t> 1983 року, §§ 30-32, </a:t>
            </a:r>
            <a:r>
              <a:rPr lang="ru-RU" dirty="0" err="1"/>
              <a:t>Series</a:t>
            </a:r>
            <a:r>
              <a:rPr lang="ru-RU" dirty="0"/>
              <a:t> A </a:t>
            </a:r>
            <a:r>
              <a:rPr lang="ru-RU" dirty="0" err="1"/>
              <a:t>no</a:t>
            </a:r>
            <a:r>
              <a:rPr lang="ru-RU" dirty="0"/>
              <a:t>. 62; та «</a:t>
            </a:r>
            <a:r>
              <a:rPr lang="ru-RU" i="1" dirty="0" err="1"/>
              <a:t>McHugo</a:t>
            </a:r>
            <a:r>
              <a:rPr lang="ru-RU" i="1" dirty="0"/>
              <a:t> </a:t>
            </a:r>
            <a:r>
              <a:rPr lang="ru-RU" i="1" dirty="0" err="1"/>
              <a:t>проти</a:t>
            </a:r>
            <a:r>
              <a:rPr lang="ru-RU" i="1" dirty="0"/>
              <a:t> </a:t>
            </a:r>
            <a:r>
              <a:rPr lang="ru-RU" i="1" dirty="0" err="1"/>
              <a:t>Швейцарії</a:t>
            </a:r>
            <a:r>
              <a:rPr lang="ru-RU" i="1" dirty="0"/>
              <a:t>»</a:t>
            </a:r>
            <a:r>
              <a:rPr lang="ru-RU" dirty="0"/>
              <a:t>, № </a:t>
            </a:r>
            <a:r>
              <a:rPr lang="ru-RU" u="sng" dirty="0">
                <a:hlinkClick r:id="rId2"/>
              </a:rPr>
              <a:t>55705/00</a:t>
            </a:r>
            <a:r>
              <a:rPr lang="ru-RU" dirty="0"/>
              <a:t>, </a:t>
            </a:r>
            <a:r>
              <a:rPr lang="ru-RU" dirty="0" err="1"/>
              <a:t>ухвала</a:t>
            </a:r>
            <a:r>
              <a:rPr lang="ru-RU" dirty="0"/>
              <a:t> </a:t>
            </a:r>
            <a:r>
              <a:rPr lang="ru-RU" dirty="0" err="1"/>
              <a:t>щодо</a:t>
            </a:r>
            <a:r>
              <a:rPr lang="ru-RU" dirty="0"/>
              <a:t> </a:t>
            </a:r>
            <a:r>
              <a:rPr lang="ru-RU" dirty="0" err="1"/>
              <a:t>прийнятності</a:t>
            </a:r>
            <a:r>
              <a:rPr lang="ru-RU" dirty="0"/>
              <a:t> </a:t>
            </a:r>
            <a:r>
              <a:rPr lang="ru-RU" dirty="0" err="1"/>
              <a:t>від</a:t>
            </a:r>
            <a:r>
              <a:rPr lang="ru-RU" dirty="0"/>
              <a:t> 12 </a:t>
            </a:r>
            <a:r>
              <a:rPr lang="ru-RU" dirty="0" err="1"/>
              <a:t>травня</a:t>
            </a:r>
            <a:r>
              <a:rPr lang="ru-RU" dirty="0"/>
              <a:t> 2005 року);</a:t>
            </a:r>
          </a:p>
          <a:p>
            <a:pPr marL="0" indent="0">
              <a:buNone/>
            </a:pPr>
            <a:endParaRPr lang="en-US" dirty="0"/>
          </a:p>
        </p:txBody>
      </p:sp>
    </p:spTree>
    <p:extLst>
      <p:ext uri="{BB962C8B-B14F-4D97-AF65-F5344CB8AC3E}">
        <p14:creationId xmlns:p14="http://schemas.microsoft.com/office/powerpoint/2010/main" val="389709591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70000" lnSpcReduction="20000"/>
          </a:bodyPr>
          <a:lstStyle/>
          <a:p>
            <a:pPr marL="0" indent="0" algn="just">
              <a:buNone/>
            </a:pPr>
            <a:r>
              <a:rPr lang="en-US" dirty="0"/>
              <a:t>(b) </a:t>
            </a:r>
            <a:r>
              <a:rPr lang="ru-RU" dirty="0" err="1"/>
              <a:t>клопотання</a:t>
            </a:r>
            <a:r>
              <a:rPr lang="ru-RU" dirty="0"/>
              <a:t> </a:t>
            </a:r>
            <a:r>
              <a:rPr lang="ru-RU" dirty="0" err="1"/>
              <a:t>колишнього</a:t>
            </a:r>
            <a:r>
              <a:rPr lang="ru-RU" dirty="0"/>
              <a:t> </a:t>
            </a:r>
            <a:r>
              <a:rPr lang="ru-RU" dirty="0" err="1"/>
              <a:t>обвинуваченого</a:t>
            </a:r>
            <a:r>
              <a:rPr lang="ru-RU" dirty="0"/>
              <a:t> про </a:t>
            </a:r>
            <a:r>
              <a:rPr lang="ru-RU" dirty="0" err="1"/>
              <a:t>присудження</a:t>
            </a:r>
            <a:r>
              <a:rPr lang="ru-RU" dirty="0"/>
              <a:t> </a:t>
            </a:r>
            <a:r>
              <a:rPr lang="ru-RU" dirty="0" err="1"/>
              <a:t>компенсації</a:t>
            </a:r>
            <a:r>
              <a:rPr lang="ru-RU" dirty="0"/>
              <a:t> за </a:t>
            </a:r>
            <a:r>
              <a:rPr lang="ru-RU" dirty="0" err="1"/>
              <a:t>утримання</a:t>
            </a:r>
            <a:r>
              <a:rPr lang="ru-RU" dirty="0"/>
              <a:t> </a:t>
            </a:r>
            <a:r>
              <a:rPr lang="ru-RU" dirty="0" err="1"/>
              <a:t>під</a:t>
            </a:r>
            <a:r>
              <a:rPr lang="ru-RU" dirty="0"/>
              <a:t> </a:t>
            </a:r>
            <a:r>
              <a:rPr lang="ru-RU" dirty="0" err="1"/>
              <a:t>вартою</a:t>
            </a:r>
            <a:r>
              <a:rPr lang="ru-RU" dirty="0"/>
              <a:t> </a:t>
            </a:r>
            <a:r>
              <a:rPr lang="ru-RU" dirty="0" err="1"/>
              <a:t>або</a:t>
            </a:r>
            <a:r>
              <a:rPr lang="ru-RU" dirty="0"/>
              <a:t> за </a:t>
            </a:r>
            <a:r>
              <a:rPr lang="ru-RU" dirty="0" err="1"/>
              <a:t>інші</a:t>
            </a:r>
            <a:r>
              <a:rPr lang="ru-RU" dirty="0"/>
              <a:t> </a:t>
            </a:r>
            <a:r>
              <a:rPr lang="ru-RU" dirty="0" err="1"/>
              <a:t>незручності</a:t>
            </a:r>
            <a:r>
              <a:rPr lang="ru-RU" dirty="0"/>
              <a:t>, </a:t>
            </a:r>
            <a:r>
              <a:rPr lang="ru-RU" dirty="0" err="1"/>
              <a:t>спричинені</a:t>
            </a:r>
            <a:r>
              <a:rPr lang="ru-RU" dirty="0"/>
              <a:t> </a:t>
            </a:r>
            <a:r>
              <a:rPr lang="ru-RU" dirty="0" err="1"/>
              <a:t>кримінальним</a:t>
            </a:r>
            <a:r>
              <a:rPr lang="ru-RU" dirty="0"/>
              <a:t> </a:t>
            </a:r>
            <a:r>
              <a:rPr lang="ru-RU" dirty="0" err="1"/>
              <a:t>провадженням</a:t>
            </a:r>
            <a:r>
              <a:rPr lang="ru-RU" dirty="0"/>
              <a:t> (див. </a:t>
            </a:r>
            <a:r>
              <a:rPr lang="ru-RU" dirty="0" err="1"/>
              <a:t>справи</a:t>
            </a:r>
            <a:r>
              <a:rPr lang="ru-RU" dirty="0"/>
              <a:t> «</a:t>
            </a:r>
            <a:r>
              <a:rPr lang="en-US" i="1" dirty="0" err="1"/>
              <a:t>Englert</a:t>
            </a:r>
            <a:r>
              <a:rPr lang="en-US" i="1" dirty="0"/>
              <a:t>»</a:t>
            </a:r>
            <a:r>
              <a:rPr lang="en-US" dirty="0"/>
              <a:t>, </a:t>
            </a:r>
            <a:r>
              <a:rPr lang="ru-RU" dirty="0" err="1"/>
              <a:t>згадана</a:t>
            </a:r>
            <a:r>
              <a:rPr lang="ru-RU" dirty="0"/>
              <a:t> </a:t>
            </a:r>
            <a:r>
              <a:rPr lang="ru-RU" dirty="0" err="1"/>
              <a:t>вище</a:t>
            </a:r>
            <a:r>
              <a:rPr lang="ru-RU" dirty="0"/>
              <a:t>, § 35; «</a:t>
            </a:r>
            <a:r>
              <a:rPr lang="en-US" i="1" dirty="0" err="1"/>
              <a:t>Nölkenbockhoff</a:t>
            </a:r>
            <a:r>
              <a:rPr lang="en-US" i="1" dirty="0"/>
              <a:t> </a:t>
            </a:r>
            <a:r>
              <a:rPr lang="ru-RU" i="1" dirty="0" err="1"/>
              <a:t>проти</a:t>
            </a:r>
            <a:r>
              <a:rPr lang="ru-RU" i="1" dirty="0"/>
              <a:t> </a:t>
            </a:r>
            <a:r>
              <a:rPr lang="ru-RU" i="1" dirty="0" err="1"/>
              <a:t>Німеччини</a:t>
            </a:r>
            <a:r>
              <a:rPr lang="ru-RU" i="1" dirty="0"/>
              <a:t>»</a:t>
            </a:r>
            <a:r>
              <a:rPr lang="ru-RU" dirty="0"/>
              <a:t>, </a:t>
            </a:r>
            <a:r>
              <a:rPr lang="ru-RU" dirty="0" err="1"/>
              <a:t>рішення</a:t>
            </a:r>
            <a:r>
              <a:rPr lang="ru-RU" dirty="0"/>
              <a:t> </a:t>
            </a:r>
            <a:r>
              <a:rPr lang="ru-RU" dirty="0" err="1"/>
              <a:t>від</a:t>
            </a:r>
            <a:r>
              <a:rPr lang="ru-RU" dirty="0"/>
              <a:t> 25 </a:t>
            </a:r>
            <a:r>
              <a:rPr lang="ru-RU" dirty="0" err="1"/>
              <a:t>серпня</a:t>
            </a:r>
            <a:r>
              <a:rPr lang="ru-RU" dirty="0"/>
              <a:t> 1987 року, § 35, </a:t>
            </a:r>
            <a:r>
              <a:rPr lang="en-US" dirty="0"/>
              <a:t>Series A no. 123; «</a:t>
            </a:r>
            <a:r>
              <a:rPr lang="en-US" i="1" dirty="0" err="1"/>
              <a:t>Sekanina</a:t>
            </a:r>
            <a:r>
              <a:rPr lang="en-US" i="1" dirty="0"/>
              <a:t>»</a:t>
            </a:r>
            <a:r>
              <a:rPr lang="en-US" dirty="0"/>
              <a:t>, </a:t>
            </a:r>
            <a:r>
              <a:rPr lang="ru-RU" dirty="0" err="1"/>
              <a:t>згадана</a:t>
            </a:r>
            <a:r>
              <a:rPr lang="ru-RU" dirty="0"/>
              <a:t> </a:t>
            </a:r>
            <a:r>
              <a:rPr lang="ru-RU" dirty="0" err="1"/>
              <a:t>вище</a:t>
            </a:r>
            <a:r>
              <a:rPr lang="ru-RU" dirty="0"/>
              <a:t>, § 22; «</a:t>
            </a:r>
            <a:r>
              <a:rPr lang="en-US" i="1" dirty="0" err="1"/>
              <a:t>Rushiti</a:t>
            </a:r>
            <a:r>
              <a:rPr lang="en-US" i="1" dirty="0"/>
              <a:t>»</a:t>
            </a:r>
            <a:r>
              <a:rPr lang="en-US" dirty="0"/>
              <a:t>, </a:t>
            </a:r>
            <a:r>
              <a:rPr lang="ru-RU" dirty="0" err="1"/>
              <a:t>згадана</a:t>
            </a:r>
            <a:r>
              <a:rPr lang="ru-RU" dirty="0"/>
              <a:t> </a:t>
            </a:r>
            <a:r>
              <a:rPr lang="ru-RU" dirty="0" err="1"/>
              <a:t>вище</a:t>
            </a:r>
            <a:r>
              <a:rPr lang="ru-RU" dirty="0"/>
              <a:t>, § 27; «</a:t>
            </a:r>
            <a:r>
              <a:rPr lang="en-US" i="1" dirty="0" err="1"/>
              <a:t>Mulaj</a:t>
            </a:r>
            <a:r>
              <a:rPr lang="en-US" i="1" dirty="0"/>
              <a:t> </a:t>
            </a:r>
            <a:r>
              <a:rPr lang="ru-RU" i="1" dirty="0"/>
              <a:t>та </a:t>
            </a:r>
            <a:r>
              <a:rPr lang="en-US" i="1" dirty="0" err="1"/>
              <a:t>Sallahi</a:t>
            </a:r>
            <a:r>
              <a:rPr lang="en-US" i="1" dirty="0"/>
              <a:t> </a:t>
            </a:r>
            <a:r>
              <a:rPr lang="ru-RU" i="1" dirty="0" err="1"/>
              <a:t>проти</a:t>
            </a:r>
            <a:r>
              <a:rPr lang="ru-RU" i="1" dirty="0"/>
              <a:t> </a:t>
            </a:r>
            <a:r>
              <a:rPr lang="ru-RU" i="1" dirty="0" err="1"/>
              <a:t>Австрії</a:t>
            </a:r>
            <a:r>
              <a:rPr lang="ru-RU" i="1" dirty="0"/>
              <a:t>»</a:t>
            </a:r>
            <a:r>
              <a:rPr lang="ru-RU" dirty="0"/>
              <a:t>, № </a:t>
            </a:r>
            <a:r>
              <a:rPr lang="ru-RU" u="sng" dirty="0">
                <a:hlinkClick r:id="rId2"/>
              </a:rPr>
              <a:t>48886/99</a:t>
            </a:r>
            <a:r>
              <a:rPr lang="ru-RU" dirty="0"/>
              <a:t>, </a:t>
            </a:r>
            <a:r>
              <a:rPr lang="ru-RU" dirty="0" err="1"/>
              <a:t>ухвала</a:t>
            </a:r>
            <a:r>
              <a:rPr lang="ru-RU" dirty="0"/>
              <a:t> </a:t>
            </a:r>
            <a:r>
              <a:rPr lang="ru-RU" dirty="0" err="1"/>
              <a:t>щодо</a:t>
            </a:r>
            <a:r>
              <a:rPr lang="ru-RU" dirty="0"/>
              <a:t> </a:t>
            </a:r>
            <a:r>
              <a:rPr lang="ru-RU" dirty="0" err="1"/>
              <a:t>прийнятності</a:t>
            </a:r>
            <a:r>
              <a:rPr lang="ru-RU" dirty="0"/>
              <a:t> </a:t>
            </a:r>
            <a:r>
              <a:rPr lang="ru-RU" dirty="0" err="1"/>
              <a:t>від</a:t>
            </a:r>
            <a:r>
              <a:rPr lang="ru-RU" dirty="0"/>
              <a:t> 27 </a:t>
            </a:r>
            <a:r>
              <a:rPr lang="ru-RU" dirty="0" err="1"/>
              <a:t>червня</a:t>
            </a:r>
            <a:r>
              <a:rPr lang="ru-RU" dirty="0"/>
              <a:t> 2002 року; «</a:t>
            </a:r>
            <a:r>
              <a:rPr lang="en-US" i="1" dirty="0"/>
              <a:t>O.»</a:t>
            </a:r>
            <a:r>
              <a:rPr lang="en-US" dirty="0"/>
              <a:t>,</a:t>
            </a:r>
            <a:r>
              <a:rPr lang="en-US" i="1" dirty="0"/>
              <a:t> </a:t>
            </a:r>
            <a:r>
              <a:rPr lang="ru-RU" dirty="0" err="1"/>
              <a:t>згадана</a:t>
            </a:r>
            <a:r>
              <a:rPr lang="ru-RU" dirty="0"/>
              <a:t> </a:t>
            </a:r>
            <a:r>
              <a:rPr lang="ru-RU" dirty="0" err="1"/>
              <a:t>вище</a:t>
            </a:r>
            <a:r>
              <a:rPr lang="ru-RU" dirty="0"/>
              <a:t>, §§ 33-38; «</a:t>
            </a:r>
            <a:r>
              <a:rPr lang="en-US" i="1" dirty="0" err="1"/>
              <a:t>Hammern</a:t>
            </a:r>
            <a:r>
              <a:rPr lang="en-US" i="1" dirty="0"/>
              <a:t>»</a:t>
            </a:r>
            <a:r>
              <a:rPr lang="en-US" dirty="0"/>
              <a:t>,</a:t>
            </a:r>
            <a:r>
              <a:rPr lang="en-US" i="1" dirty="0"/>
              <a:t> </a:t>
            </a:r>
            <a:r>
              <a:rPr lang="ru-RU" dirty="0" err="1"/>
              <a:t>згадана</a:t>
            </a:r>
            <a:r>
              <a:rPr lang="ru-RU" dirty="0"/>
              <a:t> </a:t>
            </a:r>
            <a:r>
              <a:rPr lang="ru-RU" dirty="0" err="1"/>
              <a:t>вище</a:t>
            </a:r>
            <a:r>
              <a:rPr lang="ru-RU" dirty="0"/>
              <a:t>, §§ 41-46; «</a:t>
            </a:r>
            <a:r>
              <a:rPr lang="en-US" i="1" dirty="0" err="1"/>
              <a:t>Baars</a:t>
            </a:r>
            <a:r>
              <a:rPr lang="en-US" i="1" dirty="0"/>
              <a:t> </a:t>
            </a:r>
            <a:r>
              <a:rPr lang="ru-RU" i="1" dirty="0" err="1"/>
              <a:t>проти</a:t>
            </a:r>
            <a:r>
              <a:rPr lang="ru-RU" i="1" dirty="0"/>
              <a:t> </a:t>
            </a:r>
            <a:r>
              <a:rPr lang="ru-RU" i="1" dirty="0" err="1"/>
              <a:t>Нідерландів</a:t>
            </a:r>
            <a:r>
              <a:rPr lang="ru-RU" i="1" dirty="0"/>
              <a:t>»</a:t>
            </a:r>
            <a:r>
              <a:rPr lang="ru-RU" dirty="0"/>
              <a:t>, № </a:t>
            </a:r>
            <a:r>
              <a:rPr lang="ru-RU" u="sng" dirty="0">
                <a:hlinkClick r:id="rId3"/>
              </a:rPr>
              <a:t>44320/98</a:t>
            </a:r>
            <a:r>
              <a:rPr lang="ru-RU" dirty="0"/>
              <a:t>, § 21, </a:t>
            </a:r>
            <a:r>
              <a:rPr lang="ru-RU" dirty="0" err="1"/>
              <a:t>рішення</a:t>
            </a:r>
            <a:r>
              <a:rPr lang="ru-RU" dirty="0"/>
              <a:t> </a:t>
            </a:r>
            <a:r>
              <a:rPr lang="ru-RU" dirty="0" err="1"/>
              <a:t>від</a:t>
            </a:r>
            <a:r>
              <a:rPr lang="ru-RU" dirty="0"/>
              <a:t> 28 </a:t>
            </a:r>
            <a:r>
              <a:rPr lang="ru-RU" dirty="0" err="1"/>
              <a:t>жовтня</a:t>
            </a:r>
            <a:r>
              <a:rPr lang="ru-RU" dirty="0"/>
              <a:t> 2003 року; «</a:t>
            </a:r>
            <a:r>
              <a:rPr lang="en-US" i="1" dirty="0" err="1"/>
              <a:t>Capeau</a:t>
            </a:r>
            <a:r>
              <a:rPr lang="en-US" dirty="0"/>
              <a:t> </a:t>
            </a:r>
            <a:r>
              <a:rPr lang="ru-RU" i="1" dirty="0" err="1"/>
              <a:t>проти</a:t>
            </a:r>
            <a:r>
              <a:rPr lang="ru-RU" i="1" dirty="0"/>
              <a:t> </a:t>
            </a:r>
            <a:r>
              <a:rPr lang="ru-RU" i="1" dirty="0" err="1"/>
              <a:t>Бельгії</a:t>
            </a:r>
            <a:r>
              <a:rPr lang="ru-RU" dirty="0"/>
              <a:t>», № </a:t>
            </a:r>
            <a:r>
              <a:rPr lang="ru-RU" u="sng" dirty="0">
                <a:hlinkClick r:id="rId4"/>
              </a:rPr>
              <a:t>42914/98</a:t>
            </a:r>
            <a:r>
              <a:rPr lang="ru-RU" dirty="0"/>
              <a:t>, </a:t>
            </a:r>
            <a:r>
              <a:rPr lang="ru-RU" dirty="0" err="1"/>
              <a:t>ухвала</a:t>
            </a:r>
            <a:r>
              <a:rPr lang="ru-RU" dirty="0"/>
              <a:t> </a:t>
            </a:r>
            <a:r>
              <a:rPr lang="ru-RU" dirty="0" err="1"/>
              <a:t>щодо</a:t>
            </a:r>
            <a:r>
              <a:rPr lang="ru-RU" dirty="0"/>
              <a:t> </a:t>
            </a:r>
            <a:r>
              <a:rPr lang="ru-RU" dirty="0" err="1"/>
              <a:t>прийнятності</a:t>
            </a:r>
            <a:r>
              <a:rPr lang="ru-RU" dirty="0"/>
              <a:t> </a:t>
            </a:r>
            <a:r>
              <a:rPr lang="ru-RU" dirty="0" err="1"/>
              <a:t>від</a:t>
            </a:r>
            <a:r>
              <a:rPr lang="ru-RU" dirty="0"/>
              <a:t> 6 </a:t>
            </a:r>
            <a:r>
              <a:rPr lang="ru-RU" dirty="0" err="1"/>
              <a:t>квітня</a:t>
            </a:r>
            <a:r>
              <a:rPr lang="ru-RU" dirty="0"/>
              <a:t> 2004 року; «</a:t>
            </a:r>
            <a:r>
              <a:rPr lang="en-US" i="1" dirty="0"/>
              <a:t>Del Latte </a:t>
            </a:r>
            <a:r>
              <a:rPr lang="ru-RU" i="1" dirty="0" err="1"/>
              <a:t>проти</a:t>
            </a:r>
            <a:r>
              <a:rPr lang="ru-RU" i="1" dirty="0"/>
              <a:t> </a:t>
            </a:r>
            <a:r>
              <a:rPr lang="ru-RU" i="1" dirty="0" err="1"/>
              <a:t>Нідерландів</a:t>
            </a:r>
            <a:r>
              <a:rPr lang="ru-RU" i="1" dirty="0"/>
              <a:t>»</a:t>
            </a:r>
            <a:r>
              <a:rPr lang="ru-RU" dirty="0"/>
              <a:t>, № </a:t>
            </a:r>
            <a:r>
              <a:rPr lang="ru-RU" u="sng" dirty="0">
                <a:hlinkClick r:id="rId5"/>
              </a:rPr>
              <a:t>44760/98</a:t>
            </a:r>
            <a:r>
              <a:rPr lang="ru-RU" dirty="0"/>
              <a:t>, § 30, </a:t>
            </a:r>
            <a:r>
              <a:rPr lang="ru-RU" dirty="0" err="1"/>
              <a:t>рішення</a:t>
            </a:r>
            <a:r>
              <a:rPr lang="ru-RU" dirty="0"/>
              <a:t> </a:t>
            </a:r>
            <a:r>
              <a:rPr lang="ru-RU" dirty="0" err="1"/>
              <a:t>від</a:t>
            </a:r>
            <a:r>
              <a:rPr lang="ru-RU" dirty="0"/>
              <a:t> 9 листопада 2004 року; «</a:t>
            </a:r>
            <a:r>
              <a:rPr lang="en-US" i="1" dirty="0"/>
              <a:t>A.L. </a:t>
            </a:r>
            <a:r>
              <a:rPr lang="ru-RU" i="1" dirty="0" err="1"/>
              <a:t>проти</a:t>
            </a:r>
            <a:r>
              <a:rPr lang="ru-RU" i="1" dirty="0"/>
              <a:t> </a:t>
            </a:r>
            <a:r>
              <a:rPr lang="ru-RU" i="1" dirty="0" err="1"/>
              <a:t>Німеччини</a:t>
            </a:r>
            <a:r>
              <a:rPr lang="ru-RU" dirty="0"/>
              <a:t>»,</a:t>
            </a:r>
            <a:r>
              <a:rPr lang="ru-RU" i="1" dirty="0"/>
              <a:t> </a:t>
            </a:r>
            <a:r>
              <a:rPr lang="ru-RU" dirty="0"/>
              <a:t>№ </a:t>
            </a:r>
            <a:r>
              <a:rPr lang="ru-RU" u="sng" dirty="0">
                <a:hlinkClick r:id="rId6"/>
              </a:rPr>
              <a:t>72758/01</a:t>
            </a:r>
            <a:r>
              <a:rPr lang="ru-RU" dirty="0"/>
              <a:t>, §§ 31-33, </a:t>
            </a:r>
            <a:r>
              <a:rPr lang="ru-RU" dirty="0" err="1"/>
              <a:t>рішення</a:t>
            </a:r>
            <a:r>
              <a:rPr lang="ru-RU" dirty="0"/>
              <a:t> </a:t>
            </a:r>
            <a:r>
              <a:rPr lang="ru-RU" dirty="0" err="1"/>
              <a:t>від</a:t>
            </a:r>
            <a:r>
              <a:rPr lang="ru-RU" dirty="0"/>
              <a:t> 28 </a:t>
            </a:r>
            <a:r>
              <a:rPr lang="ru-RU" dirty="0" err="1"/>
              <a:t>квітня</a:t>
            </a:r>
            <a:r>
              <a:rPr lang="ru-RU" dirty="0"/>
              <a:t> 2005 року; «</a:t>
            </a:r>
            <a:r>
              <a:rPr lang="en-US" i="1" dirty="0" err="1"/>
              <a:t>Puig</a:t>
            </a:r>
            <a:r>
              <a:rPr lang="en-US" i="1" dirty="0"/>
              <a:t> </a:t>
            </a:r>
            <a:r>
              <a:rPr lang="en-US" i="1" dirty="0" err="1"/>
              <a:t>Panella</a:t>
            </a:r>
            <a:r>
              <a:rPr lang="en-US" i="1" dirty="0"/>
              <a:t>»</a:t>
            </a:r>
            <a:r>
              <a:rPr lang="en-US" dirty="0"/>
              <a:t>, </a:t>
            </a:r>
            <a:r>
              <a:rPr lang="ru-RU" dirty="0" err="1"/>
              <a:t>згадана</a:t>
            </a:r>
            <a:r>
              <a:rPr lang="ru-RU" dirty="0"/>
              <a:t> </a:t>
            </a:r>
            <a:r>
              <a:rPr lang="ru-RU" dirty="0" err="1"/>
              <a:t>вище</a:t>
            </a:r>
            <a:r>
              <a:rPr lang="ru-RU" dirty="0"/>
              <a:t>, § 50; «</a:t>
            </a:r>
            <a:r>
              <a:rPr lang="en-US" i="1" dirty="0" err="1"/>
              <a:t>Tendam</a:t>
            </a:r>
            <a:r>
              <a:rPr lang="en-US" i="1" dirty="0"/>
              <a:t>»</a:t>
            </a:r>
            <a:r>
              <a:rPr lang="en-US" dirty="0"/>
              <a:t>, </a:t>
            </a:r>
            <a:r>
              <a:rPr lang="ru-RU" dirty="0" err="1"/>
              <a:t>згадана</a:t>
            </a:r>
            <a:r>
              <a:rPr lang="ru-RU" dirty="0"/>
              <a:t> </a:t>
            </a:r>
            <a:r>
              <a:rPr lang="ru-RU" dirty="0" err="1"/>
              <a:t>вище</a:t>
            </a:r>
            <a:r>
              <a:rPr lang="ru-RU" dirty="0"/>
              <a:t>, §§ 31 та 36; «</a:t>
            </a:r>
            <a:r>
              <a:rPr lang="en-US" i="1" dirty="0"/>
              <a:t>Bok </a:t>
            </a:r>
            <a:r>
              <a:rPr lang="ru-RU" i="1" dirty="0" err="1"/>
              <a:t>проти</a:t>
            </a:r>
            <a:r>
              <a:rPr lang="ru-RU" i="1" dirty="0"/>
              <a:t> </a:t>
            </a:r>
            <a:r>
              <a:rPr lang="ru-RU" i="1" dirty="0" err="1"/>
              <a:t>Нідерландів</a:t>
            </a:r>
            <a:r>
              <a:rPr lang="ru-RU" i="1" dirty="0"/>
              <a:t>»,</a:t>
            </a:r>
            <a:r>
              <a:rPr lang="ru-RU" dirty="0"/>
              <a:t> № </a:t>
            </a:r>
            <a:r>
              <a:rPr lang="ru-RU" u="sng" dirty="0">
                <a:hlinkClick r:id="rId7"/>
              </a:rPr>
              <a:t>45482/06</a:t>
            </a:r>
            <a:r>
              <a:rPr lang="ru-RU" dirty="0"/>
              <a:t>, §§ 37-48, </a:t>
            </a:r>
            <a:r>
              <a:rPr lang="ru-RU" dirty="0" err="1"/>
              <a:t>рішення</a:t>
            </a:r>
            <a:r>
              <a:rPr lang="ru-RU" dirty="0"/>
              <a:t> </a:t>
            </a:r>
            <a:r>
              <a:rPr lang="ru-RU" dirty="0" err="1"/>
              <a:t>від</a:t>
            </a:r>
            <a:r>
              <a:rPr lang="ru-RU" dirty="0"/>
              <a:t> 18 </a:t>
            </a:r>
            <a:r>
              <a:rPr lang="ru-RU" dirty="0" err="1"/>
              <a:t>січня</a:t>
            </a:r>
            <a:r>
              <a:rPr lang="ru-RU" dirty="0"/>
              <a:t> 2011 року; та «</a:t>
            </a:r>
            <a:r>
              <a:rPr lang="en-US" i="1" dirty="0"/>
              <a:t>Lorenzetti </a:t>
            </a:r>
            <a:r>
              <a:rPr lang="ru-RU" i="1" dirty="0" err="1"/>
              <a:t>проти</a:t>
            </a:r>
            <a:r>
              <a:rPr lang="ru-RU" i="1" dirty="0"/>
              <a:t> </a:t>
            </a:r>
            <a:r>
              <a:rPr lang="ru-RU" i="1" dirty="0" err="1"/>
              <a:t>Італії</a:t>
            </a:r>
            <a:r>
              <a:rPr lang="ru-RU" i="1" dirty="0"/>
              <a:t>»</a:t>
            </a:r>
            <a:r>
              <a:rPr lang="ru-RU" dirty="0"/>
              <a:t>, № </a:t>
            </a:r>
            <a:r>
              <a:rPr lang="ru-RU" u="sng" dirty="0">
                <a:hlinkClick r:id="rId8"/>
              </a:rPr>
              <a:t>32075/09</a:t>
            </a:r>
            <a:r>
              <a:rPr lang="ru-RU" dirty="0"/>
              <a:t>, § 43, </a:t>
            </a:r>
            <a:r>
              <a:rPr lang="ru-RU" dirty="0" err="1"/>
              <a:t>рішення</a:t>
            </a:r>
            <a:r>
              <a:rPr lang="ru-RU" dirty="0"/>
              <a:t> </a:t>
            </a:r>
            <a:r>
              <a:rPr lang="ru-RU" dirty="0" err="1"/>
              <a:t>від</a:t>
            </a:r>
            <a:r>
              <a:rPr lang="ru-RU" dirty="0"/>
              <a:t> 10 </a:t>
            </a:r>
            <a:r>
              <a:rPr lang="ru-RU" dirty="0" err="1"/>
              <a:t>квітня</a:t>
            </a:r>
            <a:r>
              <a:rPr lang="ru-RU" dirty="0"/>
              <a:t> 2012 року);</a:t>
            </a:r>
          </a:p>
          <a:p>
            <a:pPr marL="0" indent="0" algn="just">
              <a:buNone/>
            </a:pPr>
            <a:r>
              <a:rPr lang="ru-RU" dirty="0"/>
              <a:t>(с) </a:t>
            </a:r>
            <a:r>
              <a:rPr lang="ru-RU" dirty="0" err="1"/>
              <a:t>клопотання</a:t>
            </a:r>
            <a:r>
              <a:rPr lang="ru-RU" dirty="0"/>
              <a:t> </a:t>
            </a:r>
            <a:r>
              <a:rPr lang="ru-RU" dirty="0" err="1"/>
              <a:t>колишнього</a:t>
            </a:r>
            <a:r>
              <a:rPr lang="ru-RU" dirty="0"/>
              <a:t> </a:t>
            </a:r>
            <a:r>
              <a:rPr lang="ru-RU" dirty="0" err="1"/>
              <a:t>обвинуваченого</a:t>
            </a:r>
            <a:r>
              <a:rPr lang="ru-RU" dirty="0"/>
              <a:t> про </a:t>
            </a:r>
            <a:r>
              <a:rPr lang="ru-RU" dirty="0" err="1"/>
              <a:t>присудження</a:t>
            </a:r>
            <a:r>
              <a:rPr lang="ru-RU" dirty="0"/>
              <a:t> </a:t>
            </a:r>
            <a:r>
              <a:rPr lang="ru-RU" dirty="0" err="1"/>
              <a:t>витрат</a:t>
            </a:r>
            <a:r>
              <a:rPr lang="ru-RU" dirty="0"/>
              <a:t> на </a:t>
            </a:r>
            <a:r>
              <a:rPr lang="ru-RU" dirty="0" err="1"/>
              <a:t>юридичну</a:t>
            </a:r>
            <a:r>
              <a:rPr lang="ru-RU" dirty="0"/>
              <a:t> </a:t>
            </a:r>
            <a:r>
              <a:rPr lang="ru-RU" dirty="0" err="1"/>
              <a:t>допомогу</a:t>
            </a:r>
            <a:r>
              <a:rPr lang="ru-RU" dirty="0"/>
              <a:t> (див. </a:t>
            </a:r>
            <a:r>
              <a:rPr lang="ru-RU" dirty="0" err="1"/>
              <a:t>справи</a:t>
            </a:r>
            <a:r>
              <a:rPr lang="ru-RU" dirty="0"/>
              <a:t> «</a:t>
            </a:r>
            <a:r>
              <a:rPr lang="en-US" i="1" dirty="0"/>
              <a:t>Lutz </a:t>
            </a:r>
            <a:r>
              <a:rPr lang="ru-RU" i="1" dirty="0" err="1"/>
              <a:t>проти</a:t>
            </a:r>
            <a:r>
              <a:rPr lang="ru-RU" i="1" dirty="0"/>
              <a:t> </a:t>
            </a:r>
            <a:r>
              <a:rPr lang="ru-RU" i="1" dirty="0" err="1"/>
              <a:t>Німеччини</a:t>
            </a:r>
            <a:r>
              <a:rPr lang="ru-RU" i="1" dirty="0"/>
              <a:t>»</a:t>
            </a:r>
            <a:r>
              <a:rPr lang="ru-RU" dirty="0"/>
              <a:t>, </a:t>
            </a:r>
            <a:r>
              <a:rPr lang="ru-RU" dirty="0" err="1"/>
              <a:t>рішення</a:t>
            </a:r>
            <a:r>
              <a:rPr lang="ru-RU" dirty="0"/>
              <a:t> </a:t>
            </a:r>
            <a:r>
              <a:rPr lang="ru-RU" dirty="0" err="1"/>
              <a:t>від</a:t>
            </a:r>
            <a:r>
              <a:rPr lang="ru-RU" dirty="0"/>
              <a:t> 25 </a:t>
            </a:r>
            <a:r>
              <a:rPr lang="ru-RU" dirty="0" err="1"/>
              <a:t>серпня</a:t>
            </a:r>
            <a:r>
              <a:rPr lang="ru-RU" dirty="0"/>
              <a:t> 1987 року, §§ 56-57, </a:t>
            </a:r>
            <a:r>
              <a:rPr lang="en-US" dirty="0"/>
              <a:t>Series A no. 123; «</a:t>
            </a:r>
            <a:r>
              <a:rPr lang="en-US" i="1" dirty="0" err="1"/>
              <a:t>Leutscher</a:t>
            </a:r>
            <a:r>
              <a:rPr lang="en-US" i="1" dirty="0"/>
              <a:t> </a:t>
            </a:r>
            <a:r>
              <a:rPr lang="ru-RU" i="1" dirty="0" err="1"/>
              <a:t>проти</a:t>
            </a:r>
            <a:r>
              <a:rPr lang="ru-RU" i="1" dirty="0"/>
              <a:t> </a:t>
            </a:r>
            <a:r>
              <a:rPr lang="ru-RU" i="1" dirty="0" err="1"/>
              <a:t>Нідерландів</a:t>
            </a:r>
            <a:r>
              <a:rPr lang="ru-RU" i="1" dirty="0"/>
              <a:t>»</a:t>
            </a:r>
            <a:r>
              <a:rPr lang="ru-RU" dirty="0"/>
              <a:t>, </a:t>
            </a:r>
            <a:r>
              <a:rPr lang="ru-RU" dirty="0" err="1"/>
              <a:t>рішення</a:t>
            </a:r>
            <a:r>
              <a:rPr lang="ru-RU" dirty="0"/>
              <a:t> </a:t>
            </a:r>
            <a:r>
              <a:rPr lang="ru-RU" dirty="0" err="1"/>
              <a:t>від</a:t>
            </a:r>
            <a:r>
              <a:rPr lang="ru-RU" dirty="0"/>
              <a:t> 26 </a:t>
            </a:r>
            <a:r>
              <a:rPr lang="ru-RU" dirty="0" err="1"/>
              <a:t>березня</a:t>
            </a:r>
            <a:r>
              <a:rPr lang="ru-RU" dirty="0"/>
              <a:t> 1996 року, § 29, </a:t>
            </a:r>
            <a:r>
              <a:rPr lang="en-US" i="1" dirty="0"/>
              <a:t>Reports </a:t>
            </a:r>
            <a:r>
              <a:rPr lang="en-US" dirty="0"/>
              <a:t>1996‑II; «</a:t>
            </a:r>
            <a:r>
              <a:rPr lang="en-US" i="1" dirty="0" err="1"/>
              <a:t>Yassar</a:t>
            </a:r>
            <a:r>
              <a:rPr lang="en-US" i="1" dirty="0"/>
              <a:t> Hussain»</a:t>
            </a:r>
            <a:r>
              <a:rPr lang="en-US" dirty="0"/>
              <a:t>, </a:t>
            </a:r>
            <a:r>
              <a:rPr lang="ru-RU" dirty="0" err="1"/>
              <a:t>згадана</a:t>
            </a:r>
            <a:r>
              <a:rPr lang="ru-RU" dirty="0"/>
              <a:t> </a:t>
            </a:r>
            <a:r>
              <a:rPr lang="ru-RU" dirty="0" err="1"/>
              <a:t>вище</a:t>
            </a:r>
            <a:r>
              <a:rPr lang="ru-RU" dirty="0"/>
              <a:t>, § 19; та «</a:t>
            </a:r>
            <a:r>
              <a:rPr lang="en-US" i="1" dirty="0" err="1"/>
              <a:t>Ashendon</a:t>
            </a:r>
            <a:r>
              <a:rPr lang="en-US" i="1" dirty="0"/>
              <a:t> </a:t>
            </a:r>
            <a:r>
              <a:rPr lang="ru-RU" i="1" dirty="0"/>
              <a:t>та </a:t>
            </a:r>
            <a:r>
              <a:rPr lang="en-US" i="1" dirty="0"/>
              <a:t>Jones </a:t>
            </a:r>
            <a:r>
              <a:rPr lang="ru-RU" i="1" dirty="0" err="1"/>
              <a:t>проти</a:t>
            </a:r>
            <a:r>
              <a:rPr lang="ru-RU" i="1" dirty="0"/>
              <a:t> </a:t>
            </a:r>
            <a:r>
              <a:rPr lang="ru-RU" i="1" dirty="0" err="1"/>
              <a:t>Сполученого</a:t>
            </a:r>
            <a:r>
              <a:rPr lang="ru-RU" i="1" dirty="0"/>
              <a:t> </a:t>
            </a:r>
            <a:r>
              <a:rPr lang="ru-RU" i="1" dirty="0" err="1"/>
              <a:t>Королівства</a:t>
            </a:r>
            <a:r>
              <a:rPr lang="ru-RU" i="1" dirty="0"/>
              <a:t>»</a:t>
            </a:r>
            <a:r>
              <a:rPr lang="ru-RU" dirty="0"/>
              <a:t>, №№ </a:t>
            </a:r>
            <a:r>
              <a:rPr lang="ru-RU" u="sng" dirty="0">
                <a:hlinkClick r:id="rId9"/>
              </a:rPr>
              <a:t>35730/07</a:t>
            </a:r>
            <a:r>
              <a:rPr lang="ru-RU" dirty="0"/>
              <a:t> та </a:t>
            </a:r>
            <a:r>
              <a:rPr lang="ru-RU" u="sng" dirty="0">
                <a:hlinkClick r:id="rId10"/>
              </a:rPr>
              <a:t>4285/08</a:t>
            </a:r>
            <a:r>
              <a:rPr lang="ru-RU" dirty="0"/>
              <a:t>, §§ 42 та 49, </a:t>
            </a:r>
            <a:r>
              <a:rPr lang="ru-RU" dirty="0" err="1"/>
              <a:t>рішення</a:t>
            </a:r>
            <a:r>
              <a:rPr lang="ru-RU" dirty="0"/>
              <a:t> </a:t>
            </a:r>
            <a:r>
              <a:rPr lang="ru-RU" dirty="0" err="1"/>
              <a:t>від</a:t>
            </a:r>
            <a:r>
              <a:rPr lang="ru-RU" dirty="0"/>
              <a:t> 15 </a:t>
            </a:r>
            <a:r>
              <a:rPr lang="ru-RU" dirty="0" err="1"/>
              <a:t>грудня</a:t>
            </a:r>
            <a:r>
              <a:rPr lang="ru-RU" dirty="0"/>
              <a:t> 2011 року);</a:t>
            </a:r>
          </a:p>
          <a:p>
            <a:pPr marL="0" indent="0" algn="just">
              <a:buNone/>
            </a:pPr>
            <a:r>
              <a:rPr lang="ru-RU" dirty="0"/>
              <a:t>(</a:t>
            </a:r>
            <a:r>
              <a:rPr lang="en-US" dirty="0"/>
              <a:t>d) </a:t>
            </a:r>
            <a:r>
              <a:rPr lang="ru-RU" dirty="0" err="1"/>
              <a:t>клопотання</a:t>
            </a:r>
            <a:r>
              <a:rPr lang="ru-RU" dirty="0"/>
              <a:t> </a:t>
            </a:r>
            <a:r>
              <a:rPr lang="ru-RU" dirty="0" err="1"/>
              <a:t>колишнього</a:t>
            </a:r>
            <a:r>
              <a:rPr lang="ru-RU" dirty="0"/>
              <a:t> </a:t>
            </a:r>
            <a:r>
              <a:rPr lang="ru-RU" dirty="0" err="1"/>
              <a:t>обвинуваченого</a:t>
            </a:r>
            <a:r>
              <a:rPr lang="ru-RU" dirty="0"/>
              <a:t> про </a:t>
            </a:r>
            <a:r>
              <a:rPr lang="ru-RU" dirty="0" err="1"/>
              <a:t>виплату</a:t>
            </a:r>
            <a:r>
              <a:rPr lang="ru-RU" dirty="0"/>
              <a:t> </a:t>
            </a:r>
            <a:r>
              <a:rPr lang="ru-RU" dirty="0" err="1"/>
              <a:t>компенсації</a:t>
            </a:r>
            <a:r>
              <a:rPr lang="ru-RU" dirty="0"/>
              <a:t> за шкоду, </a:t>
            </a:r>
            <a:r>
              <a:rPr lang="ru-RU" dirty="0" err="1"/>
              <a:t>спричинену</a:t>
            </a:r>
            <a:r>
              <a:rPr lang="ru-RU" dirty="0"/>
              <a:t> </a:t>
            </a:r>
            <a:r>
              <a:rPr lang="ru-RU" dirty="0" err="1"/>
              <a:t>незаконним</a:t>
            </a:r>
            <a:r>
              <a:rPr lang="ru-RU" dirty="0"/>
              <a:t> </a:t>
            </a:r>
            <a:r>
              <a:rPr lang="ru-RU" dirty="0" err="1"/>
              <a:t>або</a:t>
            </a:r>
            <a:r>
              <a:rPr lang="ru-RU" dirty="0"/>
              <a:t> </a:t>
            </a:r>
            <a:r>
              <a:rPr lang="ru-RU" dirty="0" err="1"/>
              <a:t>свавільним</a:t>
            </a:r>
            <a:r>
              <a:rPr lang="ru-RU" dirty="0"/>
              <a:t> </a:t>
            </a:r>
            <a:r>
              <a:rPr lang="ru-RU" dirty="0" err="1"/>
              <a:t>розслідуванням</a:t>
            </a:r>
            <a:r>
              <a:rPr lang="ru-RU" dirty="0"/>
              <a:t> </a:t>
            </a:r>
            <a:r>
              <a:rPr lang="ru-RU" dirty="0" err="1"/>
              <a:t>або</a:t>
            </a:r>
            <a:r>
              <a:rPr lang="ru-RU" dirty="0"/>
              <a:t> </a:t>
            </a:r>
            <a:r>
              <a:rPr lang="ru-RU" dirty="0" err="1"/>
              <a:t>кримінальним</a:t>
            </a:r>
            <a:r>
              <a:rPr lang="ru-RU" dirty="0"/>
              <a:t> </a:t>
            </a:r>
            <a:r>
              <a:rPr lang="ru-RU" dirty="0" err="1"/>
              <a:t>переслідуванням</a:t>
            </a:r>
            <a:r>
              <a:rPr lang="ru-RU" dirty="0"/>
              <a:t> (див. </a:t>
            </a:r>
            <a:r>
              <a:rPr lang="ru-RU" dirty="0" err="1"/>
              <a:t>справи</a:t>
            </a:r>
            <a:r>
              <a:rPr lang="ru-RU" dirty="0"/>
              <a:t> «</a:t>
            </a:r>
            <a:r>
              <a:rPr lang="en-US" i="1" dirty="0" err="1"/>
              <a:t>Panteleyenko</a:t>
            </a:r>
            <a:r>
              <a:rPr lang="en-US" i="1" dirty="0"/>
              <a:t> </a:t>
            </a:r>
            <a:r>
              <a:rPr lang="ru-RU" i="1" dirty="0" err="1"/>
              <a:t>проти</a:t>
            </a:r>
            <a:r>
              <a:rPr lang="ru-RU" i="1" dirty="0"/>
              <a:t> </a:t>
            </a:r>
            <a:r>
              <a:rPr lang="ru-RU" i="1" dirty="0" err="1"/>
              <a:t>України</a:t>
            </a:r>
            <a:r>
              <a:rPr lang="ru-RU" i="1" dirty="0"/>
              <a:t>»</a:t>
            </a:r>
            <a:r>
              <a:rPr lang="ru-RU" dirty="0"/>
              <a:t>, № </a:t>
            </a:r>
            <a:r>
              <a:rPr lang="ru-RU" u="sng" dirty="0">
                <a:hlinkClick r:id="rId11"/>
              </a:rPr>
              <a:t>11901/02</a:t>
            </a:r>
            <a:r>
              <a:rPr lang="ru-RU" dirty="0"/>
              <a:t>, § 67, </a:t>
            </a:r>
            <a:r>
              <a:rPr lang="ru-RU" dirty="0" err="1"/>
              <a:t>рішення</a:t>
            </a:r>
            <a:r>
              <a:rPr lang="ru-RU" dirty="0"/>
              <a:t> </a:t>
            </a:r>
            <a:r>
              <a:rPr lang="ru-RU" dirty="0" err="1"/>
              <a:t>від</a:t>
            </a:r>
            <a:r>
              <a:rPr lang="ru-RU" dirty="0"/>
              <a:t> 29 </a:t>
            </a:r>
            <a:r>
              <a:rPr lang="ru-RU" dirty="0" err="1"/>
              <a:t>червня</a:t>
            </a:r>
            <a:r>
              <a:rPr lang="ru-RU" dirty="0"/>
              <a:t> 2006 року; та «</a:t>
            </a:r>
            <a:r>
              <a:rPr lang="en-US" i="1" dirty="0" err="1"/>
              <a:t>Grabchuk</a:t>
            </a:r>
            <a:r>
              <a:rPr lang="en-US" i="1" dirty="0"/>
              <a:t> </a:t>
            </a:r>
            <a:r>
              <a:rPr lang="ru-RU" i="1" dirty="0" err="1"/>
              <a:t>проти</a:t>
            </a:r>
            <a:r>
              <a:rPr lang="ru-RU" i="1" dirty="0"/>
              <a:t> </a:t>
            </a:r>
            <a:r>
              <a:rPr lang="ru-RU" i="1" dirty="0" err="1"/>
              <a:t>України</a:t>
            </a:r>
            <a:r>
              <a:rPr lang="ru-RU" i="1" dirty="0"/>
              <a:t>»</a:t>
            </a:r>
            <a:r>
              <a:rPr lang="ru-RU" dirty="0"/>
              <a:t>, № </a:t>
            </a:r>
            <a:r>
              <a:rPr lang="ru-RU" u="sng" dirty="0">
                <a:hlinkClick r:id="rId12"/>
              </a:rPr>
              <a:t>8599/02</a:t>
            </a:r>
            <a:r>
              <a:rPr lang="ru-RU" dirty="0"/>
              <a:t>, § 42, </a:t>
            </a:r>
            <a:r>
              <a:rPr lang="ru-RU" dirty="0" err="1"/>
              <a:t>рішення</a:t>
            </a:r>
            <a:r>
              <a:rPr lang="ru-RU" dirty="0"/>
              <a:t> 21 </a:t>
            </a:r>
            <a:r>
              <a:rPr lang="ru-RU" dirty="0" err="1"/>
              <a:t>вересня</a:t>
            </a:r>
            <a:r>
              <a:rPr lang="ru-RU" dirty="0"/>
              <a:t> 2006 року);</a:t>
            </a:r>
          </a:p>
          <a:p>
            <a:pPr marL="0" indent="0">
              <a:buNone/>
            </a:pPr>
            <a:endParaRPr lang="en-US" dirty="0"/>
          </a:p>
        </p:txBody>
      </p:sp>
    </p:spTree>
    <p:extLst>
      <p:ext uri="{BB962C8B-B14F-4D97-AF65-F5344CB8AC3E}">
        <p14:creationId xmlns:p14="http://schemas.microsoft.com/office/powerpoint/2010/main" val="390173599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normAutofit fontScale="70000" lnSpcReduction="20000"/>
          </a:bodyPr>
          <a:lstStyle/>
          <a:p>
            <a:pPr marL="0" indent="0" algn="just">
              <a:buNone/>
            </a:pPr>
            <a:r>
              <a:rPr lang="ru-RU" dirty="0" smtClean="0"/>
              <a:t>(</a:t>
            </a:r>
            <a:r>
              <a:rPr lang="ru-RU" dirty="0"/>
              <a:t>е) </a:t>
            </a:r>
            <a:r>
              <a:rPr lang="ru-RU" dirty="0" err="1"/>
              <a:t>накладання</a:t>
            </a:r>
            <a:r>
              <a:rPr lang="ru-RU" dirty="0"/>
              <a:t> </a:t>
            </a:r>
            <a:r>
              <a:rPr lang="ru-RU" dirty="0" err="1"/>
              <a:t>цивільного</a:t>
            </a:r>
            <a:r>
              <a:rPr lang="ru-RU" dirty="0"/>
              <a:t> </a:t>
            </a:r>
            <a:r>
              <a:rPr lang="ru-RU" dirty="0" err="1"/>
              <a:t>зобов’язання</a:t>
            </a:r>
            <a:r>
              <a:rPr lang="ru-RU" dirty="0"/>
              <a:t> </a:t>
            </a:r>
            <a:r>
              <a:rPr lang="ru-RU" dirty="0" err="1"/>
              <a:t>щодо</a:t>
            </a:r>
            <a:r>
              <a:rPr lang="ru-RU" dirty="0"/>
              <a:t> </a:t>
            </a:r>
            <a:r>
              <a:rPr lang="ru-RU" dirty="0" err="1"/>
              <a:t>виплати</a:t>
            </a:r>
            <a:r>
              <a:rPr lang="ru-RU" dirty="0"/>
              <a:t> </a:t>
            </a:r>
            <a:r>
              <a:rPr lang="ru-RU" dirty="0" err="1"/>
              <a:t>компенсації</a:t>
            </a:r>
            <a:r>
              <a:rPr lang="ru-RU" dirty="0"/>
              <a:t> </a:t>
            </a:r>
            <a:r>
              <a:rPr lang="ru-RU" dirty="0" err="1"/>
              <a:t>потерпілій</a:t>
            </a:r>
            <a:r>
              <a:rPr lang="ru-RU" dirty="0"/>
              <a:t> </a:t>
            </a:r>
            <a:r>
              <a:rPr lang="ru-RU" dirty="0" err="1"/>
              <a:t>стороні</a:t>
            </a:r>
            <a:r>
              <a:rPr lang="ru-RU" dirty="0"/>
              <a:t> (див. </a:t>
            </a:r>
            <a:r>
              <a:rPr lang="ru-RU" dirty="0" err="1"/>
              <a:t>справи</a:t>
            </a:r>
            <a:r>
              <a:rPr lang="ru-RU" dirty="0"/>
              <a:t> «</a:t>
            </a:r>
            <a:r>
              <a:rPr lang="en-US" i="1" dirty="0" err="1"/>
              <a:t>Ringvold</a:t>
            </a:r>
            <a:r>
              <a:rPr lang="en-US" i="1" dirty="0"/>
              <a:t> </a:t>
            </a:r>
            <a:r>
              <a:rPr lang="ru-RU" i="1" dirty="0" err="1"/>
              <a:t>проти</a:t>
            </a:r>
            <a:r>
              <a:rPr lang="ru-RU" i="1" dirty="0"/>
              <a:t> </a:t>
            </a:r>
            <a:r>
              <a:rPr lang="ru-RU" i="1" dirty="0" err="1"/>
              <a:t>Норвегії</a:t>
            </a:r>
            <a:r>
              <a:rPr lang="ru-RU" i="1" dirty="0"/>
              <a:t>»</a:t>
            </a:r>
            <a:r>
              <a:rPr lang="ru-RU" dirty="0"/>
              <a:t>,</a:t>
            </a:r>
            <a:r>
              <a:rPr lang="ru-RU" i="1" dirty="0"/>
              <a:t> </a:t>
            </a:r>
            <a:r>
              <a:rPr lang="ru-RU" dirty="0"/>
              <a:t>№</a:t>
            </a:r>
            <a:r>
              <a:rPr lang="ru-RU" i="1" dirty="0"/>
              <a:t> </a:t>
            </a:r>
            <a:r>
              <a:rPr lang="ru-RU" u="sng" dirty="0">
                <a:hlinkClick r:id="rId2"/>
              </a:rPr>
              <a:t>34964/97</a:t>
            </a:r>
            <a:r>
              <a:rPr lang="ru-RU" dirty="0"/>
              <a:t>, § 36, </a:t>
            </a:r>
            <a:r>
              <a:rPr lang="en-US" dirty="0"/>
              <a:t>ECHR 2003‑II;</a:t>
            </a:r>
            <a:r>
              <a:rPr lang="en-US" i="1" dirty="0"/>
              <a:t> «Y. </a:t>
            </a:r>
            <a:r>
              <a:rPr lang="ru-RU" i="1" dirty="0" err="1"/>
              <a:t>проти</a:t>
            </a:r>
            <a:r>
              <a:rPr lang="ru-RU" i="1" dirty="0"/>
              <a:t> </a:t>
            </a:r>
            <a:r>
              <a:rPr lang="ru-RU" i="1" dirty="0" err="1"/>
              <a:t>Норвегії</a:t>
            </a:r>
            <a:r>
              <a:rPr lang="ru-RU" i="1" dirty="0"/>
              <a:t>»</a:t>
            </a:r>
            <a:r>
              <a:rPr lang="ru-RU" dirty="0"/>
              <a:t>,</a:t>
            </a:r>
            <a:r>
              <a:rPr lang="ru-RU" i="1" dirty="0"/>
              <a:t> </a:t>
            </a:r>
            <a:r>
              <a:rPr lang="ru-RU" dirty="0"/>
              <a:t>№ </a:t>
            </a:r>
            <a:r>
              <a:rPr lang="ru-RU" u="sng" dirty="0">
                <a:hlinkClick r:id="rId3"/>
              </a:rPr>
              <a:t>56568/00</a:t>
            </a:r>
            <a:r>
              <a:rPr lang="ru-RU" dirty="0"/>
              <a:t>, § 39, </a:t>
            </a:r>
            <a:r>
              <a:rPr lang="en-US" dirty="0"/>
              <a:t>ECHR 2003‑II; «</a:t>
            </a:r>
            <a:r>
              <a:rPr lang="en-US" i="1" dirty="0"/>
              <a:t>Orr»</a:t>
            </a:r>
            <a:r>
              <a:rPr lang="en-US" dirty="0"/>
              <a:t>, </a:t>
            </a:r>
            <a:r>
              <a:rPr lang="ru-RU" dirty="0" err="1"/>
              <a:t>згадана</a:t>
            </a:r>
            <a:r>
              <a:rPr lang="ru-RU" dirty="0"/>
              <a:t> </a:t>
            </a:r>
            <a:r>
              <a:rPr lang="ru-RU" dirty="0" err="1"/>
              <a:t>вище</a:t>
            </a:r>
            <a:r>
              <a:rPr lang="ru-RU" dirty="0"/>
              <a:t>, §§ 47-49; «</a:t>
            </a:r>
            <a:r>
              <a:rPr lang="en-US" i="1" dirty="0" err="1"/>
              <a:t>Erkol</a:t>
            </a:r>
            <a:r>
              <a:rPr lang="en-US" i="1" dirty="0"/>
              <a:t> </a:t>
            </a:r>
            <a:r>
              <a:rPr lang="ru-RU" i="1" dirty="0" err="1"/>
              <a:t>проти</a:t>
            </a:r>
            <a:r>
              <a:rPr lang="ru-RU" i="1" dirty="0"/>
              <a:t> </a:t>
            </a:r>
            <a:r>
              <a:rPr lang="ru-RU" i="1" dirty="0" err="1"/>
              <a:t>Туреччини</a:t>
            </a:r>
            <a:r>
              <a:rPr lang="ru-RU" i="1" dirty="0"/>
              <a:t>»</a:t>
            </a:r>
            <a:r>
              <a:rPr lang="ru-RU" dirty="0"/>
              <a:t>, № </a:t>
            </a:r>
            <a:r>
              <a:rPr lang="ru-RU" u="sng" dirty="0">
                <a:hlinkClick r:id="rId4"/>
              </a:rPr>
              <a:t>50172/06</a:t>
            </a:r>
            <a:r>
              <a:rPr lang="ru-RU" dirty="0"/>
              <a:t>, §§ 33 та 37, </a:t>
            </a:r>
            <a:r>
              <a:rPr lang="ru-RU" dirty="0" err="1"/>
              <a:t>рішення</a:t>
            </a:r>
            <a:r>
              <a:rPr lang="ru-RU" dirty="0"/>
              <a:t> </a:t>
            </a:r>
            <a:r>
              <a:rPr lang="ru-RU" dirty="0" err="1"/>
              <a:t>від</a:t>
            </a:r>
            <a:r>
              <a:rPr lang="ru-RU" dirty="0"/>
              <a:t> 19 </a:t>
            </a:r>
            <a:r>
              <a:rPr lang="ru-RU" dirty="0" err="1"/>
              <a:t>квітня</a:t>
            </a:r>
            <a:r>
              <a:rPr lang="ru-RU" dirty="0"/>
              <a:t> 2011 року; «</a:t>
            </a:r>
            <a:r>
              <a:rPr lang="en-US" i="1" dirty="0" err="1"/>
              <a:t>Vulakh</a:t>
            </a:r>
            <a:r>
              <a:rPr lang="en-US" i="1" dirty="0"/>
              <a:t> </a:t>
            </a:r>
            <a:r>
              <a:rPr lang="ru-RU" i="1" dirty="0"/>
              <a:t>та </a:t>
            </a:r>
            <a:r>
              <a:rPr lang="ru-RU" i="1" dirty="0" err="1"/>
              <a:t>інші</a:t>
            </a:r>
            <a:r>
              <a:rPr lang="ru-RU" i="1" dirty="0"/>
              <a:t> </a:t>
            </a:r>
            <a:r>
              <a:rPr lang="ru-RU" i="1" dirty="0" err="1"/>
              <a:t>проти</a:t>
            </a:r>
            <a:r>
              <a:rPr lang="ru-RU" i="1" dirty="0"/>
              <a:t> </a:t>
            </a:r>
            <a:r>
              <a:rPr lang="ru-RU" i="1" dirty="0" err="1"/>
              <a:t>Росії</a:t>
            </a:r>
            <a:r>
              <a:rPr lang="ru-RU" i="1" dirty="0"/>
              <a:t>»</a:t>
            </a:r>
            <a:r>
              <a:rPr lang="ru-RU" dirty="0"/>
              <a:t>, № </a:t>
            </a:r>
            <a:r>
              <a:rPr lang="ru-RU" u="sng" dirty="0">
                <a:hlinkClick r:id="rId5"/>
              </a:rPr>
              <a:t>33468/03</a:t>
            </a:r>
            <a:r>
              <a:rPr lang="ru-RU" dirty="0"/>
              <a:t>, § 32, </a:t>
            </a:r>
            <a:r>
              <a:rPr lang="ru-RU" dirty="0" err="1"/>
              <a:t>рішення</a:t>
            </a:r>
            <a:r>
              <a:rPr lang="ru-RU" dirty="0"/>
              <a:t> </a:t>
            </a:r>
            <a:r>
              <a:rPr lang="ru-RU" dirty="0" err="1"/>
              <a:t>від</a:t>
            </a:r>
            <a:r>
              <a:rPr lang="ru-RU" dirty="0"/>
              <a:t> 10 </a:t>
            </a:r>
            <a:r>
              <a:rPr lang="ru-RU" dirty="0" err="1"/>
              <a:t>січня</a:t>
            </a:r>
            <a:r>
              <a:rPr lang="ru-RU" dirty="0"/>
              <a:t> 2012 року; «</a:t>
            </a:r>
            <a:r>
              <a:rPr lang="en-US" i="1" dirty="0" err="1"/>
              <a:t>Diacenco</a:t>
            </a:r>
            <a:r>
              <a:rPr lang="en-US" i="1" dirty="0"/>
              <a:t> </a:t>
            </a:r>
            <a:r>
              <a:rPr lang="ru-RU" i="1" dirty="0" err="1"/>
              <a:t>проти</a:t>
            </a:r>
            <a:r>
              <a:rPr lang="ru-RU" i="1" dirty="0"/>
              <a:t> </a:t>
            </a:r>
            <a:r>
              <a:rPr lang="ru-RU" i="1" dirty="0" err="1"/>
              <a:t>Румунії</a:t>
            </a:r>
            <a:r>
              <a:rPr lang="ru-RU" i="1" dirty="0"/>
              <a:t>»</a:t>
            </a:r>
            <a:r>
              <a:rPr lang="ru-RU" dirty="0"/>
              <a:t>, № </a:t>
            </a:r>
            <a:r>
              <a:rPr lang="ru-RU" u="sng" dirty="0">
                <a:hlinkClick r:id="rId6"/>
              </a:rPr>
              <a:t>124/04</a:t>
            </a:r>
            <a:r>
              <a:rPr lang="ru-RU" dirty="0"/>
              <a:t>, § 55, </a:t>
            </a:r>
            <a:r>
              <a:rPr lang="ru-RU" dirty="0" err="1"/>
              <a:t>рішення</a:t>
            </a:r>
            <a:r>
              <a:rPr lang="ru-RU" dirty="0"/>
              <a:t> </a:t>
            </a:r>
            <a:r>
              <a:rPr lang="ru-RU" dirty="0" err="1"/>
              <a:t>від</a:t>
            </a:r>
            <a:r>
              <a:rPr lang="ru-RU" dirty="0"/>
              <a:t> 7 лютого 2012 року; «</a:t>
            </a:r>
            <a:r>
              <a:rPr lang="en-US" i="1" dirty="0" err="1"/>
              <a:t>Lagardère</a:t>
            </a:r>
            <a:r>
              <a:rPr lang="en-US" i="1" dirty="0"/>
              <a:t> </a:t>
            </a:r>
            <a:r>
              <a:rPr lang="ru-RU" i="1" dirty="0" err="1"/>
              <a:t>проти</a:t>
            </a:r>
            <a:r>
              <a:rPr lang="ru-RU" i="1" dirty="0"/>
              <a:t> </a:t>
            </a:r>
            <a:r>
              <a:rPr lang="ru-RU" i="1" dirty="0" err="1"/>
              <a:t>Франції</a:t>
            </a:r>
            <a:r>
              <a:rPr lang="ru-RU" i="1" dirty="0"/>
              <a:t>»</a:t>
            </a:r>
            <a:r>
              <a:rPr lang="ru-RU" dirty="0"/>
              <a:t>, № </a:t>
            </a:r>
            <a:r>
              <a:rPr lang="ru-RU" u="sng" dirty="0">
                <a:hlinkClick r:id="rId7"/>
              </a:rPr>
              <a:t>18851/07</a:t>
            </a:r>
            <a:r>
              <a:rPr lang="ru-RU" dirty="0"/>
              <a:t>, §§ 73 та 76, </a:t>
            </a:r>
            <a:r>
              <a:rPr lang="ru-RU" dirty="0" err="1"/>
              <a:t>рішення</a:t>
            </a:r>
            <a:r>
              <a:rPr lang="ru-RU" dirty="0"/>
              <a:t> </a:t>
            </a:r>
            <a:r>
              <a:rPr lang="ru-RU" dirty="0" err="1"/>
              <a:t>від</a:t>
            </a:r>
            <a:r>
              <a:rPr lang="ru-RU" dirty="0"/>
              <a:t> 12 </a:t>
            </a:r>
            <a:r>
              <a:rPr lang="ru-RU" dirty="0" err="1"/>
              <a:t>квітня</a:t>
            </a:r>
            <a:r>
              <a:rPr lang="ru-RU" dirty="0"/>
              <a:t> 2012 року; та «</a:t>
            </a:r>
            <a:r>
              <a:rPr lang="en-US" i="1" dirty="0"/>
              <a:t>Constantin </a:t>
            </a:r>
            <a:r>
              <a:rPr lang="en-US" i="1" dirty="0" err="1"/>
              <a:t>Florea</a:t>
            </a:r>
            <a:r>
              <a:rPr lang="en-US" i="1" dirty="0"/>
              <a:t> </a:t>
            </a:r>
            <a:r>
              <a:rPr lang="ru-RU" i="1" dirty="0" err="1"/>
              <a:t>проти</a:t>
            </a:r>
            <a:r>
              <a:rPr lang="ru-RU" i="1" dirty="0"/>
              <a:t> </a:t>
            </a:r>
            <a:r>
              <a:rPr lang="ru-RU" i="1" dirty="0" err="1"/>
              <a:t>Румунії</a:t>
            </a:r>
            <a:r>
              <a:rPr lang="ru-RU" i="1" dirty="0"/>
              <a:t>»</a:t>
            </a:r>
            <a:r>
              <a:rPr lang="ru-RU" dirty="0"/>
              <a:t>, </a:t>
            </a:r>
            <a:r>
              <a:rPr lang="ru-RU" dirty="0" smtClean="0"/>
              <a:t>№</a:t>
            </a:r>
            <a:r>
              <a:rPr lang="ru-RU" dirty="0"/>
              <a:t> </a:t>
            </a:r>
            <a:r>
              <a:rPr lang="ru-RU" u="sng" dirty="0">
                <a:hlinkClick r:id="rId8"/>
              </a:rPr>
              <a:t>21534/05</a:t>
            </a:r>
            <a:r>
              <a:rPr lang="ru-RU" dirty="0"/>
              <a:t>, §§ 50 та 52, </a:t>
            </a:r>
            <a:r>
              <a:rPr lang="ru-RU" dirty="0" err="1"/>
              <a:t>рішення</a:t>
            </a:r>
            <a:r>
              <a:rPr lang="ru-RU" dirty="0"/>
              <a:t> </a:t>
            </a:r>
            <a:r>
              <a:rPr lang="ru-RU" dirty="0" err="1"/>
              <a:t>від</a:t>
            </a:r>
            <a:r>
              <a:rPr lang="ru-RU" dirty="0"/>
              <a:t> 19 </a:t>
            </a:r>
            <a:r>
              <a:rPr lang="ru-RU" dirty="0" err="1"/>
              <a:t>червня</a:t>
            </a:r>
            <a:r>
              <a:rPr lang="ru-RU" dirty="0"/>
              <a:t> 2012 року);</a:t>
            </a:r>
          </a:p>
          <a:p>
            <a:pPr marL="0" indent="0" algn="just">
              <a:buNone/>
            </a:pPr>
            <a:r>
              <a:rPr lang="ru-RU" dirty="0"/>
              <a:t>(</a:t>
            </a:r>
            <a:r>
              <a:rPr lang="en-US" dirty="0"/>
              <a:t>f) </a:t>
            </a:r>
            <a:r>
              <a:rPr lang="ru-RU" dirty="0" err="1"/>
              <a:t>відхилення</a:t>
            </a:r>
            <a:r>
              <a:rPr lang="ru-RU" dirty="0"/>
              <a:t> </a:t>
            </a:r>
            <a:r>
              <a:rPr lang="ru-RU" dirty="0" err="1"/>
              <a:t>цивільного</a:t>
            </a:r>
            <a:r>
              <a:rPr lang="ru-RU" dirty="0"/>
              <a:t> позову, </a:t>
            </a:r>
            <a:r>
              <a:rPr lang="ru-RU" dirty="0" err="1"/>
              <a:t>поданого</a:t>
            </a:r>
            <a:r>
              <a:rPr lang="ru-RU" dirty="0"/>
              <a:t> </a:t>
            </a:r>
            <a:r>
              <a:rPr lang="ru-RU" dirty="0" err="1"/>
              <a:t>заявником</a:t>
            </a:r>
            <a:r>
              <a:rPr lang="ru-RU" dirty="0"/>
              <a:t> </a:t>
            </a:r>
            <a:r>
              <a:rPr lang="ru-RU" dirty="0" err="1"/>
              <a:t>проти</a:t>
            </a:r>
            <a:r>
              <a:rPr lang="ru-RU" dirty="0"/>
              <a:t> </a:t>
            </a:r>
            <a:r>
              <a:rPr lang="ru-RU" dirty="0" err="1"/>
              <a:t>страхових</a:t>
            </a:r>
            <a:r>
              <a:rPr lang="ru-RU" dirty="0"/>
              <a:t> </a:t>
            </a:r>
            <a:r>
              <a:rPr lang="ru-RU" dirty="0" err="1"/>
              <a:t>компаній</a:t>
            </a:r>
            <a:r>
              <a:rPr lang="ru-RU" dirty="0"/>
              <a:t> (див. </a:t>
            </a:r>
            <a:r>
              <a:rPr lang="ru-RU" dirty="0" err="1"/>
              <a:t>справи</a:t>
            </a:r>
            <a:r>
              <a:rPr lang="ru-RU" dirty="0"/>
              <a:t> «</a:t>
            </a:r>
            <a:r>
              <a:rPr lang="en-US" i="1" dirty="0" err="1"/>
              <a:t>Lundkvist</a:t>
            </a:r>
            <a:r>
              <a:rPr lang="en-US" i="1" dirty="0"/>
              <a:t> </a:t>
            </a:r>
            <a:r>
              <a:rPr lang="ru-RU" i="1" dirty="0" err="1"/>
              <a:t>проти</a:t>
            </a:r>
            <a:r>
              <a:rPr lang="ru-RU" i="1" dirty="0"/>
              <a:t> </a:t>
            </a:r>
            <a:r>
              <a:rPr lang="ru-RU" i="1" dirty="0" err="1"/>
              <a:t>Швеції</a:t>
            </a:r>
            <a:r>
              <a:rPr lang="ru-RU" dirty="0"/>
              <a:t>» (</a:t>
            </a:r>
            <a:r>
              <a:rPr lang="ru-RU" dirty="0" err="1"/>
              <a:t>прийнятність</a:t>
            </a:r>
            <a:r>
              <a:rPr lang="ru-RU" dirty="0"/>
              <a:t>), № </a:t>
            </a:r>
            <a:r>
              <a:rPr lang="ru-RU" u="sng" dirty="0">
                <a:hlinkClick r:id="rId9"/>
              </a:rPr>
              <a:t>48518/99</a:t>
            </a:r>
            <a:r>
              <a:rPr lang="ru-RU" dirty="0"/>
              <a:t>, </a:t>
            </a:r>
            <a:r>
              <a:rPr lang="en-US" dirty="0"/>
              <a:t>ECHR 2003-XI; </a:t>
            </a:r>
            <a:r>
              <a:rPr lang="ru-RU" dirty="0"/>
              <a:t>та «</a:t>
            </a:r>
            <a:r>
              <a:rPr lang="en-US" i="1" dirty="0"/>
              <a:t>Reeves </a:t>
            </a:r>
            <a:r>
              <a:rPr lang="ru-RU" i="1" dirty="0" err="1"/>
              <a:t>проти</a:t>
            </a:r>
            <a:r>
              <a:rPr lang="ru-RU" i="1" dirty="0"/>
              <a:t> </a:t>
            </a:r>
            <a:r>
              <a:rPr lang="ru-RU" i="1" dirty="0" err="1"/>
              <a:t>Норвегії</a:t>
            </a:r>
            <a:r>
              <a:rPr lang="ru-RU" dirty="0"/>
              <a:t>», № </a:t>
            </a:r>
            <a:r>
              <a:rPr lang="ru-RU" u="sng" dirty="0">
                <a:hlinkClick r:id="rId10"/>
              </a:rPr>
              <a:t>4248/02</a:t>
            </a:r>
            <a:r>
              <a:rPr lang="ru-RU" dirty="0"/>
              <a:t>, </a:t>
            </a:r>
            <a:r>
              <a:rPr lang="ru-RU" dirty="0" err="1"/>
              <a:t>ухвала</a:t>
            </a:r>
            <a:r>
              <a:rPr lang="ru-RU" dirty="0"/>
              <a:t> </a:t>
            </a:r>
            <a:r>
              <a:rPr lang="ru-RU" dirty="0" err="1"/>
              <a:t>щодо</a:t>
            </a:r>
            <a:r>
              <a:rPr lang="ru-RU" dirty="0"/>
              <a:t> </a:t>
            </a:r>
            <a:r>
              <a:rPr lang="ru-RU" dirty="0" err="1"/>
              <a:t>прийнятності</a:t>
            </a:r>
            <a:r>
              <a:rPr lang="ru-RU" dirty="0"/>
              <a:t> </a:t>
            </a:r>
            <a:r>
              <a:rPr lang="ru-RU" dirty="0" err="1"/>
              <a:t>від</a:t>
            </a:r>
            <a:r>
              <a:rPr lang="ru-RU" dirty="0"/>
              <a:t> 8 </a:t>
            </a:r>
            <a:r>
              <a:rPr lang="ru-RU" dirty="0" err="1"/>
              <a:t>липня</a:t>
            </a:r>
            <a:r>
              <a:rPr lang="ru-RU" dirty="0"/>
              <a:t> 2004 року);</a:t>
            </a:r>
          </a:p>
          <a:p>
            <a:pPr marL="0" indent="0" algn="just">
              <a:buNone/>
            </a:pPr>
            <a:r>
              <a:rPr lang="ru-RU" dirty="0"/>
              <a:t>(</a:t>
            </a:r>
            <a:r>
              <a:rPr lang="en-US" dirty="0"/>
              <a:t>g) </a:t>
            </a:r>
            <a:r>
              <a:rPr lang="ru-RU" dirty="0" err="1"/>
              <a:t>тримання</a:t>
            </a:r>
            <a:r>
              <a:rPr lang="ru-RU" dirty="0"/>
              <a:t> в </a:t>
            </a:r>
            <a:r>
              <a:rPr lang="ru-RU" dirty="0" err="1"/>
              <a:t>силі</a:t>
            </a:r>
            <a:r>
              <a:rPr lang="ru-RU" dirty="0"/>
              <a:t> судового наказу про </a:t>
            </a:r>
            <a:r>
              <a:rPr lang="ru-RU" dirty="0" err="1"/>
              <a:t>поміщення</a:t>
            </a:r>
            <a:r>
              <a:rPr lang="ru-RU" dirty="0"/>
              <a:t> </a:t>
            </a:r>
            <a:r>
              <a:rPr lang="ru-RU" dirty="0" err="1"/>
              <a:t>дитини</a:t>
            </a:r>
            <a:r>
              <a:rPr lang="ru-RU" dirty="0"/>
              <a:t> </a:t>
            </a:r>
            <a:r>
              <a:rPr lang="ru-RU" dirty="0" err="1"/>
              <a:t>під</a:t>
            </a:r>
            <a:r>
              <a:rPr lang="ru-RU" dirty="0"/>
              <a:t> </a:t>
            </a:r>
            <a:r>
              <a:rPr lang="ru-RU" dirty="0" err="1"/>
              <a:t>опіку</a:t>
            </a:r>
            <a:r>
              <a:rPr lang="ru-RU" dirty="0"/>
              <a:t> </a:t>
            </a:r>
            <a:r>
              <a:rPr lang="ru-RU" dirty="0" err="1"/>
              <a:t>після</a:t>
            </a:r>
            <a:r>
              <a:rPr lang="ru-RU" dirty="0"/>
              <a:t> того, як сторона </a:t>
            </a:r>
            <a:r>
              <a:rPr lang="ru-RU" dirty="0" err="1"/>
              <a:t>обвинувачення</a:t>
            </a:r>
            <a:r>
              <a:rPr lang="ru-RU" dirty="0"/>
              <a:t> </a:t>
            </a:r>
            <a:r>
              <a:rPr lang="ru-RU" dirty="0" err="1"/>
              <a:t>вирішила</a:t>
            </a:r>
            <a:r>
              <a:rPr lang="ru-RU" dirty="0"/>
              <a:t> не </a:t>
            </a:r>
            <a:r>
              <a:rPr lang="ru-RU" dirty="0" err="1"/>
              <a:t>висувати</a:t>
            </a:r>
            <a:r>
              <a:rPr lang="ru-RU" dirty="0"/>
              <a:t> </a:t>
            </a:r>
            <a:r>
              <a:rPr lang="ru-RU" dirty="0" err="1"/>
              <a:t>обвинувачення</a:t>
            </a:r>
            <a:r>
              <a:rPr lang="ru-RU" dirty="0"/>
              <a:t> </a:t>
            </a:r>
            <a:r>
              <a:rPr lang="ru-RU" dirty="0" err="1"/>
              <a:t>проти</a:t>
            </a:r>
            <a:r>
              <a:rPr lang="ru-RU" dirty="0"/>
              <a:t> батька за </a:t>
            </a:r>
            <a:r>
              <a:rPr lang="ru-RU" dirty="0" err="1"/>
              <a:t>жорстоке</a:t>
            </a:r>
            <a:r>
              <a:rPr lang="ru-RU" dirty="0"/>
              <a:t> </a:t>
            </a:r>
            <a:r>
              <a:rPr lang="ru-RU" dirty="0" err="1"/>
              <a:t>поводження</a:t>
            </a:r>
            <a:r>
              <a:rPr lang="ru-RU" dirty="0"/>
              <a:t> з </a:t>
            </a:r>
            <a:r>
              <a:rPr lang="ru-RU" dirty="0" err="1"/>
              <a:t>дитиною</a:t>
            </a:r>
            <a:r>
              <a:rPr lang="ru-RU" dirty="0"/>
              <a:t> (див. справу «</a:t>
            </a:r>
            <a:r>
              <a:rPr lang="en-US" i="1" dirty="0"/>
              <a:t>O.L. </a:t>
            </a:r>
            <a:r>
              <a:rPr lang="ru-RU" i="1" dirty="0" err="1"/>
              <a:t>проти</a:t>
            </a:r>
            <a:r>
              <a:rPr lang="ru-RU" i="1" dirty="0"/>
              <a:t> </a:t>
            </a:r>
            <a:r>
              <a:rPr lang="ru-RU" i="1" dirty="0" err="1"/>
              <a:t>Фінляндії</a:t>
            </a:r>
            <a:r>
              <a:rPr lang="ru-RU" dirty="0"/>
              <a:t>», № </a:t>
            </a:r>
            <a:r>
              <a:rPr lang="ru-RU" u="sng" dirty="0">
                <a:hlinkClick r:id="rId11"/>
              </a:rPr>
              <a:t>61110/00</a:t>
            </a:r>
            <a:r>
              <a:rPr lang="ru-RU" dirty="0"/>
              <a:t>, </a:t>
            </a:r>
            <a:r>
              <a:rPr lang="ru-RU" dirty="0" err="1"/>
              <a:t>ухвала</a:t>
            </a:r>
            <a:r>
              <a:rPr lang="ru-RU" dirty="0"/>
              <a:t> </a:t>
            </a:r>
            <a:r>
              <a:rPr lang="ru-RU" dirty="0" err="1"/>
              <a:t>щодо</a:t>
            </a:r>
            <a:r>
              <a:rPr lang="ru-RU" dirty="0"/>
              <a:t> </a:t>
            </a:r>
            <a:r>
              <a:rPr lang="ru-RU" dirty="0" err="1"/>
              <a:t>прийнятності</a:t>
            </a:r>
            <a:r>
              <a:rPr lang="ru-RU" dirty="0"/>
              <a:t> </a:t>
            </a:r>
            <a:r>
              <a:rPr lang="ru-RU" dirty="0" err="1"/>
              <a:t>від</a:t>
            </a:r>
            <a:r>
              <a:rPr lang="ru-RU" dirty="0"/>
              <a:t> 5 </a:t>
            </a:r>
            <a:r>
              <a:rPr lang="ru-RU" dirty="0" err="1"/>
              <a:t>липня</a:t>
            </a:r>
            <a:r>
              <a:rPr lang="ru-RU" dirty="0"/>
              <a:t> 2005 року);</a:t>
            </a:r>
          </a:p>
          <a:p>
            <a:pPr marL="0" indent="0" algn="just">
              <a:buNone/>
            </a:pPr>
            <a:r>
              <a:rPr lang="ru-RU" dirty="0"/>
              <a:t>(</a:t>
            </a:r>
            <a:r>
              <a:rPr lang="en-US" dirty="0"/>
              <a:t>h) </a:t>
            </a:r>
            <a:r>
              <a:rPr lang="ru-RU" dirty="0" err="1"/>
              <a:t>дисциплінарного</a:t>
            </a:r>
            <a:r>
              <a:rPr lang="ru-RU" dirty="0"/>
              <a:t> </a:t>
            </a:r>
            <a:r>
              <a:rPr lang="ru-RU" dirty="0" err="1"/>
              <a:t>провадження</a:t>
            </a:r>
            <a:r>
              <a:rPr lang="ru-RU" dirty="0"/>
              <a:t> </a:t>
            </a:r>
            <a:r>
              <a:rPr lang="ru-RU" dirty="0" err="1"/>
              <a:t>або</a:t>
            </a:r>
            <a:r>
              <a:rPr lang="ru-RU" dirty="0"/>
              <a:t> </a:t>
            </a:r>
            <a:r>
              <a:rPr lang="ru-RU" dirty="0" err="1"/>
              <a:t>звільнення</a:t>
            </a:r>
            <a:r>
              <a:rPr lang="ru-RU" dirty="0"/>
              <a:t> (див. </a:t>
            </a:r>
            <a:r>
              <a:rPr lang="ru-RU" dirty="0" err="1"/>
              <a:t>справи</a:t>
            </a:r>
            <a:r>
              <a:rPr lang="ru-RU" dirty="0"/>
              <a:t> «</a:t>
            </a:r>
            <a:r>
              <a:rPr lang="en-US" i="1" dirty="0" err="1"/>
              <a:t>Moullet</a:t>
            </a:r>
            <a:r>
              <a:rPr lang="en-US" i="1" dirty="0"/>
              <a:t> </a:t>
            </a:r>
            <a:r>
              <a:rPr lang="ru-RU" i="1" dirty="0" err="1"/>
              <a:t>проти</a:t>
            </a:r>
            <a:r>
              <a:rPr lang="ru-RU" i="1" dirty="0"/>
              <a:t> </a:t>
            </a:r>
            <a:r>
              <a:rPr lang="ru-RU" i="1" dirty="0" err="1"/>
              <a:t>Франції</a:t>
            </a:r>
            <a:r>
              <a:rPr lang="ru-RU" dirty="0"/>
              <a:t>», № </a:t>
            </a:r>
            <a:r>
              <a:rPr lang="ru-RU" u="sng" dirty="0">
                <a:hlinkClick r:id="rId12"/>
              </a:rPr>
              <a:t>27521/04</a:t>
            </a:r>
            <a:r>
              <a:rPr lang="ru-RU" dirty="0"/>
              <a:t>, </a:t>
            </a:r>
            <a:r>
              <a:rPr lang="ru-RU" dirty="0" err="1"/>
              <a:t>ухвала</a:t>
            </a:r>
            <a:r>
              <a:rPr lang="ru-RU" dirty="0"/>
              <a:t> </a:t>
            </a:r>
            <a:r>
              <a:rPr lang="ru-RU" dirty="0" err="1"/>
              <a:t>щодо</a:t>
            </a:r>
            <a:r>
              <a:rPr lang="ru-RU" dirty="0"/>
              <a:t> </a:t>
            </a:r>
            <a:r>
              <a:rPr lang="ru-RU" dirty="0" err="1"/>
              <a:t>прийнятності</a:t>
            </a:r>
            <a:r>
              <a:rPr lang="ru-RU" dirty="0"/>
              <a:t> </a:t>
            </a:r>
            <a:r>
              <a:rPr lang="ru-RU" dirty="0" err="1"/>
              <a:t>від</a:t>
            </a:r>
            <a:r>
              <a:rPr lang="ru-RU" dirty="0"/>
              <a:t> 13 </a:t>
            </a:r>
            <a:r>
              <a:rPr lang="ru-RU" dirty="0" err="1"/>
              <a:t>вересня</a:t>
            </a:r>
            <a:r>
              <a:rPr lang="ru-RU" dirty="0"/>
              <a:t> 2007 року; «</a:t>
            </a:r>
            <a:r>
              <a:rPr lang="en-US" i="1" dirty="0" err="1"/>
              <a:t>Taliadorou</a:t>
            </a:r>
            <a:r>
              <a:rPr lang="en-US" i="1" dirty="0"/>
              <a:t> </a:t>
            </a:r>
            <a:r>
              <a:rPr lang="ru-RU" i="1" dirty="0"/>
              <a:t>та </a:t>
            </a:r>
            <a:r>
              <a:rPr lang="en-US" i="1" dirty="0" err="1"/>
              <a:t>Stylianou</a:t>
            </a:r>
            <a:r>
              <a:rPr lang="en-US" dirty="0"/>
              <a:t>», </a:t>
            </a:r>
            <a:r>
              <a:rPr lang="ru-RU" dirty="0" err="1"/>
              <a:t>згадана</a:t>
            </a:r>
            <a:r>
              <a:rPr lang="ru-RU" dirty="0"/>
              <a:t> </a:t>
            </a:r>
            <a:r>
              <a:rPr lang="ru-RU" dirty="0" err="1"/>
              <a:t>вище</a:t>
            </a:r>
            <a:r>
              <a:rPr lang="ru-RU" dirty="0"/>
              <a:t>, § 25; «</a:t>
            </a:r>
            <a:r>
              <a:rPr lang="en-US" i="1" dirty="0" err="1"/>
              <a:t>Šikić</a:t>
            </a:r>
            <a:r>
              <a:rPr lang="en-US" dirty="0"/>
              <a:t>», </a:t>
            </a:r>
            <a:r>
              <a:rPr lang="ru-RU" dirty="0" err="1"/>
              <a:t>згадана</a:t>
            </a:r>
            <a:r>
              <a:rPr lang="ru-RU" dirty="0"/>
              <a:t> </a:t>
            </a:r>
            <a:r>
              <a:rPr lang="ru-RU" dirty="0" err="1"/>
              <a:t>вище</a:t>
            </a:r>
            <a:r>
              <a:rPr lang="ru-RU" dirty="0"/>
              <a:t>, §§ 42-47, та «</a:t>
            </a:r>
            <a:r>
              <a:rPr lang="en-US" i="1" dirty="0" err="1"/>
              <a:t>Çelik</a:t>
            </a:r>
            <a:r>
              <a:rPr lang="en-US" i="1" dirty="0"/>
              <a:t> (Bozkurt) </a:t>
            </a:r>
            <a:r>
              <a:rPr lang="ru-RU" i="1" dirty="0" err="1"/>
              <a:t>проти</a:t>
            </a:r>
            <a:r>
              <a:rPr lang="ru-RU" i="1" dirty="0"/>
              <a:t> </a:t>
            </a:r>
            <a:r>
              <a:rPr lang="ru-RU" i="1" dirty="0" err="1"/>
              <a:t>Туреччини</a:t>
            </a:r>
            <a:r>
              <a:rPr lang="ru-RU" dirty="0"/>
              <a:t>», № </a:t>
            </a:r>
            <a:r>
              <a:rPr lang="ru-RU" u="sng" dirty="0">
                <a:hlinkClick r:id="rId13"/>
              </a:rPr>
              <a:t>34388/05</a:t>
            </a:r>
            <a:r>
              <a:rPr lang="ru-RU" dirty="0"/>
              <a:t>, § 34, </a:t>
            </a:r>
            <a:r>
              <a:rPr lang="ru-RU" dirty="0" err="1"/>
              <a:t>рішення</a:t>
            </a:r>
            <a:r>
              <a:rPr lang="ru-RU" dirty="0"/>
              <a:t> </a:t>
            </a:r>
            <a:r>
              <a:rPr lang="ru-RU" dirty="0" err="1"/>
              <a:t>від</a:t>
            </a:r>
            <a:r>
              <a:rPr lang="ru-RU" dirty="0"/>
              <a:t> 12 </a:t>
            </a:r>
            <a:r>
              <a:rPr lang="ru-RU" dirty="0" err="1"/>
              <a:t>квітня</a:t>
            </a:r>
            <a:r>
              <a:rPr lang="ru-RU" dirty="0"/>
              <a:t> 2011 року);</a:t>
            </a:r>
          </a:p>
          <a:p>
            <a:pPr marL="0" indent="0" algn="just">
              <a:buNone/>
            </a:pPr>
            <a:r>
              <a:rPr lang="ru-RU" dirty="0"/>
              <a:t>(і) </a:t>
            </a:r>
            <a:r>
              <a:rPr lang="ru-RU" dirty="0" err="1"/>
              <a:t>позбавлення</a:t>
            </a:r>
            <a:r>
              <a:rPr lang="ru-RU" dirty="0"/>
              <a:t> права </a:t>
            </a:r>
            <a:r>
              <a:rPr lang="ru-RU" dirty="0" err="1"/>
              <a:t>заявника</a:t>
            </a:r>
            <a:r>
              <a:rPr lang="ru-RU" dirty="0"/>
              <a:t> на </a:t>
            </a:r>
            <a:r>
              <a:rPr lang="ru-RU" dirty="0" err="1"/>
              <a:t>соціальне</a:t>
            </a:r>
            <a:r>
              <a:rPr lang="ru-RU" dirty="0"/>
              <a:t> </a:t>
            </a:r>
            <a:r>
              <a:rPr lang="ru-RU" dirty="0" err="1"/>
              <a:t>житло</a:t>
            </a:r>
            <a:r>
              <a:rPr lang="ru-RU" dirty="0"/>
              <a:t> (див. справу «</a:t>
            </a:r>
            <a:r>
              <a:rPr lang="en-US" i="1" dirty="0" err="1"/>
              <a:t>Vassilios</a:t>
            </a:r>
            <a:r>
              <a:rPr lang="en-US" i="1" dirty="0"/>
              <a:t> Stavropoulos </a:t>
            </a:r>
            <a:r>
              <a:rPr lang="ru-RU" i="1" dirty="0" err="1"/>
              <a:t>проти</a:t>
            </a:r>
            <a:r>
              <a:rPr lang="ru-RU" i="1" dirty="0"/>
              <a:t> </a:t>
            </a:r>
            <a:r>
              <a:rPr lang="ru-RU" i="1" dirty="0" err="1"/>
              <a:t>Греції</a:t>
            </a:r>
            <a:r>
              <a:rPr lang="ru-RU" dirty="0"/>
              <a:t>», № 35522 /04, §§ 28-32, </a:t>
            </a:r>
            <a:r>
              <a:rPr lang="ru-RU" dirty="0" err="1"/>
              <a:t>рішення</a:t>
            </a:r>
            <a:r>
              <a:rPr lang="ru-RU" dirty="0"/>
              <a:t> </a:t>
            </a:r>
            <a:r>
              <a:rPr lang="ru-RU" dirty="0" err="1"/>
              <a:t>від</a:t>
            </a:r>
            <a:r>
              <a:rPr lang="ru-RU" dirty="0"/>
              <a:t> 27 </a:t>
            </a:r>
            <a:r>
              <a:rPr lang="ru-RU" dirty="0" err="1"/>
              <a:t>вересня</a:t>
            </a:r>
            <a:r>
              <a:rPr lang="ru-RU" dirty="0"/>
              <a:t> 2007 року).</a:t>
            </a:r>
          </a:p>
          <a:p>
            <a:pPr marL="0" indent="0">
              <a:buNone/>
            </a:pPr>
            <a:endParaRPr lang="en-US" dirty="0"/>
          </a:p>
        </p:txBody>
      </p:sp>
    </p:spTree>
    <p:extLst>
      <p:ext uri="{BB962C8B-B14F-4D97-AF65-F5344CB8AC3E}">
        <p14:creationId xmlns:p14="http://schemas.microsoft.com/office/powerpoint/2010/main" val="92192234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568952" cy="6192688"/>
          </a:xfrm>
        </p:spPr>
        <p:txBody>
          <a:bodyPr>
            <a:normAutofit fontScale="77500" lnSpcReduction="20000"/>
          </a:bodyPr>
          <a:lstStyle/>
          <a:p>
            <a:pPr marL="0" indent="0" algn="just">
              <a:buNone/>
            </a:pPr>
            <a:r>
              <a:rPr lang="ru-RU" dirty="0"/>
              <a:t> </a:t>
            </a:r>
            <a:r>
              <a:rPr lang="ru-RU" dirty="0" smtClean="0"/>
              <a:t>99. У </a:t>
            </a:r>
            <a:r>
              <a:rPr lang="ru-RU" dirty="0" err="1"/>
              <a:t>низці</a:t>
            </a:r>
            <a:r>
              <a:rPr lang="ru-RU" dirty="0"/>
              <a:t> </a:t>
            </a:r>
            <a:r>
              <a:rPr lang="ru-RU" dirty="0" err="1"/>
              <a:t>цих</a:t>
            </a:r>
            <a:r>
              <a:rPr lang="ru-RU" dirty="0"/>
              <a:t> справ Суд </a:t>
            </a:r>
            <a:r>
              <a:rPr lang="ru-RU" dirty="0" err="1"/>
              <a:t>виніс</a:t>
            </a:r>
            <a:r>
              <a:rPr lang="ru-RU" dirty="0"/>
              <a:t> </a:t>
            </a:r>
            <a:r>
              <a:rPr lang="ru-RU" dirty="0" err="1"/>
              <a:t>рішення</a:t>
            </a:r>
            <a:r>
              <a:rPr lang="ru-RU" dirty="0"/>
              <a:t> на </a:t>
            </a:r>
            <a:r>
              <a:rPr lang="ru-RU" dirty="0" err="1"/>
              <a:t>користь</a:t>
            </a:r>
            <a:r>
              <a:rPr lang="ru-RU" dirty="0"/>
              <a:t> </a:t>
            </a:r>
            <a:r>
              <a:rPr lang="ru-RU" dirty="0" err="1"/>
              <a:t>застосовності</a:t>
            </a:r>
            <a:r>
              <a:rPr lang="ru-RU" dirty="0"/>
              <a:t> </a:t>
            </a:r>
            <a:r>
              <a:rPr lang="ru-RU" dirty="0" err="1"/>
              <a:t>статті</a:t>
            </a:r>
            <a:r>
              <a:rPr lang="ru-RU" dirty="0"/>
              <a:t> 6 § 2. </a:t>
            </a:r>
            <a:r>
              <a:rPr lang="ru-RU" dirty="0" err="1"/>
              <a:t>Пояснюючи</a:t>
            </a:r>
            <a:r>
              <a:rPr lang="ru-RU" dirty="0"/>
              <a:t>, </a:t>
            </a:r>
            <a:r>
              <a:rPr lang="ru-RU" dirty="0" err="1"/>
              <a:t>чому</a:t>
            </a:r>
            <a:r>
              <a:rPr lang="ru-RU" dirty="0"/>
              <a:t> </a:t>
            </a:r>
            <a:r>
              <a:rPr lang="ru-RU" dirty="0" err="1"/>
              <a:t>стаття</a:t>
            </a:r>
            <a:r>
              <a:rPr lang="ru-RU" dirty="0"/>
              <a:t> 6 § 2 </a:t>
            </a:r>
            <a:r>
              <a:rPr lang="ru-RU" dirty="0" err="1"/>
              <a:t>застосовується</a:t>
            </a:r>
            <a:r>
              <a:rPr lang="ru-RU" dirty="0"/>
              <a:t>, </a:t>
            </a:r>
            <a:r>
              <a:rPr lang="ru-RU" dirty="0" err="1"/>
              <a:t>незважаючи</a:t>
            </a:r>
            <a:r>
              <a:rPr lang="ru-RU" dirty="0"/>
              <a:t> на </a:t>
            </a:r>
            <a:r>
              <a:rPr lang="ru-RU" dirty="0" err="1"/>
              <a:t>відсутність</a:t>
            </a:r>
            <a:r>
              <a:rPr lang="ru-RU" dirty="0"/>
              <a:t> </a:t>
            </a:r>
            <a:r>
              <a:rPr lang="ru-RU" dirty="0" err="1"/>
              <a:t>триваючих</a:t>
            </a:r>
            <a:r>
              <a:rPr lang="ru-RU" dirty="0"/>
              <a:t> </a:t>
            </a:r>
            <a:r>
              <a:rPr lang="ru-RU" dirty="0" err="1"/>
              <a:t>кримінальних</a:t>
            </a:r>
            <a:r>
              <a:rPr lang="ru-RU" dirty="0"/>
              <a:t> </a:t>
            </a:r>
            <a:r>
              <a:rPr lang="ru-RU" dirty="0" err="1"/>
              <a:t>обвинувачень</a:t>
            </a:r>
            <a:r>
              <a:rPr lang="ru-RU" dirty="0"/>
              <a:t> в </a:t>
            </a:r>
            <a:r>
              <a:rPr lang="ru-RU" dirty="0" err="1"/>
              <a:t>трьох</a:t>
            </a:r>
            <a:r>
              <a:rPr lang="ru-RU" dirty="0"/>
              <a:t> </a:t>
            </a:r>
            <a:r>
              <a:rPr lang="ru-RU" dirty="0" err="1"/>
              <a:t>більш</a:t>
            </a:r>
            <a:r>
              <a:rPr lang="ru-RU" dirty="0"/>
              <a:t> </a:t>
            </a:r>
            <a:r>
              <a:rPr lang="ru-RU" dirty="0" err="1"/>
              <a:t>ранніх</a:t>
            </a:r>
            <a:r>
              <a:rPr lang="ru-RU" dirty="0"/>
              <a:t> справах, Суд </a:t>
            </a:r>
            <a:r>
              <a:rPr lang="ru-RU" dirty="0" err="1"/>
              <a:t>зазначив</a:t>
            </a:r>
            <a:r>
              <a:rPr lang="ru-RU" dirty="0"/>
              <a:t>, </a:t>
            </a:r>
            <a:r>
              <a:rPr lang="ru-RU" dirty="0" err="1"/>
              <a:t>що</a:t>
            </a:r>
            <a:r>
              <a:rPr lang="ru-RU" dirty="0"/>
              <a:t> </a:t>
            </a:r>
            <a:r>
              <a:rPr lang="ru-RU" dirty="0" err="1"/>
              <a:t>рішення</a:t>
            </a:r>
            <a:r>
              <a:rPr lang="ru-RU" dirty="0"/>
              <a:t> </a:t>
            </a:r>
            <a:r>
              <a:rPr lang="ru-RU" dirty="0" err="1"/>
              <a:t>щодо</a:t>
            </a:r>
            <a:r>
              <a:rPr lang="ru-RU" dirty="0"/>
              <a:t> права </a:t>
            </a:r>
            <a:r>
              <a:rPr lang="ru-RU" dirty="0" err="1"/>
              <a:t>заявників</a:t>
            </a:r>
            <a:r>
              <a:rPr lang="ru-RU" dirty="0"/>
              <a:t> на </a:t>
            </a:r>
            <a:r>
              <a:rPr lang="ru-RU" dirty="0" err="1"/>
              <a:t>відшкодування</a:t>
            </a:r>
            <a:r>
              <a:rPr lang="ru-RU" dirty="0"/>
              <a:t> </a:t>
            </a:r>
            <a:r>
              <a:rPr lang="ru-RU" dirty="0" err="1"/>
              <a:t>судових</a:t>
            </a:r>
            <a:r>
              <a:rPr lang="ru-RU" dirty="0"/>
              <a:t> </a:t>
            </a:r>
            <a:r>
              <a:rPr lang="ru-RU" dirty="0" err="1"/>
              <a:t>витрат</a:t>
            </a:r>
            <a:r>
              <a:rPr lang="ru-RU" dirty="0"/>
              <a:t> та </a:t>
            </a:r>
            <a:r>
              <a:rPr lang="ru-RU" dirty="0" err="1"/>
              <a:t>компенсацію</a:t>
            </a:r>
            <a:r>
              <a:rPr lang="ru-RU" dirty="0"/>
              <a:t> </a:t>
            </a:r>
            <a:r>
              <a:rPr lang="ru-RU" dirty="0" err="1"/>
              <a:t>були</a:t>
            </a:r>
            <a:r>
              <a:rPr lang="ru-RU" dirty="0"/>
              <a:t> «</a:t>
            </a:r>
            <a:r>
              <a:rPr lang="ru-RU" dirty="0" err="1"/>
              <a:t>наслідками</a:t>
            </a:r>
            <a:r>
              <a:rPr lang="ru-RU" dirty="0"/>
              <a:t> та </a:t>
            </a:r>
            <a:r>
              <a:rPr lang="ru-RU" dirty="0" err="1"/>
              <a:t>необхідними</a:t>
            </a:r>
            <a:r>
              <a:rPr lang="ru-RU" dirty="0"/>
              <a:t> </a:t>
            </a:r>
            <a:r>
              <a:rPr lang="ru-RU" dirty="0" err="1"/>
              <a:t>супутниками</a:t>
            </a:r>
            <a:r>
              <a:rPr lang="ru-RU" dirty="0"/>
              <a:t>» </a:t>
            </a:r>
            <a:r>
              <a:rPr lang="ru-RU" dirty="0" err="1"/>
              <a:t>або</a:t>
            </a:r>
            <a:r>
              <a:rPr lang="ru-RU" dirty="0"/>
              <a:t> «прямим </a:t>
            </a:r>
            <a:r>
              <a:rPr lang="ru-RU" dirty="0" err="1"/>
              <a:t>продовженням</a:t>
            </a:r>
            <a:r>
              <a:rPr lang="ru-RU" dirty="0"/>
              <a:t>» </a:t>
            </a:r>
            <a:r>
              <a:rPr lang="ru-RU" dirty="0" err="1"/>
              <a:t>закриття</a:t>
            </a:r>
            <a:r>
              <a:rPr lang="ru-RU" dirty="0"/>
              <a:t> </a:t>
            </a:r>
            <a:r>
              <a:rPr lang="ru-RU" dirty="0" err="1"/>
              <a:t>кримінального</a:t>
            </a:r>
            <a:r>
              <a:rPr lang="ru-RU" dirty="0"/>
              <a:t> </a:t>
            </a:r>
            <a:r>
              <a:rPr lang="ru-RU" dirty="0" err="1"/>
              <a:t>провадження</a:t>
            </a:r>
            <a:r>
              <a:rPr lang="ru-RU" dirty="0"/>
              <a:t> (див. </a:t>
            </a:r>
            <a:r>
              <a:rPr lang="ru-RU" dirty="0" err="1"/>
              <a:t>згадані</a:t>
            </a:r>
            <a:r>
              <a:rPr lang="ru-RU" dirty="0"/>
              <a:t> </a:t>
            </a:r>
            <a:r>
              <a:rPr lang="ru-RU" dirty="0" err="1"/>
              <a:t>вище</a:t>
            </a:r>
            <a:r>
              <a:rPr lang="ru-RU" dirty="0"/>
              <a:t> </a:t>
            </a:r>
            <a:r>
              <a:rPr lang="ru-RU" dirty="0" err="1"/>
              <a:t>справи</a:t>
            </a:r>
            <a:r>
              <a:rPr lang="ru-RU" dirty="0"/>
              <a:t> «</a:t>
            </a:r>
            <a:r>
              <a:rPr lang="en-US" i="1" dirty="0" err="1"/>
              <a:t>Englert</a:t>
            </a:r>
            <a:r>
              <a:rPr lang="en-US" i="1" dirty="0"/>
              <a:t>»</a:t>
            </a:r>
            <a:r>
              <a:rPr lang="en-US" dirty="0"/>
              <a:t>, § 35; «</a:t>
            </a:r>
            <a:r>
              <a:rPr lang="en-US" i="1" dirty="0" err="1"/>
              <a:t>Nölkenbockhoff</a:t>
            </a:r>
            <a:r>
              <a:rPr lang="en-US" dirty="0"/>
              <a:t>», § 35, </a:t>
            </a:r>
            <a:r>
              <a:rPr lang="ru-RU" dirty="0"/>
              <a:t>та «</a:t>
            </a:r>
            <a:r>
              <a:rPr lang="en-US" i="1" dirty="0"/>
              <a:t>Lutz»</a:t>
            </a:r>
            <a:r>
              <a:rPr lang="en-US" dirty="0"/>
              <a:t>, § 56). </a:t>
            </a:r>
            <a:r>
              <a:rPr lang="ru-RU" dirty="0" err="1"/>
              <a:t>Подібно</a:t>
            </a:r>
            <a:r>
              <a:rPr lang="ru-RU" dirty="0"/>
              <a:t> </a:t>
            </a:r>
            <a:r>
              <a:rPr lang="ru-RU" dirty="0" err="1"/>
              <a:t>цьому</a:t>
            </a:r>
            <a:r>
              <a:rPr lang="ru-RU" dirty="0"/>
              <a:t>, в </a:t>
            </a:r>
            <a:r>
              <a:rPr lang="ru-RU" dirty="0" err="1"/>
              <a:t>низці</a:t>
            </a:r>
            <a:r>
              <a:rPr lang="ru-RU" dirty="0"/>
              <a:t> </a:t>
            </a:r>
            <a:r>
              <a:rPr lang="ru-RU" dirty="0" err="1"/>
              <a:t>більш</a:t>
            </a:r>
            <a:r>
              <a:rPr lang="ru-RU" dirty="0"/>
              <a:t> </a:t>
            </a:r>
            <a:r>
              <a:rPr lang="ru-RU" dirty="0" err="1"/>
              <a:t>пізніх</a:t>
            </a:r>
            <a:r>
              <a:rPr lang="ru-RU" dirty="0"/>
              <a:t> справ Суд </a:t>
            </a:r>
            <a:r>
              <a:rPr lang="ru-RU" dirty="0" err="1"/>
              <a:t>дійшов</a:t>
            </a:r>
            <a:r>
              <a:rPr lang="ru-RU" dirty="0"/>
              <a:t> </a:t>
            </a:r>
            <a:r>
              <a:rPr lang="ru-RU" dirty="0" err="1"/>
              <a:t>висновку</a:t>
            </a:r>
            <a:r>
              <a:rPr lang="ru-RU" dirty="0"/>
              <a:t>, </a:t>
            </a:r>
            <a:r>
              <a:rPr lang="ru-RU" dirty="0" err="1"/>
              <a:t>що</a:t>
            </a:r>
            <a:r>
              <a:rPr lang="ru-RU" dirty="0"/>
              <a:t> </a:t>
            </a:r>
            <a:r>
              <a:rPr lang="ru-RU" dirty="0" err="1"/>
              <a:t>австрійське</a:t>
            </a:r>
            <a:r>
              <a:rPr lang="ru-RU" dirty="0"/>
              <a:t> </a:t>
            </a:r>
            <a:r>
              <a:rPr lang="ru-RU" dirty="0" err="1"/>
              <a:t>законодавство</a:t>
            </a:r>
            <a:r>
              <a:rPr lang="ru-RU" dirty="0"/>
              <a:t> та практика «</a:t>
            </a:r>
            <a:r>
              <a:rPr lang="ru-RU" dirty="0" err="1"/>
              <a:t>пов’язували</a:t>
            </a:r>
            <a:r>
              <a:rPr lang="ru-RU" dirty="0"/>
              <a:t> два </a:t>
            </a:r>
            <a:r>
              <a:rPr lang="ru-RU" dirty="0" err="1"/>
              <a:t>питання</a:t>
            </a:r>
            <a:r>
              <a:rPr lang="ru-RU" dirty="0"/>
              <a:t> - </a:t>
            </a:r>
            <a:r>
              <a:rPr lang="ru-RU" dirty="0" err="1"/>
              <a:t>кримінальну</a:t>
            </a:r>
            <a:r>
              <a:rPr lang="ru-RU" dirty="0"/>
              <a:t> </a:t>
            </a:r>
            <a:r>
              <a:rPr lang="ru-RU" dirty="0" err="1"/>
              <a:t>відповідальність</a:t>
            </a:r>
            <a:r>
              <a:rPr lang="ru-RU" dirty="0"/>
              <a:t> </a:t>
            </a:r>
            <a:r>
              <a:rPr lang="ru-RU" dirty="0" err="1"/>
              <a:t>обвинуваченого</a:t>
            </a:r>
            <a:r>
              <a:rPr lang="ru-RU" dirty="0"/>
              <a:t> та право на </a:t>
            </a:r>
            <a:r>
              <a:rPr lang="ru-RU" dirty="0" err="1"/>
              <a:t>компенсацію</a:t>
            </a:r>
            <a:r>
              <a:rPr lang="ru-RU" dirty="0"/>
              <a:t> - до </a:t>
            </a:r>
            <a:r>
              <a:rPr lang="ru-RU" dirty="0" err="1"/>
              <a:t>такої</a:t>
            </a:r>
            <a:r>
              <a:rPr lang="ru-RU" dirty="0"/>
              <a:t> </a:t>
            </a:r>
            <a:r>
              <a:rPr lang="ru-RU" dirty="0" err="1"/>
              <a:t>міри</a:t>
            </a:r>
            <a:r>
              <a:rPr lang="ru-RU" dirty="0"/>
              <a:t>, </a:t>
            </a:r>
            <a:r>
              <a:rPr lang="ru-RU" dirty="0" err="1"/>
              <a:t>що</a:t>
            </a:r>
            <a:r>
              <a:rPr lang="ru-RU" dirty="0"/>
              <a:t> </a:t>
            </a:r>
            <a:r>
              <a:rPr lang="ru-RU" dirty="0" err="1"/>
              <a:t>рішення</a:t>
            </a:r>
            <a:r>
              <a:rPr lang="ru-RU" dirty="0"/>
              <a:t> по </a:t>
            </a:r>
            <a:r>
              <a:rPr lang="ru-RU" dirty="0" err="1"/>
              <a:t>останньому</a:t>
            </a:r>
            <a:r>
              <a:rPr lang="ru-RU" dirty="0"/>
              <a:t> </a:t>
            </a:r>
            <a:r>
              <a:rPr lang="ru-RU" dirty="0" err="1"/>
              <a:t>питанню</a:t>
            </a:r>
            <a:r>
              <a:rPr lang="ru-RU" dirty="0"/>
              <a:t> </a:t>
            </a:r>
            <a:r>
              <a:rPr lang="ru-RU" dirty="0" err="1"/>
              <a:t>можна</a:t>
            </a:r>
            <a:r>
              <a:rPr lang="ru-RU" dirty="0"/>
              <a:t> </a:t>
            </a:r>
            <a:r>
              <a:rPr lang="ru-RU" dirty="0" err="1"/>
              <a:t>було</a:t>
            </a:r>
            <a:r>
              <a:rPr lang="ru-RU" dirty="0"/>
              <a:t> </a:t>
            </a:r>
            <a:r>
              <a:rPr lang="ru-RU" dirty="0" err="1"/>
              <a:t>розглядати</a:t>
            </a:r>
            <a:r>
              <a:rPr lang="ru-RU" dirty="0"/>
              <a:t> як </a:t>
            </a:r>
            <a:r>
              <a:rPr lang="ru-RU" dirty="0" err="1"/>
              <a:t>наслідок</a:t>
            </a:r>
            <a:r>
              <a:rPr lang="ru-RU" dirty="0"/>
              <a:t> і, в </a:t>
            </a:r>
            <a:r>
              <a:rPr lang="ru-RU" dirty="0" err="1"/>
              <a:t>деякій</a:t>
            </a:r>
            <a:r>
              <a:rPr lang="ru-RU" dirty="0"/>
              <a:t> </a:t>
            </a:r>
            <a:r>
              <a:rPr lang="ru-RU" dirty="0" err="1"/>
              <a:t>мірі</a:t>
            </a:r>
            <a:r>
              <a:rPr lang="ru-RU" dirty="0"/>
              <a:t>, як </a:t>
            </a:r>
            <a:r>
              <a:rPr lang="ru-RU" dirty="0" err="1"/>
              <a:t>додаток</a:t>
            </a:r>
            <a:r>
              <a:rPr lang="ru-RU" dirty="0"/>
              <a:t> до </a:t>
            </a:r>
            <a:r>
              <a:rPr lang="ru-RU" dirty="0" err="1"/>
              <a:t>рішення</a:t>
            </a:r>
            <a:r>
              <a:rPr lang="ru-RU" dirty="0"/>
              <a:t> по </a:t>
            </a:r>
            <a:r>
              <a:rPr lang="ru-RU" dirty="0" err="1"/>
              <a:t>першому</a:t>
            </a:r>
            <a:r>
              <a:rPr lang="ru-RU" dirty="0"/>
              <a:t> </a:t>
            </a:r>
            <a:r>
              <a:rPr lang="ru-RU" dirty="0" err="1"/>
              <a:t>питанню</a:t>
            </a:r>
            <a:r>
              <a:rPr lang="ru-RU" dirty="0"/>
              <a:t>», в </a:t>
            </a:r>
            <a:r>
              <a:rPr lang="ru-RU" dirty="0" err="1"/>
              <a:t>результаті</a:t>
            </a:r>
            <a:r>
              <a:rPr lang="ru-RU" dirty="0"/>
              <a:t> </a:t>
            </a:r>
            <a:r>
              <a:rPr lang="ru-RU" dirty="0" err="1"/>
              <a:t>чого</a:t>
            </a:r>
            <a:r>
              <a:rPr lang="ru-RU" dirty="0"/>
              <a:t> </a:t>
            </a:r>
            <a:r>
              <a:rPr lang="ru-RU" dirty="0" err="1"/>
              <a:t>стаття</a:t>
            </a:r>
            <a:r>
              <a:rPr lang="ru-RU" dirty="0"/>
              <a:t> 6 § 2 </a:t>
            </a:r>
            <a:r>
              <a:rPr lang="ru-RU" dirty="0" err="1"/>
              <a:t>застосовувалася</a:t>
            </a:r>
            <a:r>
              <a:rPr lang="ru-RU" dirty="0"/>
              <a:t> до </a:t>
            </a:r>
            <a:r>
              <a:rPr lang="ru-RU" dirty="0" err="1"/>
              <a:t>проваджень</a:t>
            </a:r>
            <a:r>
              <a:rPr lang="ru-RU" dirty="0"/>
              <a:t> </a:t>
            </a:r>
            <a:r>
              <a:rPr lang="ru-RU" dirty="0" err="1"/>
              <a:t>щодо</a:t>
            </a:r>
            <a:r>
              <a:rPr lang="ru-RU" dirty="0"/>
              <a:t> </a:t>
            </a:r>
            <a:r>
              <a:rPr lang="ru-RU" dirty="0" err="1"/>
              <a:t>компенсації</a:t>
            </a:r>
            <a:r>
              <a:rPr lang="ru-RU" dirty="0"/>
              <a:t> (див. </a:t>
            </a:r>
            <a:r>
              <a:rPr lang="ru-RU" dirty="0" err="1"/>
              <a:t>згадані</a:t>
            </a:r>
            <a:r>
              <a:rPr lang="ru-RU" dirty="0"/>
              <a:t> </a:t>
            </a:r>
            <a:r>
              <a:rPr lang="ru-RU" dirty="0" err="1"/>
              <a:t>вище</a:t>
            </a:r>
            <a:r>
              <a:rPr lang="ru-RU" dirty="0"/>
              <a:t> </a:t>
            </a:r>
            <a:r>
              <a:rPr lang="ru-RU" dirty="0" err="1"/>
              <a:t>справи</a:t>
            </a:r>
            <a:r>
              <a:rPr lang="ru-RU" dirty="0"/>
              <a:t> «</a:t>
            </a:r>
            <a:r>
              <a:rPr lang="en-US" i="1" dirty="0" err="1"/>
              <a:t>Sekanina</a:t>
            </a:r>
            <a:r>
              <a:rPr lang="en-US" i="1" dirty="0"/>
              <a:t>»</a:t>
            </a:r>
            <a:r>
              <a:rPr lang="en-US" dirty="0"/>
              <a:t>, § 22; «</a:t>
            </a:r>
            <a:r>
              <a:rPr lang="en-US" i="1" dirty="0" err="1"/>
              <a:t>Rushiti</a:t>
            </a:r>
            <a:r>
              <a:rPr lang="en-US" dirty="0"/>
              <a:t>», § 27, </a:t>
            </a:r>
            <a:r>
              <a:rPr lang="ru-RU" dirty="0"/>
              <a:t>та «</a:t>
            </a:r>
            <a:r>
              <a:rPr lang="en-US" i="1" dirty="0" err="1"/>
              <a:t>Weixelbraun</a:t>
            </a:r>
            <a:r>
              <a:rPr lang="en-US" dirty="0"/>
              <a:t>», § </a:t>
            </a:r>
            <a:r>
              <a:rPr lang="en-US" dirty="0" smtClean="0"/>
              <a:t>24).</a:t>
            </a:r>
            <a:endParaRPr lang="uk-UA" dirty="0" smtClean="0"/>
          </a:p>
          <a:p>
            <a:pPr marL="0" indent="0" algn="just">
              <a:buNone/>
            </a:pPr>
            <a:r>
              <a:rPr lang="uk-UA" dirty="0" smtClean="0"/>
              <a:t>100</a:t>
            </a:r>
            <a:r>
              <a:rPr lang="en-US" dirty="0" smtClean="0"/>
              <a:t> </a:t>
            </a:r>
            <a:r>
              <a:rPr lang="ru-RU" dirty="0" err="1" smtClean="0"/>
              <a:t>Розвиваючи</a:t>
            </a:r>
            <a:r>
              <a:rPr lang="ru-RU" dirty="0" smtClean="0"/>
              <a:t> </a:t>
            </a:r>
            <a:r>
              <a:rPr lang="ru-RU" dirty="0" err="1" smtClean="0"/>
              <a:t>цю</a:t>
            </a:r>
            <a:r>
              <a:rPr lang="ru-RU" dirty="0" smtClean="0"/>
              <a:t> думку в </a:t>
            </a:r>
            <a:r>
              <a:rPr lang="ru-RU" dirty="0" err="1" smtClean="0"/>
              <a:t>подальших</a:t>
            </a:r>
            <a:r>
              <a:rPr lang="ru-RU" dirty="0" smtClean="0"/>
              <a:t> справах, Суд </a:t>
            </a:r>
            <a:r>
              <a:rPr lang="ru-RU" dirty="0" err="1" smtClean="0"/>
              <a:t>дійшов</a:t>
            </a:r>
            <a:r>
              <a:rPr lang="ru-RU" dirty="0" smtClean="0"/>
              <a:t> </a:t>
            </a:r>
            <a:r>
              <a:rPr lang="ru-RU" dirty="0" err="1" smtClean="0"/>
              <a:t>висновку</a:t>
            </a:r>
            <a:r>
              <a:rPr lang="ru-RU" dirty="0" smtClean="0"/>
              <a:t>, </a:t>
            </a:r>
            <a:r>
              <a:rPr lang="ru-RU" dirty="0" err="1" smtClean="0"/>
              <a:t>що</a:t>
            </a:r>
            <a:r>
              <a:rPr lang="ru-RU" dirty="0" smtClean="0"/>
              <a:t> позови </a:t>
            </a:r>
            <a:r>
              <a:rPr lang="ru-RU" dirty="0" err="1" smtClean="0"/>
              <a:t>заявників</a:t>
            </a:r>
            <a:r>
              <a:rPr lang="ru-RU" dirty="0" smtClean="0"/>
              <a:t> про </a:t>
            </a:r>
            <a:r>
              <a:rPr lang="ru-RU" dirty="0" err="1" smtClean="0"/>
              <a:t>компенсацію</a:t>
            </a:r>
            <a:r>
              <a:rPr lang="ru-RU" dirty="0" smtClean="0"/>
              <a:t> «не </a:t>
            </a:r>
            <a:r>
              <a:rPr lang="ru-RU" dirty="0" err="1" smtClean="0"/>
              <a:t>лише</a:t>
            </a:r>
            <a:r>
              <a:rPr lang="ru-RU" dirty="0" smtClean="0"/>
              <a:t> </a:t>
            </a:r>
            <a:r>
              <a:rPr lang="ru-RU" dirty="0" err="1" smtClean="0"/>
              <a:t>були</a:t>
            </a:r>
            <a:r>
              <a:rPr lang="ru-RU" dirty="0" smtClean="0"/>
              <a:t> </a:t>
            </a:r>
            <a:r>
              <a:rPr lang="ru-RU" dirty="0" err="1" smtClean="0"/>
              <a:t>подані</a:t>
            </a:r>
            <a:r>
              <a:rPr lang="ru-RU" dirty="0" smtClean="0"/>
              <a:t> </a:t>
            </a:r>
            <a:r>
              <a:rPr lang="ru-RU" dirty="0" err="1" smtClean="0"/>
              <a:t>вчасно</a:t>
            </a:r>
            <a:r>
              <a:rPr lang="ru-RU" dirty="0" smtClean="0"/>
              <a:t> </a:t>
            </a:r>
            <a:r>
              <a:rPr lang="ru-RU" dirty="0" err="1" smtClean="0"/>
              <a:t>після</a:t>
            </a:r>
            <a:r>
              <a:rPr lang="ru-RU" dirty="0" smtClean="0"/>
              <a:t> </a:t>
            </a:r>
            <a:r>
              <a:rPr lang="ru-RU" dirty="0" err="1" smtClean="0"/>
              <a:t>завершення</a:t>
            </a:r>
            <a:r>
              <a:rPr lang="ru-RU" dirty="0" smtClean="0"/>
              <a:t> </a:t>
            </a:r>
            <a:r>
              <a:rPr lang="ru-RU" dirty="0" err="1" smtClean="0"/>
              <a:t>кримінальних</a:t>
            </a:r>
            <a:r>
              <a:rPr lang="ru-RU" dirty="0" smtClean="0"/>
              <a:t> </a:t>
            </a:r>
            <a:r>
              <a:rPr lang="ru-RU" dirty="0" err="1" smtClean="0"/>
              <a:t>проваджень</a:t>
            </a:r>
            <a:r>
              <a:rPr lang="ru-RU" dirty="0" smtClean="0"/>
              <a:t>, але й </a:t>
            </a:r>
            <a:r>
              <a:rPr lang="ru-RU" dirty="0" err="1" smtClean="0"/>
              <a:t>також</a:t>
            </a:r>
            <a:r>
              <a:rPr lang="ru-RU" dirty="0" smtClean="0"/>
              <a:t> </a:t>
            </a:r>
            <a:r>
              <a:rPr lang="ru-RU" dirty="0" err="1" smtClean="0"/>
              <a:t>були</a:t>
            </a:r>
            <a:r>
              <a:rPr lang="ru-RU" dirty="0" smtClean="0"/>
              <a:t> </a:t>
            </a:r>
            <a:r>
              <a:rPr lang="ru-RU" dirty="0" err="1" smtClean="0"/>
              <a:t>пов’язані</a:t>
            </a:r>
            <a:r>
              <a:rPr lang="ru-RU" dirty="0" smtClean="0"/>
              <a:t> з </a:t>
            </a:r>
            <a:r>
              <a:rPr lang="ru-RU" dirty="0" err="1" smtClean="0"/>
              <a:t>цими</a:t>
            </a:r>
            <a:r>
              <a:rPr lang="ru-RU" dirty="0" smtClean="0"/>
              <a:t> </a:t>
            </a:r>
            <a:r>
              <a:rPr lang="ru-RU" dirty="0" err="1" smtClean="0"/>
              <a:t>провадженнями</a:t>
            </a:r>
            <a:r>
              <a:rPr lang="ru-RU" dirty="0" smtClean="0"/>
              <a:t> в </a:t>
            </a:r>
            <a:r>
              <a:rPr lang="ru-RU" dirty="0" err="1" smtClean="0"/>
              <a:t>законодавстві</a:t>
            </a:r>
            <a:r>
              <a:rPr lang="ru-RU" dirty="0" smtClean="0"/>
              <a:t> та на </a:t>
            </a:r>
            <a:r>
              <a:rPr lang="ru-RU" dirty="0" err="1" smtClean="0"/>
              <a:t>практиці</a:t>
            </a:r>
            <a:r>
              <a:rPr lang="ru-RU" dirty="0" smtClean="0"/>
              <a:t> як з точки </a:t>
            </a:r>
            <a:r>
              <a:rPr lang="ru-RU" dirty="0" err="1" smtClean="0"/>
              <a:t>зору</a:t>
            </a:r>
            <a:r>
              <a:rPr lang="ru-RU" dirty="0" smtClean="0"/>
              <a:t> </a:t>
            </a:r>
            <a:r>
              <a:rPr lang="ru-RU" dirty="0" err="1" smtClean="0"/>
              <a:t>юрисдикції</a:t>
            </a:r>
            <a:r>
              <a:rPr lang="ru-RU" dirty="0" smtClean="0"/>
              <a:t>, так і з точки </a:t>
            </a:r>
            <a:r>
              <a:rPr lang="ru-RU" dirty="0" err="1" smtClean="0"/>
              <a:t>зору</a:t>
            </a:r>
            <a:r>
              <a:rPr lang="ru-RU" dirty="0" smtClean="0"/>
              <a:t> </a:t>
            </a:r>
            <a:r>
              <a:rPr lang="ru-RU" dirty="0" err="1" smtClean="0"/>
              <a:t>суті</a:t>
            </a:r>
            <a:r>
              <a:rPr lang="ru-RU" dirty="0" smtClean="0"/>
              <a:t>», </a:t>
            </a:r>
            <a:r>
              <a:rPr lang="ru-RU" dirty="0" err="1" smtClean="0"/>
              <a:t>створюючи</a:t>
            </a:r>
            <a:r>
              <a:rPr lang="ru-RU" dirty="0" smtClean="0"/>
              <a:t> </a:t>
            </a:r>
            <a:r>
              <a:rPr lang="ru-RU" dirty="0" err="1" smtClean="0"/>
              <a:t>зв’язок</a:t>
            </a:r>
            <a:r>
              <a:rPr lang="ru-RU" dirty="0" smtClean="0"/>
              <a:t> </a:t>
            </a:r>
            <a:r>
              <a:rPr lang="ru-RU" dirty="0" err="1" smtClean="0"/>
              <a:t>між</a:t>
            </a:r>
            <a:r>
              <a:rPr lang="ru-RU" dirty="0" smtClean="0"/>
              <a:t> </a:t>
            </a:r>
            <a:r>
              <a:rPr lang="ru-RU" dirty="0" err="1" smtClean="0"/>
              <a:t>двома</a:t>
            </a:r>
            <a:r>
              <a:rPr lang="ru-RU" dirty="0" smtClean="0"/>
              <a:t> </a:t>
            </a:r>
            <a:r>
              <a:rPr lang="ru-RU" dirty="0" err="1" smtClean="0"/>
              <a:t>провадженнями</a:t>
            </a:r>
            <a:r>
              <a:rPr lang="ru-RU" dirty="0" smtClean="0"/>
              <a:t> з </a:t>
            </a:r>
            <a:r>
              <a:rPr lang="ru-RU" dirty="0" err="1" smtClean="0"/>
              <a:t>тим</a:t>
            </a:r>
            <a:r>
              <a:rPr lang="ru-RU" dirty="0" smtClean="0"/>
              <a:t> результатом, </a:t>
            </a:r>
            <a:r>
              <a:rPr lang="ru-RU" dirty="0" err="1" smtClean="0"/>
              <a:t>що</a:t>
            </a:r>
            <a:r>
              <a:rPr lang="ru-RU" dirty="0" smtClean="0"/>
              <a:t> </a:t>
            </a:r>
            <a:r>
              <a:rPr lang="ru-RU" dirty="0" err="1" smtClean="0"/>
              <a:t>стаття</a:t>
            </a:r>
            <a:r>
              <a:rPr lang="ru-RU" dirty="0" smtClean="0"/>
              <a:t> 6 § 2 </a:t>
            </a:r>
            <a:r>
              <a:rPr lang="ru-RU" dirty="0" err="1" smtClean="0"/>
              <a:t>була</a:t>
            </a:r>
            <a:r>
              <a:rPr lang="ru-RU" dirty="0" smtClean="0"/>
              <a:t> </a:t>
            </a:r>
            <a:r>
              <a:rPr lang="ru-RU" dirty="0" err="1" smtClean="0"/>
              <a:t>застосовна</a:t>
            </a:r>
            <a:r>
              <a:rPr lang="ru-RU" dirty="0" smtClean="0"/>
              <a:t> (див. </a:t>
            </a:r>
            <a:r>
              <a:rPr lang="ru-RU" dirty="0" err="1" smtClean="0"/>
              <a:t>згадані</a:t>
            </a:r>
            <a:r>
              <a:rPr lang="ru-RU" dirty="0" smtClean="0"/>
              <a:t> </a:t>
            </a:r>
            <a:r>
              <a:rPr lang="ru-RU" dirty="0" err="1" smtClean="0"/>
              <a:t>вище</a:t>
            </a:r>
            <a:r>
              <a:rPr lang="ru-RU" dirty="0" smtClean="0"/>
              <a:t> </a:t>
            </a:r>
            <a:r>
              <a:rPr lang="ru-RU" dirty="0" err="1" smtClean="0"/>
              <a:t>справи</a:t>
            </a:r>
            <a:r>
              <a:rPr lang="ru-RU" dirty="0" smtClean="0"/>
              <a:t> «</a:t>
            </a:r>
            <a:r>
              <a:rPr lang="ru-RU" i="1" dirty="0" smtClean="0"/>
              <a:t>О</a:t>
            </a:r>
            <a:r>
              <a:rPr lang="ru-RU" dirty="0" smtClean="0"/>
              <a:t>.», § 38, та «</a:t>
            </a:r>
            <a:r>
              <a:rPr lang="en-US" i="1" dirty="0" err="1" smtClean="0"/>
              <a:t>Hammern</a:t>
            </a:r>
            <a:r>
              <a:rPr lang="en-US" dirty="0" smtClean="0"/>
              <a:t>», § 46).</a:t>
            </a:r>
          </a:p>
          <a:p>
            <a:pPr marL="0" indent="0">
              <a:buNone/>
            </a:pPr>
            <a:r>
              <a:rPr lang="en-US" dirty="0" smtClean="0"/>
              <a:t> </a:t>
            </a:r>
            <a:endParaRPr lang="en-US" dirty="0"/>
          </a:p>
        </p:txBody>
      </p:sp>
    </p:spTree>
    <p:extLst>
      <p:ext uri="{BB962C8B-B14F-4D97-AF65-F5344CB8AC3E}">
        <p14:creationId xmlns:p14="http://schemas.microsoft.com/office/powerpoint/2010/main" val="417380363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2595" y="476672"/>
            <a:ext cx="8274205" cy="5904656"/>
          </a:xfrm>
        </p:spPr>
        <p:txBody>
          <a:bodyPr>
            <a:normAutofit fontScale="85000" lnSpcReduction="10000"/>
          </a:bodyPr>
          <a:lstStyle/>
          <a:p>
            <a:pPr marL="0" indent="0" algn="just">
              <a:buNone/>
            </a:pPr>
            <a:r>
              <a:rPr lang="ru-RU" dirty="0" smtClean="0"/>
              <a:t>101. У </a:t>
            </a:r>
            <a:r>
              <a:rPr lang="ru-RU" dirty="0"/>
              <a:t>справах, </a:t>
            </a:r>
            <a:r>
              <a:rPr lang="ru-RU" dirty="0" err="1"/>
              <a:t>що</a:t>
            </a:r>
            <a:r>
              <a:rPr lang="ru-RU" dirty="0"/>
              <a:t> </a:t>
            </a:r>
            <a:r>
              <a:rPr lang="ru-RU" dirty="0" err="1"/>
              <a:t>стосувалися</a:t>
            </a:r>
            <a:r>
              <a:rPr lang="ru-RU" dirty="0"/>
              <a:t> права </a:t>
            </a:r>
            <a:r>
              <a:rPr lang="ru-RU" dirty="0" err="1"/>
              <a:t>потерпілої</a:t>
            </a:r>
            <a:r>
              <a:rPr lang="ru-RU" dirty="0"/>
              <a:t> </a:t>
            </a:r>
            <a:r>
              <a:rPr lang="ru-RU" dirty="0" err="1"/>
              <a:t>сторони</a:t>
            </a:r>
            <a:r>
              <a:rPr lang="ru-RU" dirty="0"/>
              <a:t> на </a:t>
            </a:r>
            <a:r>
              <a:rPr lang="ru-RU" dirty="0" err="1"/>
              <a:t>отримання</a:t>
            </a:r>
            <a:r>
              <a:rPr lang="ru-RU" dirty="0"/>
              <a:t> </a:t>
            </a:r>
            <a:r>
              <a:rPr lang="ru-RU" dirty="0" err="1"/>
              <a:t>компенсації</a:t>
            </a:r>
            <a:r>
              <a:rPr lang="ru-RU" dirty="0"/>
              <a:t> </a:t>
            </a:r>
            <a:r>
              <a:rPr lang="ru-RU" dirty="0" err="1"/>
              <a:t>від</a:t>
            </a:r>
            <a:r>
              <a:rPr lang="ru-RU" dirty="0"/>
              <a:t> </a:t>
            </a:r>
            <a:r>
              <a:rPr lang="ru-RU" dirty="0" err="1"/>
              <a:t>заявника</a:t>
            </a:r>
            <a:r>
              <a:rPr lang="ru-RU" dirty="0"/>
              <a:t>, </a:t>
            </a:r>
            <a:r>
              <a:rPr lang="ru-RU" dirty="0" err="1"/>
              <a:t>якого</a:t>
            </a:r>
            <a:r>
              <a:rPr lang="ru-RU" dirty="0"/>
              <a:t> </a:t>
            </a:r>
            <a:r>
              <a:rPr lang="ru-RU" dirty="0" err="1"/>
              <a:t>раніше</a:t>
            </a:r>
            <a:r>
              <a:rPr lang="ru-RU" dirty="0"/>
              <a:t> </a:t>
            </a:r>
            <a:r>
              <a:rPr lang="ru-RU" dirty="0" err="1"/>
              <a:t>було</a:t>
            </a:r>
            <a:r>
              <a:rPr lang="ru-RU" dirty="0"/>
              <a:t> </a:t>
            </a:r>
            <a:r>
              <a:rPr lang="ru-RU" dirty="0" err="1"/>
              <a:t>визнано</a:t>
            </a:r>
            <a:r>
              <a:rPr lang="ru-RU" dirty="0"/>
              <a:t> </a:t>
            </a:r>
            <a:r>
              <a:rPr lang="ru-RU" dirty="0" err="1"/>
              <a:t>невинуватим</a:t>
            </a:r>
            <a:r>
              <a:rPr lang="ru-RU" dirty="0"/>
              <a:t> у </a:t>
            </a:r>
            <a:r>
              <a:rPr lang="ru-RU" dirty="0" err="1"/>
              <a:t>кримінальному</a:t>
            </a:r>
            <a:r>
              <a:rPr lang="ru-RU" dirty="0"/>
              <a:t> </a:t>
            </a:r>
            <a:r>
              <a:rPr lang="ru-RU" dirty="0" err="1"/>
              <a:t>обвинуваченні</a:t>
            </a:r>
            <a:r>
              <a:rPr lang="ru-RU" dirty="0"/>
              <a:t>, Суд постановив, </a:t>
            </a:r>
            <a:r>
              <a:rPr lang="ru-RU" dirty="0" err="1"/>
              <a:t>що</a:t>
            </a:r>
            <a:r>
              <a:rPr lang="ru-RU" dirty="0"/>
              <a:t> </a:t>
            </a:r>
            <a:r>
              <a:rPr lang="ru-RU" dirty="0" err="1"/>
              <a:t>якщо</a:t>
            </a:r>
            <a:r>
              <a:rPr lang="ru-RU" dirty="0"/>
              <a:t> </a:t>
            </a:r>
            <a:r>
              <a:rPr lang="ru-RU" dirty="0" err="1"/>
              <a:t>рішення</a:t>
            </a:r>
            <a:r>
              <a:rPr lang="ru-RU" dirty="0"/>
              <a:t> про </a:t>
            </a:r>
            <a:r>
              <a:rPr lang="ru-RU" dirty="0" err="1"/>
              <a:t>цивільну</a:t>
            </a:r>
            <a:r>
              <a:rPr lang="ru-RU" dirty="0"/>
              <a:t> </a:t>
            </a:r>
            <a:r>
              <a:rPr lang="ru-RU" dirty="0" err="1"/>
              <a:t>компенсацію</a:t>
            </a:r>
            <a:r>
              <a:rPr lang="ru-RU" dirty="0"/>
              <a:t> </a:t>
            </a:r>
            <a:r>
              <a:rPr lang="ru-RU" dirty="0" err="1"/>
              <a:t>містило</a:t>
            </a:r>
            <a:r>
              <a:rPr lang="ru-RU" dirty="0"/>
              <a:t> </a:t>
            </a:r>
            <a:r>
              <a:rPr lang="ru-RU" dirty="0" err="1"/>
              <a:t>заяву</a:t>
            </a:r>
            <a:r>
              <a:rPr lang="ru-RU" dirty="0"/>
              <a:t>, яка </a:t>
            </a:r>
            <a:r>
              <a:rPr lang="ru-RU" dirty="0" err="1"/>
              <a:t>вказувала</a:t>
            </a:r>
            <a:r>
              <a:rPr lang="ru-RU" dirty="0"/>
              <a:t> на </a:t>
            </a:r>
            <a:r>
              <a:rPr lang="ru-RU" dirty="0" err="1"/>
              <a:t>кримінальну</a:t>
            </a:r>
            <a:r>
              <a:rPr lang="ru-RU" dirty="0"/>
              <a:t> </a:t>
            </a:r>
            <a:r>
              <a:rPr lang="ru-RU" dirty="0" err="1"/>
              <a:t>відповідальність</a:t>
            </a:r>
            <a:r>
              <a:rPr lang="ru-RU" dirty="0"/>
              <a:t>, </a:t>
            </a:r>
            <a:r>
              <a:rPr lang="ru-RU" dirty="0" err="1"/>
              <a:t>це</a:t>
            </a:r>
            <a:r>
              <a:rPr lang="ru-RU" dirty="0"/>
              <a:t> </a:t>
            </a:r>
            <a:r>
              <a:rPr lang="ru-RU" dirty="0" err="1"/>
              <a:t>створювало</a:t>
            </a:r>
            <a:r>
              <a:rPr lang="ru-RU" dirty="0"/>
              <a:t> </a:t>
            </a:r>
            <a:r>
              <a:rPr lang="ru-RU" dirty="0" err="1"/>
              <a:t>зв’язок</a:t>
            </a:r>
            <a:r>
              <a:rPr lang="ru-RU" dirty="0"/>
              <a:t> </a:t>
            </a:r>
            <a:r>
              <a:rPr lang="ru-RU" dirty="0" err="1"/>
              <a:t>між</a:t>
            </a:r>
            <a:r>
              <a:rPr lang="ru-RU" dirty="0"/>
              <a:t> </a:t>
            </a:r>
            <a:r>
              <a:rPr lang="ru-RU" dirty="0" err="1"/>
              <a:t>двома</a:t>
            </a:r>
            <a:r>
              <a:rPr lang="ru-RU" dirty="0"/>
              <a:t> </a:t>
            </a:r>
            <a:r>
              <a:rPr lang="ru-RU" dirty="0" err="1"/>
              <a:t>провадженнями</a:t>
            </a:r>
            <a:r>
              <a:rPr lang="ru-RU" dirty="0"/>
              <a:t> з </a:t>
            </a:r>
            <a:r>
              <a:rPr lang="ru-RU" dirty="0" err="1"/>
              <a:t>тим</a:t>
            </a:r>
            <a:r>
              <a:rPr lang="ru-RU" dirty="0"/>
              <a:t> результатом, </a:t>
            </a:r>
            <a:r>
              <a:rPr lang="ru-RU" dirty="0" err="1"/>
              <a:t>що</a:t>
            </a:r>
            <a:r>
              <a:rPr lang="ru-RU" dirty="0"/>
              <a:t> </a:t>
            </a:r>
            <a:r>
              <a:rPr lang="ru-RU" dirty="0" err="1"/>
              <a:t>стаття</a:t>
            </a:r>
            <a:r>
              <a:rPr lang="ru-RU" dirty="0"/>
              <a:t> 6 § 2 </a:t>
            </a:r>
            <a:r>
              <a:rPr lang="ru-RU" dirty="0" err="1"/>
              <a:t>Конвенції</a:t>
            </a:r>
            <a:r>
              <a:rPr lang="ru-RU" dirty="0"/>
              <a:t> </a:t>
            </a:r>
            <a:r>
              <a:rPr lang="ru-RU" dirty="0" err="1"/>
              <a:t>застосовувалася</a:t>
            </a:r>
            <a:r>
              <a:rPr lang="ru-RU" dirty="0"/>
              <a:t> до </a:t>
            </a:r>
            <a:r>
              <a:rPr lang="ru-RU" dirty="0" err="1"/>
              <a:t>рішення</a:t>
            </a:r>
            <a:r>
              <a:rPr lang="ru-RU" dirty="0"/>
              <a:t> за </a:t>
            </a:r>
            <a:r>
              <a:rPr lang="ru-RU" dirty="0" err="1"/>
              <a:t>позовом</a:t>
            </a:r>
            <a:r>
              <a:rPr lang="ru-RU" dirty="0"/>
              <a:t> про </a:t>
            </a:r>
            <a:r>
              <a:rPr lang="ru-RU" dirty="0" err="1"/>
              <a:t>компенсацію</a:t>
            </a:r>
            <a:r>
              <a:rPr lang="ru-RU" dirty="0"/>
              <a:t> (див. </a:t>
            </a:r>
            <a:r>
              <a:rPr lang="ru-RU" dirty="0" err="1"/>
              <a:t>згадані</a:t>
            </a:r>
            <a:r>
              <a:rPr lang="ru-RU" dirty="0"/>
              <a:t> </a:t>
            </a:r>
            <a:r>
              <a:rPr lang="ru-RU" dirty="0" err="1"/>
              <a:t>вище</a:t>
            </a:r>
            <a:r>
              <a:rPr lang="ru-RU" dirty="0"/>
              <a:t> </a:t>
            </a:r>
            <a:r>
              <a:rPr lang="ru-RU" dirty="0" err="1"/>
              <a:t>справи</a:t>
            </a:r>
            <a:r>
              <a:rPr lang="ru-RU" dirty="0"/>
              <a:t> «</a:t>
            </a:r>
            <a:r>
              <a:rPr lang="en-US" i="1" dirty="0" err="1"/>
              <a:t>Ringvold</a:t>
            </a:r>
            <a:r>
              <a:rPr lang="en-US" dirty="0"/>
              <a:t>», § 38; «</a:t>
            </a:r>
            <a:r>
              <a:rPr lang="en-US" i="1" dirty="0"/>
              <a:t>Y</a:t>
            </a:r>
            <a:r>
              <a:rPr lang="en-US" dirty="0"/>
              <a:t>.», § 42, </a:t>
            </a:r>
            <a:r>
              <a:rPr lang="ru-RU" dirty="0"/>
              <a:t>та «</a:t>
            </a:r>
            <a:r>
              <a:rPr lang="ru-RU" i="1" dirty="0"/>
              <a:t>О</a:t>
            </a:r>
            <a:r>
              <a:rPr lang="en-US" i="1" dirty="0" err="1"/>
              <a:t>rr</a:t>
            </a:r>
            <a:r>
              <a:rPr lang="en-US" dirty="0"/>
              <a:t>», § 49</a:t>
            </a:r>
            <a:r>
              <a:rPr lang="en-US" dirty="0" smtClean="0"/>
              <a:t>).</a:t>
            </a:r>
            <a:endParaRPr lang="uk-UA" dirty="0" smtClean="0"/>
          </a:p>
          <a:p>
            <a:pPr marL="0" indent="0" algn="just">
              <a:buNone/>
            </a:pPr>
            <a:r>
              <a:rPr lang="uk-UA" dirty="0" smtClean="0"/>
              <a:t>102. </a:t>
            </a:r>
            <a:r>
              <a:rPr lang="ru-RU" dirty="0" err="1" smtClean="0"/>
              <a:t>Більш</a:t>
            </a:r>
            <a:r>
              <a:rPr lang="ru-RU" dirty="0" smtClean="0"/>
              <a:t> </a:t>
            </a:r>
            <a:r>
              <a:rPr lang="ru-RU" dirty="0"/>
              <a:t>недавно Суд </a:t>
            </a:r>
            <a:r>
              <a:rPr lang="ru-RU" dirty="0" err="1"/>
              <a:t>висловив</a:t>
            </a:r>
            <a:r>
              <a:rPr lang="ru-RU" dirty="0"/>
              <a:t> думку, </a:t>
            </a:r>
            <a:r>
              <a:rPr lang="ru-RU" dirty="0" err="1"/>
              <a:t>що</a:t>
            </a:r>
            <a:r>
              <a:rPr lang="ru-RU" dirty="0"/>
              <a:t> </a:t>
            </a:r>
            <a:r>
              <a:rPr lang="ru-RU" dirty="0" err="1"/>
              <a:t>після</a:t>
            </a:r>
            <a:r>
              <a:rPr lang="ru-RU" dirty="0"/>
              <a:t> </a:t>
            </a:r>
            <a:r>
              <a:rPr lang="ru-RU" dirty="0" err="1"/>
              <a:t>закриття</a:t>
            </a:r>
            <a:r>
              <a:rPr lang="ru-RU" dirty="0"/>
              <a:t> </a:t>
            </a:r>
            <a:r>
              <a:rPr lang="ru-RU" dirty="0" err="1"/>
              <a:t>кримінальної</a:t>
            </a:r>
            <a:r>
              <a:rPr lang="ru-RU" dirty="0"/>
              <a:t> </a:t>
            </a:r>
            <a:r>
              <a:rPr lang="ru-RU" dirty="0" err="1"/>
              <a:t>справи</a:t>
            </a:r>
            <a:r>
              <a:rPr lang="ru-RU" dirty="0"/>
              <a:t> </a:t>
            </a:r>
            <a:r>
              <a:rPr lang="ru-RU" dirty="0" err="1"/>
              <a:t>презумпція</a:t>
            </a:r>
            <a:r>
              <a:rPr lang="ru-RU" dirty="0"/>
              <a:t> </a:t>
            </a:r>
            <a:r>
              <a:rPr lang="ru-RU" dirty="0" err="1"/>
              <a:t>невинуватості</a:t>
            </a:r>
            <a:r>
              <a:rPr lang="ru-RU" dirty="0"/>
              <a:t> </a:t>
            </a:r>
            <a:r>
              <a:rPr lang="ru-RU" dirty="0" err="1"/>
              <a:t>вимагає</a:t>
            </a:r>
            <a:r>
              <a:rPr lang="ru-RU" dirty="0"/>
              <a:t>, </a:t>
            </a:r>
            <a:r>
              <a:rPr lang="ru-RU" dirty="0" err="1"/>
              <a:t>щоб</a:t>
            </a:r>
            <a:r>
              <a:rPr lang="ru-RU" dirty="0"/>
              <a:t> </a:t>
            </a:r>
            <a:r>
              <a:rPr lang="ru-RU" dirty="0" err="1"/>
              <a:t>відсутність</a:t>
            </a:r>
            <a:r>
              <a:rPr lang="ru-RU" dirty="0"/>
              <a:t> </a:t>
            </a:r>
            <a:r>
              <a:rPr lang="ru-RU" dirty="0" err="1"/>
              <a:t>кримінального</a:t>
            </a:r>
            <a:r>
              <a:rPr lang="ru-RU" dirty="0"/>
              <a:t> </a:t>
            </a:r>
            <a:r>
              <a:rPr lang="ru-RU" dirty="0" err="1"/>
              <a:t>засудження</a:t>
            </a:r>
            <a:r>
              <a:rPr lang="ru-RU" dirty="0"/>
              <a:t> особи </a:t>
            </a:r>
            <a:r>
              <a:rPr lang="ru-RU" dirty="0" err="1"/>
              <a:t>бралася</a:t>
            </a:r>
            <a:r>
              <a:rPr lang="ru-RU" dirty="0"/>
              <a:t> до </a:t>
            </a:r>
            <a:r>
              <a:rPr lang="ru-RU" dirty="0" err="1"/>
              <a:t>уваги</a:t>
            </a:r>
            <a:r>
              <a:rPr lang="ru-RU" dirty="0"/>
              <a:t> і в будь-</a:t>
            </a:r>
            <a:r>
              <a:rPr lang="ru-RU" dirty="0" err="1"/>
              <a:t>якому</a:t>
            </a:r>
            <a:r>
              <a:rPr lang="ru-RU" dirty="0"/>
              <a:t> </a:t>
            </a:r>
            <a:r>
              <a:rPr lang="ru-RU" dirty="0" err="1"/>
              <a:t>іншому</a:t>
            </a:r>
            <a:r>
              <a:rPr lang="ru-RU" dirty="0"/>
              <a:t> </a:t>
            </a:r>
            <a:r>
              <a:rPr lang="ru-RU" dirty="0" err="1"/>
              <a:t>провадженні</a:t>
            </a:r>
            <a:r>
              <a:rPr lang="ru-RU" dirty="0"/>
              <a:t> будь-</a:t>
            </a:r>
            <a:r>
              <a:rPr lang="ru-RU" dirty="0" err="1"/>
              <a:t>якого</a:t>
            </a:r>
            <a:r>
              <a:rPr lang="ru-RU" dirty="0"/>
              <a:t> характеру (див. </a:t>
            </a:r>
            <a:r>
              <a:rPr lang="ru-RU" dirty="0" err="1"/>
              <a:t>згадані</a:t>
            </a:r>
            <a:r>
              <a:rPr lang="ru-RU" dirty="0"/>
              <a:t> </a:t>
            </a:r>
            <a:r>
              <a:rPr lang="ru-RU" dirty="0" err="1"/>
              <a:t>вище</a:t>
            </a:r>
            <a:r>
              <a:rPr lang="ru-RU" dirty="0"/>
              <a:t> </a:t>
            </a:r>
            <a:r>
              <a:rPr lang="ru-RU" dirty="0" err="1"/>
              <a:t>справи</a:t>
            </a:r>
            <a:r>
              <a:rPr lang="ru-RU" dirty="0"/>
              <a:t> «</a:t>
            </a:r>
            <a:r>
              <a:rPr lang="en-US" i="1" dirty="0" err="1"/>
              <a:t>Vanjak</a:t>
            </a:r>
            <a:r>
              <a:rPr lang="en-US" dirty="0"/>
              <a:t>», § 41, </a:t>
            </a:r>
            <a:r>
              <a:rPr lang="ru-RU" dirty="0"/>
              <a:t>та «</a:t>
            </a:r>
            <a:r>
              <a:rPr lang="en-US" i="1" dirty="0" err="1"/>
              <a:t>Šikić</a:t>
            </a:r>
            <a:r>
              <a:rPr lang="en-US" dirty="0"/>
              <a:t>», § 47). </a:t>
            </a:r>
            <a:r>
              <a:rPr lang="ru-RU" dirty="0" err="1"/>
              <a:t>Він</a:t>
            </a:r>
            <a:r>
              <a:rPr lang="ru-RU" dirty="0"/>
              <a:t> </a:t>
            </a:r>
            <a:r>
              <a:rPr lang="ru-RU" dirty="0" err="1"/>
              <a:t>також</a:t>
            </a:r>
            <a:r>
              <a:rPr lang="ru-RU" dirty="0"/>
              <a:t> </a:t>
            </a:r>
            <a:r>
              <a:rPr lang="ru-RU" dirty="0" err="1"/>
              <a:t>зазначив</a:t>
            </a:r>
            <a:r>
              <a:rPr lang="ru-RU" dirty="0"/>
              <a:t>, </a:t>
            </a:r>
            <a:r>
              <a:rPr lang="ru-RU" dirty="0" err="1"/>
              <a:t>що</a:t>
            </a:r>
            <a:r>
              <a:rPr lang="ru-RU" dirty="0"/>
              <a:t> будь-</a:t>
            </a:r>
            <a:r>
              <a:rPr lang="ru-RU" dirty="0" err="1"/>
              <a:t>який</a:t>
            </a:r>
            <a:r>
              <a:rPr lang="ru-RU" dirty="0"/>
              <a:t> орган </a:t>
            </a:r>
            <a:r>
              <a:rPr lang="ru-RU" dirty="0" err="1"/>
              <a:t>влади</a:t>
            </a:r>
            <a:r>
              <a:rPr lang="ru-RU" dirty="0"/>
              <a:t>, </a:t>
            </a:r>
            <a:r>
              <a:rPr lang="ru-RU" dirty="0" err="1"/>
              <a:t>який</a:t>
            </a:r>
            <a:r>
              <a:rPr lang="ru-RU" dirty="0"/>
              <a:t> прямо </a:t>
            </a:r>
            <a:r>
              <a:rPr lang="ru-RU" dirty="0" err="1"/>
              <a:t>або</a:t>
            </a:r>
            <a:r>
              <a:rPr lang="ru-RU" dirty="0"/>
              <a:t> </a:t>
            </a:r>
            <a:r>
              <a:rPr lang="ru-RU" dirty="0" err="1"/>
              <a:t>опосередковано</a:t>
            </a:r>
            <a:r>
              <a:rPr lang="ru-RU" dirty="0"/>
              <a:t> </a:t>
            </a:r>
            <a:r>
              <a:rPr lang="ru-RU" dirty="0" err="1"/>
              <a:t>посилається</a:t>
            </a:r>
            <a:r>
              <a:rPr lang="ru-RU" dirty="0"/>
              <a:t> на </a:t>
            </a:r>
            <a:r>
              <a:rPr lang="ru-RU" dirty="0" err="1"/>
              <a:t>кримінальну</a:t>
            </a:r>
            <a:r>
              <a:rPr lang="ru-RU" dirty="0"/>
              <a:t> </a:t>
            </a:r>
            <a:r>
              <a:rPr lang="ru-RU" dirty="0" err="1"/>
              <a:t>відповідальність</a:t>
            </a:r>
            <a:r>
              <a:rPr lang="ru-RU" dirty="0"/>
              <a:t> </a:t>
            </a:r>
            <a:r>
              <a:rPr lang="ru-RU" dirty="0" err="1"/>
              <a:t>відповідної</a:t>
            </a:r>
            <a:r>
              <a:rPr lang="ru-RU" dirty="0"/>
              <a:t> </a:t>
            </a:r>
            <a:r>
              <a:rPr lang="ru-RU" dirty="0" err="1"/>
              <a:t>сторони</a:t>
            </a:r>
            <a:r>
              <a:rPr lang="ru-RU" dirty="0"/>
              <a:t>, повинен </a:t>
            </a:r>
            <a:r>
              <a:rPr lang="ru-RU" dirty="0" err="1"/>
              <a:t>зважати</a:t>
            </a:r>
            <a:r>
              <a:rPr lang="ru-RU" dirty="0"/>
              <a:t> на </a:t>
            </a:r>
            <a:r>
              <a:rPr lang="ru-RU" dirty="0" err="1"/>
              <a:t>резолютивну</a:t>
            </a:r>
            <a:r>
              <a:rPr lang="ru-RU" dirty="0"/>
              <a:t> </a:t>
            </a:r>
            <a:r>
              <a:rPr lang="ru-RU" dirty="0" err="1"/>
              <a:t>частину</a:t>
            </a:r>
            <a:r>
              <a:rPr lang="ru-RU" dirty="0"/>
              <a:t> </a:t>
            </a:r>
            <a:r>
              <a:rPr lang="ru-RU" dirty="0" err="1"/>
              <a:t>виправдувального</a:t>
            </a:r>
            <a:r>
              <a:rPr lang="ru-RU" dirty="0"/>
              <a:t> </a:t>
            </a:r>
            <a:r>
              <a:rPr lang="ru-RU" dirty="0" err="1"/>
              <a:t>вироку</a:t>
            </a:r>
            <a:r>
              <a:rPr lang="ru-RU" dirty="0"/>
              <a:t> (див. </a:t>
            </a:r>
            <a:r>
              <a:rPr lang="ru-RU" dirty="0" err="1"/>
              <a:t>згадані</a:t>
            </a:r>
            <a:r>
              <a:rPr lang="ru-RU" dirty="0"/>
              <a:t> </a:t>
            </a:r>
            <a:r>
              <a:rPr lang="ru-RU" dirty="0" err="1"/>
              <a:t>вище</a:t>
            </a:r>
            <a:r>
              <a:rPr lang="ru-RU" dirty="0"/>
              <a:t> </a:t>
            </a:r>
            <a:r>
              <a:rPr lang="ru-RU" dirty="0" err="1"/>
              <a:t>справи</a:t>
            </a:r>
            <a:r>
              <a:rPr lang="ru-RU" dirty="0"/>
              <a:t> «</a:t>
            </a:r>
            <a:r>
              <a:rPr lang="en-US" i="1" dirty="0" err="1"/>
              <a:t>Vassilios</a:t>
            </a:r>
            <a:r>
              <a:rPr lang="en-US" i="1" dirty="0"/>
              <a:t> Stavropoulos»</a:t>
            </a:r>
            <a:r>
              <a:rPr lang="en-US" dirty="0"/>
              <a:t>, § 39; «</a:t>
            </a:r>
            <a:r>
              <a:rPr lang="en-US" i="1" dirty="0" err="1"/>
              <a:t>Tendam</a:t>
            </a:r>
            <a:r>
              <a:rPr lang="en-US" dirty="0"/>
              <a:t>», § 37, </a:t>
            </a:r>
            <a:r>
              <a:rPr lang="ru-RU" dirty="0"/>
              <a:t>та «</a:t>
            </a:r>
            <a:r>
              <a:rPr lang="en-US" i="1" dirty="0"/>
              <a:t>Lorenzetti»</a:t>
            </a:r>
            <a:r>
              <a:rPr lang="en-US" dirty="0"/>
              <a:t>, § 46</a:t>
            </a:r>
          </a:p>
          <a:p>
            <a:pPr marL="0" indent="0">
              <a:buNone/>
            </a:pPr>
            <a:endParaRPr lang="en-US" dirty="0"/>
          </a:p>
        </p:txBody>
      </p:sp>
    </p:spTree>
    <p:extLst>
      <p:ext uri="{BB962C8B-B14F-4D97-AF65-F5344CB8AC3E}">
        <p14:creationId xmlns:p14="http://schemas.microsoft.com/office/powerpoint/2010/main" val="121995387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008112"/>
          </a:xfrm>
        </p:spPr>
        <p:txBody>
          <a:bodyPr>
            <a:normAutofit/>
          </a:bodyPr>
          <a:lstStyle/>
          <a:p>
            <a:pPr algn="ctr"/>
            <a:r>
              <a:rPr lang="en-US" sz="1800" b="1" dirty="0"/>
              <a:t>CASE OF QUILICHINI v. FRANCE </a:t>
            </a:r>
            <a:r>
              <a:rPr lang="uk-UA" sz="1800" b="1" dirty="0" smtClean="0"/>
              <a:t/>
            </a:r>
            <a:br>
              <a:rPr lang="uk-UA" sz="1800" b="1" dirty="0" smtClean="0"/>
            </a:br>
            <a:r>
              <a:rPr lang="en-US" sz="1800" b="1" dirty="0"/>
              <a:t>14/03/2019</a:t>
            </a:r>
            <a:r>
              <a:rPr lang="uk-UA" sz="1800" b="1" dirty="0"/>
              <a:t/>
            </a:r>
            <a:br>
              <a:rPr lang="uk-UA" sz="1800" b="1" dirty="0"/>
            </a:br>
            <a:r>
              <a:rPr lang="en-US" sz="1800" b="1" dirty="0" smtClean="0"/>
              <a:t>(</a:t>
            </a:r>
            <a:r>
              <a:rPr lang="en-US" sz="1800" b="1" dirty="0"/>
              <a:t>Application no. 38299/15)</a:t>
            </a:r>
          </a:p>
        </p:txBody>
      </p:sp>
      <p:sp>
        <p:nvSpPr>
          <p:cNvPr id="3" name="Объект 2"/>
          <p:cNvSpPr>
            <a:spLocks noGrp="1"/>
          </p:cNvSpPr>
          <p:nvPr>
            <p:ph idx="1"/>
          </p:nvPr>
        </p:nvSpPr>
        <p:spPr>
          <a:xfrm>
            <a:off x="457200" y="1484784"/>
            <a:ext cx="8229600" cy="4839816"/>
          </a:xfrm>
        </p:spPr>
        <p:txBody>
          <a:bodyPr>
            <a:normAutofit fontScale="77500" lnSpcReduction="20000"/>
          </a:bodyPr>
          <a:lstStyle/>
          <a:p>
            <a:pPr marL="0" indent="0" algn="just">
              <a:buNone/>
            </a:pPr>
            <a:r>
              <a:rPr lang="ru-RU" dirty="0" err="1"/>
              <a:t>Заявниця</a:t>
            </a:r>
            <a:r>
              <a:rPr lang="ru-RU" dirty="0"/>
              <a:t>, </a:t>
            </a:r>
            <a:r>
              <a:rPr lang="ru-RU" dirty="0" err="1"/>
              <a:t>Севірін</a:t>
            </a:r>
            <a:r>
              <a:rPr lang="ru-RU" dirty="0"/>
              <a:t> </a:t>
            </a:r>
            <a:r>
              <a:rPr lang="ru-RU" dirty="0" err="1"/>
              <a:t>Кілічіні</a:t>
            </a:r>
            <a:r>
              <a:rPr lang="ru-RU" dirty="0"/>
              <a:t>, є </a:t>
            </a:r>
            <a:r>
              <a:rPr lang="ru-RU" dirty="0" err="1"/>
              <a:t>громадянкою</a:t>
            </a:r>
            <a:r>
              <a:rPr lang="ru-RU" dirty="0"/>
              <a:t> </a:t>
            </a:r>
            <a:r>
              <a:rPr lang="ru-RU" dirty="0" err="1"/>
              <a:t>Франції</a:t>
            </a:r>
            <a:r>
              <a:rPr lang="ru-RU" dirty="0"/>
              <a:t>, яка </a:t>
            </a:r>
            <a:r>
              <a:rPr lang="ru-RU" dirty="0" err="1"/>
              <a:t>народилася</a:t>
            </a:r>
            <a:r>
              <a:rPr lang="ru-RU" dirty="0"/>
              <a:t> в 1964 </a:t>
            </a:r>
            <a:r>
              <a:rPr lang="ru-RU" dirty="0" err="1"/>
              <a:t>році</a:t>
            </a:r>
            <a:r>
              <a:rPr lang="ru-RU" dirty="0"/>
              <a:t> і </a:t>
            </a:r>
            <a:r>
              <a:rPr lang="ru-RU" dirty="0" err="1"/>
              <a:t>живе</a:t>
            </a:r>
            <a:r>
              <a:rPr lang="ru-RU" dirty="0"/>
              <a:t> в </a:t>
            </a:r>
            <a:r>
              <a:rPr lang="ru-RU" dirty="0" err="1"/>
              <a:t>Парижі</a:t>
            </a:r>
            <a:r>
              <a:rPr lang="ru-RU" dirty="0"/>
              <a:t>. Вона </a:t>
            </a:r>
            <a:r>
              <a:rPr lang="ru-RU" dirty="0" err="1"/>
              <a:t>народилася</a:t>
            </a:r>
            <a:r>
              <a:rPr lang="ru-RU" dirty="0"/>
              <a:t> поза </a:t>
            </a:r>
            <a:r>
              <a:rPr lang="ru-RU" dirty="0" err="1"/>
              <a:t>шлюбом</a:t>
            </a:r>
            <a:r>
              <a:rPr lang="ru-RU" dirty="0"/>
              <a:t>, Г. К. </a:t>
            </a:r>
            <a:r>
              <a:rPr lang="ru-RU" dirty="0" err="1"/>
              <a:t>визнав</a:t>
            </a:r>
            <a:r>
              <a:rPr lang="ru-RU" dirty="0"/>
              <a:t> себе </a:t>
            </a:r>
            <a:r>
              <a:rPr lang="ru-RU" dirty="0" err="1"/>
              <a:t>її</a:t>
            </a:r>
            <a:r>
              <a:rPr lang="ru-RU" dirty="0"/>
              <a:t> </a:t>
            </a:r>
            <a:r>
              <a:rPr lang="ru-RU" dirty="0" err="1"/>
              <a:t>батьком</a:t>
            </a:r>
            <a:r>
              <a:rPr lang="ru-RU" dirty="0"/>
              <a:t>. Справа </a:t>
            </a:r>
            <a:r>
              <a:rPr lang="ru-RU" dirty="0" err="1"/>
              <a:t>стосувалася</a:t>
            </a:r>
            <a:r>
              <a:rPr lang="ru-RU" dirty="0"/>
              <a:t> </a:t>
            </a:r>
            <a:r>
              <a:rPr lang="ru-RU" dirty="0" err="1"/>
              <a:t>поділу</a:t>
            </a:r>
            <a:r>
              <a:rPr lang="ru-RU" dirty="0"/>
              <a:t> майна </a:t>
            </a:r>
            <a:r>
              <a:rPr lang="ru-RU" dirty="0" err="1"/>
              <a:t>між</a:t>
            </a:r>
            <a:r>
              <a:rPr lang="ru-RU" dirty="0"/>
              <a:t> </a:t>
            </a:r>
            <a:r>
              <a:rPr lang="ru-RU" dirty="0" err="1"/>
              <a:t>двома</a:t>
            </a:r>
            <a:r>
              <a:rPr lang="ru-RU" dirty="0"/>
              <a:t> </a:t>
            </a:r>
            <a:r>
              <a:rPr lang="ru-RU" dirty="0" err="1"/>
              <a:t>законними</a:t>
            </a:r>
            <a:r>
              <a:rPr lang="ru-RU" dirty="0"/>
              <a:t> </a:t>
            </a:r>
            <a:r>
              <a:rPr lang="ru-RU" dirty="0" err="1"/>
              <a:t>дітьми</a:t>
            </a:r>
            <a:r>
              <a:rPr lang="ru-RU" dirty="0"/>
              <a:t> Г. К. і </a:t>
            </a:r>
            <a:r>
              <a:rPr lang="ru-RU" dirty="0" err="1"/>
              <a:t>пані</a:t>
            </a:r>
            <a:r>
              <a:rPr lang="ru-RU" dirty="0"/>
              <a:t> </a:t>
            </a:r>
            <a:r>
              <a:rPr lang="ru-RU" dirty="0" err="1"/>
              <a:t>Кілічіні</a:t>
            </a:r>
            <a:r>
              <a:rPr lang="ru-RU" dirty="0"/>
              <a:t>, яка </a:t>
            </a:r>
            <a:r>
              <a:rPr lang="ru-RU" dirty="0" err="1"/>
              <a:t>стверджувала</a:t>
            </a:r>
            <a:r>
              <a:rPr lang="ru-RU" dirty="0"/>
              <a:t>, </a:t>
            </a:r>
            <a:r>
              <a:rPr lang="ru-RU" dirty="0" err="1"/>
              <a:t>що</a:t>
            </a:r>
            <a:r>
              <a:rPr lang="ru-RU" dirty="0"/>
              <a:t> </a:t>
            </a:r>
            <a:r>
              <a:rPr lang="ru-RU" dirty="0" err="1"/>
              <a:t>була</a:t>
            </a:r>
            <a:r>
              <a:rPr lang="ru-RU" dirty="0"/>
              <a:t> жертвою </a:t>
            </a:r>
            <a:r>
              <a:rPr lang="ru-RU" dirty="0" err="1"/>
              <a:t>дискримінації</a:t>
            </a:r>
            <a:r>
              <a:rPr lang="ru-RU" dirty="0"/>
              <a:t> з </a:t>
            </a:r>
            <a:r>
              <a:rPr lang="ru-RU" dirty="0" err="1"/>
              <a:t>підстави</a:t>
            </a:r>
            <a:r>
              <a:rPr lang="ru-RU" dirty="0"/>
              <a:t> </a:t>
            </a:r>
            <a:r>
              <a:rPr lang="ru-RU" dirty="0" err="1"/>
              <a:t>народження</a:t>
            </a:r>
            <a:r>
              <a:rPr lang="ru-RU" dirty="0"/>
              <a:t> </a:t>
            </a:r>
            <a:r>
              <a:rPr lang="ru-RU" dirty="0" err="1"/>
              <a:t>щодо</a:t>
            </a:r>
            <a:r>
              <a:rPr lang="ru-RU" dirty="0"/>
              <a:t> прав на </a:t>
            </a:r>
            <a:r>
              <a:rPr lang="ru-RU" dirty="0" err="1"/>
              <a:t>спадкування</a:t>
            </a:r>
            <a:r>
              <a:rPr lang="ru-RU" dirty="0"/>
              <a:t>. </a:t>
            </a:r>
            <a:r>
              <a:rPr lang="ru-RU" dirty="0" err="1"/>
              <a:t>Після</a:t>
            </a:r>
            <a:r>
              <a:rPr lang="ru-RU" dirty="0"/>
              <a:t> </a:t>
            </a:r>
            <a:r>
              <a:rPr lang="ru-RU" dirty="0" err="1"/>
              <a:t>смерті</a:t>
            </a:r>
            <a:r>
              <a:rPr lang="ru-RU" dirty="0"/>
              <a:t> Г. К. порядок </a:t>
            </a:r>
            <a:r>
              <a:rPr lang="ru-RU" dirty="0" err="1"/>
              <a:t>поділу</a:t>
            </a:r>
            <a:r>
              <a:rPr lang="ru-RU" dirty="0"/>
              <a:t> майна </a:t>
            </a:r>
            <a:r>
              <a:rPr lang="ru-RU" dirty="0" err="1"/>
              <a:t>був</a:t>
            </a:r>
            <a:r>
              <a:rPr lang="ru-RU" dirty="0"/>
              <a:t> </a:t>
            </a:r>
            <a:r>
              <a:rPr lang="ru-RU" dirty="0" err="1"/>
              <a:t>передбачений</a:t>
            </a:r>
            <a:r>
              <a:rPr lang="ru-RU" dirty="0"/>
              <a:t> в </a:t>
            </a:r>
            <a:r>
              <a:rPr lang="ru-RU" dirty="0" err="1"/>
              <a:t>записі</a:t>
            </a:r>
            <a:r>
              <a:rPr lang="ru-RU" dirty="0"/>
              <a:t> </a:t>
            </a:r>
            <a:r>
              <a:rPr lang="ru-RU" dirty="0" err="1"/>
              <a:t>нотаріуса</a:t>
            </a:r>
            <a:r>
              <a:rPr lang="ru-RU" dirty="0"/>
              <a:t> 1992 року. Права на </a:t>
            </a:r>
            <a:r>
              <a:rPr lang="ru-RU" dirty="0" err="1"/>
              <a:t>майно</a:t>
            </a:r>
            <a:r>
              <a:rPr lang="ru-RU" dirty="0"/>
              <a:t> </a:t>
            </a:r>
            <a:r>
              <a:rPr lang="ru-RU" dirty="0" err="1"/>
              <a:t>законних</a:t>
            </a:r>
            <a:r>
              <a:rPr lang="ru-RU" dirty="0"/>
              <a:t> </a:t>
            </a:r>
            <a:r>
              <a:rPr lang="ru-RU" dirty="0" err="1"/>
              <a:t>дітей</a:t>
            </a:r>
            <a:r>
              <a:rPr lang="ru-RU" dirty="0"/>
              <a:t> </a:t>
            </a:r>
            <a:r>
              <a:rPr lang="ru-RU" dirty="0" err="1"/>
              <a:t>були</a:t>
            </a:r>
            <a:r>
              <a:rPr lang="ru-RU" dirty="0"/>
              <a:t> </a:t>
            </a:r>
            <a:r>
              <a:rPr lang="ru-RU" dirty="0" err="1"/>
              <a:t>встановлені</a:t>
            </a:r>
            <a:r>
              <a:rPr lang="ru-RU" dirty="0"/>
              <a:t> у </a:t>
            </a:r>
            <a:r>
              <a:rPr lang="ru-RU" dirty="0" err="1"/>
              <a:t>частці</a:t>
            </a:r>
            <a:r>
              <a:rPr lang="ru-RU" dirty="0"/>
              <a:t> 5/12 кожному, а </a:t>
            </a:r>
            <a:r>
              <a:rPr lang="ru-RU" dirty="0" err="1"/>
              <a:t>Пані</a:t>
            </a:r>
            <a:r>
              <a:rPr lang="ru-RU" dirty="0"/>
              <a:t> </a:t>
            </a:r>
            <a:r>
              <a:rPr lang="ru-RU" dirty="0" err="1"/>
              <a:t>Кілічіні</a:t>
            </a:r>
            <a:r>
              <a:rPr lang="ru-RU" dirty="0"/>
              <a:t> у </a:t>
            </a:r>
            <a:r>
              <a:rPr lang="ru-RU" dirty="0" err="1"/>
              <a:t>частці</a:t>
            </a:r>
            <a:r>
              <a:rPr lang="ru-RU" dirty="0"/>
              <a:t> 2/12 </a:t>
            </a:r>
            <a:r>
              <a:rPr lang="ru-RU" dirty="0" err="1"/>
              <a:t>відповідно</a:t>
            </a:r>
            <a:r>
              <a:rPr lang="ru-RU" dirty="0"/>
              <a:t> до </a:t>
            </a:r>
            <a:r>
              <a:rPr lang="ru-RU" dirty="0" err="1"/>
              <a:t>попередньої</a:t>
            </a:r>
            <a:r>
              <a:rPr lang="ru-RU" dirty="0"/>
              <a:t> </a:t>
            </a:r>
            <a:r>
              <a:rPr lang="ru-RU" dirty="0" err="1"/>
              <a:t>редакції</a:t>
            </a:r>
            <a:r>
              <a:rPr lang="ru-RU" dirty="0"/>
              <a:t> </a:t>
            </a:r>
            <a:r>
              <a:rPr lang="ru-RU" dirty="0" err="1"/>
              <a:t>статті</a:t>
            </a:r>
            <a:r>
              <a:rPr lang="ru-RU" dirty="0"/>
              <a:t> 760 </a:t>
            </a:r>
            <a:r>
              <a:rPr lang="ru-RU" dirty="0" err="1"/>
              <a:t>Цивільного</a:t>
            </a:r>
            <a:r>
              <a:rPr lang="ru-RU" dirty="0"/>
              <a:t> кодексу. </a:t>
            </a:r>
            <a:r>
              <a:rPr lang="ru-RU" dirty="0" err="1"/>
              <a:t>Нотаріальний</a:t>
            </a:r>
            <a:r>
              <a:rPr lang="ru-RU" dirty="0"/>
              <a:t> </a:t>
            </a:r>
            <a:r>
              <a:rPr lang="ru-RU" dirty="0" err="1"/>
              <a:t>запис</a:t>
            </a:r>
            <a:r>
              <a:rPr lang="ru-RU" dirty="0"/>
              <a:t> </a:t>
            </a:r>
            <a:r>
              <a:rPr lang="ru-RU" dirty="0" err="1"/>
              <a:t>передбачав</a:t>
            </a:r>
            <a:r>
              <a:rPr lang="ru-RU" dirty="0"/>
              <a:t>, </a:t>
            </a:r>
            <a:r>
              <a:rPr lang="ru-RU" dirty="0" err="1"/>
              <a:t>що</a:t>
            </a:r>
            <a:r>
              <a:rPr lang="ru-RU" dirty="0"/>
              <a:t> </a:t>
            </a:r>
            <a:r>
              <a:rPr lang="ru-RU" dirty="0" err="1"/>
              <a:t>виплати</a:t>
            </a:r>
            <a:r>
              <a:rPr lang="ru-RU" dirty="0"/>
              <a:t> є </a:t>
            </a:r>
            <a:r>
              <a:rPr lang="ru-RU" dirty="0" err="1"/>
              <a:t>остаточними</a:t>
            </a:r>
            <a:r>
              <a:rPr lang="ru-RU" dirty="0"/>
              <a:t>, </a:t>
            </a:r>
            <a:r>
              <a:rPr lang="ru-RU" dirty="0" err="1"/>
              <a:t>незалежно</a:t>
            </a:r>
            <a:r>
              <a:rPr lang="ru-RU" dirty="0"/>
              <a:t> </a:t>
            </a:r>
            <a:r>
              <a:rPr lang="ru-RU" dirty="0" err="1"/>
              <a:t>від</a:t>
            </a:r>
            <a:r>
              <a:rPr lang="ru-RU" dirty="0"/>
              <a:t> будь-</a:t>
            </a:r>
            <a:r>
              <a:rPr lang="ru-RU" dirty="0" err="1"/>
              <a:t>яких</a:t>
            </a:r>
            <a:r>
              <a:rPr lang="ru-RU" dirty="0"/>
              <a:t> </a:t>
            </a:r>
            <a:r>
              <a:rPr lang="ru-RU" dirty="0" err="1"/>
              <a:t>майбутніх</a:t>
            </a:r>
            <a:r>
              <a:rPr lang="ru-RU" dirty="0"/>
              <a:t> </a:t>
            </a:r>
            <a:r>
              <a:rPr lang="ru-RU" dirty="0" err="1"/>
              <a:t>подальших</a:t>
            </a:r>
            <a:r>
              <a:rPr lang="ru-RU" dirty="0"/>
              <a:t> </a:t>
            </a:r>
            <a:r>
              <a:rPr lang="ru-RU" dirty="0" err="1"/>
              <a:t>змін</a:t>
            </a:r>
            <a:r>
              <a:rPr lang="ru-RU" dirty="0"/>
              <a:t> до </a:t>
            </a:r>
            <a:r>
              <a:rPr lang="ru-RU" dirty="0" err="1"/>
              <a:t>законодавства</a:t>
            </a:r>
            <a:r>
              <a:rPr lang="ru-RU" dirty="0"/>
              <a:t>. </a:t>
            </a:r>
            <a:r>
              <a:rPr lang="ru-RU" dirty="0" err="1"/>
              <a:t>Незважаючи</a:t>
            </a:r>
            <a:r>
              <a:rPr lang="ru-RU" dirty="0"/>
              <a:t> на </a:t>
            </a:r>
            <a:r>
              <a:rPr lang="ru-RU" dirty="0" err="1"/>
              <a:t>додаткову</a:t>
            </a:r>
            <a:r>
              <a:rPr lang="ru-RU" dirty="0"/>
              <a:t> </a:t>
            </a:r>
            <a:r>
              <a:rPr lang="ru-RU" dirty="0" err="1"/>
              <a:t>спадщину</a:t>
            </a:r>
            <a:r>
              <a:rPr lang="ru-RU" dirty="0"/>
              <a:t> у </a:t>
            </a:r>
            <a:r>
              <a:rPr lang="ru-RU" dirty="0" err="1"/>
              <a:t>вигляді</a:t>
            </a:r>
            <a:r>
              <a:rPr lang="ru-RU" dirty="0"/>
              <a:t> </a:t>
            </a:r>
            <a:r>
              <a:rPr lang="ru-RU" dirty="0" err="1"/>
              <a:t>квартири</a:t>
            </a:r>
            <a:r>
              <a:rPr lang="ru-RU" dirty="0"/>
              <a:t> в </a:t>
            </a:r>
            <a:r>
              <a:rPr lang="ru-RU" dirty="0" err="1"/>
              <a:t>Марселі</a:t>
            </a:r>
            <a:r>
              <a:rPr lang="ru-RU" dirty="0"/>
              <a:t>, </a:t>
            </a:r>
            <a:r>
              <a:rPr lang="ru-RU" dirty="0" err="1"/>
              <a:t>частка</a:t>
            </a:r>
            <a:r>
              <a:rPr lang="ru-RU" dirty="0"/>
              <a:t> майна, яку </a:t>
            </a:r>
            <a:r>
              <a:rPr lang="ru-RU" dirty="0" err="1"/>
              <a:t>успадкувала</a:t>
            </a:r>
            <a:r>
              <a:rPr lang="ru-RU" dirty="0"/>
              <a:t> </a:t>
            </a:r>
            <a:r>
              <a:rPr lang="ru-RU" dirty="0" err="1"/>
              <a:t>Пані</a:t>
            </a:r>
            <a:r>
              <a:rPr lang="ru-RU" dirty="0"/>
              <a:t> </a:t>
            </a:r>
            <a:r>
              <a:rPr lang="ru-RU" dirty="0" err="1"/>
              <a:t>Кілічіні</a:t>
            </a:r>
            <a:r>
              <a:rPr lang="ru-RU" dirty="0"/>
              <a:t>, </a:t>
            </a:r>
            <a:r>
              <a:rPr lang="ru-RU" dirty="0" err="1"/>
              <a:t>залишилася</a:t>
            </a:r>
            <a:r>
              <a:rPr lang="ru-RU" dirty="0"/>
              <a:t> </a:t>
            </a:r>
            <a:r>
              <a:rPr lang="ru-RU" dirty="0" err="1"/>
              <a:t>меншою</a:t>
            </a:r>
            <a:r>
              <a:rPr lang="ru-RU" dirty="0"/>
              <a:t>, </a:t>
            </a:r>
            <a:r>
              <a:rPr lang="ru-RU" dirty="0" err="1"/>
              <a:t>ніж</a:t>
            </a:r>
            <a:r>
              <a:rPr lang="ru-RU" dirty="0"/>
              <a:t> у </a:t>
            </a:r>
            <a:r>
              <a:rPr lang="ru-RU" dirty="0" err="1"/>
              <a:t>її</a:t>
            </a:r>
            <a:r>
              <a:rPr lang="ru-RU" dirty="0"/>
              <a:t> брата і </a:t>
            </a:r>
            <a:r>
              <a:rPr lang="ru-RU" dirty="0" err="1"/>
              <a:t>сестри</a:t>
            </a:r>
            <a:r>
              <a:rPr lang="ru-RU" dirty="0"/>
              <a:t>. </a:t>
            </a:r>
            <a:r>
              <a:rPr lang="ru-RU" dirty="0" err="1"/>
              <a:t>Франція</a:t>
            </a:r>
            <a:r>
              <a:rPr lang="ru-RU" dirty="0"/>
              <a:t> </a:t>
            </a:r>
            <a:r>
              <a:rPr lang="ru-RU" dirty="0" err="1"/>
              <a:t>змінила</a:t>
            </a:r>
            <a:r>
              <a:rPr lang="ru-RU" dirty="0"/>
              <a:t> </a:t>
            </a:r>
            <a:r>
              <a:rPr lang="ru-RU" dirty="0" err="1"/>
              <a:t>своє</a:t>
            </a:r>
            <a:r>
              <a:rPr lang="ru-RU" dirty="0"/>
              <a:t> </a:t>
            </a:r>
            <a:r>
              <a:rPr lang="ru-RU" dirty="0" err="1"/>
              <a:t>законодавство</a:t>
            </a:r>
            <a:r>
              <a:rPr lang="ru-RU" dirty="0"/>
              <a:t> у 2001 </a:t>
            </a:r>
            <a:r>
              <a:rPr lang="ru-RU" dirty="0" err="1"/>
              <a:t>році</a:t>
            </a:r>
            <a:r>
              <a:rPr lang="ru-RU" dirty="0"/>
              <a:t>, </a:t>
            </a:r>
            <a:r>
              <a:rPr lang="ru-RU" dirty="0" err="1"/>
              <a:t>скасувавши</a:t>
            </a:r>
            <a:r>
              <a:rPr lang="ru-RU" dirty="0"/>
              <a:t> </a:t>
            </a:r>
            <a:r>
              <a:rPr lang="ru-RU" dirty="0" err="1"/>
              <a:t>дискримінацію</a:t>
            </a:r>
            <a:r>
              <a:rPr lang="ru-RU" dirty="0"/>
              <a:t> </a:t>
            </a:r>
            <a:r>
              <a:rPr lang="ru-RU" dirty="0" err="1"/>
              <a:t>народжених</a:t>
            </a:r>
            <a:r>
              <a:rPr lang="ru-RU" dirty="0"/>
              <a:t> поза </a:t>
            </a:r>
            <a:r>
              <a:rPr lang="ru-RU" dirty="0" err="1"/>
              <a:t>шлюбом</a:t>
            </a:r>
            <a:r>
              <a:rPr lang="ru-RU" dirty="0"/>
              <a:t> </a:t>
            </a:r>
            <a:r>
              <a:rPr lang="ru-RU" dirty="0" err="1"/>
              <a:t>дітей</a:t>
            </a:r>
            <a:r>
              <a:rPr lang="ru-RU" dirty="0"/>
              <a:t> у </a:t>
            </a:r>
            <a:r>
              <a:rPr lang="ru-RU" dirty="0" err="1"/>
              <a:t>питаннях</a:t>
            </a:r>
            <a:r>
              <a:rPr lang="ru-RU" dirty="0"/>
              <a:t> права </a:t>
            </a:r>
            <a:r>
              <a:rPr lang="ru-RU" dirty="0" err="1"/>
              <a:t>спадкування</a:t>
            </a:r>
            <a:r>
              <a:rPr lang="ru-RU" dirty="0"/>
              <a:t>. </a:t>
            </a:r>
            <a:r>
              <a:rPr lang="ru-RU" dirty="0" err="1"/>
              <a:t>Нотаріальний</a:t>
            </a:r>
            <a:r>
              <a:rPr lang="ru-RU" dirty="0"/>
              <a:t> </a:t>
            </a:r>
            <a:r>
              <a:rPr lang="ru-RU" dirty="0" err="1"/>
              <a:t>запис</a:t>
            </a:r>
            <a:r>
              <a:rPr lang="ru-RU" dirty="0"/>
              <a:t> 2005 року </a:t>
            </a:r>
            <a:r>
              <a:rPr lang="ru-RU" dirty="0" err="1"/>
              <a:t>передбачав</a:t>
            </a:r>
            <a:r>
              <a:rPr lang="ru-RU" dirty="0"/>
              <a:t> </a:t>
            </a:r>
            <a:r>
              <a:rPr lang="ru-RU" dirty="0" err="1"/>
              <a:t>поділ</a:t>
            </a:r>
            <a:r>
              <a:rPr lang="ru-RU" dirty="0"/>
              <a:t> </a:t>
            </a:r>
            <a:r>
              <a:rPr lang="ru-RU" dirty="0" err="1"/>
              <a:t>земельної</a:t>
            </a:r>
            <a:r>
              <a:rPr lang="ru-RU" dirty="0"/>
              <a:t> </a:t>
            </a:r>
            <a:r>
              <a:rPr lang="ru-RU" dirty="0" err="1"/>
              <a:t>ділянки</a:t>
            </a:r>
            <a:r>
              <a:rPr lang="ru-RU" dirty="0"/>
              <a:t> на </a:t>
            </a:r>
            <a:r>
              <a:rPr lang="ru-RU" dirty="0" err="1"/>
              <a:t>Корсиці</a:t>
            </a:r>
            <a:r>
              <a:rPr lang="ru-RU" dirty="0"/>
              <a:t>, яка належала </a:t>
            </a:r>
            <a:r>
              <a:rPr lang="ru-RU" dirty="0" err="1"/>
              <a:t>діду</a:t>
            </a:r>
            <a:r>
              <a:rPr lang="ru-RU" dirty="0"/>
              <a:t> по </a:t>
            </a:r>
            <a:r>
              <a:rPr lang="ru-RU" dirty="0" err="1"/>
              <a:t>батьківській</a:t>
            </a:r>
            <a:r>
              <a:rPr lang="ru-RU" dirty="0"/>
              <a:t> </a:t>
            </a:r>
            <a:r>
              <a:rPr lang="ru-RU" dirty="0" err="1"/>
              <a:t>лінії</a:t>
            </a:r>
            <a:r>
              <a:rPr lang="ru-RU" dirty="0"/>
              <a:t> </a:t>
            </a:r>
            <a:r>
              <a:rPr lang="ru-RU" dirty="0" err="1"/>
              <a:t>пані</a:t>
            </a:r>
            <a:r>
              <a:rPr lang="ru-RU" dirty="0"/>
              <a:t> </a:t>
            </a:r>
            <a:r>
              <a:rPr lang="ru-RU" dirty="0" err="1"/>
              <a:t>Кілічіні</a:t>
            </a:r>
            <a:r>
              <a:rPr lang="ru-RU" dirty="0"/>
              <a:t>. </a:t>
            </a:r>
            <a:endParaRPr lang="en-US" dirty="0"/>
          </a:p>
        </p:txBody>
      </p:sp>
    </p:spTree>
    <p:extLst>
      <p:ext uri="{BB962C8B-B14F-4D97-AF65-F5344CB8AC3E}">
        <p14:creationId xmlns:p14="http://schemas.microsoft.com/office/powerpoint/2010/main" val="2204858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a:bodyPr>
          <a:lstStyle/>
          <a:p>
            <a:pPr marL="0" indent="0" algn="ctr">
              <a:buNone/>
            </a:pPr>
            <a:r>
              <a:rPr lang="uk-UA" sz="2800" b="1" dirty="0"/>
              <a:t>Постанова </a:t>
            </a:r>
            <a:r>
              <a:rPr lang="uk-UA" sz="2800" b="1" dirty="0"/>
              <a:t>ККС </a:t>
            </a:r>
            <a:r>
              <a:rPr lang="uk-UA" sz="2800" b="1" dirty="0"/>
              <a:t>ВС від </a:t>
            </a:r>
            <a:r>
              <a:rPr lang="ru-RU" sz="2800" b="1" dirty="0"/>
              <a:t>18 </a:t>
            </a:r>
            <a:r>
              <a:rPr lang="ru-RU" sz="2800" b="1" dirty="0" err="1" smtClean="0"/>
              <a:t>березня</a:t>
            </a:r>
            <a:r>
              <a:rPr lang="ru-RU" sz="2800" b="1" dirty="0" smtClean="0"/>
              <a:t> 2019 </a:t>
            </a:r>
            <a:r>
              <a:rPr lang="ru-RU" sz="2800" b="1" dirty="0"/>
              <a:t>року, справа №</a:t>
            </a:r>
            <a:r>
              <a:rPr lang="uk-UA" sz="2800" b="1" dirty="0"/>
              <a:t> </a:t>
            </a:r>
            <a:r>
              <a:rPr lang="ru-RU" sz="2800" b="1" dirty="0" smtClean="0"/>
              <a:t>756/9514/15-к</a:t>
            </a:r>
          </a:p>
          <a:p>
            <a:pPr marL="0" indent="0">
              <a:buNone/>
            </a:pPr>
            <a:endParaRPr lang="ru-RU" sz="2800" b="1" dirty="0"/>
          </a:p>
          <a:p>
            <a:pPr marL="0" indent="0" algn="just">
              <a:buNone/>
            </a:pPr>
            <a:r>
              <a:rPr lang="ru-RU" b="1" dirty="0" err="1"/>
              <a:t>Висновок</a:t>
            </a:r>
            <a:r>
              <a:rPr lang="ru-RU" b="1" dirty="0"/>
              <a:t>: за </a:t>
            </a:r>
            <a:r>
              <a:rPr lang="ru-RU" b="1" dirty="0" err="1"/>
              <a:t>змістом</a:t>
            </a:r>
            <a:r>
              <a:rPr lang="ru-RU" b="1" dirty="0"/>
              <a:t> п. 8 ч. 3 </a:t>
            </a:r>
            <a:r>
              <a:rPr lang="ru-RU" b="1" dirty="0">
                <a:hlinkClick r:id="rId2" tooltip="КОНСТИТУЦІЯ УКРАЇНИ; нормативно-правовий акт № 254к/96-ВР від 28.06.1996"/>
              </a:rPr>
              <a:t>ст. 129 </a:t>
            </a:r>
            <a:r>
              <a:rPr lang="ru-RU" b="1" dirty="0" err="1">
                <a:hlinkClick r:id="rId2" tooltip="КОНСТИТУЦІЯ УКРАЇНИ; нормативно-правовий акт № 254к/96-ВР від 28.06.1996"/>
              </a:rPr>
              <a:t>Конституції</a:t>
            </a:r>
            <a:r>
              <a:rPr lang="ru-RU" b="1" dirty="0">
                <a:hlinkClick r:id="rId2" tooltip="КОНСТИТУЦІЯ УКРАЇНИ; нормативно-правовий акт № 254к/96-ВР від 28.06.1996"/>
              </a:rPr>
              <a:t> </a:t>
            </a:r>
            <a:r>
              <a:rPr lang="ru-RU" b="1" dirty="0" err="1">
                <a:hlinkClick r:id="rId2" tooltip="КОНСТИТУЦІЯ УКРАЇНИ; нормативно-правовий акт № 254к/96-ВР від 28.06.1996"/>
              </a:rPr>
              <a:t>України</a:t>
            </a:r>
            <a:r>
              <a:rPr lang="ru-RU" b="1" dirty="0"/>
              <a:t>, ч. 2 ст. </a:t>
            </a:r>
            <a:r>
              <a:rPr lang="ru-RU" b="1" dirty="0">
                <a:hlinkClick r:id="rId3" tooltip="Кримінальний процесуальний кодекс України; нормативно-правовий акт № 4651-VI від 13.04.2012"/>
              </a:rPr>
              <a:t>424</a:t>
            </a:r>
            <a:r>
              <a:rPr lang="ru-RU" b="1" dirty="0"/>
              <a:t>,   </a:t>
            </a:r>
            <a:r>
              <a:rPr lang="ru-RU" b="1" dirty="0" smtClean="0"/>
              <a:t> </a:t>
            </a:r>
            <a:r>
              <a:rPr lang="ru-RU" b="1" dirty="0"/>
              <a:t>ч. 6 ст. </a:t>
            </a:r>
            <a:r>
              <a:rPr lang="ru-RU" b="1" dirty="0">
                <a:hlinkClick r:id="rId4" tooltip="Кримінальний процесуальний кодекс України; нормативно-правовий акт № 4651-VI від 13.04.2012"/>
              </a:rPr>
              <a:t>539 КПК</a:t>
            </a:r>
            <a:r>
              <a:rPr lang="ru-RU" b="1" dirty="0"/>
              <a:t> </a:t>
            </a:r>
            <a:r>
              <a:rPr lang="ru-RU" b="1" dirty="0" err="1"/>
              <a:t>ухвали</a:t>
            </a:r>
            <a:r>
              <a:rPr lang="ru-RU" b="1" dirty="0"/>
              <a:t> суду </a:t>
            </a:r>
            <a:r>
              <a:rPr lang="ru-RU" b="1" dirty="0" err="1"/>
              <a:t>першої</a:t>
            </a:r>
            <a:r>
              <a:rPr lang="ru-RU" b="1" dirty="0"/>
              <a:t> </a:t>
            </a:r>
            <a:r>
              <a:rPr lang="ru-RU" b="1" dirty="0" err="1"/>
              <a:t>інстанції</a:t>
            </a:r>
            <a:r>
              <a:rPr lang="ru-RU" b="1" dirty="0"/>
              <a:t> про </a:t>
            </a:r>
            <a:r>
              <a:rPr lang="ru-RU" b="1" dirty="0" err="1"/>
              <a:t>вирішення</a:t>
            </a:r>
            <a:r>
              <a:rPr lang="ru-RU" b="1" dirty="0"/>
              <a:t> </a:t>
            </a:r>
            <a:r>
              <a:rPr lang="ru-RU" b="1" dirty="0" err="1"/>
              <a:t>питань</a:t>
            </a:r>
            <a:r>
              <a:rPr lang="ru-RU" b="1" dirty="0"/>
              <a:t>, </a:t>
            </a:r>
            <a:r>
              <a:rPr lang="ru-RU" b="1" dirty="0" err="1"/>
              <a:t>пов'язаних</a:t>
            </a:r>
            <a:r>
              <a:rPr lang="ru-RU" b="1" dirty="0"/>
              <a:t> </a:t>
            </a:r>
            <a:r>
              <a:rPr lang="ru-RU" b="1" dirty="0" err="1"/>
              <a:t>із</a:t>
            </a:r>
            <a:r>
              <a:rPr lang="ru-RU" b="1" dirty="0"/>
              <a:t> </a:t>
            </a:r>
            <a:r>
              <a:rPr lang="ru-RU" b="1" dirty="0" err="1"/>
              <a:t>виконанням</a:t>
            </a:r>
            <a:r>
              <a:rPr lang="ru-RU" b="1" dirty="0"/>
              <a:t> </a:t>
            </a:r>
            <a:r>
              <a:rPr lang="ru-RU" b="1" dirty="0" err="1"/>
              <a:t>вироку</a:t>
            </a:r>
            <a:r>
              <a:rPr lang="ru-RU" b="1" dirty="0"/>
              <a:t>, </a:t>
            </a:r>
            <a:r>
              <a:rPr lang="ru-RU" b="1" dirty="0" err="1"/>
              <a:t>після</a:t>
            </a:r>
            <a:r>
              <a:rPr lang="ru-RU" b="1" dirty="0"/>
              <a:t> </a:t>
            </a:r>
            <a:r>
              <a:rPr lang="ru-RU" b="1" dirty="0" err="1"/>
              <a:t>їх</a:t>
            </a:r>
            <a:r>
              <a:rPr lang="ru-RU" b="1" dirty="0"/>
              <a:t> перегляду в </a:t>
            </a:r>
            <a:r>
              <a:rPr lang="ru-RU" b="1" dirty="0" err="1"/>
              <a:t>апеляційному</a:t>
            </a:r>
            <a:r>
              <a:rPr lang="ru-RU" b="1" dirty="0"/>
              <a:t> порядку, а </a:t>
            </a:r>
            <a:r>
              <a:rPr lang="ru-RU" b="1" dirty="0" err="1"/>
              <a:t>також</a:t>
            </a:r>
            <a:r>
              <a:rPr lang="ru-RU" b="1" dirty="0"/>
              <a:t> </a:t>
            </a:r>
            <a:r>
              <a:rPr lang="ru-RU" b="1" dirty="0" err="1"/>
              <a:t>ухвали</a:t>
            </a:r>
            <a:r>
              <a:rPr lang="ru-RU" b="1" dirty="0"/>
              <a:t> суду </a:t>
            </a:r>
            <a:r>
              <a:rPr lang="ru-RU" b="1" dirty="0" err="1"/>
              <a:t>апеляційної</a:t>
            </a:r>
            <a:r>
              <a:rPr lang="ru-RU" b="1" dirty="0"/>
              <a:t> </a:t>
            </a:r>
            <a:r>
              <a:rPr lang="ru-RU" b="1" dirty="0" err="1"/>
              <a:t>інстанції</a:t>
            </a:r>
            <a:r>
              <a:rPr lang="ru-RU" b="1" dirty="0"/>
              <a:t> за результатами </a:t>
            </a:r>
            <a:r>
              <a:rPr lang="ru-RU" b="1" dirty="0" smtClean="0"/>
              <a:t>такого перегляду </a:t>
            </a:r>
            <a:r>
              <a:rPr lang="ru-RU" b="1" dirty="0" err="1" smtClean="0"/>
              <a:t>оскарженню</a:t>
            </a:r>
            <a:r>
              <a:rPr lang="ru-RU" b="1" dirty="0" smtClean="0"/>
              <a:t> у </a:t>
            </a:r>
            <a:r>
              <a:rPr lang="ru-RU" b="1" dirty="0" err="1"/>
              <a:t>касаційному</a:t>
            </a:r>
            <a:r>
              <a:rPr lang="ru-RU" b="1" dirty="0"/>
              <a:t> порядку не </a:t>
            </a:r>
            <a:r>
              <a:rPr lang="ru-RU" b="1" dirty="0" err="1"/>
              <a:t>підлягають</a:t>
            </a:r>
            <a:r>
              <a:rPr lang="ru-RU" b="1" dirty="0"/>
              <a:t>.</a:t>
            </a:r>
            <a:endParaRPr lang="en-US" sz="2800" b="1" dirty="0"/>
          </a:p>
        </p:txBody>
      </p:sp>
    </p:spTree>
    <p:extLst>
      <p:ext uri="{BB962C8B-B14F-4D97-AF65-F5344CB8AC3E}">
        <p14:creationId xmlns:p14="http://schemas.microsoft.com/office/powerpoint/2010/main" val="338114448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85000" lnSpcReduction="10000"/>
          </a:bodyPr>
          <a:lstStyle/>
          <a:p>
            <a:pPr marL="0" indent="0" algn="just">
              <a:buNone/>
            </a:pPr>
            <a:r>
              <a:rPr lang="ru-RU" dirty="0" err="1"/>
              <a:t>Спадкоємцями</a:t>
            </a:r>
            <a:r>
              <a:rPr lang="ru-RU" dirty="0"/>
              <a:t> </a:t>
            </a:r>
            <a:r>
              <a:rPr lang="ru-RU" dirty="0" err="1"/>
              <a:t>були</a:t>
            </a:r>
            <a:r>
              <a:rPr lang="ru-RU" dirty="0"/>
              <a:t> </a:t>
            </a:r>
            <a:r>
              <a:rPr lang="ru-RU" dirty="0" err="1"/>
              <a:t>пані</a:t>
            </a:r>
            <a:r>
              <a:rPr lang="ru-RU" dirty="0"/>
              <a:t> </a:t>
            </a:r>
            <a:r>
              <a:rPr lang="ru-RU" dirty="0" err="1"/>
              <a:t>Кілічіні</a:t>
            </a:r>
            <a:r>
              <a:rPr lang="ru-RU" dirty="0"/>
              <a:t>, </a:t>
            </a:r>
            <a:r>
              <a:rPr lang="ru-RU" dirty="0" err="1"/>
              <a:t>її</a:t>
            </a:r>
            <a:r>
              <a:rPr lang="ru-RU" dirty="0"/>
              <a:t> </a:t>
            </a:r>
            <a:r>
              <a:rPr lang="ru-RU" dirty="0" err="1"/>
              <a:t>зведений</a:t>
            </a:r>
            <a:r>
              <a:rPr lang="ru-RU" dirty="0"/>
              <a:t> брат та </a:t>
            </a:r>
            <a:r>
              <a:rPr lang="ru-RU" dirty="0" err="1"/>
              <a:t>зведена</a:t>
            </a:r>
            <a:r>
              <a:rPr lang="ru-RU" dirty="0"/>
              <a:t> сестра по батьку. Права </a:t>
            </a:r>
            <a:r>
              <a:rPr lang="ru-RU" dirty="0" err="1"/>
              <a:t>спадкоємців</a:t>
            </a:r>
            <a:r>
              <a:rPr lang="ru-RU" dirty="0"/>
              <a:t> </a:t>
            </a:r>
            <a:r>
              <a:rPr lang="ru-RU" dirty="0" err="1"/>
              <a:t>знову</a:t>
            </a:r>
            <a:r>
              <a:rPr lang="ru-RU" dirty="0"/>
              <a:t> </a:t>
            </a:r>
            <a:r>
              <a:rPr lang="ru-RU" dirty="0" err="1"/>
              <a:t>були</a:t>
            </a:r>
            <a:r>
              <a:rPr lang="ru-RU" dirty="0"/>
              <a:t> </a:t>
            </a:r>
            <a:r>
              <a:rPr lang="ru-RU" dirty="0" err="1"/>
              <a:t>визначені</a:t>
            </a:r>
            <a:r>
              <a:rPr lang="ru-RU" dirty="0"/>
              <a:t> </a:t>
            </a:r>
            <a:r>
              <a:rPr lang="ru-RU" dirty="0" err="1"/>
              <a:t>відповідно</a:t>
            </a:r>
            <a:r>
              <a:rPr lang="ru-RU" dirty="0"/>
              <a:t> до </a:t>
            </a:r>
            <a:r>
              <a:rPr lang="ru-RU" dirty="0" err="1"/>
              <a:t>попередньої</a:t>
            </a:r>
            <a:r>
              <a:rPr lang="ru-RU" dirty="0"/>
              <a:t> </a:t>
            </a:r>
            <a:r>
              <a:rPr lang="ru-RU" dirty="0" err="1"/>
              <a:t>редакції</a:t>
            </a:r>
            <a:r>
              <a:rPr lang="ru-RU" dirty="0"/>
              <a:t> </a:t>
            </a:r>
            <a:r>
              <a:rPr lang="ru-RU" dirty="0" err="1"/>
              <a:t>статті</a:t>
            </a:r>
            <a:r>
              <a:rPr lang="ru-RU" dirty="0"/>
              <a:t> 760 </a:t>
            </a:r>
            <a:r>
              <a:rPr lang="ru-RU" dirty="0" err="1"/>
              <a:t>Цивільного</a:t>
            </a:r>
            <a:r>
              <a:rPr lang="ru-RU" dirty="0"/>
              <a:t> кодексу таким чином, </a:t>
            </a:r>
            <a:r>
              <a:rPr lang="ru-RU" dirty="0" err="1"/>
              <a:t>що</a:t>
            </a:r>
            <a:r>
              <a:rPr lang="ru-RU" dirty="0"/>
              <a:t> </a:t>
            </a:r>
            <a:r>
              <a:rPr lang="ru-RU" dirty="0" err="1"/>
              <a:t>заявниця</a:t>
            </a:r>
            <a:r>
              <a:rPr lang="ru-RU" dirty="0"/>
              <a:t> мала </a:t>
            </a:r>
            <a:r>
              <a:rPr lang="ru-RU" dirty="0" err="1"/>
              <a:t>отримати</a:t>
            </a:r>
            <a:r>
              <a:rPr lang="ru-RU" dirty="0"/>
              <a:t> половину </a:t>
            </a:r>
            <a:r>
              <a:rPr lang="ru-RU" dirty="0" err="1"/>
              <a:t>частки</a:t>
            </a:r>
            <a:r>
              <a:rPr lang="ru-RU" dirty="0"/>
              <a:t> </a:t>
            </a:r>
            <a:r>
              <a:rPr lang="ru-RU" dirty="0" err="1"/>
              <a:t>від</a:t>
            </a:r>
            <a:r>
              <a:rPr lang="ru-RU" dirty="0"/>
              <a:t> </a:t>
            </a:r>
            <a:r>
              <a:rPr lang="ru-RU" dirty="0" err="1"/>
              <a:t>тієї</a:t>
            </a:r>
            <a:r>
              <a:rPr lang="ru-RU" dirty="0"/>
              <a:t>, яку вона </a:t>
            </a:r>
            <a:r>
              <a:rPr lang="ru-RU" dirty="0" err="1"/>
              <a:t>отримала</a:t>
            </a:r>
            <a:r>
              <a:rPr lang="ru-RU" dirty="0"/>
              <a:t> би як законна </a:t>
            </a:r>
            <a:r>
              <a:rPr lang="ru-RU" dirty="0" err="1"/>
              <a:t>дитина</a:t>
            </a:r>
            <a:r>
              <a:rPr lang="ru-RU" dirty="0"/>
              <a:t>. Суд </a:t>
            </a:r>
            <a:r>
              <a:rPr lang="ru-RU" dirty="0" err="1"/>
              <a:t>останньої</a:t>
            </a:r>
            <a:r>
              <a:rPr lang="ru-RU" dirty="0"/>
              <a:t> </a:t>
            </a:r>
            <a:r>
              <a:rPr lang="ru-RU" dirty="0" err="1"/>
              <a:t>інстанції</a:t>
            </a:r>
            <a:r>
              <a:rPr lang="ru-RU" dirty="0"/>
              <a:t> (</a:t>
            </a:r>
            <a:r>
              <a:rPr lang="en-US" dirty="0"/>
              <a:t>Tribunal de </a:t>
            </a:r>
            <a:r>
              <a:rPr lang="en-US" dirty="0" err="1"/>
              <a:t>grande</a:t>
            </a:r>
            <a:r>
              <a:rPr lang="en-US" dirty="0"/>
              <a:t> instance) </a:t>
            </a:r>
            <a:r>
              <a:rPr lang="ru-RU" dirty="0" err="1"/>
              <a:t>підтвердив</a:t>
            </a:r>
            <a:r>
              <a:rPr lang="ru-RU" dirty="0"/>
              <a:t> </a:t>
            </a:r>
            <a:r>
              <a:rPr lang="ru-RU" dirty="0" err="1"/>
              <a:t>вимогу</a:t>
            </a:r>
            <a:r>
              <a:rPr lang="ru-RU" dirty="0"/>
              <a:t> </a:t>
            </a:r>
            <a:r>
              <a:rPr lang="ru-RU" dirty="0" err="1"/>
              <a:t>пані</a:t>
            </a:r>
            <a:r>
              <a:rPr lang="ru-RU" dirty="0"/>
              <a:t> </a:t>
            </a:r>
            <a:r>
              <a:rPr lang="ru-RU" dirty="0" err="1"/>
              <a:t>Кілічіні</a:t>
            </a:r>
            <a:r>
              <a:rPr lang="ru-RU" dirty="0"/>
              <a:t> в 2011 </a:t>
            </a:r>
            <a:r>
              <a:rPr lang="ru-RU" dirty="0" err="1"/>
              <a:t>році</a:t>
            </a:r>
            <a:r>
              <a:rPr lang="ru-RU" dirty="0"/>
              <a:t> про </a:t>
            </a:r>
            <a:r>
              <a:rPr lang="ru-RU" dirty="0" err="1"/>
              <a:t>внесення</a:t>
            </a:r>
            <a:r>
              <a:rPr lang="ru-RU" dirty="0"/>
              <a:t> </a:t>
            </a:r>
            <a:r>
              <a:rPr lang="ru-RU" dirty="0" err="1"/>
              <a:t>змін</a:t>
            </a:r>
            <a:r>
              <a:rPr lang="ru-RU" dirty="0"/>
              <a:t> до </a:t>
            </a:r>
            <a:r>
              <a:rPr lang="ru-RU" dirty="0" err="1"/>
              <a:t>запису</a:t>
            </a:r>
            <a:r>
              <a:rPr lang="ru-RU" dirty="0"/>
              <a:t>. </a:t>
            </a:r>
            <a:r>
              <a:rPr lang="ru-RU" dirty="0" err="1"/>
              <a:t>Однак</a:t>
            </a:r>
            <a:r>
              <a:rPr lang="ru-RU" dirty="0"/>
              <a:t> </a:t>
            </a:r>
            <a:r>
              <a:rPr lang="ru-RU" dirty="0" err="1"/>
              <a:t>це</a:t>
            </a:r>
            <a:r>
              <a:rPr lang="ru-RU" dirty="0"/>
              <a:t> </a:t>
            </a:r>
            <a:r>
              <a:rPr lang="ru-RU" dirty="0" err="1"/>
              <a:t>рішення</a:t>
            </a:r>
            <a:r>
              <a:rPr lang="ru-RU" dirty="0"/>
              <a:t> </a:t>
            </a:r>
            <a:r>
              <a:rPr lang="ru-RU" dirty="0" err="1"/>
              <a:t>було</a:t>
            </a:r>
            <a:r>
              <a:rPr lang="ru-RU" dirty="0"/>
              <a:t> </a:t>
            </a:r>
            <a:r>
              <a:rPr lang="ru-RU" dirty="0" err="1"/>
              <a:t>скасоване</a:t>
            </a:r>
            <a:r>
              <a:rPr lang="ru-RU" dirty="0"/>
              <a:t> </a:t>
            </a:r>
            <a:r>
              <a:rPr lang="ru-RU" dirty="0" err="1"/>
              <a:t>апеляційним</a:t>
            </a:r>
            <a:r>
              <a:rPr lang="ru-RU" dirty="0"/>
              <a:t> судом, </a:t>
            </a:r>
            <a:r>
              <a:rPr lang="ru-RU" dirty="0" err="1"/>
              <a:t>який</a:t>
            </a:r>
            <a:r>
              <a:rPr lang="ru-RU" dirty="0"/>
              <a:t> постановив, </a:t>
            </a:r>
            <a:r>
              <a:rPr lang="ru-RU" dirty="0" err="1"/>
              <a:t>що</a:t>
            </a:r>
            <a:r>
              <a:rPr lang="ru-RU" dirty="0"/>
              <a:t> </a:t>
            </a:r>
            <a:r>
              <a:rPr lang="ru-RU" dirty="0" err="1"/>
              <a:t>запис</a:t>
            </a:r>
            <a:r>
              <a:rPr lang="ru-RU" dirty="0"/>
              <a:t> 1992 року остаточно </a:t>
            </a:r>
            <a:r>
              <a:rPr lang="ru-RU" dirty="0" err="1"/>
              <a:t>визначив</a:t>
            </a:r>
            <a:r>
              <a:rPr lang="ru-RU" dirty="0"/>
              <a:t> права </a:t>
            </a:r>
            <a:r>
              <a:rPr lang="ru-RU" dirty="0" err="1"/>
              <a:t>спадкування</a:t>
            </a:r>
            <a:r>
              <a:rPr lang="ru-RU" dirty="0"/>
              <a:t>, у тому </a:t>
            </a:r>
            <a:r>
              <a:rPr lang="ru-RU" dirty="0" err="1"/>
              <a:t>числі</a:t>
            </a:r>
            <a:r>
              <a:rPr lang="ru-RU" dirty="0"/>
              <a:t> </a:t>
            </a:r>
            <a:r>
              <a:rPr lang="ru-RU" dirty="0" err="1"/>
              <a:t>щодо</a:t>
            </a:r>
            <a:r>
              <a:rPr lang="ru-RU" dirty="0"/>
              <a:t> майна, яке </a:t>
            </a:r>
            <a:r>
              <a:rPr lang="ru-RU" dirty="0" err="1"/>
              <a:t>охоплюється</a:t>
            </a:r>
            <a:r>
              <a:rPr lang="ru-RU" dirty="0"/>
              <a:t> </a:t>
            </a:r>
            <a:r>
              <a:rPr lang="ru-RU" dirty="0" err="1"/>
              <a:t>записом</a:t>
            </a:r>
            <a:r>
              <a:rPr lang="ru-RU" dirty="0"/>
              <a:t> 2005 року. </a:t>
            </a:r>
            <a:r>
              <a:rPr lang="ru-RU" dirty="0" err="1"/>
              <a:t>Апеляція</a:t>
            </a:r>
            <a:r>
              <a:rPr lang="ru-RU" dirty="0"/>
              <a:t> з </a:t>
            </a:r>
            <a:r>
              <a:rPr lang="ru-RU" dirty="0" err="1"/>
              <a:t>питань</a:t>
            </a:r>
            <a:r>
              <a:rPr lang="ru-RU" dirty="0"/>
              <a:t> права </a:t>
            </a:r>
            <a:r>
              <a:rPr lang="ru-RU" dirty="0" err="1"/>
              <a:t>була</a:t>
            </a:r>
            <a:r>
              <a:rPr lang="ru-RU" dirty="0"/>
              <a:t> </a:t>
            </a:r>
            <a:r>
              <a:rPr lang="ru-RU" dirty="0" err="1"/>
              <a:t>відхилена</a:t>
            </a:r>
            <a:r>
              <a:rPr lang="ru-RU" dirty="0"/>
              <a:t> у 2015 </a:t>
            </a:r>
            <a:r>
              <a:rPr lang="ru-RU" dirty="0" err="1"/>
              <a:t>році</a:t>
            </a:r>
            <a:r>
              <a:rPr lang="ru-RU" dirty="0"/>
              <a:t>. </a:t>
            </a:r>
            <a:r>
              <a:rPr lang="ru-RU" dirty="0" err="1"/>
              <a:t>Заявниця</a:t>
            </a:r>
            <a:r>
              <a:rPr lang="ru-RU" dirty="0"/>
              <a:t> </a:t>
            </a:r>
            <a:r>
              <a:rPr lang="ru-RU" dirty="0" err="1"/>
              <a:t>скаржилася</a:t>
            </a:r>
            <a:r>
              <a:rPr lang="ru-RU" dirty="0"/>
              <a:t> на </a:t>
            </a:r>
            <a:r>
              <a:rPr lang="ru-RU" dirty="0" err="1"/>
              <a:t>дискримінацію</a:t>
            </a:r>
            <a:r>
              <a:rPr lang="ru-RU" dirty="0"/>
              <a:t> з </a:t>
            </a:r>
            <a:r>
              <a:rPr lang="ru-RU" dirty="0" err="1"/>
              <a:t>підстави</a:t>
            </a:r>
            <a:r>
              <a:rPr lang="ru-RU" dirty="0"/>
              <a:t> </a:t>
            </a:r>
            <a:r>
              <a:rPr lang="ru-RU" dirty="0" err="1"/>
              <a:t>народження</a:t>
            </a:r>
            <a:r>
              <a:rPr lang="ru-RU" dirty="0"/>
              <a:t> </a:t>
            </a:r>
            <a:r>
              <a:rPr lang="ru-RU" dirty="0" err="1"/>
              <a:t>щодо</a:t>
            </a:r>
            <a:r>
              <a:rPr lang="ru-RU" dirty="0"/>
              <a:t> прав на </a:t>
            </a:r>
            <a:r>
              <a:rPr lang="ru-RU" dirty="0" err="1"/>
              <a:t>спадкування</a:t>
            </a:r>
            <a:r>
              <a:rPr lang="ru-RU" dirty="0"/>
              <a:t> майна та </a:t>
            </a:r>
            <a:r>
              <a:rPr lang="ru-RU" dirty="0" err="1"/>
              <a:t>порушення</a:t>
            </a:r>
            <a:r>
              <a:rPr lang="ru-RU" dirty="0"/>
              <a:t> </a:t>
            </a:r>
            <a:r>
              <a:rPr lang="ru-RU" dirty="0" err="1"/>
              <a:t>національного</a:t>
            </a:r>
            <a:r>
              <a:rPr lang="ru-RU" dirty="0"/>
              <a:t> </a:t>
            </a:r>
            <a:r>
              <a:rPr lang="ru-RU" dirty="0" err="1"/>
              <a:t>законодавства</a:t>
            </a:r>
            <a:r>
              <a:rPr lang="ru-RU" dirty="0"/>
              <a:t>, </a:t>
            </a:r>
            <a:r>
              <a:rPr lang="ru-RU" dirty="0" err="1"/>
              <a:t>що</a:t>
            </a:r>
            <a:r>
              <a:rPr lang="ru-RU" dirty="0"/>
              <a:t> </a:t>
            </a:r>
            <a:r>
              <a:rPr lang="ru-RU" dirty="0" err="1"/>
              <a:t>закріплювало</a:t>
            </a:r>
            <a:r>
              <a:rPr lang="ru-RU" dirty="0"/>
              <a:t> принцип </a:t>
            </a:r>
            <a:r>
              <a:rPr lang="ru-RU" dirty="0" err="1"/>
              <a:t>рівності</a:t>
            </a:r>
            <a:r>
              <a:rPr lang="ru-RU" dirty="0"/>
              <a:t> </a:t>
            </a:r>
            <a:r>
              <a:rPr lang="ru-RU" dirty="0" err="1"/>
              <a:t>між</a:t>
            </a:r>
            <a:r>
              <a:rPr lang="ru-RU" dirty="0"/>
              <a:t> </a:t>
            </a:r>
            <a:r>
              <a:rPr lang="ru-RU" dirty="0" err="1"/>
              <a:t>усіма</a:t>
            </a:r>
            <a:r>
              <a:rPr lang="ru-RU" dirty="0"/>
              <a:t> </a:t>
            </a:r>
            <a:r>
              <a:rPr lang="ru-RU" dirty="0" err="1"/>
              <a:t>дітьми</a:t>
            </a:r>
            <a:r>
              <a:rPr lang="ru-RU" dirty="0"/>
              <a:t> при </a:t>
            </a:r>
            <a:r>
              <a:rPr lang="ru-RU" dirty="0" err="1" smtClean="0"/>
              <a:t>спадкуванні</a:t>
            </a:r>
            <a:r>
              <a:rPr lang="ru-RU" dirty="0" smtClean="0"/>
              <a:t>.</a:t>
            </a:r>
          </a:p>
          <a:p>
            <a:pPr marL="0" indent="0" algn="ctr">
              <a:buNone/>
            </a:pPr>
            <a:r>
              <a:rPr lang="ru-RU" b="1" dirty="0" err="1"/>
              <a:t>Порушення</a:t>
            </a:r>
            <a:r>
              <a:rPr lang="ru-RU" b="1" dirty="0"/>
              <a:t> </a:t>
            </a:r>
            <a:r>
              <a:rPr lang="ru-RU" b="1" dirty="0" err="1"/>
              <a:t>статті</a:t>
            </a:r>
            <a:r>
              <a:rPr lang="ru-RU" b="1" dirty="0"/>
              <a:t> 14 (заборона </a:t>
            </a:r>
            <a:r>
              <a:rPr lang="ru-RU" b="1" dirty="0" err="1"/>
              <a:t>дискримінації</a:t>
            </a:r>
            <a:r>
              <a:rPr lang="ru-RU" b="1" dirty="0"/>
              <a:t>) у </a:t>
            </a:r>
            <a:r>
              <a:rPr lang="ru-RU" b="1" dirty="0" err="1"/>
              <a:t>поєднанні</a:t>
            </a:r>
            <a:r>
              <a:rPr lang="ru-RU" b="1" dirty="0"/>
              <a:t> </a:t>
            </a:r>
            <a:r>
              <a:rPr lang="ru-RU" b="1" dirty="0" err="1"/>
              <a:t>зі</a:t>
            </a:r>
            <a:r>
              <a:rPr lang="ru-RU" b="1" dirty="0"/>
              <a:t> </a:t>
            </a:r>
            <a:r>
              <a:rPr lang="ru-RU" b="1" dirty="0" err="1"/>
              <a:t>статтею</a:t>
            </a:r>
            <a:r>
              <a:rPr lang="ru-RU" b="1" dirty="0"/>
              <a:t> 1 </a:t>
            </a:r>
            <a:r>
              <a:rPr lang="ru-RU" b="1" dirty="0" err="1"/>
              <a:t>Першого</a:t>
            </a:r>
            <a:r>
              <a:rPr lang="ru-RU" b="1" dirty="0"/>
              <a:t> протоколу </a:t>
            </a:r>
            <a:r>
              <a:rPr lang="ru-RU" b="1" dirty="0" err="1"/>
              <a:t>Конвенції</a:t>
            </a:r>
            <a:r>
              <a:rPr lang="ru-RU" b="1" dirty="0"/>
              <a:t> (право на </a:t>
            </a:r>
            <a:r>
              <a:rPr lang="ru-RU" b="1" dirty="0" err="1"/>
              <a:t>володіння</a:t>
            </a:r>
            <a:r>
              <a:rPr lang="ru-RU" b="1" dirty="0"/>
              <a:t> </a:t>
            </a:r>
            <a:r>
              <a:rPr lang="ru-RU" b="1" dirty="0" err="1"/>
              <a:t>майном</a:t>
            </a:r>
            <a:r>
              <a:rPr lang="ru-RU" b="1" dirty="0"/>
              <a:t>).</a:t>
            </a:r>
            <a:endParaRPr lang="en-US" b="1" dirty="0"/>
          </a:p>
        </p:txBody>
      </p:sp>
    </p:spTree>
    <p:extLst>
      <p:ext uri="{BB962C8B-B14F-4D97-AF65-F5344CB8AC3E}">
        <p14:creationId xmlns:p14="http://schemas.microsoft.com/office/powerpoint/2010/main" val="333384703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640960" cy="6192688"/>
          </a:xfrm>
        </p:spPr>
        <p:txBody>
          <a:bodyPr>
            <a:normAutofit fontScale="62500" lnSpcReduction="20000"/>
          </a:bodyPr>
          <a:lstStyle/>
          <a:p>
            <a:pPr marL="0" indent="0" algn="just">
              <a:buNone/>
            </a:pPr>
            <a:r>
              <a:rPr lang="uk-UA" dirty="0" smtClean="0"/>
              <a:t>ЄСПЛ  також посилався на свою попередню прецедентну практику</a:t>
            </a:r>
          </a:p>
          <a:p>
            <a:pPr marL="0" indent="0" algn="ctr">
              <a:buNone/>
            </a:pPr>
            <a:endParaRPr lang="uk-UA" b="1" dirty="0" smtClean="0"/>
          </a:p>
          <a:p>
            <a:pPr marL="0" indent="0" algn="ctr">
              <a:buNone/>
            </a:pPr>
            <a:r>
              <a:rPr lang="en-US" b="1" dirty="0" smtClean="0"/>
              <a:t>FABRIS </a:t>
            </a:r>
            <a:r>
              <a:rPr lang="ru-RU" b="1" dirty="0"/>
              <a:t>ПРОТИ </a:t>
            </a:r>
            <a:r>
              <a:rPr lang="ru-RU" b="1" dirty="0" smtClean="0"/>
              <a:t>ФРАНЦІЇ (</a:t>
            </a:r>
            <a:r>
              <a:rPr lang="ru-RU" dirty="0"/>
              <a:t>7 лютого 2013 року</a:t>
            </a:r>
            <a:r>
              <a:rPr lang="ru-RU" b="1" dirty="0" smtClean="0"/>
              <a:t>)</a:t>
            </a:r>
            <a:endParaRPr lang="uk-UA" dirty="0" smtClean="0"/>
          </a:p>
          <a:p>
            <a:pPr marL="0" indent="0" algn="just">
              <a:buNone/>
            </a:pPr>
            <a:r>
              <a:rPr lang="ru-RU" dirty="0"/>
              <a:t>56. Суд </a:t>
            </a:r>
            <a:r>
              <a:rPr lang="ru-RU" dirty="0" err="1"/>
              <a:t>нагадує</a:t>
            </a:r>
            <a:r>
              <a:rPr lang="ru-RU" dirty="0"/>
              <a:t>, </a:t>
            </a:r>
            <a:r>
              <a:rPr lang="ru-RU" dirty="0" err="1"/>
              <a:t>що</a:t>
            </a:r>
            <a:r>
              <a:rPr lang="ru-RU" dirty="0"/>
              <a:t> у </a:t>
            </a:r>
            <a:r>
              <a:rPr lang="ru-RU" dirty="0" err="1"/>
              <a:t>здійсненні</a:t>
            </a:r>
            <a:r>
              <a:rPr lang="ru-RU" dirty="0"/>
              <a:t> </a:t>
            </a:r>
            <a:r>
              <a:rPr lang="ru-RU" dirty="0" err="1"/>
              <a:t>визнаних</a:t>
            </a:r>
            <a:r>
              <a:rPr lang="ru-RU" dirty="0"/>
              <a:t> </a:t>
            </a:r>
            <a:r>
              <a:rPr lang="ru-RU" dirty="0" err="1"/>
              <a:t>Конвенцією</a:t>
            </a:r>
            <a:r>
              <a:rPr lang="ru-RU" dirty="0"/>
              <a:t> прав і свобод </a:t>
            </a:r>
            <a:r>
              <a:rPr lang="ru-RU" dirty="0" err="1"/>
              <a:t>стаття</a:t>
            </a:r>
            <a:r>
              <a:rPr lang="ru-RU" dirty="0"/>
              <a:t> 14 </a:t>
            </a:r>
            <a:r>
              <a:rPr lang="ru-RU" dirty="0" err="1"/>
              <a:t>забороняє</a:t>
            </a:r>
            <a:r>
              <a:rPr lang="ru-RU" dirty="0"/>
              <a:t>, за </a:t>
            </a:r>
            <a:r>
              <a:rPr lang="ru-RU" dirty="0" err="1"/>
              <a:t>винятком</a:t>
            </a:r>
            <a:r>
              <a:rPr lang="ru-RU" dirty="0"/>
              <a:t> </a:t>
            </a:r>
            <a:r>
              <a:rPr lang="ru-RU" dirty="0" err="1"/>
              <a:t>об’єктивних</a:t>
            </a:r>
            <a:r>
              <a:rPr lang="ru-RU" dirty="0"/>
              <a:t> і </a:t>
            </a:r>
            <a:r>
              <a:rPr lang="ru-RU" dirty="0" err="1"/>
              <a:t>розумних</a:t>
            </a:r>
            <a:r>
              <a:rPr lang="ru-RU" dirty="0"/>
              <a:t> </a:t>
            </a:r>
            <a:r>
              <a:rPr lang="ru-RU" dirty="0" err="1"/>
              <a:t>підстав</a:t>
            </a:r>
            <a:r>
              <a:rPr lang="ru-RU" dirty="0"/>
              <a:t>, </a:t>
            </a:r>
            <a:r>
              <a:rPr lang="ru-RU" dirty="0" err="1"/>
              <a:t>ставлення</a:t>
            </a:r>
            <a:r>
              <a:rPr lang="ru-RU" dirty="0"/>
              <a:t> у </a:t>
            </a:r>
            <a:r>
              <a:rPr lang="ru-RU" dirty="0" err="1"/>
              <a:t>різний</a:t>
            </a:r>
            <a:r>
              <a:rPr lang="ru-RU" dirty="0"/>
              <a:t> </a:t>
            </a:r>
            <a:r>
              <a:rPr lang="ru-RU" dirty="0" err="1"/>
              <a:t>спосіб</a:t>
            </a:r>
            <a:r>
              <a:rPr lang="ru-RU" dirty="0"/>
              <a:t> до </a:t>
            </a:r>
            <a:r>
              <a:rPr lang="ru-RU" dirty="0" err="1"/>
              <a:t>осіб</a:t>
            </a:r>
            <a:r>
              <a:rPr lang="ru-RU" dirty="0"/>
              <a:t>, </a:t>
            </a:r>
            <a:r>
              <a:rPr lang="ru-RU" dirty="0" err="1"/>
              <a:t>які</a:t>
            </a:r>
            <a:r>
              <a:rPr lang="ru-RU" dirty="0"/>
              <a:t> </a:t>
            </a:r>
            <a:r>
              <a:rPr lang="ru-RU" dirty="0" err="1"/>
              <a:t>знаходяться</a:t>
            </a:r>
            <a:r>
              <a:rPr lang="ru-RU" dirty="0"/>
              <a:t> у </a:t>
            </a:r>
            <a:r>
              <a:rPr lang="ru-RU" dirty="0" err="1"/>
              <a:t>подібному</a:t>
            </a:r>
            <a:r>
              <a:rPr lang="ru-RU" dirty="0"/>
              <a:t> </a:t>
            </a:r>
            <a:r>
              <a:rPr lang="ru-RU" dirty="0" err="1"/>
              <a:t>становищі</a:t>
            </a:r>
            <a:r>
              <a:rPr lang="ru-RU" dirty="0"/>
              <a:t>. З </a:t>
            </a:r>
            <a:r>
              <a:rPr lang="ru-RU" dirty="0" err="1"/>
              <a:t>огляду</a:t>
            </a:r>
            <a:r>
              <a:rPr lang="ru-RU" dirty="0"/>
              <a:t> на </a:t>
            </a:r>
            <a:r>
              <a:rPr lang="ru-RU" dirty="0" err="1"/>
              <a:t>це</a:t>
            </a:r>
            <a:r>
              <a:rPr lang="ru-RU" dirty="0"/>
              <a:t> </a:t>
            </a:r>
            <a:r>
              <a:rPr lang="ru-RU" dirty="0" err="1"/>
              <a:t>положення</a:t>
            </a:r>
            <a:r>
              <a:rPr lang="ru-RU" dirty="0"/>
              <a:t>, </a:t>
            </a:r>
            <a:r>
              <a:rPr lang="ru-RU" dirty="0" err="1"/>
              <a:t>розрізнення</a:t>
            </a:r>
            <a:r>
              <a:rPr lang="ru-RU" dirty="0"/>
              <a:t> є </a:t>
            </a:r>
            <a:r>
              <a:rPr lang="ru-RU" dirty="0" err="1"/>
              <a:t>дискримінаційним</a:t>
            </a:r>
            <a:r>
              <a:rPr lang="ru-RU" dirty="0"/>
              <a:t>, </a:t>
            </a:r>
            <a:r>
              <a:rPr lang="ru-RU" dirty="0" err="1"/>
              <a:t>якщо</a:t>
            </a:r>
            <a:r>
              <a:rPr lang="ru-RU" dirty="0"/>
              <a:t> </a:t>
            </a:r>
            <a:r>
              <a:rPr lang="ru-RU" dirty="0" err="1"/>
              <a:t>йому</a:t>
            </a:r>
            <a:r>
              <a:rPr lang="ru-RU" dirty="0"/>
              <a:t> «</a:t>
            </a:r>
            <a:r>
              <a:rPr lang="ru-RU" dirty="0" err="1"/>
              <a:t>бракує</a:t>
            </a:r>
            <a:r>
              <a:rPr lang="ru-RU" dirty="0"/>
              <a:t> </a:t>
            </a:r>
            <a:r>
              <a:rPr lang="ru-RU" dirty="0" err="1"/>
              <a:t>об’єктивних</a:t>
            </a:r>
            <a:r>
              <a:rPr lang="ru-RU" dirty="0"/>
              <a:t> і </a:t>
            </a:r>
            <a:r>
              <a:rPr lang="ru-RU" dirty="0" err="1"/>
              <a:t>розумних</a:t>
            </a:r>
            <a:r>
              <a:rPr lang="ru-RU" dirty="0"/>
              <a:t> </a:t>
            </a:r>
            <a:r>
              <a:rPr lang="ru-RU" dirty="0" err="1"/>
              <a:t>підстав</a:t>
            </a:r>
            <a:r>
              <a:rPr lang="ru-RU" dirty="0"/>
              <a:t>», </a:t>
            </a:r>
            <a:r>
              <a:rPr lang="ru-RU" dirty="0" err="1"/>
              <a:t>тобто</a:t>
            </a:r>
            <a:r>
              <a:rPr lang="ru-RU" dirty="0"/>
              <a:t>, </a:t>
            </a:r>
            <a:r>
              <a:rPr lang="ru-RU" dirty="0" err="1"/>
              <a:t>якщо</a:t>
            </a:r>
            <a:r>
              <a:rPr lang="ru-RU" dirty="0"/>
              <a:t> </a:t>
            </a:r>
            <a:r>
              <a:rPr lang="ru-RU" dirty="0" err="1"/>
              <a:t>воно</a:t>
            </a:r>
            <a:r>
              <a:rPr lang="ru-RU" dirty="0"/>
              <a:t> не </a:t>
            </a:r>
            <a:r>
              <a:rPr lang="ru-RU" dirty="0" err="1"/>
              <a:t>переслідує</a:t>
            </a:r>
            <a:r>
              <a:rPr lang="ru-RU" dirty="0"/>
              <a:t> «</a:t>
            </a:r>
            <a:r>
              <a:rPr lang="ru-RU" dirty="0" err="1"/>
              <a:t>законну</a:t>
            </a:r>
            <a:r>
              <a:rPr lang="ru-RU" dirty="0"/>
              <a:t> мету», </a:t>
            </a:r>
            <a:r>
              <a:rPr lang="ru-RU" dirty="0" err="1"/>
              <a:t>або</a:t>
            </a:r>
            <a:r>
              <a:rPr lang="ru-RU" dirty="0"/>
              <a:t> </a:t>
            </a:r>
            <a:r>
              <a:rPr lang="ru-RU" dirty="0" err="1"/>
              <a:t>якщо</a:t>
            </a:r>
            <a:r>
              <a:rPr lang="ru-RU" dirty="0"/>
              <a:t> </a:t>
            </a:r>
            <a:r>
              <a:rPr lang="ru-RU" dirty="0" err="1"/>
              <a:t>немає</a:t>
            </a:r>
            <a:r>
              <a:rPr lang="ru-RU" dirty="0"/>
              <a:t> «</a:t>
            </a:r>
            <a:r>
              <a:rPr lang="ru-RU" dirty="0" err="1"/>
              <a:t>розумного</a:t>
            </a:r>
            <a:r>
              <a:rPr lang="ru-RU" dirty="0"/>
              <a:t> </a:t>
            </a:r>
            <a:r>
              <a:rPr lang="ru-RU" dirty="0" err="1"/>
              <a:t>зв’язку</a:t>
            </a:r>
            <a:r>
              <a:rPr lang="ru-RU" dirty="0"/>
              <a:t> </a:t>
            </a:r>
            <a:r>
              <a:rPr lang="ru-RU" dirty="0" err="1"/>
              <a:t>пропорційності</a:t>
            </a:r>
            <a:r>
              <a:rPr lang="ru-RU" dirty="0"/>
              <a:t> </a:t>
            </a:r>
            <a:r>
              <a:rPr lang="ru-RU" dirty="0" err="1"/>
              <a:t>між</a:t>
            </a:r>
            <a:r>
              <a:rPr lang="ru-RU" dirty="0"/>
              <a:t> </a:t>
            </a:r>
            <a:r>
              <a:rPr lang="ru-RU" dirty="0" err="1"/>
              <a:t>вжитими</a:t>
            </a:r>
            <a:r>
              <a:rPr lang="ru-RU" dirty="0"/>
              <a:t> заходами і </a:t>
            </a:r>
            <a:r>
              <a:rPr lang="ru-RU" dirty="0" err="1"/>
              <a:t>переслідуваною</a:t>
            </a:r>
            <a:r>
              <a:rPr lang="ru-RU" dirty="0"/>
              <a:t> метою» (</a:t>
            </a:r>
            <a:r>
              <a:rPr lang="en-US" i="1" dirty="0" err="1"/>
              <a:t>Mazurek</a:t>
            </a:r>
            <a:r>
              <a:rPr lang="en-US" i="1" dirty="0"/>
              <a:t>,</a:t>
            </a:r>
            <a:r>
              <a:rPr lang="ru-RU" dirty="0" err="1"/>
              <a:t>цитоване</a:t>
            </a:r>
            <a:r>
              <a:rPr lang="ru-RU" dirty="0"/>
              <a:t>, §§ 46 і 48). </a:t>
            </a:r>
            <a:r>
              <a:rPr lang="ru-RU" dirty="0" err="1"/>
              <a:t>Водночас</a:t>
            </a:r>
            <a:r>
              <a:rPr lang="ru-RU" dirty="0"/>
              <a:t>, </a:t>
            </a:r>
            <a:r>
              <a:rPr lang="ru-RU" dirty="0" err="1"/>
              <a:t>Держави-учасниці</a:t>
            </a:r>
            <a:r>
              <a:rPr lang="ru-RU" dirty="0"/>
              <a:t> </a:t>
            </a:r>
            <a:r>
              <a:rPr lang="ru-RU" dirty="0" err="1"/>
              <a:t>мають</a:t>
            </a:r>
            <a:r>
              <a:rPr lang="ru-RU" dirty="0"/>
              <a:t> </a:t>
            </a:r>
            <a:r>
              <a:rPr lang="ru-RU" dirty="0" err="1"/>
              <a:t>певну</a:t>
            </a:r>
            <a:r>
              <a:rPr lang="ru-RU" dirty="0"/>
              <a:t> </a:t>
            </a:r>
            <a:r>
              <a:rPr lang="ru-RU" dirty="0" err="1"/>
              <a:t>можливість</a:t>
            </a:r>
            <a:r>
              <a:rPr lang="ru-RU" dirty="0"/>
              <a:t> </a:t>
            </a:r>
            <a:r>
              <a:rPr lang="ru-RU" dirty="0" err="1"/>
              <a:t>розсуду</a:t>
            </a:r>
            <a:r>
              <a:rPr lang="ru-RU" dirty="0"/>
              <a:t> для </a:t>
            </a:r>
            <a:r>
              <a:rPr lang="ru-RU" dirty="0" err="1"/>
              <a:t>визначення</a:t>
            </a:r>
            <a:r>
              <a:rPr lang="ru-RU" dirty="0"/>
              <a:t> того, і </a:t>
            </a:r>
            <a:r>
              <a:rPr lang="ru-RU" dirty="0" err="1"/>
              <a:t>якою</a:t>
            </a:r>
            <a:r>
              <a:rPr lang="ru-RU" dirty="0"/>
              <a:t> </a:t>
            </a:r>
            <a:r>
              <a:rPr lang="ru-RU" dirty="0" err="1"/>
              <a:t>мірою</a:t>
            </a:r>
            <a:r>
              <a:rPr lang="ru-RU" dirty="0"/>
              <a:t>, </a:t>
            </a:r>
            <a:r>
              <a:rPr lang="ru-RU" dirty="0" err="1"/>
              <a:t>різниця</a:t>
            </a:r>
            <a:r>
              <a:rPr lang="ru-RU" dirty="0"/>
              <a:t> у </a:t>
            </a:r>
            <a:r>
              <a:rPr lang="ru-RU" dirty="0" err="1"/>
              <a:t>аналогічному</a:t>
            </a:r>
            <a:r>
              <a:rPr lang="ru-RU" dirty="0"/>
              <a:t> </a:t>
            </a:r>
            <a:r>
              <a:rPr lang="ru-RU" dirty="0" err="1"/>
              <a:t>становищі</a:t>
            </a:r>
            <a:r>
              <a:rPr lang="ru-RU" dirty="0"/>
              <a:t> </a:t>
            </a:r>
            <a:r>
              <a:rPr lang="ru-RU" dirty="0" err="1"/>
              <a:t>виправдовує</a:t>
            </a:r>
            <a:r>
              <a:rPr lang="ru-RU" dirty="0"/>
              <a:t> </a:t>
            </a:r>
            <a:r>
              <a:rPr lang="ru-RU" dirty="0" err="1"/>
              <a:t>різницю</a:t>
            </a:r>
            <a:r>
              <a:rPr lang="ru-RU" dirty="0"/>
              <a:t> у </a:t>
            </a:r>
            <a:r>
              <a:rPr lang="ru-RU" dirty="0" err="1"/>
              <a:t>ставленні</a:t>
            </a:r>
            <a:r>
              <a:rPr lang="ru-RU" dirty="0"/>
              <a:t> (</a:t>
            </a:r>
            <a:r>
              <a:rPr lang="en-US" i="1" dirty="0" err="1"/>
              <a:t>Stec</a:t>
            </a:r>
            <a:r>
              <a:rPr lang="en-US" i="1" dirty="0"/>
              <a:t> </a:t>
            </a:r>
            <a:r>
              <a:rPr lang="ru-RU" i="1" dirty="0"/>
              <a:t>і </a:t>
            </a:r>
            <a:r>
              <a:rPr lang="ru-RU" i="1" dirty="0" err="1"/>
              <a:t>інші</a:t>
            </a:r>
            <a:r>
              <a:rPr lang="ru-RU" i="1" dirty="0"/>
              <a:t> </a:t>
            </a:r>
            <a:r>
              <a:rPr lang="ru-RU" i="1" dirty="0" err="1"/>
              <a:t>проти</a:t>
            </a:r>
            <a:r>
              <a:rPr lang="ru-RU" i="1" dirty="0"/>
              <a:t> </a:t>
            </a:r>
            <a:r>
              <a:rPr lang="ru-RU" i="1" dirty="0" err="1"/>
              <a:t>Сполученого</a:t>
            </a:r>
            <a:r>
              <a:rPr lang="ru-RU" i="1" dirty="0"/>
              <a:t> </a:t>
            </a:r>
            <a:r>
              <a:rPr lang="ru-RU" i="1" dirty="0" err="1"/>
              <a:t>Королівства</a:t>
            </a:r>
            <a:r>
              <a:rPr lang="ru-RU" dirty="0"/>
              <a:t> [ВП], №№ </a:t>
            </a:r>
            <a:r>
              <a:rPr lang="ru-RU" u="sng" dirty="0">
                <a:hlinkClick r:id="rId2"/>
              </a:rPr>
              <a:t>65731/01</a:t>
            </a:r>
            <a:r>
              <a:rPr lang="ru-RU" dirty="0"/>
              <a:t> і </a:t>
            </a:r>
            <a:r>
              <a:rPr lang="ru-RU" u="sng" dirty="0">
                <a:hlinkClick r:id="rId3"/>
              </a:rPr>
              <a:t>65900/01</a:t>
            </a:r>
            <a:r>
              <a:rPr lang="ru-RU" dirty="0"/>
              <a:t>, §§ 51 і 52, </a:t>
            </a:r>
            <a:r>
              <a:rPr lang="en-US" dirty="0"/>
              <a:t>CEDH 2006‑VI). </a:t>
            </a:r>
            <a:r>
              <a:rPr lang="ru-RU" dirty="0" err="1"/>
              <a:t>Обсяг</a:t>
            </a:r>
            <a:r>
              <a:rPr lang="ru-RU" dirty="0"/>
              <a:t> </a:t>
            </a:r>
            <a:r>
              <a:rPr lang="ru-RU" dirty="0" err="1"/>
              <a:t>цієї</a:t>
            </a:r>
            <a:r>
              <a:rPr lang="ru-RU" dirty="0"/>
              <a:t> </a:t>
            </a:r>
            <a:r>
              <a:rPr lang="ru-RU" dirty="0" err="1"/>
              <a:t>можливості</a:t>
            </a:r>
            <a:r>
              <a:rPr lang="ru-RU" dirty="0"/>
              <a:t> </a:t>
            </a:r>
            <a:r>
              <a:rPr lang="ru-RU" dirty="0" err="1"/>
              <a:t>розсуду</a:t>
            </a:r>
            <a:r>
              <a:rPr lang="ru-RU" dirty="0"/>
              <a:t> </a:t>
            </a:r>
            <a:r>
              <a:rPr lang="ru-RU" dirty="0" err="1"/>
              <a:t>змінюється</a:t>
            </a:r>
            <a:r>
              <a:rPr lang="ru-RU" dirty="0"/>
              <a:t> </a:t>
            </a:r>
            <a:r>
              <a:rPr lang="ru-RU" dirty="0" err="1"/>
              <a:t>залежно</a:t>
            </a:r>
            <a:r>
              <a:rPr lang="ru-RU" dirty="0"/>
              <a:t> </a:t>
            </a:r>
            <a:r>
              <a:rPr lang="ru-RU" dirty="0" err="1"/>
              <a:t>від</a:t>
            </a:r>
            <a:r>
              <a:rPr lang="ru-RU" dirty="0"/>
              <a:t> </a:t>
            </a:r>
            <a:r>
              <a:rPr lang="ru-RU" dirty="0" err="1"/>
              <a:t>обставин</a:t>
            </a:r>
            <a:r>
              <a:rPr lang="ru-RU" dirty="0"/>
              <a:t>, </a:t>
            </a:r>
            <a:r>
              <a:rPr lang="ru-RU" dirty="0" err="1"/>
              <a:t>галузі</a:t>
            </a:r>
            <a:r>
              <a:rPr lang="ru-RU" dirty="0"/>
              <a:t> і контексту, але Суд </a:t>
            </a:r>
            <a:r>
              <a:rPr lang="ru-RU" dirty="0" err="1"/>
              <a:t>має</a:t>
            </a:r>
            <a:r>
              <a:rPr lang="ru-RU" dirty="0"/>
              <a:t> </a:t>
            </a:r>
            <a:r>
              <a:rPr lang="ru-RU" dirty="0" err="1"/>
              <a:t>повноваження</a:t>
            </a:r>
            <a:r>
              <a:rPr lang="ru-RU" dirty="0"/>
              <a:t> остаточно </a:t>
            </a:r>
            <a:r>
              <a:rPr lang="ru-RU" dirty="0" err="1"/>
              <a:t>висловитись</a:t>
            </a:r>
            <a:r>
              <a:rPr lang="ru-RU" dirty="0"/>
              <a:t> </a:t>
            </a:r>
            <a:r>
              <a:rPr lang="ru-RU" dirty="0" err="1"/>
              <a:t>щодо</a:t>
            </a:r>
            <a:r>
              <a:rPr lang="ru-RU" dirty="0"/>
              <a:t> </a:t>
            </a:r>
            <a:r>
              <a:rPr lang="ru-RU" dirty="0" err="1"/>
              <a:t>дотримання</a:t>
            </a:r>
            <a:r>
              <a:rPr lang="ru-RU" dirty="0"/>
              <a:t> </a:t>
            </a:r>
            <a:r>
              <a:rPr lang="ru-RU" dirty="0" err="1"/>
              <a:t>вимог</a:t>
            </a:r>
            <a:r>
              <a:rPr lang="ru-RU" dirty="0"/>
              <a:t> </a:t>
            </a:r>
            <a:r>
              <a:rPr lang="ru-RU" dirty="0" err="1"/>
              <a:t>Конвенції</a:t>
            </a:r>
            <a:r>
              <a:rPr lang="ru-RU" dirty="0"/>
              <a:t>. </a:t>
            </a:r>
            <a:r>
              <a:rPr lang="ru-RU" dirty="0" err="1"/>
              <a:t>Оскільки</a:t>
            </a:r>
            <a:r>
              <a:rPr lang="ru-RU" dirty="0"/>
              <a:t> </a:t>
            </a:r>
            <a:r>
              <a:rPr lang="ru-RU" dirty="0" err="1"/>
              <a:t>він</a:t>
            </a:r>
            <a:r>
              <a:rPr lang="ru-RU" dirty="0"/>
              <a:t> є перш за все </a:t>
            </a:r>
            <a:r>
              <a:rPr lang="ru-RU" dirty="0" err="1"/>
              <a:t>механізмом</a:t>
            </a:r>
            <a:r>
              <a:rPr lang="ru-RU" dirty="0"/>
              <a:t> </a:t>
            </a:r>
            <a:r>
              <a:rPr lang="ru-RU" dirty="0" err="1"/>
              <a:t>захисту</a:t>
            </a:r>
            <a:r>
              <a:rPr lang="ru-RU" dirty="0"/>
              <a:t> прав </a:t>
            </a:r>
            <a:r>
              <a:rPr lang="ru-RU" dirty="0" err="1"/>
              <a:t>людини</a:t>
            </a:r>
            <a:r>
              <a:rPr lang="ru-RU" dirty="0"/>
              <a:t>, Суд </a:t>
            </a:r>
            <a:r>
              <a:rPr lang="ru-RU" dirty="0" err="1"/>
              <a:t>має</a:t>
            </a:r>
            <a:r>
              <a:rPr lang="ru-RU" dirty="0"/>
              <a:t> </a:t>
            </a:r>
            <a:r>
              <a:rPr lang="ru-RU" dirty="0" err="1"/>
              <a:t>водночас</a:t>
            </a:r>
            <a:r>
              <a:rPr lang="ru-RU" dirty="0"/>
              <a:t> </a:t>
            </a:r>
            <a:r>
              <a:rPr lang="ru-RU" dirty="0" err="1"/>
              <a:t>брати</a:t>
            </a:r>
            <a:r>
              <a:rPr lang="ru-RU" dirty="0"/>
              <a:t> до </a:t>
            </a:r>
            <a:r>
              <a:rPr lang="ru-RU" dirty="0" err="1"/>
              <a:t>уваги</a:t>
            </a:r>
            <a:r>
              <a:rPr lang="ru-RU" dirty="0"/>
              <a:t> </a:t>
            </a:r>
            <a:r>
              <a:rPr lang="ru-RU" dirty="0" err="1"/>
              <a:t>розвиток</a:t>
            </a:r>
            <a:r>
              <a:rPr lang="ru-RU" dirty="0"/>
              <a:t> становища у Державах-</a:t>
            </a:r>
            <a:r>
              <a:rPr lang="ru-RU" dirty="0" err="1"/>
              <a:t>учасницях</a:t>
            </a:r>
            <a:r>
              <a:rPr lang="ru-RU" dirty="0"/>
              <a:t> і </a:t>
            </a:r>
            <a:r>
              <a:rPr lang="ru-RU" dirty="0" err="1"/>
              <a:t>реагувати</a:t>
            </a:r>
            <a:r>
              <a:rPr lang="ru-RU" dirty="0"/>
              <a:t>, </a:t>
            </a:r>
            <a:r>
              <a:rPr lang="ru-RU" dirty="0" err="1"/>
              <a:t>наприклад</a:t>
            </a:r>
            <a:r>
              <a:rPr lang="ru-RU" dirty="0"/>
              <a:t>, на </a:t>
            </a:r>
            <a:r>
              <a:rPr lang="ru-RU" dirty="0" err="1"/>
              <a:t>можливість</a:t>
            </a:r>
            <a:r>
              <a:rPr lang="ru-RU" dirty="0"/>
              <a:t> </a:t>
            </a:r>
            <a:r>
              <a:rPr lang="ru-RU" dirty="0" err="1"/>
              <a:t>досягнення</a:t>
            </a:r>
            <a:r>
              <a:rPr lang="ru-RU" dirty="0"/>
              <a:t> консенсусу </a:t>
            </a:r>
            <a:r>
              <a:rPr lang="ru-RU" dirty="0" err="1"/>
              <a:t>щодо</a:t>
            </a:r>
            <a:r>
              <a:rPr lang="ru-RU" dirty="0"/>
              <a:t> </a:t>
            </a:r>
            <a:r>
              <a:rPr lang="ru-RU" dirty="0" err="1"/>
              <a:t>бажаних</a:t>
            </a:r>
            <a:r>
              <a:rPr lang="ru-RU" dirty="0"/>
              <a:t> </a:t>
            </a:r>
            <a:r>
              <a:rPr lang="ru-RU" dirty="0" err="1"/>
              <a:t>стандартів</a:t>
            </a:r>
            <a:r>
              <a:rPr lang="ru-RU" dirty="0"/>
              <a:t> (</a:t>
            </a:r>
            <a:r>
              <a:rPr lang="en-US" i="1" dirty="0"/>
              <a:t>Konstantin </a:t>
            </a:r>
            <a:r>
              <a:rPr lang="en-US" i="1" dirty="0" err="1"/>
              <a:t>Markin</a:t>
            </a:r>
            <a:r>
              <a:rPr lang="en-US" dirty="0"/>
              <a:t>, </a:t>
            </a:r>
            <a:r>
              <a:rPr lang="ru-RU" dirty="0" err="1"/>
              <a:t>цитоване</a:t>
            </a:r>
            <a:r>
              <a:rPr lang="ru-RU" dirty="0"/>
              <a:t>, § 126).</a:t>
            </a:r>
          </a:p>
          <a:p>
            <a:pPr marL="0" indent="0" algn="just">
              <a:buNone/>
            </a:pPr>
            <a:r>
              <a:rPr lang="ru-RU" dirty="0"/>
              <a:t>57. </a:t>
            </a:r>
            <a:r>
              <a:rPr lang="ru-RU" dirty="0" err="1"/>
              <a:t>Відповідно</a:t>
            </a:r>
            <a:r>
              <a:rPr lang="ru-RU" dirty="0"/>
              <a:t> до </a:t>
            </a:r>
            <a:r>
              <a:rPr lang="ru-RU" dirty="0" err="1"/>
              <a:t>юриспруденції</a:t>
            </a:r>
            <a:r>
              <a:rPr lang="ru-RU" dirty="0"/>
              <a:t>, </a:t>
            </a:r>
            <a:r>
              <a:rPr lang="ru-RU" dirty="0" err="1"/>
              <a:t>встановленої</a:t>
            </a:r>
            <a:r>
              <a:rPr lang="ru-RU" dirty="0"/>
              <a:t> </a:t>
            </a:r>
            <a:r>
              <a:rPr lang="ru-RU" dirty="0" err="1"/>
              <a:t>після</a:t>
            </a:r>
            <a:r>
              <a:rPr lang="ru-RU" dirty="0"/>
              <a:t> </a:t>
            </a:r>
            <a:r>
              <a:rPr lang="ru-RU" dirty="0" err="1"/>
              <a:t>цитованого</a:t>
            </a:r>
            <a:r>
              <a:rPr lang="ru-RU" dirty="0"/>
              <a:t> </a:t>
            </a:r>
            <a:r>
              <a:rPr lang="ru-RU" dirty="0" err="1"/>
              <a:t>рішення</a:t>
            </a:r>
            <a:r>
              <a:rPr lang="ru-RU" dirty="0"/>
              <a:t> у </a:t>
            </a:r>
            <a:r>
              <a:rPr lang="ru-RU" dirty="0" err="1"/>
              <a:t>справі</a:t>
            </a:r>
            <a:r>
              <a:rPr lang="ru-RU" dirty="0"/>
              <a:t> </a:t>
            </a:r>
            <a:r>
              <a:rPr lang="en-US" i="1" dirty="0" err="1"/>
              <a:t>Marckx</a:t>
            </a:r>
            <a:r>
              <a:rPr lang="en-US" dirty="0"/>
              <a:t>, </a:t>
            </a:r>
            <a:r>
              <a:rPr lang="ru-RU" dirty="0" err="1"/>
              <a:t>різниця</a:t>
            </a:r>
            <a:r>
              <a:rPr lang="ru-RU" dirty="0"/>
              <a:t>, </a:t>
            </a:r>
            <a:r>
              <a:rPr lang="ru-RU" dirty="0" err="1"/>
              <a:t>що</a:t>
            </a:r>
            <a:r>
              <a:rPr lang="ru-RU" dirty="0"/>
              <a:t> </a:t>
            </a:r>
            <a:r>
              <a:rPr lang="ru-RU" dirty="0" err="1"/>
              <a:t>існує</a:t>
            </a:r>
            <a:r>
              <a:rPr lang="ru-RU" dirty="0"/>
              <a:t> у </a:t>
            </a:r>
            <a:r>
              <a:rPr lang="ru-RU" dirty="0" err="1"/>
              <a:t>спадкових</a:t>
            </a:r>
            <a:r>
              <a:rPr lang="ru-RU" dirty="0"/>
              <a:t> справах </a:t>
            </a:r>
            <a:r>
              <a:rPr lang="ru-RU" dirty="0" err="1"/>
              <a:t>між</a:t>
            </a:r>
            <a:r>
              <a:rPr lang="ru-RU" dirty="0"/>
              <a:t> «</a:t>
            </a:r>
            <a:r>
              <a:rPr lang="ru-RU" dirty="0" err="1"/>
              <a:t>незаконними</a:t>
            </a:r>
            <a:r>
              <a:rPr lang="ru-RU" dirty="0"/>
              <a:t>» і «</a:t>
            </a:r>
            <a:r>
              <a:rPr lang="ru-RU" dirty="0" err="1"/>
              <a:t>законними</a:t>
            </a:r>
            <a:r>
              <a:rPr lang="ru-RU" dirty="0"/>
              <a:t>» </a:t>
            </a:r>
            <a:r>
              <a:rPr lang="ru-RU" dirty="0" err="1"/>
              <a:t>дітьми</a:t>
            </a:r>
            <a:r>
              <a:rPr lang="ru-RU" dirty="0"/>
              <a:t>, становить проблему з точки </a:t>
            </a:r>
            <a:r>
              <a:rPr lang="ru-RU" dirty="0" err="1"/>
              <a:t>зору</a:t>
            </a:r>
            <a:r>
              <a:rPr lang="ru-RU" dirty="0"/>
              <a:t> </a:t>
            </a:r>
            <a:r>
              <a:rPr lang="ru-RU" dirty="0" err="1"/>
              <a:t>взятої</a:t>
            </a:r>
            <a:r>
              <a:rPr lang="ru-RU" dirty="0"/>
              <a:t> </a:t>
            </a:r>
            <a:r>
              <a:rPr lang="ru-RU" dirty="0" err="1"/>
              <a:t>окремо</a:t>
            </a:r>
            <a:r>
              <a:rPr lang="ru-RU" dirty="0"/>
              <a:t> </a:t>
            </a:r>
            <a:r>
              <a:rPr lang="ru-RU" dirty="0" err="1"/>
              <a:t>статті</a:t>
            </a:r>
            <a:r>
              <a:rPr lang="ru-RU" dirty="0"/>
              <a:t> 8 </a:t>
            </a:r>
            <a:r>
              <a:rPr lang="ru-RU" dirty="0" err="1"/>
              <a:t>Конвенції</a:t>
            </a:r>
            <a:r>
              <a:rPr lang="ru-RU" dirty="0"/>
              <a:t> (</a:t>
            </a:r>
            <a:r>
              <a:rPr lang="en-US" i="1" dirty="0"/>
              <a:t>Johnston </a:t>
            </a:r>
            <a:r>
              <a:rPr lang="ru-RU" i="1" dirty="0"/>
              <a:t>і </a:t>
            </a:r>
            <a:r>
              <a:rPr lang="ru-RU" i="1" dirty="0" err="1"/>
              <a:t>інші</a:t>
            </a:r>
            <a:r>
              <a:rPr lang="ru-RU" i="1" dirty="0"/>
              <a:t> </a:t>
            </a:r>
            <a:r>
              <a:rPr lang="ru-RU" i="1" dirty="0" err="1"/>
              <a:t>проти</a:t>
            </a:r>
            <a:r>
              <a:rPr lang="ru-RU" i="1" dirty="0"/>
              <a:t> </a:t>
            </a:r>
            <a:r>
              <a:rPr lang="ru-RU" i="1" dirty="0" err="1"/>
              <a:t>Ірландії</a:t>
            </a:r>
            <a:r>
              <a:rPr lang="ru-RU" dirty="0"/>
              <a:t>, 18 </a:t>
            </a:r>
            <a:r>
              <a:rPr lang="ru-RU" dirty="0" err="1"/>
              <a:t>грудня</a:t>
            </a:r>
            <a:r>
              <a:rPr lang="ru-RU" dirty="0"/>
              <a:t> 1986 року, </a:t>
            </a:r>
            <a:r>
              <a:rPr lang="en-US" dirty="0" err="1"/>
              <a:t>série</a:t>
            </a:r>
            <a:r>
              <a:rPr lang="en-US" dirty="0"/>
              <a:t> A № 112), </a:t>
            </a:r>
            <a:r>
              <a:rPr lang="ru-RU" dirty="0"/>
              <a:t>а </a:t>
            </a:r>
            <a:r>
              <a:rPr lang="ru-RU" dirty="0" err="1"/>
              <a:t>також</a:t>
            </a:r>
            <a:r>
              <a:rPr lang="ru-RU" dirty="0"/>
              <a:t> з точки </a:t>
            </a:r>
            <a:r>
              <a:rPr lang="ru-RU" dirty="0" err="1"/>
              <a:t>зору</a:t>
            </a:r>
            <a:r>
              <a:rPr lang="ru-RU" dirty="0"/>
              <a:t> </a:t>
            </a:r>
            <a:r>
              <a:rPr lang="ru-RU" dirty="0" err="1"/>
              <a:t>статті</a:t>
            </a:r>
            <a:r>
              <a:rPr lang="ru-RU" dirty="0"/>
              <a:t> 14 </a:t>
            </a:r>
            <a:r>
              <a:rPr lang="ru-RU" dirty="0" err="1"/>
              <a:t>Конвенції</a:t>
            </a:r>
            <a:r>
              <a:rPr lang="ru-RU" dirty="0"/>
              <a:t> в </a:t>
            </a:r>
            <a:r>
              <a:rPr lang="ru-RU" dirty="0" err="1"/>
              <a:t>поєднанні</a:t>
            </a:r>
            <a:r>
              <a:rPr lang="ru-RU" dirty="0"/>
              <a:t> </a:t>
            </a:r>
            <a:r>
              <a:rPr lang="ru-RU" dirty="0" err="1"/>
              <a:t>зі</a:t>
            </a:r>
            <a:r>
              <a:rPr lang="ru-RU" dirty="0"/>
              <a:t> </a:t>
            </a:r>
            <a:r>
              <a:rPr lang="ru-RU" dirty="0" err="1"/>
              <a:t>статтею</a:t>
            </a:r>
            <a:r>
              <a:rPr lang="ru-RU" dirty="0"/>
              <a:t> 8 </a:t>
            </a:r>
            <a:r>
              <a:rPr lang="ru-RU" dirty="0" err="1"/>
              <a:t>Конвенції</a:t>
            </a:r>
            <a:r>
              <a:rPr lang="ru-RU" dirty="0"/>
              <a:t> (</a:t>
            </a:r>
            <a:r>
              <a:rPr lang="en-US" i="1" dirty="0" err="1"/>
              <a:t>Vermeire</a:t>
            </a:r>
            <a:r>
              <a:rPr lang="en-US" i="1" dirty="0"/>
              <a:t> </a:t>
            </a:r>
            <a:r>
              <a:rPr lang="ru-RU" i="1" dirty="0" err="1"/>
              <a:t>проти</a:t>
            </a:r>
            <a:r>
              <a:rPr lang="ru-RU" i="1" dirty="0"/>
              <a:t> </a:t>
            </a:r>
            <a:r>
              <a:rPr lang="ru-RU" i="1" dirty="0" err="1"/>
              <a:t>Бельгії</a:t>
            </a:r>
            <a:r>
              <a:rPr lang="ru-RU" dirty="0"/>
              <a:t>, 29 листопада 1991 року, </a:t>
            </a:r>
            <a:r>
              <a:rPr lang="en-US" dirty="0" err="1"/>
              <a:t>série</a:t>
            </a:r>
            <a:r>
              <a:rPr lang="en-US" dirty="0"/>
              <a:t> A № 214‑C; </a:t>
            </a:r>
            <a:r>
              <a:rPr lang="en-US" i="1" dirty="0" err="1"/>
              <a:t>Brauer</a:t>
            </a:r>
            <a:r>
              <a:rPr lang="en-US" dirty="0"/>
              <a:t> </a:t>
            </a:r>
            <a:r>
              <a:rPr lang="ru-RU" i="1" dirty="0" err="1"/>
              <a:t>проти</a:t>
            </a:r>
            <a:r>
              <a:rPr lang="ru-RU" i="1" dirty="0"/>
              <a:t> </a:t>
            </a:r>
            <a:r>
              <a:rPr lang="ru-RU" i="1" dirty="0" err="1"/>
              <a:t>Німеччини</a:t>
            </a:r>
            <a:r>
              <a:rPr lang="ru-RU" dirty="0"/>
              <a:t>,     № </a:t>
            </a:r>
            <a:r>
              <a:rPr lang="ru-RU" u="sng" dirty="0">
                <a:hlinkClick r:id="rId4"/>
              </a:rPr>
              <a:t>3545/04</a:t>
            </a:r>
            <a:r>
              <a:rPr lang="ru-RU" dirty="0"/>
              <a:t>, 28 </a:t>
            </a:r>
            <a:r>
              <a:rPr lang="ru-RU" dirty="0" err="1"/>
              <a:t>травня</a:t>
            </a:r>
            <a:r>
              <a:rPr lang="ru-RU" dirty="0"/>
              <a:t> 2009 року) і </a:t>
            </a:r>
            <a:r>
              <a:rPr lang="ru-RU" dirty="0" err="1"/>
              <a:t>статті</a:t>
            </a:r>
            <a:r>
              <a:rPr lang="ru-RU" dirty="0"/>
              <a:t> 1 Протоколу № 1 (</a:t>
            </a:r>
            <a:r>
              <a:rPr lang="en-US" i="1" dirty="0" err="1"/>
              <a:t>Inze</a:t>
            </a:r>
            <a:r>
              <a:rPr lang="en-US" i="1" dirty="0"/>
              <a:t> </a:t>
            </a:r>
            <a:r>
              <a:rPr lang="ru-RU" i="1" dirty="0" err="1"/>
              <a:t>проти</a:t>
            </a:r>
            <a:r>
              <a:rPr lang="ru-RU" i="1" dirty="0"/>
              <a:t> </a:t>
            </a:r>
            <a:r>
              <a:rPr lang="ru-RU" i="1" dirty="0" err="1"/>
              <a:t>Австрії</a:t>
            </a:r>
            <a:r>
              <a:rPr lang="ru-RU" dirty="0"/>
              <a:t>, 28 </a:t>
            </a:r>
            <a:r>
              <a:rPr lang="ru-RU" dirty="0" err="1"/>
              <a:t>жовтня</a:t>
            </a:r>
            <a:r>
              <a:rPr lang="ru-RU" dirty="0"/>
              <a:t> 1987 року, </a:t>
            </a:r>
            <a:r>
              <a:rPr lang="en-US" dirty="0" err="1"/>
              <a:t>série</a:t>
            </a:r>
            <a:r>
              <a:rPr lang="en-US" dirty="0"/>
              <a:t> A № 126; </a:t>
            </a:r>
            <a:r>
              <a:rPr lang="en-US" i="1" dirty="0" err="1"/>
              <a:t>Mazurek</a:t>
            </a:r>
            <a:r>
              <a:rPr lang="en-US" dirty="0"/>
              <a:t>, </a:t>
            </a:r>
            <a:r>
              <a:rPr lang="ru-RU" dirty="0" err="1"/>
              <a:t>цитоване</a:t>
            </a:r>
            <a:r>
              <a:rPr lang="ru-RU" dirty="0"/>
              <a:t>, і </a:t>
            </a:r>
            <a:r>
              <a:rPr lang="en-US" i="1" dirty="0"/>
              <a:t>Merger </a:t>
            </a:r>
            <a:r>
              <a:rPr lang="ru-RU" i="1" dirty="0"/>
              <a:t>і </a:t>
            </a:r>
            <a:r>
              <a:rPr lang="en-US" i="1" dirty="0" err="1"/>
              <a:t>Cros</a:t>
            </a:r>
            <a:r>
              <a:rPr lang="en-US" i="1" dirty="0"/>
              <a:t>, </a:t>
            </a:r>
            <a:r>
              <a:rPr lang="ru-RU" dirty="0" err="1"/>
              <a:t>цитоване</a:t>
            </a:r>
            <a:r>
              <a:rPr lang="ru-RU" dirty="0"/>
              <a:t>). Суд </a:t>
            </a:r>
            <a:r>
              <a:rPr lang="ru-RU" dirty="0" err="1"/>
              <a:t>поширив</a:t>
            </a:r>
            <a:r>
              <a:rPr lang="ru-RU" dirty="0"/>
              <a:t> </a:t>
            </a:r>
            <a:r>
              <a:rPr lang="ru-RU" dirty="0" err="1"/>
              <a:t>цю</a:t>
            </a:r>
            <a:r>
              <a:rPr lang="ru-RU" dirty="0"/>
              <a:t> </a:t>
            </a:r>
            <a:r>
              <a:rPr lang="ru-RU" dirty="0" err="1"/>
              <a:t>юриспруденцію</a:t>
            </a:r>
            <a:r>
              <a:rPr lang="ru-RU" dirty="0"/>
              <a:t> </a:t>
            </a:r>
            <a:r>
              <a:rPr lang="ru-RU" dirty="0" err="1"/>
              <a:t>також</a:t>
            </a:r>
            <a:r>
              <a:rPr lang="ru-RU" dirty="0"/>
              <a:t> на </a:t>
            </a:r>
            <a:r>
              <a:rPr lang="ru-RU" dirty="0" err="1"/>
              <a:t>свободи</a:t>
            </a:r>
            <a:r>
              <a:rPr lang="ru-RU" dirty="0"/>
              <a:t>, </a:t>
            </a:r>
            <a:r>
              <a:rPr lang="ru-RU" dirty="0" err="1"/>
              <a:t>підтвердивши</a:t>
            </a:r>
            <a:r>
              <a:rPr lang="ru-RU" dirty="0"/>
              <a:t> </a:t>
            </a:r>
            <a:r>
              <a:rPr lang="ru-RU" dirty="0" err="1"/>
              <a:t>заборону</a:t>
            </a:r>
            <a:r>
              <a:rPr lang="ru-RU" dirty="0"/>
              <a:t> </a:t>
            </a:r>
            <a:r>
              <a:rPr lang="ru-RU" dirty="0" err="1"/>
              <a:t>дискримінації</a:t>
            </a:r>
            <a:r>
              <a:rPr lang="ru-RU" dirty="0"/>
              <a:t> у </a:t>
            </a:r>
            <a:r>
              <a:rPr lang="ru-RU" dirty="0" err="1"/>
              <a:t>заповідальному</a:t>
            </a:r>
            <a:r>
              <a:rPr lang="ru-RU" dirty="0"/>
              <a:t> </a:t>
            </a:r>
            <a:r>
              <a:rPr lang="ru-RU" dirty="0" err="1"/>
              <a:t>праві</a:t>
            </a:r>
            <a:r>
              <a:rPr lang="ru-RU" dirty="0"/>
              <a:t> (</a:t>
            </a:r>
            <a:r>
              <a:rPr lang="en-US" i="1" dirty="0" err="1"/>
              <a:t>Pla</a:t>
            </a:r>
            <a:r>
              <a:rPr lang="en-US" i="1" dirty="0"/>
              <a:t> </a:t>
            </a:r>
            <a:r>
              <a:rPr lang="ru-RU" i="1" dirty="0"/>
              <a:t>і </a:t>
            </a:r>
            <a:r>
              <a:rPr lang="en-US" i="1" dirty="0" err="1"/>
              <a:t>Puncernau</a:t>
            </a:r>
            <a:r>
              <a:rPr lang="en-US" i="1" dirty="0"/>
              <a:t> </a:t>
            </a:r>
            <a:r>
              <a:rPr lang="ru-RU" i="1" dirty="0" err="1"/>
              <a:t>проти</a:t>
            </a:r>
            <a:r>
              <a:rPr lang="ru-RU" i="1" dirty="0"/>
              <a:t> </a:t>
            </a:r>
            <a:r>
              <a:rPr lang="ru-RU" i="1" dirty="0" err="1"/>
              <a:t>Андорри</a:t>
            </a:r>
            <a:r>
              <a:rPr lang="ru-RU" dirty="0"/>
              <a:t>, № </a:t>
            </a:r>
            <a:r>
              <a:rPr lang="ru-RU" u="sng" dirty="0">
                <a:hlinkClick r:id="rId5"/>
              </a:rPr>
              <a:t>69498/01</a:t>
            </a:r>
            <a:r>
              <a:rPr lang="ru-RU" dirty="0"/>
              <a:t>, </a:t>
            </a:r>
            <a:r>
              <a:rPr lang="en-US" dirty="0"/>
              <a:t>CEDH 2004‑VIII). </a:t>
            </a:r>
          </a:p>
        </p:txBody>
      </p:sp>
    </p:spTree>
    <p:extLst>
      <p:ext uri="{BB962C8B-B14F-4D97-AF65-F5344CB8AC3E}">
        <p14:creationId xmlns:p14="http://schemas.microsoft.com/office/powerpoint/2010/main" val="272328999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76672"/>
            <a:ext cx="8640960" cy="6120680"/>
          </a:xfrm>
        </p:spPr>
        <p:txBody>
          <a:bodyPr>
            <a:normAutofit fontScale="62500" lnSpcReduction="20000"/>
          </a:bodyPr>
          <a:lstStyle/>
          <a:p>
            <a:pPr marL="0" indent="0">
              <a:buNone/>
            </a:pPr>
            <a:endParaRPr lang="ru-RU" dirty="0" smtClean="0"/>
          </a:p>
          <a:p>
            <a:pPr marL="0" indent="0" algn="just">
              <a:buNone/>
            </a:pPr>
            <a:r>
              <a:rPr lang="ru-RU" dirty="0" err="1" smtClean="0"/>
              <a:t>Отже</a:t>
            </a:r>
            <a:r>
              <a:rPr lang="ru-RU" dirty="0"/>
              <a:t>, </a:t>
            </a:r>
            <a:r>
              <a:rPr lang="ru-RU" dirty="0" err="1"/>
              <a:t>починаючи</a:t>
            </a:r>
            <a:r>
              <a:rPr lang="ru-RU" dirty="0"/>
              <a:t> з 1979 року, з </a:t>
            </a:r>
            <a:r>
              <a:rPr lang="ru-RU" dirty="0" err="1"/>
              <a:t>рішення</a:t>
            </a:r>
            <a:r>
              <a:rPr lang="ru-RU" dirty="0"/>
              <a:t> у </a:t>
            </a:r>
            <a:r>
              <a:rPr lang="ru-RU" dirty="0" err="1"/>
              <a:t>справі</a:t>
            </a:r>
            <a:r>
              <a:rPr lang="ru-RU" dirty="0"/>
              <a:t> </a:t>
            </a:r>
            <a:r>
              <a:rPr lang="en-US" i="1" dirty="0" err="1"/>
              <a:t>Marckx</a:t>
            </a:r>
            <a:r>
              <a:rPr lang="en-US" dirty="0"/>
              <a:t>, </a:t>
            </a:r>
            <a:r>
              <a:rPr lang="ru-RU" dirty="0"/>
              <a:t>Суд </a:t>
            </a:r>
            <a:r>
              <a:rPr lang="ru-RU" dirty="0" err="1"/>
              <a:t>підтверджував</a:t>
            </a:r>
            <a:r>
              <a:rPr lang="ru-RU" dirty="0"/>
              <a:t> </a:t>
            </a:r>
            <a:r>
              <a:rPr lang="ru-RU" dirty="0" err="1"/>
              <a:t>несумісність</a:t>
            </a:r>
            <a:r>
              <a:rPr lang="ru-RU" dirty="0"/>
              <a:t> з </a:t>
            </a:r>
            <a:r>
              <a:rPr lang="ru-RU" dirty="0" err="1"/>
              <a:t>Конвенцією</a:t>
            </a:r>
            <a:r>
              <a:rPr lang="ru-RU" dirty="0"/>
              <a:t> </a:t>
            </a:r>
            <a:r>
              <a:rPr lang="ru-RU" dirty="0" err="1"/>
              <a:t>заснованих</a:t>
            </a:r>
            <a:r>
              <a:rPr lang="ru-RU" dirty="0"/>
              <a:t> на </a:t>
            </a:r>
            <a:r>
              <a:rPr lang="ru-RU" dirty="0" err="1"/>
              <a:t>народженні</a:t>
            </a:r>
            <a:r>
              <a:rPr lang="ru-RU" dirty="0"/>
              <a:t> </a:t>
            </a:r>
            <a:r>
              <a:rPr lang="ru-RU" dirty="0" err="1"/>
              <a:t>обмежень</a:t>
            </a:r>
            <a:r>
              <a:rPr lang="ru-RU" dirty="0"/>
              <a:t> </a:t>
            </a:r>
            <a:r>
              <a:rPr lang="ru-RU" dirty="0" err="1"/>
              <a:t>дітей</a:t>
            </a:r>
            <a:r>
              <a:rPr lang="ru-RU" dirty="0"/>
              <a:t> у </a:t>
            </a:r>
            <a:r>
              <a:rPr lang="ru-RU" dirty="0" err="1"/>
              <a:t>спадкових</a:t>
            </a:r>
            <a:r>
              <a:rPr lang="ru-RU" dirty="0"/>
              <a:t> правах. </a:t>
            </a:r>
            <a:r>
              <a:rPr lang="ru-RU" dirty="0" err="1"/>
              <a:t>Він</a:t>
            </a:r>
            <a:r>
              <a:rPr lang="ru-RU" dirty="0"/>
              <a:t> </a:t>
            </a:r>
            <a:r>
              <a:rPr lang="ru-RU" dirty="0" err="1"/>
              <a:t>невпинно</a:t>
            </a:r>
            <a:r>
              <a:rPr lang="ru-RU" dirty="0"/>
              <a:t> </a:t>
            </a:r>
            <a:r>
              <a:rPr lang="ru-RU" dirty="0" err="1"/>
              <a:t>повторював</a:t>
            </a:r>
            <a:r>
              <a:rPr lang="ru-RU" dirty="0"/>
              <a:t> </a:t>
            </a:r>
            <a:r>
              <a:rPr lang="ru-RU" dirty="0" err="1"/>
              <a:t>цей</a:t>
            </a:r>
            <a:r>
              <a:rPr lang="ru-RU" dirty="0"/>
              <a:t> </a:t>
            </a:r>
            <a:r>
              <a:rPr lang="ru-RU" dirty="0" err="1"/>
              <a:t>основоположний</a:t>
            </a:r>
            <a:r>
              <a:rPr lang="ru-RU" dirty="0"/>
              <a:t> принцип, </a:t>
            </a:r>
            <a:r>
              <a:rPr lang="ru-RU" dirty="0" err="1"/>
              <a:t>відстоюючи</a:t>
            </a:r>
            <a:r>
              <a:rPr lang="ru-RU" dirty="0"/>
              <a:t> </a:t>
            </a:r>
            <a:r>
              <a:rPr lang="ru-RU" dirty="0" err="1"/>
              <a:t>заборону</a:t>
            </a:r>
            <a:r>
              <a:rPr lang="ru-RU" dirty="0"/>
              <a:t> </a:t>
            </a:r>
            <a:r>
              <a:rPr lang="ru-RU" dirty="0" err="1"/>
              <a:t>дискримінації</a:t>
            </a:r>
            <a:r>
              <a:rPr lang="ru-RU" dirty="0"/>
              <a:t>, </a:t>
            </a:r>
            <a:r>
              <a:rPr lang="ru-RU" dirty="0" err="1"/>
              <a:t>заснованої</a:t>
            </a:r>
            <a:r>
              <a:rPr lang="ru-RU" dirty="0"/>
              <a:t> на «</a:t>
            </a:r>
            <a:r>
              <a:rPr lang="ru-RU" dirty="0" err="1"/>
              <a:t>позашлюбному</a:t>
            </a:r>
            <a:r>
              <a:rPr lang="ru-RU" dirty="0"/>
              <a:t>» </a:t>
            </a:r>
            <a:r>
              <a:rPr lang="ru-RU" dirty="0" err="1"/>
              <a:t>характері</a:t>
            </a:r>
            <a:r>
              <a:rPr lang="ru-RU" dirty="0"/>
              <a:t> </a:t>
            </a:r>
            <a:r>
              <a:rPr lang="ru-RU" dirty="0" err="1"/>
              <a:t>спорідненості</a:t>
            </a:r>
            <a:r>
              <a:rPr lang="ru-RU" dirty="0"/>
              <a:t>, у нормах </a:t>
            </a:r>
            <a:r>
              <a:rPr lang="ru-RU" dirty="0" err="1"/>
              <a:t>захисту</a:t>
            </a:r>
            <a:r>
              <a:rPr lang="ru-RU" dirty="0"/>
              <a:t> </a:t>
            </a:r>
            <a:r>
              <a:rPr lang="ru-RU" dirty="0" err="1"/>
              <a:t>європейського</a:t>
            </a:r>
            <a:r>
              <a:rPr lang="ru-RU" dirty="0"/>
              <a:t> </a:t>
            </a:r>
            <a:r>
              <a:rPr lang="ru-RU" dirty="0" err="1"/>
              <a:t>громадського</a:t>
            </a:r>
            <a:r>
              <a:rPr lang="ru-RU" dirty="0"/>
              <a:t> порядку</a:t>
            </a:r>
            <a:r>
              <a:rPr lang="ru-RU" dirty="0" smtClean="0"/>
              <a:t>.</a:t>
            </a:r>
          </a:p>
          <a:p>
            <a:pPr marL="0" indent="0" algn="just">
              <a:buNone/>
            </a:pPr>
            <a:r>
              <a:rPr lang="ru-RU" dirty="0" smtClean="0"/>
              <a:t>58</a:t>
            </a:r>
            <a:r>
              <a:rPr lang="ru-RU" dirty="0"/>
              <a:t>. Суд </a:t>
            </a:r>
            <a:r>
              <a:rPr lang="ru-RU" dirty="0" err="1"/>
              <a:t>нагадує</a:t>
            </a:r>
            <a:r>
              <a:rPr lang="ru-RU" dirty="0"/>
              <a:t> </a:t>
            </a:r>
            <a:r>
              <a:rPr lang="ru-RU" dirty="0" err="1"/>
              <a:t>також</a:t>
            </a:r>
            <a:r>
              <a:rPr lang="ru-RU" dirty="0"/>
              <a:t>, </a:t>
            </a:r>
            <a:r>
              <a:rPr lang="ru-RU" dirty="0" err="1"/>
              <a:t>що</a:t>
            </a:r>
            <a:r>
              <a:rPr lang="ru-RU" dirty="0"/>
              <a:t> </a:t>
            </a:r>
            <a:r>
              <a:rPr lang="ru-RU" dirty="0" err="1"/>
              <a:t>вже</a:t>
            </a:r>
            <a:r>
              <a:rPr lang="ru-RU" dirty="0"/>
              <a:t> </a:t>
            </a:r>
            <a:r>
              <a:rPr lang="ru-RU" dirty="0" err="1"/>
              <a:t>віддавна</a:t>
            </a:r>
            <a:r>
              <a:rPr lang="ru-RU" dirty="0"/>
              <a:t> </a:t>
            </a:r>
            <a:r>
              <a:rPr lang="ru-RU" dirty="0" err="1"/>
              <a:t>встановлено</a:t>
            </a:r>
            <a:r>
              <a:rPr lang="ru-RU" dirty="0"/>
              <a:t> </a:t>
            </a:r>
            <a:r>
              <a:rPr lang="ru-RU" dirty="0" err="1"/>
              <a:t>спільний</a:t>
            </a:r>
            <a:r>
              <a:rPr lang="ru-RU" dirty="0"/>
              <a:t> </a:t>
            </a:r>
            <a:r>
              <a:rPr lang="ru-RU" dirty="0" err="1"/>
              <a:t>підхід</a:t>
            </a:r>
            <a:r>
              <a:rPr lang="ru-RU" dirty="0"/>
              <a:t> </a:t>
            </a:r>
            <a:r>
              <a:rPr lang="ru-RU" dirty="0" err="1"/>
              <a:t>поміж</a:t>
            </a:r>
            <a:r>
              <a:rPr lang="ru-RU" dirty="0"/>
              <a:t> Державами-</a:t>
            </a:r>
            <a:r>
              <a:rPr lang="ru-RU" dirty="0" err="1"/>
              <a:t>учасницями</a:t>
            </a:r>
            <a:r>
              <a:rPr lang="ru-RU" dirty="0"/>
              <a:t> Ради </a:t>
            </a:r>
            <a:r>
              <a:rPr lang="ru-RU" dirty="0" err="1"/>
              <a:t>Європи</a:t>
            </a:r>
            <a:r>
              <a:rPr lang="ru-RU" dirty="0"/>
              <a:t> </a:t>
            </a:r>
            <a:r>
              <a:rPr lang="ru-RU" dirty="0" err="1"/>
              <a:t>щодо</a:t>
            </a:r>
            <a:r>
              <a:rPr lang="ru-RU" dirty="0"/>
              <a:t> </a:t>
            </a:r>
            <a:r>
              <a:rPr lang="ru-RU" dirty="0" err="1"/>
              <a:t>важливості</a:t>
            </a:r>
            <a:r>
              <a:rPr lang="ru-RU" dirty="0"/>
              <a:t> </a:t>
            </a:r>
            <a:r>
              <a:rPr lang="ru-RU" dirty="0" err="1"/>
              <a:t>рівності</a:t>
            </a:r>
            <a:r>
              <a:rPr lang="ru-RU" dirty="0"/>
              <a:t> у </a:t>
            </a:r>
            <a:r>
              <a:rPr lang="ru-RU" dirty="0" err="1"/>
              <a:t>ставленні</a:t>
            </a:r>
            <a:r>
              <a:rPr lang="ru-RU" dirty="0"/>
              <a:t> до </a:t>
            </a:r>
            <a:r>
              <a:rPr lang="ru-RU" dirty="0" err="1"/>
              <a:t>дітей</a:t>
            </a:r>
            <a:r>
              <a:rPr lang="ru-RU" dirty="0"/>
              <a:t>, </a:t>
            </a:r>
            <a:r>
              <a:rPr lang="ru-RU" dirty="0" err="1"/>
              <a:t>народжених</a:t>
            </a:r>
            <a:r>
              <a:rPr lang="ru-RU" dirty="0"/>
              <a:t> у </a:t>
            </a:r>
            <a:r>
              <a:rPr lang="ru-RU" dirty="0" err="1"/>
              <a:t>шлюбі</a:t>
            </a:r>
            <a:r>
              <a:rPr lang="ru-RU" dirty="0"/>
              <a:t> і поза </a:t>
            </a:r>
            <a:r>
              <a:rPr lang="ru-RU" dirty="0" err="1"/>
              <a:t>шлюбом</a:t>
            </a:r>
            <a:r>
              <a:rPr lang="ru-RU" dirty="0"/>
              <a:t>, </a:t>
            </a:r>
            <a:r>
              <a:rPr lang="ru-RU" dirty="0" err="1"/>
              <a:t>що</a:t>
            </a:r>
            <a:r>
              <a:rPr lang="ru-RU" dirty="0"/>
              <a:t>, </a:t>
            </a:r>
            <a:r>
              <a:rPr lang="ru-RU" dirty="0" err="1"/>
              <a:t>зрештою</a:t>
            </a:r>
            <a:r>
              <a:rPr lang="ru-RU" dirty="0"/>
              <a:t>, </a:t>
            </a:r>
            <a:r>
              <a:rPr lang="ru-RU" dirty="0" err="1"/>
              <a:t>призвело</a:t>
            </a:r>
            <a:r>
              <a:rPr lang="ru-RU" dirty="0"/>
              <a:t> </a:t>
            </a:r>
            <a:r>
              <a:rPr lang="ru-RU" dirty="0" err="1"/>
              <a:t>сьогодні</a:t>
            </a:r>
            <a:r>
              <a:rPr lang="ru-RU" dirty="0"/>
              <a:t> до </a:t>
            </a:r>
            <a:r>
              <a:rPr lang="ru-RU" dirty="0" err="1"/>
              <a:t>одностайності</a:t>
            </a:r>
            <a:r>
              <a:rPr lang="ru-RU" dirty="0"/>
              <a:t> </a:t>
            </a:r>
            <a:r>
              <a:rPr lang="ru-RU" dirty="0" err="1"/>
              <a:t>національних</a:t>
            </a:r>
            <a:r>
              <a:rPr lang="ru-RU" dirty="0"/>
              <a:t> </a:t>
            </a:r>
            <a:r>
              <a:rPr lang="ru-RU" dirty="0" err="1"/>
              <a:t>законодавств</a:t>
            </a:r>
            <a:r>
              <a:rPr lang="ru-RU" dirty="0"/>
              <a:t> з </a:t>
            </a:r>
            <a:r>
              <a:rPr lang="ru-RU" dirty="0" err="1"/>
              <a:t>цього</a:t>
            </a:r>
            <a:r>
              <a:rPr lang="ru-RU" dirty="0"/>
              <a:t> </a:t>
            </a:r>
            <a:r>
              <a:rPr lang="ru-RU" dirty="0" err="1"/>
              <a:t>питання</a:t>
            </a:r>
            <a:r>
              <a:rPr lang="ru-RU" dirty="0"/>
              <a:t>, </a:t>
            </a:r>
            <a:r>
              <a:rPr lang="ru-RU" dirty="0" err="1"/>
              <a:t>оскільки</a:t>
            </a:r>
            <a:r>
              <a:rPr lang="ru-RU" dirty="0"/>
              <a:t> принцип </a:t>
            </a:r>
            <a:r>
              <a:rPr lang="ru-RU" dirty="0" err="1"/>
              <a:t>рівності</a:t>
            </a:r>
            <a:r>
              <a:rPr lang="ru-RU" dirty="0"/>
              <a:t> </a:t>
            </a:r>
            <a:r>
              <a:rPr lang="ru-RU" dirty="0" err="1"/>
              <a:t>викорінив</a:t>
            </a:r>
            <a:r>
              <a:rPr lang="ru-RU" dirty="0"/>
              <a:t> </a:t>
            </a:r>
            <a:r>
              <a:rPr lang="ru-RU" dirty="0" err="1"/>
              <a:t>самі</a:t>
            </a:r>
            <a:r>
              <a:rPr lang="ru-RU" dirty="0"/>
              <a:t> </a:t>
            </a:r>
            <a:r>
              <a:rPr lang="ru-RU" dirty="0" err="1"/>
              <a:t>поняття</a:t>
            </a:r>
            <a:r>
              <a:rPr lang="ru-RU" dirty="0"/>
              <a:t> </a:t>
            </a:r>
            <a:r>
              <a:rPr lang="ru-RU" dirty="0" err="1"/>
              <a:t>дітей</a:t>
            </a:r>
            <a:r>
              <a:rPr lang="ru-RU" dirty="0"/>
              <a:t>, </a:t>
            </a:r>
            <a:r>
              <a:rPr lang="ru-RU" dirty="0" err="1"/>
              <a:t>народжених</a:t>
            </a:r>
            <a:r>
              <a:rPr lang="ru-RU" dirty="0"/>
              <a:t> у </a:t>
            </a:r>
            <a:r>
              <a:rPr lang="ru-RU" dirty="0" err="1"/>
              <a:t>шлюбі</a:t>
            </a:r>
            <a:r>
              <a:rPr lang="ru-RU" dirty="0"/>
              <a:t> і поза </a:t>
            </a:r>
            <a:r>
              <a:rPr lang="ru-RU" dirty="0" err="1"/>
              <a:t>шлюбом</a:t>
            </a:r>
            <a:r>
              <a:rPr lang="ru-RU" dirty="0"/>
              <a:t>, а </a:t>
            </a:r>
            <a:r>
              <a:rPr lang="ru-RU" dirty="0" err="1"/>
              <a:t>також</a:t>
            </a:r>
            <a:r>
              <a:rPr lang="ru-RU" dirty="0"/>
              <a:t> до </a:t>
            </a:r>
            <a:r>
              <a:rPr lang="ru-RU" dirty="0" err="1"/>
              <a:t>суспільної</a:t>
            </a:r>
            <a:r>
              <a:rPr lang="ru-RU" dirty="0"/>
              <a:t> і </a:t>
            </a:r>
            <a:r>
              <a:rPr lang="ru-RU" dirty="0" err="1"/>
              <a:t>юридичної</a:t>
            </a:r>
            <a:r>
              <a:rPr lang="ru-RU" dirty="0"/>
              <a:t> </a:t>
            </a:r>
            <a:r>
              <a:rPr lang="ru-RU" dirty="0" err="1"/>
              <a:t>еволюції</a:t>
            </a:r>
            <a:r>
              <a:rPr lang="ru-RU" dirty="0"/>
              <a:t>, яка </a:t>
            </a:r>
            <a:r>
              <a:rPr lang="ru-RU" dirty="0" err="1"/>
              <a:t>допомогла</a:t>
            </a:r>
            <a:r>
              <a:rPr lang="ru-RU" dirty="0"/>
              <a:t> остаточному </a:t>
            </a:r>
            <a:r>
              <a:rPr lang="ru-RU" dirty="0" err="1"/>
              <a:t>досягненню</a:t>
            </a:r>
            <a:r>
              <a:rPr lang="ru-RU" dirty="0"/>
              <a:t> мети </a:t>
            </a:r>
            <a:r>
              <a:rPr lang="ru-RU" dirty="0" err="1"/>
              <a:t>щодо</a:t>
            </a:r>
            <a:r>
              <a:rPr lang="ru-RU" dirty="0"/>
              <a:t> </a:t>
            </a:r>
            <a:r>
              <a:rPr lang="ru-RU" dirty="0" err="1"/>
              <a:t>рівності</a:t>
            </a:r>
            <a:r>
              <a:rPr lang="ru-RU" dirty="0"/>
              <a:t> </a:t>
            </a:r>
            <a:r>
              <a:rPr lang="ru-RU" dirty="0" err="1"/>
              <a:t>між</a:t>
            </a:r>
            <a:r>
              <a:rPr lang="ru-RU" dirty="0"/>
              <a:t> </a:t>
            </a:r>
            <a:r>
              <a:rPr lang="ru-RU" dirty="0" err="1"/>
              <a:t>дітьми</a:t>
            </a:r>
            <a:r>
              <a:rPr lang="ru-RU" dirty="0"/>
              <a:t> (</a:t>
            </a:r>
            <a:r>
              <a:rPr lang="ru-RU" dirty="0" err="1"/>
              <a:t>параграфи</a:t>
            </a:r>
            <a:r>
              <a:rPr lang="ru-RU" dirty="0"/>
              <a:t> 28, 34 і 35 </a:t>
            </a:r>
            <a:r>
              <a:rPr lang="ru-RU" dirty="0" err="1"/>
              <a:t>вище</a:t>
            </a:r>
            <a:r>
              <a:rPr lang="ru-RU" dirty="0"/>
              <a:t>).</a:t>
            </a:r>
          </a:p>
          <a:p>
            <a:pPr marL="0" indent="0" algn="just">
              <a:buNone/>
            </a:pPr>
            <a:r>
              <a:rPr lang="ru-RU" dirty="0"/>
              <a:t>59. </a:t>
            </a:r>
            <a:r>
              <a:rPr lang="ru-RU" dirty="0" err="1"/>
              <a:t>Водночас</a:t>
            </a:r>
            <a:r>
              <a:rPr lang="ru-RU" dirty="0"/>
              <a:t>, </a:t>
            </a:r>
            <a:r>
              <a:rPr lang="ru-RU" dirty="0" err="1"/>
              <a:t>лише</a:t>
            </a:r>
            <a:r>
              <a:rPr lang="ru-RU" dirty="0"/>
              <a:t> </a:t>
            </a:r>
            <a:r>
              <a:rPr lang="ru-RU" dirty="0" err="1"/>
              <a:t>дуже</a:t>
            </a:r>
            <a:r>
              <a:rPr lang="ru-RU" dirty="0"/>
              <a:t> </a:t>
            </a:r>
            <a:r>
              <a:rPr lang="ru-RU" dirty="0" err="1"/>
              <a:t>вагомі</a:t>
            </a:r>
            <a:r>
              <a:rPr lang="ru-RU" dirty="0"/>
              <a:t> </a:t>
            </a:r>
            <a:r>
              <a:rPr lang="ru-RU" dirty="0" err="1"/>
              <a:t>підстави</a:t>
            </a:r>
            <a:r>
              <a:rPr lang="ru-RU" dirty="0"/>
              <a:t> </a:t>
            </a:r>
            <a:r>
              <a:rPr lang="ru-RU" dirty="0" err="1"/>
              <a:t>можуть</a:t>
            </a:r>
            <a:r>
              <a:rPr lang="ru-RU" dirty="0"/>
              <a:t> </a:t>
            </a:r>
            <a:r>
              <a:rPr lang="ru-RU" dirty="0" err="1"/>
              <a:t>призвести</a:t>
            </a:r>
            <a:r>
              <a:rPr lang="ru-RU" dirty="0"/>
              <a:t> до </a:t>
            </a:r>
            <a:r>
              <a:rPr lang="ru-RU" dirty="0" err="1"/>
              <a:t>визнання</a:t>
            </a:r>
            <a:r>
              <a:rPr lang="ru-RU" dirty="0"/>
              <a:t> </a:t>
            </a:r>
            <a:r>
              <a:rPr lang="ru-RU" dirty="0" err="1"/>
              <a:t>сумісним</a:t>
            </a:r>
            <a:r>
              <a:rPr lang="ru-RU" dirty="0"/>
              <a:t> з </a:t>
            </a:r>
            <a:r>
              <a:rPr lang="ru-RU" dirty="0" err="1"/>
              <a:t>Конвенцією</a:t>
            </a:r>
            <a:r>
              <a:rPr lang="ru-RU" dirty="0"/>
              <a:t> </a:t>
            </a:r>
            <a:r>
              <a:rPr lang="ru-RU" dirty="0" err="1"/>
              <a:t>розрізнення</a:t>
            </a:r>
            <a:r>
              <a:rPr lang="ru-RU" dirty="0"/>
              <a:t>, </a:t>
            </a:r>
            <a:r>
              <a:rPr lang="ru-RU" dirty="0" err="1"/>
              <a:t>заснованого</a:t>
            </a:r>
            <a:r>
              <a:rPr lang="ru-RU" dirty="0"/>
              <a:t> на </a:t>
            </a:r>
            <a:r>
              <a:rPr lang="ru-RU" dirty="0" err="1"/>
              <a:t>народженні</a:t>
            </a:r>
            <a:r>
              <a:rPr lang="ru-RU" dirty="0"/>
              <a:t> поза </a:t>
            </a:r>
            <a:r>
              <a:rPr lang="ru-RU" dirty="0" err="1"/>
              <a:t>шлюбом</a:t>
            </a:r>
            <a:r>
              <a:rPr lang="ru-RU" dirty="0"/>
              <a:t> (</a:t>
            </a:r>
            <a:r>
              <a:rPr lang="en-US" i="1" dirty="0" err="1"/>
              <a:t>Inze</a:t>
            </a:r>
            <a:r>
              <a:rPr lang="en-US" dirty="0"/>
              <a:t>, </a:t>
            </a:r>
            <a:r>
              <a:rPr lang="ru-RU" dirty="0" err="1"/>
              <a:t>цитоване</a:t>
            </a:r>
            <a:r>
              <a:rPr lang="ru-RU" dirty="0"/>
              <a:t>, § 41; </a:t>
            </a:r>
            <a:r>
              <a:rPr lang="en-US" i="1" dirty="0"/>
              <a:t>Camp </a:t>
            </a:r>
            <a:r>
              <a:rPr lang="ru-RU" i="1" dirty="0"/>
              <a:t>і </a:t>
            </a:r>
            <a:r>
              <a:rPr lang="en-US" i="1" dirty="0" err="1"/>
              <a:t>Bourimi</a:t>
            </a:r>
            <a:r>
              <a:rPr lang="en-US" i="1" dirty="0"/>
              <a:t> </a:t>
            </a:r>
            <a:r>
              <a:rPr lang="ru-RU" i="1" dirty="0" err="1"/>
              <a:t>проти</a:t>
            </a:r>
            <a:r>
              <a:rPr lang="ru-RU" i="1" dirty="0"/>
              <a:t> </a:t>
            </a:r>
            <a:r>
              <a:rPr lang="ru-RU" i="1" dirty="0" err="1"/>
              <a:t>Нідерландів</a:t>
            </a:r>
            <a:r>
              <a:rPr lang="ru-RU" dirty="0"/>
              <a:t>, № </a:t>
            </a:r>
            <a:r>
              <a:rPr lang="ru-RU" u="sng" dirty="0">
                <a:hlinkClick r:id="rId2"/>
              </a:rPr>
              <a:t>28369/95</a:t>
            </a:r>
            <a:r>
              <a:rPr lang="ru-RU" dirty="0"/>
              <a:t>, § 38, </a:t>
            </a:r>
            <a:r>
              <a:rPr lang="en-US" dirty="0"/>
              <a:t>CEDH 2000‑X, </a:t>
            </a:r>
            <a:r>
              <a:rPr lang="ru-RU" dirty="0"/>
              <a:t>і </a:t>
            </a:r>
            <a:r>
              <a:rPr lang="en-US" i="1" dirty="0" err="1"/>
              <a:t>Brauer</a:t>
            </a:r>
            <a:r>
              <a:rPr lang="en-US" i="1" dirty="0"/>
              <a:t>, </a:t>
            </a:r>
            <a:r>
              <a:rPr lang="ru-RU" dirty="0" err="1"/>
              <a:t>цитоване</a:t>
            </a:r>
            <a:r>
              <a:rPr lang="ru-RU" i="1" dirty="0"/>
              <a:t>, </a:t>
            </a:r>
            <a:r>
              <a:rPr lang="ru-RU" dirty="0"/>
              <a:t>§ 40).</a:t>
            </a:r>
          </a:p>
          <a:p>
            <a:pPr marL="0" indent="0" algn="just">
              <a:buNone/>
            </a:pPr>
            <a:r>
              <a:rPr lang="ru-RU" dirty="0"/>
              <a:t>60. В </a:t>
            </a:r>
            <a:r>
              <a:rPr lang="ru-RU" dirty="0" err="1"/>
              <a:t>принципі</a:t>
            </a:r>
            <a:r>
              <a:rPr lang="ru-RU" dirty="0"/>
              <a:t>, Суд не </a:t>
            </a:r>
            <a:r>
              <a:rPr lang="ru-RU" dirty="0" err="1"/>
              <a:t>уповноважений</a:t>
            </a:r>
            <a:r>
              <a:rPr lang="ru-RU" dirty="0"/>
              <a:t> </a:t>
            </a:r>
            <a:r>
              <a:rPr lang="ru-RU" dirty="0" err="1"/>
              <a:t>врегульовувати</a:t>
            </a:r>
            <a:r>
              <a:rPr lang="ru-RU" dirty="0"/>
              <a:t> </a:t>
            </a:r>
            <a:r>
              <a:rPr lang="ru-RU" dirty="0" err="1"/>
              <a:t>виключно</a:t>
            </a:r>
            <a:r>
              <a:rPr lang="ru-RU" dirty="0"/>
              <a:t> </a:t>
            </a:r>
            <a:r>
              <a:rPr lang="ru-RU" dirty="0" err="1"/>
              <a:t>приватні</a:t>
            </a:r>
            <a:r>
              <a:rPr lang="ru-RU" dirty="0"/>
              <a:t> </a:t>
            </a:r>
            <a:r>
              <a:rPr lang="ru-RU" dirty="0" err="1"/>
              <a:t>суперечки</a:t>
            </a:r>
            <a:r>
              <a:rPr lang="ru-RU" dirty="0"/>
              <a:t>. </a:t>
            </a:r>
            <a:r>
              <a:rPr lang="ru-RU" dirty="0" err="1"/>
              <a:t>Водночас</a:t>
            </a:r>
            <a:r>
              <a:rPr lang="ru-RU" dirty="0"/>
              <a:t>, </a:t>
            </a:r>
            <a:r>
              <a:rPr lang="ru-RU" dirty="0" err="1"/>
              <a:t>здійснюючи</a:t>
            </a:r>
            <a:r>
              <a:rPr lang="ru-RU" dirty="0"/>
              <a:t> </a:t>
            </a:r>
            <a:r>
              <a:rPr lang="ru-RU" dirty="0" err="1"/>
              <a:t>покладений</a:t>
            </a:r>
            <a:r>
              <a:rPr lang="ru-RU" dirty="0"/>
              <a:t> на </a:t>
            </a:r>
            <a:r>
              <a:rPr lang="ru-RU" dirty="0" err="1"/>
              <a:t>нього</a:t>
            </a:r>
            <a:r>
              <a:rPr lang="ru-RU" dirty="0"/>
              <a:t> </a:t>
            </a:r>
            <a:r>
              <a:rPr lang="ru-RU" dirty="0" err="1"/>
              <a:t>європейський</a:t>
            </a:r>
            <a:r>
              <a:rPr lang="ru-RU" dirty="0"/>
              <a:t> контроль, </a:t>
            </a:r>
            <a:r>
              <a:rPr lang="ru-RU" dirty="0" err="1"/>
              <a:t>він</a:t>
            </a:r>
            <a:r>
              <a:rPr lang="ru-RU" dirty="0"/>
              <a:t> не </a:t>
            </a:r>
            <a:r>
              <a:rPr lang="ru-RU" dirty="0" err="1"/>
              <a:t>може</a:t>
            </a:r>
            <a:r>
              <a:rPr lang="ru-RU" dirty="0"/>
              <a:t> </a:t>
            </a:r>
            <a:r>
              <a:rPr lang="ru-RU" dirty="0" err="1"/>
              <a:t>залишатись</a:t>
            </a:r>
            <a:r>
              <a:rPr lang="ru-RU" dirty="0"/>
              <a:t> </a:t>
            </a:r>
            <a:r>
              <a:rPr lang="ru-RU" dirty="0" err="1"/>
              <a:t>інертним</a:t>
            </a:r>
            <a:r>
              <a:rPr lang="ru-RU" dirty="0"/>
              <a:t>, </a:t>
            </a:r>
            <a:r>
              <a:rPr lang="ru-RU" dirty="0" err="1"/>
              <a:t>якщо</a:t>
            </a:r>
            <a:r>
              <a:rPr lang="ru-RU" dirty="0"/>
              <a:t> </a:t>
            </a:r>
            <a:r>
              <a:rPr lang="ru-RU" dirty="0" err="1"/>
              <a:t>здійснена</a:t>
            </a:r>
            <a:r>
              <a:rPr lang="ru-RU" dirty="0"/>
              <a:t> </a:t>
            </a:r>
            <a:r>
              <a:rPr lang="ru-RU" dirty="0" err="1"/>
              <a:t>національний</a:t>
            </a:r>
            <a:r>
              <a:rPr lang="ru-RU" dirty="0"/>
              <a:t> судом </a:t>
            </a:r>
            <a:r>
              <a:rPr lang="ru-RU" dirty="0" err="1"/>
              <a:t>інтерпретація</a:t>
            </a:r>
            <a:r>
              <a:rPr lang="ru-RU" dirty="0"/>
              <a:t> </a:t>
            </a:r>
            <a:r>
              <a:rPr lang="ru-RU" dirty="0" err="1"/>
              <a:t>юридичного</a:t>
            </a:r>
            <a:r>
              <a:rPr lang="ru-RU" dirty="0"/>
              <a:t> акту, такого як </a:t>
            </a:r>
            <a:r>
              <a:rPr lang="ru-RU" dirty="0" err="1"/>
              <a:t>заповіт</a:t>
            </a:r>
            <a:r>
              <a:rPr lang="ru-RU" dirty="0"/>
              <a:t>, приватна угода, </a:t>
            </a:r>
            <a:r>
              <a:rPr lang="ru-RU" dirty="0" err="1"/>
              <a:t>публічний</a:t>
            </a:r>
            <a:r>
              <a:rPr lang="ru-RU" dirty="0"/>
              <a:t> документ, </a:t>
            </a:r>
            <a:r>
              <a:rPr lang="ru-RU" dirty="0" err="1"/>
              <a:t>правова</a:t>
            </a:r>
            <a:r>
              <a:rPr lang="ru-RU" dirty="0"/>
              <a:t> норма </a:t>
            </a:r>
            <a:r>
              <a:rPr lang="ru-RU" dirty="0" err="1"/>
              <a:t>або</a:t>
            </a:r>
            <a:r>
              <a:rPr lang="ru-RU" dirty="0"/>
              <a:t> </a:t>
            </a:r>
            <a:r>
              <a:rPr lang="ru-RU" dirty="0" err="1"/>
              <a:t>адміністративна</a:t>
            </a:r>
            <a:r>
              <a:rPr lang="ru-RU" dirty="0"/>
              <a:t> практика, </a:t>
            </a:r>
            <a:r>
              <a:rPr lang="ru-RU" dirty="0" err="1"/>
              <a:t>виявляються</a:t>
            </a:r>
            <a:r>
              <a:rPr lang="ru-RU" dirty="0"/>
              <a:t> </a:t>
            </a:r>
            <a:r>
              <a:rPr lang="ru-RU" dirty="0" err="1"/>
              <a:t>нерозумним</a:t>
            </a:r>
            <a:r>
              <a:rPr lang="ru-RU" dirty="0"/>
              <a:t>, </a:t>
            </a:r>
            <a:r>
              <a:rPr lang="ru-RU" dirty="0" err="1"/>
              <a:t>протиправним</a:t>
            </a:r>
            <a:r>
              <a:rPr lang="ru-RU" dirty="0"/>
              <a:t> </a:t>
            </a:r>
            <a:r>
              <a:rPr lang="ru-RU" dirty="0" err="1"/>
              <a:t>або</a:t>
            </a:r>
            <a:r>
              <a:rPr lang="ru-RU" dirty="0"/>
              <a:t> </a:t>
            </a:r>
            <a:r>
              <a:rPr lang="ru-RU" dirty="0" err="1"/>
              <a:t>неправомірним</a:t>
            </a:r>
            <a:r>
              <a:rPr lang="ru-RU" dirty="0"/>
              <a:t> </a:t>
            </a:r>
            <a:r>
              <a:rPr lang="ru-RU" dirty="0" err="1"/>
              <a:t>протиріччям</a:t>
            </a:r>
            <a:r>
              <a:rPr lang="ru-RU" dirty="0"/>
              <a:t> </a:t>
            </a:r>
            <a:r>
              <a:rPr lang="ru-RU" dirty="0" err="1"/>
              <a:t>щодо</a:t>
            </a:r>
            <a:r>
              <a:rPr lang="ru-RU" dirty="0"/>
              <a:t> </a:t>
            </a:r>
            <a:r>
              <a:rPr lang="ru-RU" dirty="0" err="1"/>
              <a:t>встановленої</a:t>
            </a:r>
            <a:r>
              <a:rPr lang="ru-RU" dirty="0"/>
              <a:t> </a:t>
            </a:r>
            <a:r>
              <a:rPr lang="ru-RU" dirty="0" err="1"/>
              <a:t>статтею</a:t>
            </a:r>
            <a:r>
              <a:rPr lang="ru-RU" dirty="0"/>
              <a:t> 14 заборони </a:t>
            </a:r>
            <a:r>
              <a:rPr lang="ru-RU" dirty="0" err="1"/>
              <a:t>дискримінації</a:t>
            </a:r>
            <a:r>
              <a:rPr lang="ru-RU" dirty="0"/>
              <a:t> і, </a:t>
            </a:r>
            <a:r>
              <a:rPr lang="ru-RU" dirty="0" err="1"/>
              <a:t>дивлячись</a:t>
            </a:r>
            <a:r>
              <a:rPr lang="ru-RU" dirty="0"/>
              <a:t> </a:t>
            </a:r>
            <a:r>
              <a:rPr lang="ru-RU" dirty="0" err="1"/>
              <a:t>ширше</a:t>
            </a:r>
            <a:r>
              <a:rPr lang="ru-RU" dirty="0"/>
              <a:t>, </a:t>
            </a:r>
            <a:r>
              <a:rPr lang="ru-RU" dirty="0" err="1"/>
              <a:t>щодо</a:t>
            </a:r>
            <a:r>
              <a:rPr lang="ru-RU" dirty="0"/>
              <a:t> </a:t>
            </a:r>
            <a:r>
              <a:rPr lang="ru-RU" dirty="0" err="1"/>
              <a:t>основоположних</a:t>
            </a:r>
            <a:r>
              <a:rPr lang="ru-RU" dirty="0"/>
              <a:t> </a:t>
            </a:r>
            <a:r>
              <a:rPr lang="ru-RU" dirty="0" err="1"/>
              <a:t>принципів</a:t>
            </a:r>
            <a:r>
              <a:rPr lang="ru-RU" dirty="0"/>
              <a:t> </a:t>
            </a:r>
            <a:r>
              <a:rPr lang="ru-RU" dirty="0" err="1"/>
              <a:t>Конвенції</a:t>
            </a:r>
            <a:r>
              <a:rPr lang="ru-RU" dirty="0"/>
              <a:t> (</a:t>
            </a:r>
            <a:r>
              <a:rPr lang="en-US" i="1" dirty="0" err="1"/>
              <a:t>Larkos</a:t>
            </a:r>
            <a:r>
              <a:rPr lang="en-US" i="1" dirty="0"/>
              <a:t> </a:t>
            </a:r>
            <a:r>
              <a:rPr lang="ru-RU" i="1" dirty="0" err="1"/>
              <a:t>проти</a:t>
            </a:r>
            <a:r>
              <a:rPr lang="ru-RU" i="1" dirty="0"/>
              <a:t> </a:t>
            </a:r>
            <a:r>
              <a:rPr lang="ru-RU" i="1" dirty="0" err="1"/>
              <a:t>Кіпру</a:t>
            </a:r>
            <a:r>
              <a:rPr lang="ru-RU" dirty="0"/>
              <a:t> [ВП], № </a:t>
            </a:r>
            <a:r>
              <a:rPr lang="ru-RU" u="sng" dirty="0">
                <a:hlinkClick r:id="rId3"/>
              </a:rPr>
              <a:t>29515/95</a:t>
            </a:r>
            <a:r>
              <a:rPr lang="ru-RU" dirty="0"/>
              <a:t>, §§ 30‑31, </a:t>
            </a:r>
            <a:r>
              <a:rPr lang="en-US" dirty="0"/>
              <a:t>CEDH 1999-I; </a:t>
            </a:r>
            <a:r>
              <a:rPr lang="en-US" i="1" dirty="0" err="1"/>
              <a:t>Pla</a:t>
            </a:r>
            <a:r>
              <a:rPr lang="en-US" i="1" dirty="0"/>
              <a:t> </a:t>
            </a:r>
            <a:r>
              <a:rPr lang="ru-RU" i="1" dirty="0"/>
              <a:t>і </a:t>
            </a:r>
            <a:r>
              <a:rPr lang="en-US" i="1" dirty="0" err="1"/>
              <a:t>Puncernau</a:t>
            </a:r>
            <a:r>
              <a:rPr lang="en-US" dirty="0"/>
              <a:t>, </a:t>
            </a:r>
            <a:r>
              <a:rPr lang="ru-RU" dirty="0" err="1"/>
              <a:t>цитоване</a:t>
            </a:r>
            <a:r>
              <a:rPr lang="ru-RU" dirty="0"/>
              <a:t>, § 59, і </a:t>
            </a:r>
            <a:r>
              <a:rPr lang="en-US" i="1" dirty="0" err="1"/>
              <a:t>Karaman</a:t>
            </a:r>
            <a:r>
              <a:rPr lang="en-US" i="1" dirty="0"/>
              <a:t> </a:t>
            </a:r>
            <a:r>
              <a:rPr lang="ru-RU" i="1" dirty="0" err="1"/>
              <a:t>проти</a:t>
            </a:r>
            <a:r>
              <a:rPr lang="ru-RU" i="1" dirty="0"/>
              <a:t> </a:t>
            </a:r>
            <a:r>
              <a:rPr lang="ru-RU" i="1" dirty="0" err="1"/>
              <a:t>Туреччини</a:t>
            </a:r>
            <a:r>
              <a:rPr lang="ru-RU" dirty="0"/>
              <a:t>, № </a:t>
            </a:r>
            <a:r>
              <a:rPr lang="ru-RU" u="sng" dirty="0">
                <a:hlinkClick r:id="rId4"/>
              </a:rPr>
              <a:t>6489/03</a:t>
            </a:r>
            <a:r>
              <a:rPr lang="ru-RU" dirty="0"/>
              <a:t>, § 30, 15 </a:t>
            </a:r>
            <a:r>
              <a:rPr lang="ru-RU" dirty="0" err="1"/>
              <a:t>січня</a:t>
            </a:r>
            <a:r>
              <a:rPr lang="ru-RU" dirty="0"/>
              <a:t> 2008 року</a:t>
            </a:r>
            <a:r>
              <a:rPr lang="ru-RU" dirty="0" smtClean="0"/>
              <a:t>).</a:t>
            </a:r>
            <a:endParaRPr lang="ru-RU" dirty="0"/>
          </a:p>
        </p:txBody>
      </p:sp>
    </p:spTree>
    <p:extLst>
      <p:ext uri="{BB962C8B-B14F-4D97-AF65-F5344CB8AC3E}">
        <p14:creationId xmlns:p14="http://schemas.microsoft.com/office/powerpoint/2010/main" val="372542317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936104"/>
          </a:xfrm>
        </p:spPr>
        <p:txBody>
          <a:bodyPr>
            <a:normAutofit/>
          </a:bodyPr>
          <a:lstStyle/>
          <a:p>
            <a:pPr algn="ctr"/>
            <a:r>
              <a:rPr lang="en-US" sz="1800" b="1" dirty="0"/>
              <a:t>CASE OF ARNABOLDI v. ITALY </a:t>
            </a:r>
            <a:r>
              <a:rPr lang="uk-UA" sz="1800" b="1" dirty="0" smtClean="0"/>
              <a:t/>
            </a:r>
            <a:br>
              <a:rPr lang="uk-UA" sz="1800" b="1" dirty="0" smtClean="0"/>
            </a:br>
            <a:r>
              <a:rPr lang="en-US" sz="1800" b="1" dirty="0"/>
              <a:t>14/03/2019</a:t>
            </a:r>
            <a:r>
              <a:rPr lang="uk-UA" sz="1800" b="1" dirty="0" smtClean="0"/>
              <a:t/>
            </a:r>
            <a:br>
              <a:rPr lang="uk-UA" sz="1800" b="1" dirty="0" smtClean="0"/>
            </a:br>
            <a:r>
              <a:rPr lang="en-US" sz="1800" b="1" dirty="0" smtClean="0"/>
              <a:t>(</a:t>
            </a:r>
            <a:r>
              <a:rPr lang="en-US" sz="1800" b="1" dirty="0"/>
              <a:t>Application no. 43422/07)</a:t>
            </a:r>
          </a:p>
        </p:txBody>
      </p:sp>
      <p:sp>
        <p:nvSpPr>
          <p:cNvPr id="3" name="Объект 2"/>
          <p:cNvSpPr>
            <a:spLocks noGrp="1"/>
          </p:cNvSpPr>
          <p:nvPr>
            <p:ph idx="1"/>
          </p:nvPr>
        </p:nvSpPr>
        <p:spPr>
          <a:xfrm>
            <a:off x="457200" y="1340768"/>
            <a:ext cx="8229600" cy="5112568"/>
          </a:xfrm>
        </p:spPr>
        <p:txBody>
          <a:bodyPr>
            <a:normAutofit fontScale="77500" lnSpcReduction="20000"/>
          </a:bodyPr>
          <a:lstStyle/>
          <a:p>
            <a:pPr marL="0" indent="0" algn="just">
              <a:buNone/>
            </a:pPr>
            <a:r>
              <a:rPr lang="ru-RU" dirty="0" err="1"/>
              <a:t>Заявник</a:t>
            </a:r>
            <a:r>
              <a:rPr lang="ru-RU" dirty="0"/>
              <a:t> є </a:t>
            </a:r>
            <a:r>
              <a:rPr lang="ru-RU" dirty="0" err="1"/>
              <a:t>громадянином</a:t>
            </a:r>
            <a:r>
              <a:rPr lang="ru-RU" dirty="0"/>
              <a:t> </a:t>
            </a:r>
            <a:r>
              <a:rPr lang="ru-RU" dirty="0" err="1"/>
              <a:t>Італії</a:t>
            </a:r>
            <a:r>
              <a:rPr lang="ru-RU" dirty="0"/>
              <a:t> та </a:t>
            </a:r>
            <a:r>
              <a:rPr lang="ru-RU" dirty="0" err="1"/>
              <a:t>володіє</a:t>
            </a:r>
            <a:r>
              <a:rPr lang="ru-RU" dirty="0"/>
              <a:t> земельною </a:t>
            </a:r>
            <a:r>
              <a:rPr lang="ru-RU" dirty="0" err="1"/>
              <a:t>ділянкою</a:t>
            </a:r>
            <a:r>
              <a:rPr lang="ru-RU" dirty="0"/>
              <a:t>, на </a:t>
            </a:r>
            <a:r>
              <a:rPr lang="ru-RU" dirty="0" err="1"/>
              <a:t>якій</a:t>
            </a:r>
            <a:r>
              <a:rPr lang="ru-RU" dirty="0"/>
              <a:t> </a:t>
            </a:r>
            <a:r>
              <a:rPr lang="ru-RU" dirty="0" err="1"/>
              <a:t>розташований</a:t>
            </a:r>
            <a:r>
              <a:rPr lang="ru-RU" dirty="0"/>
              <a:t> </a:t>
            </a:r>
            <a:r>
              <a:rPr lang="ru-RU" dirty="0" err="1"/>
              <a:t>його</a:t>
            </a:r>
            <a:r>
              <a:rPr lang="ru-RU" dirty="0"/>
              <a:t> </a:t>
            </a:r>
            <a:r>
              <a:rPr lang="ru-RU" dirty="0" err="1"/>
              <a:t>житловий</a:t>
            </a:r>
            <a:r>
              <a:rPr lang="ru-RU" dirty="0"/>
              <a:t> </a:t>
            </a:r>
            <a:r>
              <a:rPr lang="ru-RU" dirty="0" err="1"/>
              <a:t>будинок</a:t>
            </a:r>
            <a:r>
              <a:rPr lang="ru-RU" dirty="0"/>
              <a:t> та </a:t>
            </a:r>
            <a:r>
              <a:rPr lang="ru-RU" dirty="0" err="1"/>
              <a:t>господарське</a:t>
            </a:r>
            <a:r>
              <a:rPr lang="ru-RU" dirty="0"/>
              <a:t> </a:t>
            </a:r>
            <a:r>
              <a:rPr lang="ru-RU" dirty="0" err="1"/>
              <a:t>приміщення</a:t>
            </a:r>
            <a:r>
              <a:rPr lang="ru-RU" dirty="0"/>
              <a:t>. Справа </a:t>
            </a:r>
            <a:r>
              <a:rPr lang="ru-RU" dirty="0" err="1"/>
              <a:t>стосувалась</a:t>
            </a:r>
            <a:r>
              <a:rPr lang="ru-RU" dirty="0"/>
              <a:t> </a:t>
            </a:r>
            <a:r>
              <a:rPr lang="ru-RU" dirty="0" err="1"/>
              <a:t>експропріації</a:t>
            </a:r>
            <a:r>
              <a:rPr lang="ru-RU" dirty="0"/>
              <a:t> </a:t>
            </a:r>
            <a:r>
              <a:rPr lang="ru-RU" dirty="0" err="1"/>
              <a:t>земельної</a:t>
            </a:r>
            <a:r>
              <a:rPr lang="ru-RU" dirty="0"/>
              <a:t> </a:t>
            </a:r>
            <a:r>
              <a:rPr lang="ru-RU" dirty="0" err="1"/>
              <a:t>ділянки</a:t>
            </a:r>
            <a:r>
              <a:rPr lang="ru-RU" dirty="0"/>
              <a:t> </a:t>
            </a:r>
            <a:r>
              <a:rPr lang="ru-RU" dirty="0" err="1"/>
              <a:t>заявника</a:t>
            </a:r>
            <a:r>
              <a:rPr lang="ru-RU" dirty="0"/>
              <a:t>, </a:t>
            </a:r>
            <a:r>
              <a:rPr lang="ru-RU" dirty="0" err="1"/>
              <a:t>що</a:t>
            </a:r>
            <a:r>
              <a:rPr lang="ru-RU" dirty="0"/>
              <a:t> належала </a:t>
            </a:r>
            <a:r>
              <a:rPr lang="ru-RU" dirty="0" err="1"/>
              <a:t>йому</a:t>
            </a:r>
            <a:r>
              <a:rPr lang="ru-RU" dirty="0"/>
              <a:t> на </a:t>
            </a:r>
            <a:r>
              <a:rPr lang="ru-RU" dirty="0" err="1"/>
              <a:t>праві</a:t>
            </a:r>
            <a:r>
              <a:rPr lang="ru-RU" dirty="0"/>
              <a:t> </a:t>
            </a:r>
            <a:r>
              <a:rPr lang="ru-RU" dirty="0" err="1"/>
              <a:t>власності</a:t>
            </a:r>
            <a:r>
              <a:rPr lang="ru-RU" dirty="0"/>
              <a:t> для </a:t>
            </a:r>
            <a:r>
              <a:rPr lang="ru-RU" dirty="0" err="1"/>
              <a:t>суспільних</a:t>
            </a:r>
            <a:r>
              <a:rPr lang="ru-RU" dirty="0"/>
              <a:t> потреб – </a:t>
            </a:r>
            <a:r>
              <a:rPr lang="ru-RU" dirty="0" err="1"/>
              <a:t>будівництва</a:t>
            </a:r>
            <a:r>
              <a:rPr lang="ru-RU" dirty="0"/>
              <a:t> дороги, а </a:t>
            </a:r>
            <a:r>
              <a:rPr lang="ru-RU" dirty="0" err="1"/>
              <a:t>також</a:t>
            </a:r>
            <a:r>
              <a:rPr lang="ru-RU" dirty="0"/>
              <a:t> </a:t>
            </a:r>
            <a:r>
              <a:rPr lang="ru-RU" dirty="0" err="1"/>
              <a:t>неможливості</a:t>
            </a:r>
            <a:r>
              <a:rPr lang="ru-RU" dirty="0"/>
              <a:t> </a:t>
            </a:r>
            <a:r>
              <a:rPr lang="ru-RU" dirty="0" err="1"/>
              <a:t>отримати</a:t>
            </a:r>
            <a:r>
              <a:rPr lang="ru-RU" dirty="0"/>
              <a:t> </a:t>
            </a:r>
            <a:r>
              <a:rPr lang="ru-RU" dirty="0" err="1"/>
              <a:t>присуджену</a:t>
            </a:r>
            <a:r>
              <a:rPr lang="ru-RU" dirty="0"/>
              <a:t> </a:t>
            </a:r>
            <a:r>
              <a:rPr lang="ru-RU" dirty="0" err="1"/>
              <a:t>йому</a:t>
            </a:r>
            <a:r>
              <a:rPr lang="ru-RU" dirty="0"/>
              <a:t> суму </a:t>
            </a:r>
            <a:r>
              <a:rPr lang="ru-RU" dirty="0" err="1"/>
              <a:t>грошову</a:t>
            </a:r>
            <a:r>
              <a:rPr lang="ru-RU" dirty="0"/>
              <a:t> </a:t>
            </a:r>
            <a:r>
              <a:rPr lang="ru-RU" dirty="0" err="1"/>
              <a:t>компенсацію</a:t>
            </a:r>
            <a:r>
              <a:rPr lang="ru-RU" dirty="0"/>
              <a:t> у </a:t>
            </a:r>
            <a:r>
              <a:rPr lang="ru-RU" dirty="0" err="1"/>
              <a:t>зв’язку</a:t>
            </a:r>
            <a:r>
              <a:rPr lang="ru-RU" dirty="0"/>
              <a:t> </a:t>
            </a:r>
            <a:r>
              <a:rPr lang="ru-RU" dirty="0" err="1"/>
              <a:t>із</a:t>
            </a:r>
            <a:r>
              <a:rPr lang="ru-RU" dirty="0"/>
              <a:t> </a:t>
            </a:r>
            <a:r>
              <a:rPr lang="ru-RU" dirty="0" err="1"/>
              <a:t>цим</a:t>
            </a:r>
            <a:r>
              <a:rPr lang="ru-RU" dirty="0"/>
              <a:t>. У 2007 </a:t>
            </a:r>
            <a:r>
              <a:rPr lang="ru-RU" dirty="0" err="1"/>
              <a:t>році</a:t>
            </a:r>
            <a:r>
              <a:rPr lang="ru-RU" dirty="0"/>
              <a:t> </a:t>
            </a:r>
            <a:r>
              <a:rPr lang="ru-RU" dirty="0" err="1"/>
              <a:t>районний</a:t>
            </a:r>
            <a:r>
              <a:rPr lang="ru-RU" dirty="0"/>
              <a:t> суд </a:t>
            </a:r>
            <a:r>
              <a:rPr lang="ru-RU" dirty="0" err="1"/>
              <a:t>встановив</a:t>
            </a:r>
            <a:r>
              <a:rPr lang="ru-RU" dirty="0"/>
              <a:t> </a:t>
            </a:r>
            <a:r>
              <a:rPr lang="ru-RU" dirty="0" err="1"/>
              <a:t>незаконність</a:t>
            </a:r>
            <a:r>
              <a:rPr lang="ru-RU" dirty="0"/>
              <a:t> </a:t>
            </a:r>
            <a:r>
              <a:rPr lang="ru-RU" dirty="0" err="1"/>
              <a:t>експропріації</a:t>
            </a:r>
            <a:r>
              <a:rPr lang="ru-RU" dirty="0"/>
              <a:t> </a:t>
            </a:r>
            <a:r>
              <a:rPr lang="ru-RU" dirty="0" err="1"/>
              <a:t>земельної</a:t>
            </a:r>
            <a:r>
              <a:rPr lang="ru-RU" dirty="0"/>
              <a:t> </a:t>
            </a:r>
            <a:r>
              <a:rPr lang="ru-RU" dirty="0" err="1"/>
              <a:t>ділянки</a:t>
            </a:r>
            <a:r>
              <a:rPr lang="ru-RU" dirty="0"/>
              <a:t> </a:t>
            </a:r>
            <a:r>
              <a:rPr lang="ru-RU" dirty="0" err="1"/>
              <a:t>заявника</a:t>
            </a:r>
            <a:r>
              <a:rPr lang="ru-RU" dirty="0"/>
              <a:t> </a:t>
            </a:r>
            <a:r>
              <a:rPr lang="ru-RU" dirty="0" err="1"/>
              <a:t>компанією</a:t>
            </a:r>
            <a:r>
              <a:rPr lang="ru-RU" dirty="0"/>
              <a:t> з </a:t>
            </a:r>
            <a:r>
              <a:rPr lang="ru-RU" dirty="0" err="1"/>
              <a:t>нерухомості</a:t>
            </a:r>
            <a:r>
              <a:rPr lang="ru-RU" dirty="0"/>
              <a:t> </a:t>
            </a:r>
            <a:r>
              <a:rPr lang="en-US" dirty="0" err="1"/>
              <a:t>Padana</a:t>
            </a:r>
            <a:r>
              <a:rPr lang="en-US" dirty="0"/>
              <a:t> </a:t>
            </a:r>
            <a:r>
              <a:rPr lang="en-US" dirty="0" err="1"/>
              <a:t>Appalti</a:t>
            </a:r>
            <a:r>
              <a:rPr lang="en-US" dirty="0"/>
              <a:t> S.p.A., </a:t>
            </a:r>
            <a:r>
              <a:rPr lang="ru-RU" dirty="0"/>
              <a:t>яка </a:t>
            </a:r>
            <a:r>
              <a:rPr lang="ru-RU" dirty="0" err="1"/>
              <a:t>діяла</a:t>
            </a:r>
            <a:r>
              <a:rPr lang="ru-RU" dirty="0"/>
              <a:t> </a:t>
            </a:r>
            <a:r>
              <a:rPr lang="ru-RU" dirty="0" err="1"/>
              <a:t>від</a:t>
            </a:r>
            <a:r>
              <a:rPr lang="ru-RU" dirty="0"/>
              <a:t> </a:t>
            </a:r>
            <a:r>
              <a:rPr lang="ru-RU" dirty="0" err="1"/>
              <a:t>імені</a:t>
            </a:r>
            <a:r>
              <a:rPr lang="ru-RU" dirty="0"/>
              <a:t> </a:t>
            </a:r>
            <a:r>
              <a:rPr lang="ru-RU" dirty="0" err="1"/>
              <a:t>Національної</a:t>
            </a:r>
            <a:r>
              <a:rPr lang="ru-RU" dirty="0"/>
              <a:t> </a:t>
            </a:r>
            <a:r>
              <a:rPr lang="ru-RU" dirty="0" err="1"/>
              <a:t>компанії</a:t>
            </a:r>
            <a:r>
              <a:rPr lang="ru-RU" dirty="0"/>
              <a:t> з </a:t>
            </a:r>
            <a:r>
              <a:rPr lang="ru-RU" dirty="0" err="1"/>
              <a:t>будівництва</a:t>
            </a:r>
            <a:r>
              <a:rPr lang="ru-RU" dirty="0"/>
              <a:t> </a:t>
            </a:r>
            <a:r>
              <a:rPr lang="ru-RU" dirty="0" err="1"/>
              <a:t>доріг</a:t>
            </a:r>
            <a:r>
              <a:rPr lang="ru-RU" dirty="0"/>
              <a:t> та </a:t>
            </a:r>
            <a:r>
              <a:rPr lang="ru-RU" dirty="0" err="1"/>
              <a:t>зобов’язав</a:t>
            </a:r>
            <a:r>
              <a:rPr lang="ru-RU" dirty="0"/>
              <a:t> </a:t>
            </a:r>
            <a:r>
              <a:rPr lang="ru-RU" dirty="0" err="1"/>
              <a:t>сплатити</a:t>
            </a:r>
            <a:r>
              <a:rPr lang="ru-RU" dirty="0"/>
              <a:t> </a:t>
            </a:r>
            <a:r>
              <a:rPr lang="ru-RU" dirty="0" err="1"/>
              <a:t>йому</a:t>
            </a:r>
            <a:r>
              <a:rPr lang="ru-RU" dirty="0"/>
              <a:t> </a:t>
            </a:r>
            <a:r>
              <a:rPr lang="ru-RU" dirty="0" err="1"/>
              <a:t>компенсацію</a:t>
            </a:r>
            <a:r>
              <a:rPr lang="ru-RU" dirty="0"/>
              <a:t> у </a:t>
            </a:r>
            <a:r>
              <a:rPr lang="ru-RU" dirty="0" err="1"/>
              <a:t>розмірі</a:t>
            </a:r>
            <a:r>
              <a:rPr lang="ru-RU" dirty="0"/>
              <a:t> 653 821 </a:t>
            </a:r>
            <a:r>
              <a:rPr lang="ru-RU" dirty="0" err="1"/>
              <a:t>євро</a:t>
            </a:r>
            <a:r>
              <a:rPr lang="ru-RU" dirty="0"/>
              <a:t>. У 2008 </a:t>
            </a:r>
            <a:r>
              <a:rPr lang="ru-RU" dirty="0" err="1"/>
              <a:t>році</a:t>
            </a:r>
            <a:r>
              <a:rPr lang="ru-RU" dirty="0"/>
              <a:t> </a:t>
            </a:r>
            <a:r>
              <a:rPr lang="ru-RU" dirty="0" err="1"/>
              <a:t>заявник</a:t>
            </a:r>
            <a:r>
              <a:rPr lang="ru-RU" dirty="0"/>
              <a:t> подав </a:t>
            </a:r>
            <a:r>
              <a:rPr lang="ru-RU" dirty="0" err="1"/>
              <a:t>заяву</a:t>
            </a:r>
            <a:r>
              <a:rPr lang="ru-RU" dirty="0"/>
              <a:t> до </a:t>
            </a:r>
            <a:r>
              <a:rPr lang="ru-RU" dirty="0" err="1"/>
              <a:t>керуючих</a:t>
            </a:r>
            <a:r>
              <a:rPr lang="ru-RU" dirty="0"/>
              <a:t> </a:t>
            </a:r>
            <a:r>
              <a:rPr lang="ru-RU" dirty="0" err="1"/>
              <a:t>ліквідаційною</a:t>
            </a:r>
            <a:r>
              <a:rPr lang="ru-RU" dirty="0"/>
              <a:t> </a:t>
            </a:r>
            <a:r>
              <a:rPr lang="ru-RU" dirty="0" err="1"/>
              <a:t>комісією</a:t>
            </a:r>
            <a:r>
              <a:rPr lang="ru-RU" dirty="0"/>
              <a:t> </a:t>
            </a:r>
            <a:r>
              <a:rPr lang="en-US" dirty="0" err="1"/>
              <a:t>Padana</a:t>
            </a:r>
            <a:r>
              <a:rPr lang="en-US" dirty="0"/>
              <a:t> </a:t>
            </a:r>
            <a:r>
              <a:rPr lang="en-US" dirty="0" err="1"/>
              <a:t>Appalti</a:t>
            </a:r>
            <a:r>
              <a:rPr lang="en-US" dirty="0"/>
              <a:t> S.p.A.</a:t>
            </a:r>
            <a:r>
              <a:rPr lang="ru-RU" dirty="0" err="1"/>
              <a:t>щодо</a:t>
            </a:r>
            <a:r>
              <a:rPr lang="ru-RU" dirty="0"/>
              <a:t> </a:t>
            </a:r>
            <a:r>
              <a:rPr lang="ru-RU" dirty="0" err="1"/>
              <a:t>виплати</a:t>
            </a:r>
            <a:r>
              <a:rPr lang="ru-RU" dirty="0"/>
              <a:t> </a:t>
            </a:r>
            <a:r>
              <a:rPr lang="ru-RU" dirty="0" err="1"/>
              <a:t>йому</a:t>
            </a:r>
            <a:r>
              <a:rPr lang="ru-RU" dirty="0"/>
              <a:t> </a:t>
            </a:r>
            <a:r>
              <a:rPr lang="ru-RU" dirty="0" err="1"/>
              <a:t>грошової</a:t>
            </a:r>
            <a:r>
              <a:rPr lang="ru-RU" dirty="0"/>
              <a:t> </a:t>
            </a:r>
            <a:r>
              <a:rPr lang="ru-RU" dirty="0" err="1"/>
              <a:t>компенсації</a:t>
            </a:r>
            <a:r>
              <a:rPr lang="ru-RU" dirty="0"/>
              <a:t>, </a:t>
            </a:r>
            <a:r>
              <a:rPr lang="ru-RU" dirty="0" err="1"/>
              <a:t>проте</a:t>
            </a:r>
            <a:r>
              <a:rPr lang="ru-RU" dirty="0"/>
              <a:t> </a:t>
            </a:r>
            <a:r>
              <a:rPr lang="ru-RU" dirty="0" err="1"/>
              <a:t>отримав</a:t>
            </a:r>
            <a:r>
              <a:rPr lang="ru-RU" dirty="0"/>
              <a:t> </a:t>
            </a:r>
            <a:r>
              <a:rPr lang="ru-RU" dirty="0" err="1"/>
              <a:t>відмову</a:t>
            </a:r>
            <a:r>
              <a:rPr lang="ru-RU" dirty="0"/>
              <a:t>, </a:t>
            </a:r>
            <a:r>
              <a:rPr lang="ru-RU" dirty="0" err="1"/>
              <a:t>оскільки</a:t>
            </a:r>
            <a:r>
              <a:rPr lang="ru-RU" dirty="0"/>
              <a:t> </a:t>
            </a:r>
            <a:r>
              <a:rPr lang="ru-RU" dirty="0" err="1"/>
              <a:t>вартість</a:t>
            </a:r>
            <a:r>
              <a:rPr lang="ru-RU" dirty="0"/>
              <a:t> </a:t>
            </a:r>
            <a:r>
              <a:rPr lang="ru-RU" dirty="0" err="1"/>
              <a:t>будівлі</a:t>
            </a:r>
            <a:r>
              <a:rPr lang="ru-RU" dirty="0"/>
              <a:t>, яка </a:t>
            </a:r>
            <a:r>
              <a:rPr lang="ru-RU" dirty="0" err="1"/>
              <a:t>знаходиться</a:t>
            </a:r>
            <a:r>
              <a:rPr lang="ru-RU" dirty="0"/>
              <a:t> на </a:t>
            </a:r>
            <a:r>
              <a:rPr lang="ru-RU" dirty="0" err="1"/>
              <a:t>балансі</a:t>
            </a:r>
            <a:r>
              <a:rPr lang="ru-RU" dirty="0"/>
              <a:t> </a:t>
            </a:r>
            <a:r>
              <a:rPr lang="ru-RU" dirty="0" err="1"/>
              <a:t>компанії</a:t>
            </a:r>
            <a:r>
              <a:rPr lang="ru-RU" dirty="0"/>
              <a:t>, </a:t>
            </a:r>
            <a:r>
              <a:rPr lang="ru-RU" dirty="0" err="1"/>
              <a:t>складала</a:t>
            </a:r>
            <a:r>
              <a:rPr lang="ru-RU" dirty="0"/>
              <a:t> 169 000 </a:t>
            </a:r>
            <a:r>
              <a:rPr lang="ru-RU" dirty="0" err="1"/>
              <a:t>євро</a:t>
            </a:r>
            <a:r>
              <a:rPr lang="ru-RU" dirty="0"/>
              <a:t>, а </a:t>
            </a:r>
            <a:r>
              <a:rPr lang="ru-RU" dirty="0" err="1"/>
              <a:t>першочергові</a:t>
            </a:r>
            <a:r>
              <a:rPr lang="ru-RU" dirty="0"/>
              <a:t> </a:t>
            </a:r>
            <a:r>
              <a:rPr lang="ru-RU" dirty="0" err="1"/>
              <a:t>вимоги</a:t>
            </a:r>
            <a:r>
              <a:rPr lang="ru-RU" dirty="0"/>
              <a:t>, </a:t>
            </a:r>
            <a:r>
              <a:rPr lang="ru-RU" dirty="0" err="1"/>
              <a:t>які</a:t>
            </a:r>
            <a:r>
              <a:rPr lang="ru-RU" dirty="0"/>
              <a:t> </a:t>
            </a:r>
            <a:r>
              <a:rPr lang="ru-RU" dirty="0" err="1"/>
              <a:t>вже</a:t>
            </a:r>
            <a:r>
              <a:rPr lang="ru-RU" dirty="0"/>
              <a:t> </a:t>
            </a:r>
            <a:r>
              <a:rPr lang="ru-RU" dirty="0" err="1"/>
              <a:t>були</a:t>
            </a:r>
            <a:r>
              <a:rPr lang="ru-RU" dirty="0"/>
              <a:t> </a:t>
            </a:r>
            <a:r>
              <a:rPr lang="ru-RU" dirty="0" err="1"/>
              <a:t>зареєстровані</a:t>
            </a:r>
            <a:r>
              <a:rPr lang="ru-RU" dirty="0"/>
              <a:t> </a:t>
            </a:r>
            <a:r>
              <a:rPr lang="ru-RU" dirty="0" err="1"/>
              <a:t>попередньо</a:t>
            </a:r>
            <a:r>
              <a:rPr lang="ru-RU" dirty="0"/>
              <a:t>, </a:t>
            </a:r>
            <a:r>
              <a:rPr lang="ru-RU" dirty="0" err="1"/>
              <a:t>складали</a:t>
            </a:r>
            <a:r>
              <a:rPr lang="ru-RU" dirty="0"/>
              <a:t> </a:t>
            </a:r>
            <a:r>
              <a:rPr lang="ru-RU" dirty="0" err="1"/>
              <a:t>загальну</a:t>
            </a:r>
            <a:r>
              <a:rPr lang="ru-RU" dirty="0"/>
              <a:t> суму в </a:t>
            </a:r>
            <a:r>
              <a:rPr lang="ru-RU" dirty="0" err="1"/>
              <a:t>розмірі</a:t>
            </a:r>
            <a:r>
              <a:rPr lang="ru-RU" dirty="0"/>
              <a:t> 278 000 </a:t>
            </a:r>
            <a:r>
              <a:rPr lang="ru-RU" dirty="0" err="1"/>
              <a:t>євро</a:t>
            </a:r>
            <a:r>
              <a:rPr lang="ru-RU" dirty="0"/>
              <a:t>. У 2010 і 2011 роках </a:t>
            </a:r>
            <a:r>
              <a:rPr lang="ru-RU" dirty="0" err="1"/>
              <a:t>заявник</a:t>
            </a:r>
            <a:r>
              <a:rPr lang="ru-RU" dirty="0"/>
              <a:t> подав заяви до </a:t>
            </a:r>
            <a:r>
              <a:rPr lang="ru-RU" dirty="0" err="1"/>
              <a:t>судів</a:t>
            </a:r>
            <a:r>
              <a:rPr lang="ru-RU" dirty="0"/>
              <a:t>, </a:t>
            </a:r>
            <a:r>
              <a:rPr lang="ru-RU" dirty="0" err="1"/>
              <a:t>стверджуючи</a:t>
            </a:r>
            <a:r>
              <a:rPr lang="ru-RU" dirty="0"/>
              <a:t>, </a:t>
            </a:r>
            <a:r>
              <a:rPr lang="ru-RU" dirty="0" err="1"/>
              <a:t>що</a:t>
            </a:r>
            <a:r>
              <a:rPr lang="ru-RU" dirty="0"/>
              <a:t> </a:t>
            </a:r>
            <a:r>
              <a:rPr lang="ru-RU" dirty="0" err="1"/>
              <a:t>він</a:t>
            </a:r>
            <a:r>
              <a:rPr lang="ru-RU" dirty="0"/>
              <a:t> не в </a:t>
            </a:r>
            <a:r>
              <a:rPr lang="ru-RU" dirty="0" err="1"/>
              <a:t>змозі</a:t>
            </a:r>
            <a:r>
              <a:rPr lang="ru-RU" dirty="0"/>
              <a:t> </a:t>
            </a:r>
            <a:r>
              <a:rPr lang="ru-RU" dirty="0" err="1"/>
              <a:t>отримати</a:t>
            </a:r>
            <a:r>
              <a:rPr lang="ru-RU" dirty="0"/>
              <a:t> </a:t>
            </a:r>
            <a:r>
              <a:rPr lang="ru-RU" dirty="0" err="1"/>
              <a:t>грошову</a:t>
            </a:r>
            <a:r>
              <a:rPr lang="ru-RU" dirty="0"/>
              <a:t> </a:t>
            </a:r>
            <a:r>
              <a:rPr lang="ru-RU" dirty="0" err="1"/>
              <a:t>компенсацію</a:t>
            </a:r>
            <a:r>
              <a:rPr lang="ru-RU" dirty="0"/>
              <a:t> та </a:t>
            </a:r>
            <a:r>
              <a:rPr lang="ru-RU" dirty="0" err="1"/>
              <a:t>вимагає</a:t>
            </a:r>
            <a:r>
              <a:rPr lang="ru-RU" dirty="0"/>
              <a:t> </a:t>
            </a:r>
            <a:r>
              <a:rPr lang="ru-RU" dirty="0" err="1"/>
              <a:t>повернення</a:t>
            </a:r>
            <a:r>
              <a:rPr lang="ru-RU" dirty="0"/>
              <a:t> </a:t>
            </a:r>
            <a:r>
              <a:rPr lang="ru-RU" dirty="0" err="1"/>
              <a:t>його</a:t>
            </a:r>
            <a:r>
              <a:rPr lang="ru-RU" dirty="0"/>
              <a:t> </a:t>
            </a:r>
            <a:r>
              <a:rPr lang="ru-RU" dirty="0" err="1"/>
              <a:t>землі</a:t>
            </a:r>
            <a:r>
              <a:rPr lang="ru-RU" dirty="0"/>
              <a:t> </a:t>
            </a:r>
            <a:r>
              <a:rPr lang="ru-RU" dirty="0" err="1"/>
              <a:t>або</a:t>
            </a:r>
            <a:r>
              <a:rPr lang="ru-RU" dirty="0"/>
              <a:t> </a:t>
            </a:r>
            <a:r>
              <a:rPr lang="ru-RU" dirty="0" err="1"/>
              <a:t>сплати</a:t>
            </a:r>
            <a:r>
              <a:rPr lang="ru-RU" dirty="0"/>
              <a:t> </a:t>
            </a:r>
            <a:r>
              <a:rPr lang="ru-RU" dirty="0" err="1"/>
              <a:t>грошової</a:t>
            </a:r>
            <a:r>
              <a:rPr lang="ru-RU" dirty="0"/>
              <a:t> </a:t>
            </a:r>
            <a:r>
              <a:rPr lang="ru-RU" dirty="0" err="1"/>
              <a:t>компенсації</a:t>
            </a:r>
            <a:r>
              <a:rPr lang="ru-RU" dirty="0"/>
              <a:t> </a:t>
            </a:r>
            <a:r>
              <a:rPr lang="ru-RU" dirty="0" err="1"/>
              <a:t>від</a:t>
            </a:r>
            <a:r>
              <a:rPr lang="ru-RU" dirty="0"/>
              <a:t> </a:t>
            </a:r>
            <a:r>
              <a:rPr lang="ru-RU" dirty="0" err="1"/>
              <a:t>органів</a:t>
            </a:r>
            <a:r>
              <a:rPr lang="ru-RU" dirty="0"/>
              <a:t> </a:t>
            </a:r>
            <a:r>
              <a:rPr lang="ru-RU" dirty="0" err="1"/>
              <a:t>влади</a:t>
            </a:r>
            <a:r>
              <a:rPr lang="ru-RU" dirty="0"/>
              <a:t>. </a:t>
            </a:r>
            <a:endParaRPr lang="en-US" dirty="0"/>
          </a:p>
        </p:txBody>
      </p:sp>
    </p:spTree>
    <p:extLst>
      <p:ext uri="{BB962C8B-B14F-4D97-AF65-F5344CB8AC3E}">
        <p14:creationId xmlns:p14="http://schemas.microsoft.com/office/powerpoint/2010/main" val="86994131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92500"/>
          </a:bodyPr>
          <a:lstStyle/>
          <a:p>
            <a:pPr marL="0" indent="0" algn="just">
              <a:buNone/>
            </a:pPr>
            <a:r>
              <a:rPr lang="ru-RU" dirty="0" err="1"/>
              <a:t>Ці</a:t>
            </a:r>
            <a:r>
              <a:rPr lang="ru-RU" dirty="0"/>
              <a:t> позови </a:t>
            </a:r>
            <a:r>
              <a:rPr lang="ru-RU" dirty="0" err="1"/>
              <a:t>були</a:t>
            </a:r>
            <a:r>
              <a:rPr lang="ru-RU" dirty="0"/>
              <a:t> </a:t>
            </a:r>
            <a:r>
              <a:rPr lang="ru-RU" dirty="0" err="1"/>
              <a:t>відхилені</a:t>
            </a:r>
            <a:r>
              <a:rPr lang="ru-RU" dirty="0"/>
              <a:t>, а </a:t>
            </a:r>
            <a:r>
              <a:rPr lang="ru-RU" dirty="0" err="1"/>
              <a:t>заявник</a:t>
            </a:r>
            <a:r>
              <a:rPr lang="ru-RU" dirty="0"/>
              <a:t> </a:t>
            </a:r>
            <a:r>
              <a:rPr lang="ru-RU" dirty="0" err="1"/>
              <a:t>мав</a:t>
            </a:r>
            <a:r>
              <a:rPr lang="ru-RU" dirty="0"/>
              <a:t> </a:t>
            </a:r>
            <a:r>
              <a:rPr lang="ru-RU" dirty="0" err="1"/>
              <a:t>сплатити</a:t>
            </a:r>
            <a:r>
              <a:rPr lang="ru-RU" dirty="0"/>
              <a:t> </a:t>
            </a:r>
            <a:r>
              <a:rPr lang="ru-RU" dirty="0" err="1"/>
              <a:t>розмір</a:t>
            </a:r>
            <a:r>
              <a:rPr lang="ru-RU" dirty="0"/>
              <a:t> </a:t>
            </a:r>
            <a:r>
              <a:rPr lang="ru-RU" dirty="0" err="1"/>
              <a:t>судових</a:t>
            </a:r>
            <a:r>
              <a:rPr lang="ru-RU" dirty="0"/>
              <a:t> </a:t>
            </a:r>
            <a:r>
              <a:rPr lang="ru-RU" dirty="0" err="1"/>
              <a:t>витрат</a:t>
            </a:r>
            <a:r>
              <a:rPr lang="ru-RU" dirty="0"/>
              <a:t>. У 2015 </a:t>
            </a:r>
            <a:r>
              <a:rPr lang="ru-RU" dirty="0" err="1"/>
              <a:t>році</a:t>
            </a:r>
            <a:r>
              <a:rPr lang="ru-RU" dirty="0"/>
              <a:t> </a:t>
            </a:r>
            <a:r>
              <a:rPr lang="ru-RU" dirty="0" err="1"/>
              <a:t>ліквідаційна</a:t>
            </a:r>
            <a:r>
              <a:rPr lang="ru-RU" dirty="0"/>
              <a:t> </a:t>
            </a:r>
            <a:r>
              <a:rPr lang="ru-RU" dirty="0" err="1"/>
              <a:t>комісія</a:t>
            </a:r>
            <a:r>
              <a:rPr lang="ru-RU" dirty="0"/>
              <a:t> </a:t>
            </a:r>
            <a:r>
              <a:rPr lang="ru-RU" dirty="0" err="1"/>
              <a:t>розподілила</a:t>
            </a:r>
            <a:r>
              <a:rPr lang="ru-RU" dirty="0"/>
              <a:t> </a:t>
            </a:r>
            <a:r>
              <a:rPr lang="ru-RU" dirty="0" err="1"/>
              <a:t>залишки</a:t>
            </a:r>
            <a:r>
              <a:rPr lang="ru-RU" dirty="0"/>
              <a:t> </a:t>
            </a:r>
            <a:r>
              <a:rPr lang="ru-RU" dirty="0" err="1"/>
              <a:t>активів</a:t>
            </a:r>
            <a:r>
              <a:rPr lang="ru-RU" dirty="0"/>
              <a:t> </a:t>
            </a:r>
            <a:r>
              <a:rPr lang="ru-RU" dirty="0" err="1"/>
              <a:t>компанії</a:t>
            </a:r>
            <a:r>
              <a:rPr lang="ru-RU" dirty="0"/>
              <a:t> з </a:t>
            </a:r>
            <a:r>
              <a:rPr lang="ru-RU" dirty="0" err="1"/>
              <a:t>нерухомості</a:t>
            </a:r>
            <a:r>
              <a:rPr lang="ru-RU" dirty="0"/>
              <a:t> </a:t>
            </a:r>
            <a:r>
              <a:rPr lang="en-US" dirty="0" err="1"/>
              <a:t>Padana</a:t>
            </a:r>
            <a:r>
              <a:rPr lang="en-US" dirty="0"/>
              <a:t> </a:t>
            </a:r>
            <a:r>
              <a:rPr lang="en-US" dirty="0" err="1"/>
              <a:t>Appalti</a:t>
            </a:r>
            <a:r>
              <a:rPr lang="en-US" dirty="0"/>
              <a:t> S.p.A. </a:t>
            </a:r>
            <a:r>
              <a:rPr lang="ru-RU" dirty="0" err="1"/>
              <a:t>між</a:t>
            </a:r>
            <a:r>
              <a:rPr lang="ru-RU" dirty="0"/>
              <a:t> </a:t>
            </a:r>
            <a:r>
              <a:rPr lang="ru-RU" dirty="0" err="1"/>
              <a:t>деякими</a:t>
            </a:r>
            <a:r>
              <a:rPr lang="ru-RU" dirty="0"/>
              <a:t> </a:t>
            </a:r>
            <a:r>
              <a:rPr lang="ru-RU" dirty="0" err="1"/>
              <a:t>привілейованими</a:t>
            </a:r>
            <a:r>
              <a:rPr lang="ru-RU" dirty="0"/>
              <a:t> кредиторами. </a:t>
            </a:r>
            <a:r>
              <a:rPr lang="ru-RU" dirty="0" err="1"/>
              <a:t>Між</a:t>
            </a:r>
            <a:r>
              <a:rPr lang="ru-RU" dirty="0"/>
              <a:t> </a:t>
            </a:r>
            <a:r>
              <a:rPr lang="ru-RU" dirty="0" err="1"/>
              <a:t>іншим</a:t>
            </a:r>
            <a:r>
              <a:rPr lang="ru-RU" dirty="0"/>
              <a:t>, </a:t>
            </a:r>
            <a:r>
              <a:rPr lang="ru-RU" dirty="0" err="1"/>
              <a:t>експерт</a:t>
            </a:r>
            <a:r>
              <a:rPr lang="ru-RU" dirty="0"/>
              <a:t>, </a:t>
            </a:r>
            <a:r>
              <a:rPr lang="ru-RU" dirty="0" err="1"/>
              <a:t>який</a:t>
            </a:r>
            <a:r>
              <a:rPr lang="ru-RU" dirty="0"/>
              <a:t> за </a:t>
            </a:r>
            <a:r>
              <a:rPr lang="ru-RU" dirty="0" err="1"/>
              <a:t>ухвалою</a:t>
            </a:r>
            <a:r>
              <a:rPr lang="ru-RU" dirty="0"/>
              <a:t> суду проводив </a:t>
            </a:r>
            <a:r>
              <a:rPr lang="ru-RU" dirty="0" err="1"/>
              <a:t>судову</a:t>
            </a:r>
            <a:r>
              <a:rPr lang="ru-RU" dirty="0"/>
              <a:t> </a:t>
            </a:r>
            <a:r>
              <a:rPr lang="ru-RU" dirty="0" err="1"/>
              <a:t>експертизу</a:t>
            </a:r>
            <a:r>
              <a:rPr lang="ru-RU" dirty="0"/>
              <a:t>, не </a:t>
            </a:r>
            <a:r>
              <a:rPr lang="ru-RU" dirty="0" err="1"/>
              <a:t>отримавши</a:t>
            </a:r>
            <a:r>
              <a:rPr lang="ru-RU" dirty="0"/>
              <a:t> </a:t>
            </a:r>
            <a:r>
              <a:rPr lang="ru-RU" dirty="0" err="1"/>
              <a:t>грошової</a:t>
            </a:r>
            <a:r>
              <a:rPr lang="ru-RU" dirty="0"/>
              <a:t> </a:t>
            </a:r>
            <a:r>
              <a:rPr lang="ru-RU" dirty="0" err="1"/>
              <a:t>компенсації</a:t>
            </a:r>
            <a:r>
              <a:rPr lang="ru-RU" dirty="0"/>
              <a:t> </a:t>
            </a:r>
            <a:r>
              <a:rPr lang="ru-RU" dirty="0" err="1"/>
              <a:t>від</a:t>
            </a:r>
            <a:r>
              <a:rPr lang="ru-RU" dirty="0"/>
              <a:t> </a:t>
            </a:r>
            <a:r>
              <a:rPr lang="en-US" dirty="0" err="1"/>
              <a:t>Padana</a:t>
            </a:r>
            <a:r>
              <a:rPr lang="en-US" dirty="0"/>
              <a:t> </a:t>
            </a:r>
            <a:r>
              <a:rPr lang="en-US" dirty="0" err="1"/>
              <a:t>Appalti</a:t>
            </a:r>
            <a:r>
              <a:rPr lang="en-US" dirty="0"/>
              <a:t> S.p.A., </a:t>
            </a:r>
            <a:r>
              <a:rPr lang="ru-RU" dirty="0"/>
              <a:t>порушив </a:t>
            </a:r>
            <a:r>
              <a:rPr lang="ru-RU" dirty="0" err="1"/>
              <a:t>виконавче</a:t>
            </a:r>
            <a:r>
              <a:rPr lang="ru-RU" dirty="0"/>
              <a:t> </a:t>
            </a:r>
            <a:r>
              <a:rPr lang="ru-RU" dirty="0" err="1"/>
              <a:t>провадження</a:t>
            </a:r>
            <a:r>
              <a:rPr lang="ru-RU" dirty="0"/>
              <a:t> </a:t>
            </a:r>
            <a:r>
              <a:rPr lang="ru-RU" dirty="0" err="1"/>
              <a:t>проти</a:t>
            </a:r>
            <a:r>
              <a:rPr lang="ru-RU" dirty="0"/>
              <a:t> </a:t>
            </a:r>
            <a:r>
              <a:rPr lang="ru-RU" dirty="0" err="1"/>
              <a:t>заявника</a:t>
            </a:r>
            <a:r>
              <a:rPr lang="ru-RU" dirty="0"/>
              <a:t>, </a:t>
            </a:r>
            <a:r>
              <a:rPr lang="ru-RU" dirty="0" err="1"/>
              <a:t>вимагаючи</a:t>
            </a:r>
            <a:r>
              <a:rPr lang="ru-RU" dirty="0"/>
              <a:t> </a:t>
            </a:r>
            <a:r>
              <a:rPr lang="ru-RU" dirty="0" err="1"/>
              <a:t>від</a:t>
            </a:r>
            <a:r>
              <a:rPr lang="ru-RU" dirty="0"/>
              <a:t> </a:t>
            </a:r>
            <a:r>
              <a:rPr lang="ru-RU" dirty="0" err="1"/>
              <a:t>нього</a:t>
            </a:r>
            <a:r>
              <a:rPr lang="ru-RU" dirty="0"/>
              <a:t> </a:t>
            </a:r>
            <a:r>
              <a:rPr lang="ru-RU" dirty="0" err="1"/>
              <a:t>сплати</a:t>
            </a:r>
            <a:r>
              <a:rPr lang="ru-RU" dirty="0"/>
              <a:t> </a:t>
            </a:r>
            <a:r>
              <a:rPr lang="ru-RU" dirty="0" err="1"/>
              <a:t>судових</a:t>
            </a:r>
            <a:r>
              <a:rPr lang="ru-RU" dirty="0"/>
              <a:t> </a:t>
            </a:r>
            <a:r>
              <a:rPr lang="ru-RU" dirty="0" err="1"/>
              <a:t>витрат</a:t>
            </a:r>
            <a:r>
              <a:rPr lang="ru-RU" dirty="0"/>
              <a:t>. У </a:t>
            </a:r>
            <a:r>
              <a:rPr lang="ru-RU" dirty="0" err="1"/>
              <a:t>зв’язку</a:t>
            </a:r>
            <a:r>
              <a:rPr lang="ru-RU" dirty="0"/>
              <a:t> </a:t>
            </a:r>
            <a:r>
              <a:rPr lang="ru-RU" dirty="0" err="1"/>
              <a:t>із</a:t>
            </a:r>
            <a:r>
              <a:rPr lang="ru-RU" dirty="0"/>
              <a:t> </a:t>
            </a:r>
            <a:r>
              <a:rPr lang="ru-RU" dirty="0" err="1"/>
              <a:t>відкритим</a:t>
            </a:r>
            <a:r>
              <a:rPr lang="ru-RU" dirty="0"/>
              <a:t> </a:t>
            </a:r>
            <a:r>
              <a:rPr lang="ru-RU" dirty="0" err="1"/>
              <a:t>виконавчим</a:t>
            </a:r>
            <a:r>
              <a:rPr lang="ru-RU" dirty="0"/>
              <a:t> </a:t>
            </a:r>
            <a:r>
              <a:rPr lang="ru-RU" dirty="0" err="1"/>
              <a:t>провадженням</a:t>
            </a:r>
            <a:r>
              <a:rPr lang="ru-RU" dirty="0"/>
              <a:t> </a:t>
            </a:r>
            <a:r>
              <a:rPr lang="ru-RU" dirty="0" err="1"/>
              <a:t>проти</a:t>
            </a:r>
            <a:r>
              <a:rPr lang="ru-RU" dirty="0"/>
              <a:t> </a:t>
            </a:r>
            <a:r>
              <a:rPr lang="ru-RU" dirty="0" err="1"/>
              <a:t>заявника</a:t>
            </a:r>
            <a:r>
              <a:rPr lang="ru-RU" dirty="0"/>
              <a:t> </a:t>
            </a:r>
            <a:r>
              <a:rPr lang="ru-RU" dirty="0" err="1"/>
              <a:t>його</a:t>
            </a:r>
            <a:r>
              <a:rPr lang="ru-RU" dirty="0"/>
              <a:t> </a:t>
            </a:r>
            <a:r>
              <a:rPr lang="ru-RU" dirty="0" err="1"/>
              <a:t>майно</a:t>
            </a:r>
            <a:r>
              <a:rPr lang="ru-RU" dirty="0"/>
              <a:t> </a:t>
            </a:r>
            <a:r>
              <a:rPr lang="ru-RU" dirty="0" err="1"/>
              <a:t>було</a:t>
            </a:r>
            <a:r>
              <a:rPr lang="ru-RU" dirty="0"/>
              <a:t> </a:t>
            </a:r>
            <a:r>
              <a:rPr lang="ru-RU" dirty="0" err="1"/>
              <a:t>реалізовано</a:t>
            </a:r>
            <a:r>
              <a:rPr lang="ru-RU" dirty="0"/>
              <a:t> на </a:t>
            </a:r>
            <a:r>
              <a:rPr lang="ru-RU" dirty="0" err="1" smtClean="0"/>
              <a:t>аукціоні</a:t>
            </a:r>
            <a:r>
              <a:rPr lang="ru-RU" dirty="0" smtClean="0"/>
              <a:t>.</a:t>
            </a:r>
          </a:p>
          <a:p>
            <a:pPr marL="0" indent="0" algn="just">
              <a:buNone/>
            </a:pPr>
            <a:r>
              <a:rPr lang="ru-RU" dirty="0" err="1"/>
              <a:t>Порушення</a:t>
            </a:r>
            <a:r>
              <a:rPr lang="ru-RU" dirty="0"/>
              <a:t> пункту 1 </a:t>
            </a:r>
            <a:r>
              <a:rPr lang="ru-RU" dirty="0" err="1"/>
              <a:t>статті</a:t>
            </a:r>
            <a:r>
              <a:rPr lang="ru-RU" dirty="0"/>
              <a:t> 6 </a:t>
            </a:r>
            <a:r>
              <a:rPr lang="ru-RU" dirty="0" err="1"/>
              <a:t>Конвенції</a:t>
            </a:r>
            <a:r>
              <a:rPr lang="ru-RU" dirty="0"/>
              <a:t> (право на </a:t>
            </a:r>
            <a:r>
              <a:rPr lang="ru-RU" dirty="0" err="1"/>
              <a:t>справедливий</a:t>
            </a:r>
            <a:r>
              <a:rPr lang="ru-RU" dirty="0"/>
              <a:t> суд). </a:t>
            </a:r>
            <a:r>
              <a:rPr lang="ru-RU" dirty="0" err="1"/>
              <a:t>Порушення</a:t>
            </a:r>
            <a:r>
              <a:rPr lang="ru-RU" dirty="0"/>
              <a:t> </a:t>
            </a:r>
            <a:r>
              <a:rPr lang="ru-RU" dirty="0" err="1"/>
              <a:t>статті</a:t>
            </a:r>
            <a:r>
              <a:rPr lang="ru-RU" dirty="0"/>
              <a:t> 1 </a:t>
            </a:r>
            <a:r>
              <a:rPr lang="ru-RU" dirty="0" err="1"/>
              <a:t>Першого</a:t>
            </a:r>
            <a:r>
              <a:rPr lang="ru-RU" dirty="0"/>
              <a:t> протоколу до </a:t>
            </a:r>
            <a:r>
              <a:rPr lang="ru-RU" dirty="0" err="1"/>
              <a:t>Конвенції</a:t>
            </a:r>
            <a:r>
              <a:rPr lang="ru-RU" dirty="0"/>
              <a:t> (право на </a:t>
            </a:r>
            <a:r>
              <a:rPr lang="ru-RU" dirty="0" err="1"/>
              <a:t>володіння</a:t>
            </a:r>
            <a:r>
              <a:rPr lang="ru-RU" dirty="0"/>
              <a:t> </a:t>
            </a:r>
            <a:r>
              <a:rPr lang="ru-RU" dirty="0" err="1"/>
              <a:t>майном</a:t>
            </a:r>
            <a:r>
              <a:rPr lang="ru-RU" dirty="0"/>
              <a:t>).</a:t>
            </a:r>
            <a:endParaRPr lang="en-US" dirty="0"/>
          </a:p>
          <a:p>
            <a:pPr marL="0" indent="0" algn="just">
              <a:buNone/>
            </a:pPr>
            <a:endParaRPr lang="en-US" dirty="0"/>
          </a:p>
        </p:txBody>
      </p:sp>
    </p:spTree>
    <p:extLst>
      <p:ext uri="{BB962C8B-B14F-4D97-AF65-F5344CB8AC3E}">
        <p14:creationId xmlns:p14="http://schemas.microsoft.com/office/powerpoint/2010/main" val="309530061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70000" lnSpcReduction="20000"/>
          </a:bodyPr>
          <a:lstStyle/>
          <a:p>
            <a:pPr marL="0" indent="0">
              <a:buNone/>
            </a:pPr>
            <a:r>
              <a:rPr lang="uk-UA" dirty="0"/>
              <a:t>ЄСПЛ  також посилався на свою попередню прецедентну практику</a:t>
            </a:r>
          </a:p>
          <a:p>
            <a:pPr marL="0" indent="0" algn="ctr">
              <a:buNone/>
            </a:pPr>
            <a:r>
              <a:rPr lang="uk-UA" b="1" dirty="0" smtClean="0"/>
              <a:t>«</a:t>
            </a:r>
            <a:r>
              <a:rPr lang="uk-UA" b="1" dirty="0" err="1" smtClean="0"/>
              <a:t>Бурдов</a:t>
            </a:r>
            <a:r>
              <a:rPr lang="uk-UA" b="1" dirty="0" smtClean="0"/>
              <a:t> проти Росії»</a:t>
            </a:r>
          </a:p>
          <a:p>
            <a:pPr marL="0" indent="0" algn="just">
              <a:buNone/>
            </a:pPr>
            <a:r>
              <a:rPr lang="ru-RU" dirty="0"/>
              <a:t>34. Суд вновь напоминает, что пункт 1 Статьи 6 Конвенции закрепляет за каждым право обращаться в суд в случае любого спора о его гражданских правах и обязанностях; таким образом, она заключает в себе "право на суд", одним из аспектов которого является право на доступ к правосудию, представляющее собой право возбуждать исковое производство в судах по вопросам гражданско-правового характера. Однако такое право было бы иллюзорным, если бы правовая система государства — участника Европейской Конвенции допускала, чтобы судебное решение, вступившее в законную силу и обязательное к исполнению, оставалось недействующим в отношении одной из сторон в ущерб ее интересам. Немыслимо, чтобы пункт 1 Статьи 6 Конвенции, детально описывая процессуальные гарантии сторон — справедливое, публичное и проводимое в разумный срок разбирательство, — не предусматривал защиты процесса исполнения судебных решений; толкование Статьи 6 Конвенции исключительно в рамках обеспечения лишь права на обращение в суд и порядка судебного разбирательства вероятней всего привело бы к ситуациям, несовместимым с принципом верховенства права, который государства — участники Европейской Конвенции обязались соблюдать, подписав Конвенцию. Исполнение судебного решения, принятого любым судом, должно, таким образом, рассматриваться как составляющая "судебного разбирательства" по смыслу Статьи 6 Конвенции (см. Постановление Европейского Суда по делу "</a:t>
            </a:r>
            <a:r>
              <a:rPr lang="ru-RU" dirty="0" err="1"/>
              <a:t>Хорнсби</a:t>
            </a:r>
            <a:r>
              <a:rPr lang="ru-RU" dirty="0"/>
              <a:t> против Греции" (</a:t>
            </a:r>
            <a:r>
              <a:rPr lang="ru-RU" dirty="0" err="1"/>
              <a:t>Hornsby</a:t>
            </a:r>
            <a:r>
              <a:rPr lang="ru-RU" dirty="0"/>
              <a:t> v. </a:t>
            </a:r>
            <a:r>
              <a:rPr lang="ru-RU" dirty="0" err="1"/>
              <a:t>Greece</a:t>
            </a:r>
            <a:r>
              <a:rPr lang="ru-RU" dirty="0"/>
              <a:t>) от 19 марта 1997 г., </a:t>
            </a:r>
            <a:r>
              <a:rPr lang="ru-RU" i="1" dirty="0" err="1"/>
              <a:t>Reports</a:t>
            </a:r>
            <a:r>
              <a:rPr lang="ru-RU" i="1" dirty="0"/>
              <a:t> </a:t>
            </a:r>
            <a:r>
              <a:rPr lang="ru-RU" i="1" dirty="0" err="1"/>
              <a:t>of</a:t>
            </a:r>
            <a:r>
              <a:rPr lang="ru-RU" i="1" dirty="0"/>
              <a:t> </a:t>
            </a:r>
            <a:r>
              <a:rPr lang="ru-RU" i="1" dirty="0" err="1"/>
              <a:t>Judgments</a:t>
            </a:r>
            <a:r>
              <a:rPr lang="ru-RU" i="1" dirty="0"/>
              <a:t> </a:t>
            </a:r>
            <a:r>
              <a:rPr lang="ru-RU" i="1" dirty="0" err="1"/>
              <a:t>and</a:t>
            </a:r>
            <a:r>
              <a:rPr lang="ru-RU" i="1" dirty="0"/>
              <a:t> </a:t>
            </a:r>
            <a:r>
              <a:rPr lang="ru-RU" i="1" dirty="0" err="1"/>
              <a:t>Decisions</a:t>
            </a:r>
            <a:r>
              <a:rPr lang="ru-RU" dirty="0"/>
              <a:t> 1997-11, p. 510, § 40).</a:t>
            </a:r>
            <a:endParaRPr lang="en-US" dirty="0"/>
          </a:p>
        </p:txBody>
      </p:sp>
    </p:spTree>
    <p:extLst>
      <p:ext uri="{BB962C8B-B14F-4D97-AF65-F5344CB8AC3E}">
        <p14:creationId xmlns:p14="http://schemas.microsoft.com/office/powerpoint/2010/main" val="297948705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lstStyle/>
          <a:p>
            <a:pPr marL="0" indent="0" algn="just">
              <a:buNone/>
            </a:pPr>
            <a:endParaRPr lang="ru-RU" dirty="0" smtClean="0"/>
          </a:p>
          <a:p>
            <a:pPr marL="0" indent="0" algn="just">
              <a:buNone/>
            </a:pPr>
            <a:r>
              <a:rPr lang="ru-RU" dirty="0" err="1" smtClean="0"/>
              <a:t>Крім</a:t>
            </a:r>
            <a:r>
              <a:rPr lang="ru-RU" dirty="0" smtClean="0"/>
              <a:t> того, Суд повторив </a:t>
            </a:r>
            <a:r>
              <a:rPr lang="ru-RU" dirty="0"/>
              <a:t>свою </a:t>
            </a:r>
            <a:r>
              <a:rPr lang="ru-RU" dirty="0" err="1"/>
              <a:t>прецедентну</a:t>
            </a:r>
            <a:r>
              <a:rPr lang="ru-RU" dirty="0"/>
              <a:t> практику, </a:t>
            </a:r>
            <a:r>
              <a:rPr lang="ru-RU" dirty="0" err="1"/>
              <a:t>згідно</a:t>
            </a:r>
            <a:r>
              <a:rPr lang="ru-RU" dirty="0"/>
              <a:t> з </a:t>
            </a:r>
            <a:r>
              <a:rPr lang="ru-RU" dirty="0" err="1"/>
              <a:t>якою</a:t>
            </a:r>
            <a:r>
              <a:rPr lang="ru-RU" dirty="0"/>
              <a:t> особа, яка </a:t>
            </a:r>
            <a:r>
              <a:rPr lang="ru-RU" dirty="0" err="1"/>
              <a:t>отримала</a:t>
            </a:r>
            <a:r>
              <a:rPr lang="ru-RU" dirty="0"/>
              <a:t> </a:t>
            </a:r>
            <a:r>
              <a:rPr lang="ru-RU" dirty="0" err="1"/>
              <a:t>рішення</a:t>
            </a:r>
            <a:r>
              <a:rPr lang="ru-RU" dirty="0"/>
              <a:t> </a:t>
            </a:r>
            <a:r>
              <a:rPr lang="ru-RU" dirty="0" err="1"/>
              <a:t>проти</a:t>
            </a:r>
            <a:r>
              <a:rPr lang="ru-RU" dirty="0"/>
              <a:t> </a:t>
            </a:r>
            <a:r>
              <a:rPr lang="ru-RU" dirty="0" err="1"/>
              <a:t>держави</a:t>
            </a:r>
            <a:r>
              <a:rPr lang="ru-RU" dirty="0"/>
              <a:t>, не </a:t>
            </a:r>
            <a:r>
              <a:rPr lang="ru-RU" dirty="0" err="1"/>
              <a:t>зобов'язана</a:t>
            </a:r>
            <a:r>
              <a:rPr lang="ru-RU" dirty="0"/>
              <a:t> </a:t>
            </a:r>
            <a:r>
              <a:rPr lang="ru-RU" dirty="0" err="1"/>
              <a:t>згодом</a:t>
            </a:r>
            <a:r>
              <a:rPr lang="ru-RU" dirty="0"/>
              <a:t> </a:t>
            </a:r>
            <a:r>
              <a:rPr lang="ru-RU" dirty="0" err="1"/>
              <a:t>ініціювати</a:t>
            </a:r>
            <a:r>
              <a:rPr lang="ru-RU" dirty="0"/>
              <a:t> </a:t>
            </a:r>
            <a:r>
              <a:rPr lang="ru-RU" dirty="0" err="1"/>
              <a:t>окрему</a:t>
            </a:r>
            <a:r>
              <a:rPr lang="ru-RU" dirty="0"/>
              <a:t> процедуру </a:t>
            </a:r>
            <a:r>
              <a:rPr lang="ru-RU" dirty="0" err="1"/>
              <a:t>її</a:t>
            </a:r>
            <a:r>
              <a:rPr lang="ru-RU" dirty="0"/>
              <a:t> </a:t>
            </a:r>
            <a:r>
              <a:rPr lang="ru-RU" dirty="0" err="1"/>
              <a:t>виконання</a:t>
            </a:r>
            <a:r>
              <a:rPr lang="ru-RU" dirty="0"/>
              <a:t> (</a:t>
            </a:r>
            <a:r>
              <a:rPr lang="en-US" dirty="0" err="1"/>
              <a:t>Sharxhi</a:t>
            </a:r>
            <a:r>
              <a:rPr lang="en-US" dirty="0"/>
              <a:t> </a:t>
            </a:r>
            <a:r>
              <a:rPr lang="ru-RU" dirty="0"/>
              <a:t>та </a:t>
            </a:r>
            <a:r>
              <a:rPr lang="ru-RU" dirty="0" err="1"/>
              <a:t>інші</a:t>
            </a:r>
            <a:r>
              <a:rPr lang="ru-RU" dirty="0"/>
              <a:t> </a:t>
            </a:r>
            <a:r>
              <a:rPr lang="ru-RU" dirty="0" err="1"/>
              <a:t>проти</a:t>
            </a:r>
            <a:r>
              <a:rPr lang="ru-RU" dirty="0"/>
              <a:t> </a:t>
            </a:r>
            <a:r>
              <a:rPr lang="ru-RU" dirty="0" err="1"/>
              <a:t>Албанії</a:t>
            </a:r>
            <a:r>
              <a:rPr lang="ru-RU" dirty="0"/>
              <a:t>, № 10613 / 16, § 93, 11 </a:t>
            </a:r>
            <a:r>
              <a:rPr lang="ru-RU" dirty="0" err="1"/>
              <a:t>січня</a:t>
            </a:r>
            <a:r>
              <a:rPr lang="ru-RU" dirty="0"/>
              <a:t> 2018 року). </a:t>
            </a:r>
            <a:r>
              <a:rPr lang="ru-RU" dirty="0" err="1" smtClean="0"/>
              <a:t>Він</a:t>
            </a:r>
            <a:r>
              <a:rPr lang="ru-RU" dirty="0" smtClean="0"/>
              <a:t> </a:t>
            </a:r>
            <a:r>
              <a:rPr lang="ru-RU" dirty="0" err="1" smtClean="0"/>
              <a:t>вважаі</a:t>
            </a:r>
            <a:r>
              <a:rPr lang="ru-RU" dirty="0" smtClean="0"/>
              <a:t>, </a:t>
            </a:r>
            <a:r>
              <a:rPr lang="ru-RU" dirty="0" err="1"/>
              <a:t>що</a:t>
            </a:r>
            <a:r>
              <a:rPr lang="ru-RU" dirty="0"/>
              <a:t> в </a:t>
            </a:r>
            <a:r>
              <a:rPr lang="ru-RU" dirty="0" err="1"/>
              <a:t>обставинах</a:t>
            </a:r>
            <a:r>
              <a:rPr lang="ru-RU" dirty="0"/>
              <a:t> </a:t>
            </a:r>
            <a:r>
              <a:rPr lang="ru-RU" dirty="0" err="1"/>
              <a:t>цього</a:t>
            </a:r>
            <a:r>
              <a:rPr lang="ru-RU" dirty="0"/>
              <a:t> </a:t>
            </a:r>
            <a:r>
              <a:rPr lang="ru-RU" dirty="0" err="1"/>
              <a:t>випадку</a:t>
            </a:r>
            <a:r>
              <a:rPr lang="ru-RU" dirty="0"/>
              <a:t> </a:t>
            </a:r>
            <a:r>
              <a:rPr lang="ru-RU" dirty="0" err="1"/>
              <a:t>доцільно</a:t>
            </a:r>
            <a:r>
              <a:rPr lang="ru-RU" dirty="0"/>
              <a:t> </a:t>
            </a:r>
            <a:r>
              <a:rPr lang="ru-RU" dirty="0" err="1"/>
              <a:t>застосовувати</a:t>
            </a:r>
            <a:r>
              <a:rPr lang="ru-RU" dirty="0"/>
              <a:t> </a:t>
            </a:r>
            <a:r>
              <a:rPr lang="ru-RU" dirty="0" err="1"/>
              <a:t>аналогічний</a:t>
            </a:r>
            <a:r>
              <a:rPr lang="ru-RU" dirty="0"/>
              <a:t> принцип. На думку Суду, не </a:t>
            </a:r>
            <a:r>
              <a:rPr lang="ru-RU" dirty="0" err="1"/>
              <a:t>можна</a:t>
            </a:r>
            <a:r>
              <a:rPr lang="ru-RU" dirty="0"/>
              <a:t> </a:t>
            </a:r>
            <a:r>
              <a:rPr lang="ru-RU" dirty="0" err="1"/>
              <a:t>вважати</a:t>
            </a:r>
            <a:r>
              <a:rPr lang="ru-RU" dirty="0"/>
              <a:t>, </a:t>
            </a:r>
            <a:r>
              <a:rPr lang="ru-RU" dirty="0" err="1"/>
              <a:t>що</a:t>
            </a:r>
            <a:r>
              <a:rPr lang="ru-RU" dirty="0"/>
              <a:t> держава </a:t>
            </a:r>
            <a:r>
              <a:rPr lang="ru-RU" dirty="0" err="1"/>
              <a:t>може</a:t>
            </a:r>
            <a:r>
              <a:rPr lang="ru-RU" dirty="0"/>
              <a:t> </a:t>
            </a:r>
            <a:r>
              <a:rPr lang="ru-RU" dirty="0" err="1"/>
              <a:t>відмовити</a:t>
            </a:r>
            <a:r>
              <a:rPr lang="ru-RU" dirty="0"/>
              <a:t> у </a:t>
            </a:r>
            <a:r>
              <a:rPr lang="ru-RU" dirty="0" err="1"/>
              <a:t>виконанні</a:t>
            </a:r>
            <a:r>
              <a:rPr lang="ru-RU" dirty="0"/>
              <a:t> остаточного </a:t>
            </a:r>
            <a:r>
              <a:rPr lang="ru-RU" dirty="0" err="1"/>
              <a:t>рішення</a:t>
            </a:r>
            <a:r>
              <a:rPr lang="ru-RU" dirty="0"/>
              <a:t>, </a:t>
            </a:r>
            <a:r>
              <a:rPr lang="ru-RU" dirty="0" err="1"/>
              <a:t>винесеного</a:t>
            </a:r>
            <a:r>
              <a:rPr lang="ru-RU" dirty="0"/>
              <a:t> </a:t>
            </a:r>
            <a:r>
              <a:rPr lang="ru-RU" dirty="0" err="1"/>
              <a:t>проти</a:t>
            </a:r>
            <a:r>
              <a:rPr lang="ru-RU" dirty="0"/>
              <a:t> </a:t>
            </a:r>
            <a:r>
              <a:rPr lang="ru-RU" dirty="0" err="1" smtClean="0"/>
              <a:t>компанії</a:t>
            </a:r>
            <a:r>
              <a:rPr lang="ru-RU" dirty="0"/>
              <a:t>, яка стала </a:t>
            </a:r>
            <a:r>
              <a:rPr lang="ru-RU" dirty="0" err="1"/>
              <a:t>неплатоспроможною</a:t>
            </a:r>
            <a:r>
              <a:rPr lang="ru-RU" dirty="0"/>
              <a:t>, </a:t>
            </a:r>
            <a:r>
              <a:rPr lang="ru-RU" dirty="0" err="1"/>
              <a:t>оскільки</a:t>
            </a:r>
            <a:r>
              <a:rPr lang="ru-RU" dirty="0"/>
              <a:t> вона </a:t>
            </a:r>
            <a:r>
              <a:rPr lang="ru-RU" dirty="0" err="1"/>
              <a:t>стосується</a:t>
            </a:r>
            <a:r>
              <a:rPr lang="ru-RU" dirty="0"/>
              <a:t> боргу, в </a:t>
            </a:r>
            <a:r>
              <a:rPr lang="ru-RU" dirty="0" err="1"/>
              <a:t>кінцевому</a:t>
            </a:r>
            <a:r>
              <a:rPr lang="ru-RU" dirty="0"/>
              <a:t> </a:t>
            </a:r>
            <a:r>
              <a:rPr lang="ru-RU" dirty="0" err="1"/>
              <a:t>рахунку</a:t>
            </a:r>
            <a:r>
              <a:rPr lang="ru-RU" dirty="0"/>
              <a:t>, </a:t>
            </a:r>
            <a:r>
              <a:rPr lang="ru-RU" dirty="0" err="1"/>
              <a:t>це</a:t>
            </a:r>
            <a:r>
              <a:rPr lang="ru-RU" dirty="0"/>
              <a:t> </a:t>
            </a:r>
            <a:r>
              <a:rPr lang="ru-RU" dirty="0" err="1"/>
              <a:t>відповідальність</a:t>
            </a:r>
            <a:r>
              <a:rPr lang="ru-RU" dirty="0"/>
              <a:t> </a:t>
            </a:r>
            <a:r>
              <a:rPr lang="ru-RU" dirty="0" err="1" smtClean="0"/>
              <a:t>адміністрації</a:t>
            </a:r>
            <a:r>
              <a:rPr lang="ru-RU" dirty="0"/>
              <a:t>.</a:t>
            </a:r>
            <a:endParaRPr lang="en-US" dirty="0"/>
          </a:p>
        </p:txBody>
      </p:sp>
    </p:spTree>
    <p:extLst>
      <p:ext uri="{BB962C8B-B14F-4D97-AF65-F5344CB8AC3E}">
        <p14:creationId xmlns:p14="http://schemas.microsoft.com/office/powerpoint/2010/main" val="57803058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normAutofit fontScale="92500"/>
          </a:bodyPr>
          <a:lstStyle/>
          <a:p>
            <a:pPr marL="0" indent="0" algn="just">
              <a:buNone/>
            </a:pPr>
            <a:r>
              <a:rPr lang="ru-RU" dirty="0"/>
              <a:t>Суд </a:t>
            </a:r>
            <a:r>
              <a:rPr lang="ru-RU" dirty="0" err="1" smtClean="0"/>
              <a:t>нагадуав</a:t>
            </a:r>
            <a:r>
              <a:rPr lang="ru-RU" dirty="0" smtClean="0"/>
              <a:t>, </a:t>
            </a:r>
            <a:r>
              <a:rPr lang="ru-RU" dirty="0" err="1"/>
              <a:t>що</a:t>
            </a:r>
            <a:r>
              <a:rPr lang="ru-RU" dirty="0"/>
              <a:t> </a:t>
            </a:r>
            <a:r>
              <a:rPr lang="ru-RU" dirty="0" smtClean="0"/>
              <a:t>«</a:t>
            </a:r>
            <a:r>
              <a:rPr lang="ru-RU" dirty="0" err="1" smtClean="0"/>
              <a:t>вимога</a:t>
            </a:r>
            <a:r>
              <a:rPr lang="ru-RU" dirty="0" smtClean="0"/>
              <a:t>" </a:t>
            </a:r>
            <a:r>
              <a:rPr lang="ru-RU" dirty="0" err="1"/>
              <a:t>може</a:t>
            </a:r>
            <a:r>
              <a:rPr lang="ru-RU" dirty="0"/>
              <a:t> </a:t>
            </a:r>
            <a:r>
              <a:rPr lang="ru-RU" dirty="0" err="1"/>
              <a:t>становити</a:t>
            </a:r>
            <a:r>
              <a:rPr lang="ru-RU" dirty="0"/>
              <a:t> </a:t>
            </a:r>
            <a:r>
              <a:rPr lang="ru-RU" dirty="0" smtClean="0"/>
              <a:t>«</a:t>
            </a:r>
            <a:r>
              <a:rPr lang="ru-RU" dirty="0" err="1" smtClean="0"/>
              <a:t>майно</a:t>
            </a:r>
            <a:r>
              <a:rPr lang="ru-RU" dirty="0" smtClean="0"/>
              <a:t>" </a:t>
            </a:r>
            <a:r>
              <a:rPr lang="ru-RU" dirty="0"/>
              <a:t>у </a:t>
            </a:r>
            <a:r>
              <a:rPr lang="ru-RU" dirty="0" err="1"/>
              <a:t>значенні</a:t>
            </a:r>
            <a:r>
              <a:rPr lang="ru-RU" dirty="0"/>
              <a:t> </a:t>
            </a:r>
            <a:r>
              <a:rPr lang="ru-RU" dirty="0" err="1"/>
              <a:t>статті</a:t>
            </a:r>
            <a:r>
              <a:rPr lang="ru-RU" dirty="0"/>
              <a:t> 1 Протоколу № 1 до </a:t>
            </a:r>
            <a:r>
              <a:rPr lang="ru-RU" dirty="0" err="1"/>
              <a:t>Конвенції</a:t>
            </a:r>
            <a:r>
              <a:rPr lang="ru-RU" dirty="0"/>
              <a:t>, </a:t>
            </a:r>
            <a:r>
              <a:rPr lang="ru-RU" dirty="0" err="1"/>
              <a:t>якщо</a:t>
            </a:r>
            <a:r>
              <a:rPr lang="ru-RU" dirty="0"/>
              <a:t> вона є </a:t>
            </a:r>
            <a:r>
              <a:rPr lang="ru-RU" dirty="0" err="1"/>
              <a:t>достатньою</a:t>
            </a:r>
            <a:r>
              <a:rPr lang="ru-RU" dirty="0"/>
              <a:t> для </a:t>
            </a:r>
            <a:r>
              <a:rPr lang="ru-RU" dirty="0" err="1"/>
              <a:t>сплати</a:t>
            </a:r>
            <a:r>
              <a:rPr lang="ru-RU" dirty="0"/>
              <a:t> (</a:t>
            </a:r>
            <a:r>
              <a:rPr lang="ru-RU" dirty="0" err="1"/>
              <a:t>грецькі</a:t>
            </a:r>
            <a:r>
              <a:rPr lang="ru-RU" dirty="0"/>
              <a:t> НПЗ </a:t>
            </a:r>
            <a:r>
              <a:rPr lang="ru-RU" dirty="0" smtClean="0"/>
              <a:t>«</a:t>
            </a:r>
            <a:r>
              <a:rPr lang="ru-RU" dirty="0" err="1" smtClean="0"/>
              <a:t>Країна</a:t>
            </a:r>
            <a:r>
              <a:rPr lang="ru-RU" dirty="0" smtClean="0"/>
              <a:t>" </a:t>
            </a:r>
            <a:r>
              <a:rPr lang="ru-RU" dirty="0"/>
              <a:t>та </a:t>
            </a:r>
            <a:r>
              <a:rPr lang="ru-RU" dirty="0" err="1"/>
              <a:t>Стратис</a:t>
            </a:r>
            <a:r>
              <a:rPr lang="ru-RU" dirty="0"/>
              <a:t> </a:t>
            </a:r>
            <a:r>
              <a:rPr lang="ru-RU" dirty="0" err="1"/>
              <a:t>Андреадіс</a:t>
            </a:r>
            <a:r>
              <a:rPr lang="ru-RU" dirty="0"/>
              <a:t> </a:t>
            </a:r>
            <a:r>
              <a:rPr lang="ru-RU" dirty="0" err="1"/>
              <a:t>проти</a:t>
            </a:r>
            <a:r>
              <a:rPr lang="ru-RU" dirty="0"/>
              <a:t> </a:t>
            </a:r>
            <a:r>
              <a:rPr lang="ru-RU" dirty="0" err="1"/>
              <a:t>Греції</a:t>
            </a:r>
            <a:r>
              <a:rPr lang="ru-RU" dirty="0"/>
              <a:t>, 9 </a:t>
            </a:r>
            <a:r>
              <a:rPr lang="ru-RU" dirty="0" err="1"/>
              <a:t>грудня</a:t>
            </a:r>
            <a:r>
              <a:rPr lang="ru-RU" dirty="0"/>
              <a:t> 1994 року, </a:t>
            </a:r>
            <a:r>
              <a:rPr lang="ru-RU" dirty="0" err="1"/>
              <a:t>серія</a:t>
            </a:r>
            <a:r>
              <a:rPr lang="ru-RU" dirty="0"/>
              <a:t> A № 301-B, </a:t>
            </a:r>
            <a:r>
              <a:rPr lang="ru-RU" dirty="0" err="1"/>
              <a:t>стор</a:t>
            </a:r>
            <a:r>
              <a:rPr lang="ru-RU" dirty="0"/>
              <a:t>. 84, § 59</a:t>
            </a:r>
            <a:r>
              <a:rPr lang="ru-RU" dirty="0" smtClean="0"/>
              <a:t>).</a:t>
            </a:r>
          </a:p>
          <a:p>
            <a:pPr marL="0" indent="0" algn="just">
              <a:buNone/>
            </a:pPr>
            <a:r>
              <a:rPr lang="ru-RU" dirty="0" err="1" smtClean="0"/>
              <a:t>Він</a:t>
            </a:r>
            <a:r>
              <a:rPr lang="ru-RU" dirty="0" smtClean="0"/>
              <a:t> </a:t>
            </a:r>
            <a:r>
              <a:rPr lang="ru-RU" dirty="0" err="1" smtClean="0"/>
              <a:t>стверджував</a:t>
            </a:r>
            <a:r>
              <a:rPr lang="ru-RU" dirty="0" smtClean="0"/>
              <a:t>, </a:t>
            </a:r>
            <a:r>
              <a:rPr lang="ru-RU" dirty="0" err="1"/>
              <a:t>що</a:t>
            </a:r>
            <a:r>
              <a:rPr lang="ru-RU" dirty="0"/>
              <a:t>, </a:t>
            </a:r>
            <a:r>
              <a:rPr lang="ru-RU" dirty="0" err="1"/>
              <a:t>ухиляючись</a:t>
            </a:r>
            <a:r>
              <a:rPr lang="ru-RU" dirty="0"/>
              <a:t> </a:t>
            </a:r>
            <a:r>
              <a:rPr lang="ru-RU" dirty="0" err="1"/>
              <a:t>від</a:t>
            </a:r>
            <a:r>
              <a:rPr lang="ru-RU" dirty="0"/>
              <a:t> </a:t>
            </a:r>
            <a:r>
              <a:rPr lang="ru-RU" dirty="0" err="1"/>
              <a:t>своєї</a:t>
            </a:r>
            <a:r>
              <a:rPr lang="ru-RU" dirty="0"/>
              <a:t> </a:t>
            </a:r>
            <a:r>
              <a:rPr lang="ru-RU" dirty="0" err="1"/>
              <a:t>відповідальності</a:t>
            </a:r>
            <a:r>
              <a:rPr lang="ru-RU" dirty="0"/>
              <a:t> за </a:t>
            </a:r>
            <a:r>
              <a:rPr lang="ru-RU" dirty="0" err="1"/>
              <a:t>вжиття</a:t>
            </a:r>
            <a:r>
              <a:rPr lang="ru-RU" dirty="0"/>
              <a:t> </a:t>
            </a:r>
            <a:r>
              <a:rPr lang="ru-RU" dirty="0" err="1"/>
              <a:t>необхідних</a:t>
            </a:r>
            <a:r>
              <a:rPr lang="ru-RU" dirty="0"/>
              <a:t> </a:t>
            </a:r>
            <a:r>
              <a:rPr lang="ru-RU" dirty="0" err="1"/>
              <a:t>заходів</a:t>
            </a:r>
            <a:r>
              <a:rPr lang="ru-RU" dirty="0"/>
              <a:t> для </a:t>
            </a:r>
            <a:r>
              <a:rPr lang="ru-RU" dirty="0" err="1"/>
              <a:t>забезпечення</a:t>
            </a:r>
            <a:r>
              <a:rPr lang="ru-RU" dirty="0"/>
              <a:t> </a:t>
            </a:r>
            <a:r>
              <a:rPr lang="ru-RU" dirty="0" err="1"/>
              <a:t>фактичної</a:t>
            </a:r>
            <a:r>
              <a:rPr lang="ru-RU" dirty="0"/>
              <a:t> </a:t>
            </a:r>
            <a:r>
              <a:rPr lang="ru-RU" dirty="0" err="1"/>
              <a:t>виплати</a:t>
            </a:r>
            <a:r>
              <a:rPr lang="ru-RU" dirty="0"/>
              <a:t> остаточного і </a:t>
            </a:r>
            <a:r>
              <a:rPr lang="ru-RU" dirty="0" err="1"/>
              <a:t>належного</a:t>
            </a:r>
            <a:r>
              <a:rPr lang="ru-RU" dirty="0"/>
              <a:t> </a:t>
            </a:r>
            <a:r>
              <a:rPr lang="ru-RU" dirty="0" err="1" smtClean="0"/>
              <a:t>відшкодування</a:t>
            </a:r>
            <a:r>
              <a:rPr lang="ru-RU" dirty="0" smtClean="0"/>
              <a:t>, </a:t>
            </a:r>
            <a:r>
              <a:rPr lang="ru-RU" dirty="0" err="1"/>
              <a:t>влада</a:t>
            </a:r>
            <a:r>
              <a:rPr lang="ru-RU" dirty="0"/>
              <a:t> порушила право на </a:t>
            </a:r>
            <a:r>
              <a:rPr lang="ru-RU" dirty="0" err="1"/>
              <a:t>повагу</a:t>
            </a:r>
            <a:r>
              <a:rPr lang="ru-RU" dirty="0"/>
              <a:t> до майна </a:t>
            </a:r>
            <a:r>
              <a:rPr lang="ru-RU" dirty="0" err="1"/>
              <a:t>заявника</a:t>
            </a:r>
            <a:r>
              <a:rPr lang="ru-RU" dirty="0"/>
              <a:t> в </a:t>
            </a:r>
            <a:r>
              <a:rPr lang="ru-RU" dirty="0" err="1"/>
              <a:t>значенні</a:t>
            </a:r>
            <a:r>
              <a:rPr lang="ru-RU" dirty="0"/>
              <a:t> </a:t>
            </a:r>
            <a:r>
              <a:rPr lang="ru-RU" dirty="0" err="1"/>
              <a:t>першого</a:t>
            </a:r>
            <a:r>
              <a:rPr lang="ru-RU" dirty="0"/>
              <a:t> </a:t>
            </a:r>
            <a:r>
              <a:rPr lang="ru-RU" dirty="0" err="1"/>
              <a:t>речення</a:t>
            </a:r>
            <a:r>
              <a:rPr lang="ru-RU" dirty="0"/>
              <a:t> </a:t>
            </a:r>
            <a:r>
              <a:rPr lang="ru-RU" dirty="0" err="1"/>
              <a:t>першого</a:t>
            </a:r>
            <a:r>
              <a:rPr lang="ru-RU" dirty="0"/>
              <a:t> пункту </a:t>
            </a:r>
            <a:r>
              <a:rPr lang="ru-RU" dirty="0" err="1"/>
              <a:t>статті</a:t>
            </a:r>
            <a:r>
              <a:rPr lang="ru-RU" dirty="0"/>
              <a:t> 1 Протоколу № 1 до </a:t>
            </a:r>
            <a:r>
              <a:rPr lang="ru-RU" dirty="0" err="1"/>
              <a:t>Конвенції</a:t>
            </a:r>
            <a:r>
              <a:rPr lang="ru-RU" dirty="0"/>
              <a:t>. За </a:t>
            </a:r>
            <a:r>
              <a:rPr lang="ru-RU" dirty="0" err="1"/>
              <a:t>її</a:t>
            </a:r>
            <a:r>
              <a:rPr lang="ru-RU" dirty="0"/>
              <a:t> словами, </a:t>
            </a:r>
            <a:r>
              <a:rPr lang="ru-RU" dirty="0" err="1"/>
              <a:t>це</a:t>
            </a:r>
            <a:r>
              <a:rPr lang="ru-RU" dirty="0"/>
              <a:t> </a:t>
            </a:r>
            <a:r>
              <a:rPr lang="ru-RU" dirty="0" err="1"/>
              <a:t>втручання</a:t>
            </a:r>
            <a:r>
              <a:rPr lang="ru-RU" dirty="0"/>
              <a:t> не </a:t>
            </a:r>
            <a:r>
              <a:rPr lang="ru-RU" dirty="0" err="1"/>
              <a:t>було</a:t>
            </a:r>
            <a:r>
              <a:rPr lang="ru-RU" dirty="0"/>
              <a:t> </a:t>
            </a:r>
            <a:r>
              <a:rPr lang="ru-RU" dirty="0" err="1"/>
              <a:t>засноване</a:t>
            </a:r>
            <a:r>
              <a:rPr lang="ru-RU" dirty="0"/>
              <a:t> </a:t>
            </a:r>
            <a:r>
              <a:rPr lang="ru-RU" dirty="0" err="1"/>
              <a:t>ні</a:t>
            </a:r>
            <a:r>
              <a:rPr lang="ru-RU" dirty="0"/>
              <a:t> на одному </a:t>
            </a:r>
            <a:r>
              <a:rPr lang="ru-RU" dirty="0" err="1"/>
              <a:t>дійсному</a:t>
            </a:r>
            <a:r>
              <a:rPr lang="ru-RU" dirty="0"/>
              <a:t> </a:t>
            </a:r>
            <a:r>
              <a:rPr lang="ru-RU" dirty="0" smtClean="0"/>
              <a:t>закону; </a:t>
            </a:r>
            <a:r>
              <a:rPr lang="ru-RU" dirty="0"/>
              <a:t>тому </a:t>
            </a:r>
            <a:r>
              <a:rPr lang="ru-RU" dirty="0" err="1"/>
              <a:t>воно</a:t>
            </a:r>
            <a:r>
              <a:rPr lang="ru-RU" dirty="0"/>
              <a:t> </a:t>
            </a:r>
            <a:r>
              <a:rPr lang="ru-RU" dirty="0" err="1"/>
              <a:t>було</a:t>
            </a:r>
            <a:r>
              <a:rPr lang="ru-RU" dirty="0"/>
              <a:t> </a:t>
            </a:r>
            <a:r>
              <a:rPr lang="ru-RU" dirty="0" err="1"/>
              <a:t>довільним</a:t>
            </a:r>
            <a:r>
              <a:rPr lang="ru-RU" dirty="0"/>
              <a:t> і </a:t>
            </a:r>
            <a:r>
              <a:rPr lang="ru-RU" dirty="0" err="1"/>
              <a:t>порушувало</a:t>
            </a:r>
            <a:r>
              <a:rPr lang="ru-RU" dirty="0"/>
              <a:t> принцип </a:t>
            </a:r>
            <a:r>
              <a:rPr lang="ru-RU" dirty="0" err="1" smtClean="0"/>
              <a:t>законності</a:t>
            </a:r>
            <a:r>
              <a:rPr lang="ru-RU" dirty="0" smtClean="0"/>
              <a:t>. </a:t>
            </a:r>
            <a:r>
              <a:rPr lang="ru-RU" dirty="0" err="1" smtClean="0"/>
              <a:t>Відповідно</a:t>
            </a:r>
            <a:r>
              <a:rPr lang="ru-RU" dirty="0"/>
              <a:t>, </a:t>
            </a:r>
            <a:r>
              <a:rPr lang="ru-RU" dirty="0" err="1"/>
              <a:t>було</a:t>
            </a:r>
            <a:r>
              <a:rPr lang="ru-RU" dirty="0"/>
              <a:t> </a:t>
            </a:r>
            <a:r>
              <a:rPr lang="ru-RU" dirty="0" err="1"/>
              <a:t>порушення</a:t>
            </a:r>
            <a:r>
              <a:rPr lang="ru-RU" dirty="0"/>
              <a:t> </a:t>
            </a:r>
            <a:r>
              <a:rPr lang="ru-RU" dirty="0" err="1"/>
              <a:t>статті</a:t>
            </a:r>
            <a:r>
              <a:rPr lang="ru-RU" dirty="0"/>
              <a:t> 1 Протоколу № 1 до </a:t>
            </a:r>
            <a:r>
              <a:rPr lang="ru-RU" dirty="0" err="1"/>
              <a:t>Конвенції</a:t>
            </a:r>
            <a:r>
              <a:rPr lang="ru-RU" dirty="0"/>
              <a:t>.</a:t>
            </a:r>
            <a:endParaRPr lang="en-US" dirty="0"/>
          </a:p>
        </p:txBody>
      </p:sp>
    </p:spTree>
    <p:extLst>
      <p:ext uri="{BB962C8B-B14F-4D97-AF65-F5344CB8AC3E}">
        <p14:creationId xmlns:p14="http://schemas.microsoft.com/office/powerpoint/2010/main" val="165056345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936104"/>
          </a:xfrm>
        </p:spPr>
        <p:txBody>
          <a:bodyPr>
            <a:normAutofit/>
          </a:bodyPr>
          <a:lstStyle/>
          <a:p>
            <a:pPr algn="ctr"/>
            <a:r>
              <a:rPr lang="en-US" sz="1800" b="1" dirty="0"/>
              <a:t>CASE OF ALIKHANYAN AND MELIKSETYAN v. ARMENIA</a:t>
            </a:r>
            <a:r>
              <a:rPr lang="uk-UA" sz="1800" b="1" dirty="0"/>
              <a:t/>
            </a:r>
            <a:br>
              <a:rPr lang="uk-UA" sz="1800" b="1" dirty="0"/>
            </a:br>
            <a:r>
              <a:rPr lang="en-US" sz="1800" b="1" dirty="0"/>
              <a:t>14/03/2019</a:t>
            </a:r>
            <a:r>
              <a:rPr lang="uk-UA" sz="1800" b="1" dirty="0"/>
              <a:t/>
            </a:r>
            <a:br>
              <a:rPr lang="uk-UA" sz="1800" b="1" dirty="0"/>
            </a:br>
            <a:r>
              <a:rPr lang="en-US" sz="1800" b="1" dirty="0"/>
              <a:t> (Application no. 4168/10)</a:t>
            </a:r>
          </a:p>
        </p:txBody>
      </p:sp>
      <p:sp>
        <p:nvSpPr>
          <p:cNvPr id="3" name="Объект 2"/>
          <p:cNvSpPr>
            <a:spLocks noGrp="1"/>
          </p:cNvSpPr>
          <p:nvPr>
            <p:ph idx="1"/>
          </p:nvPr>
        </p:nvSpPr>
        <p:spPr>
          <a:xfrm>
            <a:off x="457200" y="1268760"/>
            <a:ext cx="8229600" cy="5112568"/>
          </a:xfrm>
        </p:spPr>
        <p:txBody>
          <a:bodyPr>
            <a:normAutofit fontScale="77500" lnSpcReduction="20000"/>
          </a:bodyPr>
          <a:lstStyle/>
          <a:p>
            <a:pPr marL="0" indent="0" algn="just">
              <a:buNone/>
            </a:pPr>
            <a:r>
              <a:rPr lang="ru-RU" dirty="0"/>
              <a:t>У 1970-х роках </a:t>
            </a:r>
            <a:r>
              <a:rPr lang="ru-RU" dirty="0" err="1"/>
              <a:t>виявлено</a:t>
            </a:r>
            <a:r>
              <a:rPr lang="ru-RU" dirty="0"/>
              <a:t> </a:t>
            </a:r>
            <a:r>
              <a:rPr lang="ru-RU" dirty="0" err="1"/>
              <a:t>мідно-молібденове</a:t>
            </a:r>
            <a:r>
              <a:rPr lang="ru-RU" dirty="0"/>
              <a:t> </a:t>
            </a:r>
            <a:r>
              <a:rPr lang="ru-RU" dirty="0" err="1"/>
              <a:t>родовище</a:t>
            </a:r>
            <a:r>
              <a:rPr lang="ru-RU" dirty="0"/>
              <a:t> («</a:t>
            </a:r>
            <a:r>
              <a:rPr lang="ru-RU" dirty="0" err="1"/>
              <a:t>Тегут</a:t>
            </a:r>
            <a:r>
              <a:rPr lang="ru-RU" dirty="0"/>
              <a:t>») </a:t>
            </a:r>
            <a:r>
              <a:rPr lang="ru-RU" dirty="0" err="1"/>
              <a:t>приблизно</a:t>
            </a:r>
            <a:r>
              <a:rPr lang="ru-RU" dirty="0"/>
              <a:t> в </a:t>
            </a:r>
            <a:r>
              <a:rPr lang="ru-RU" dirty="0" err="1"/>
              <a:t>п’яти</a:t>
            </a:r>
            <a:r>
              <a:rPr lang="ru-RU" dirty="0"/>
              <a:t> </a:t>
            </a:r>
            <a:r>
              <a:rPr lang="ru-RU" dirty="0" err="1"/>
              <a:t>кілометрах</a:t>
            </a:r>
            <a:r>
              <a:rPr lang="ru-RU" dirty="0"/>
              <a:t> </a:t>
            </a:r>
            <a:r>
              <a:rPr lang="ru-RU" dirty="0" err="1"/>
              <a:t>від</a:t>
            </a:r>
            <a:r>
              <a:rPr lang="ru-RU" dirty="0"/>
              <a:t> </a:t>
            </a:r>
            <a:r>
              <a:rPr lang="ru-RU" dirty="0" err="1"/>
              <a:t>сіл</a:t>
            </a:r>
            <a:r>
              <a:rPr lang="ru-RU" dirty="0"/>
              <a:t> </a:t>
            </a:r>
            <a:r>
              <a:rPr lang="ru-RU" dirty="0" err="1"/>
              <a:t>Тегут</a:t>
            </a:r>
            <a:r>
              <a:rPr lang="ru-RU" dirty="0"/>
              <a:t> і </a:t>
            </a:r>
            <a:r>
              <a:rPr lang="ru-RU" dirty="0" err="1"/>
              <a:t>Шнох</a:t>
            </a:r>
            <a:r>
              <a:rPr lang="ru-RU" dirty="0"/>
              <a:t> у </a:t>
            </a:r>
            <a:r>
              <a:rPr lang="ru-RU" dirty="0" err="1"/>
              <a:t>Лорійському</a:t>
            </a:r>
            <a:r>
              <a:rPr lang="ru-RU" dirty="0"/>
              <a:t> </a:t>
            </a:r>
            <a:r>
              <a:rPr lang="ru-RU" dirty="0" err="1"/>
              <a:t>регіоні</a:t>
            </a:r>
            <a:r>
              <a:rPr lang="ru-RU" dirty="0"/>
              <a:t>. У 2001 </a:t>
            </a:r>
            <a:r>
              <a:rPr lang="ru-RU" dirty="0" err="1"/>
              <a:t>році</a:t>
            </a:r>
            <a:r>
              <a:rPr lang="ru-RU" dirty="0"/>
              <a:t> </a:t>
            </a:r>
            <a:r>
              <a:rPr lang="ru-RU" dirty="0" err="1"/>
              <a:t>приватній</a:t>
            </a:r>
            <a:r>
              <a:rPr lang="ru-RU" dirty="0"/>
              <a:t> </a:t>
            </a:r>
            <a:r>
              <a:rPr lang="ru-RU" dirty="0" err="1"/>
              <a:t>компанії</a:t>
            </a:r>
            <a:r>
              <a:rPr lang="ru-RU" dirty="0"/>
              <a:t> ЗАТ «</a:t>
            </a:r>
            <a:r>
              <a:rPr lang="ru-RU" dirty="0" err="1"/>
              <a:t>Вірменська</a:t>
            </a:r>
            <a:r>
              <a:rPr lang="ru-RU" dirty="0"/>
              <a:t> </a:t>
            </a:r>
            <a:r>
              <a:rPr lang="ru-RU" dirty="0" err="1"/>
              <a:t>Мідна</a:t>
            </a:r>
            <a:r>
              <a:rPr lang="ru-RU" dirty="0"/>
              <a:t> </a:t>
            </a:r>
            <a:r>
              <a:rPr lang="ru-RU" dirty="0" err="1"/>
              <a:t>Програма</a:t>
            </a:r>
            <a:r>
              <a:rPr lang="ru-RU" dirty="0"/>
              <a:t>» </a:t>
            </a:r>
            <a:r>
              <a:rPr lang="ru-RU" dirty="0" err="1"/>
              <a:t>було</a:t>
            </a:r>
            <a:r>
              <a:rPr lang="ru-RU" dirty="0"/>
              <a:t> видано </a:t>
            </a:r>
            <a:r>
              <a:rPr lang="ru-RU" dirty="0" err="1"/>
              <a:t>ліцензію</a:t>
            </a:r>
            <a:r>
              <a:rPr lang="ru-RU" dirty="0"/>
              <a:t> на </a:t>
            </a:r>
            <a:r>
              <a:rPr lang="ru-RU" dirty="0" err="1"/>
              <a:t>видобуток</a:t>
            </a:r>
            <a:r>
              <a:rPr lang="ru-RU" dirty="0"/>
              <a:t> </a:t>
            </a:r>
            <a:r>
              <a:rPr lang="ru-RU" dirty="0" err="1"/>
              <a:t>корисних</a:t>
            </a:r>
            <a:r>
              <a:rPr lang="ru-RU" dirty="0"/>
              <a:t> </a:t>
            </a:r>
            <a:r>
              <a:rPr lang="ru-RU" dirty="0" err="1"/>
              <a:t>копалин</a:t>
            </a:r>
            <a:r>
              <a:rPr lang="ru-RU" dirty="0"/>
              <a:t> </a:t>
            </a:r>
            <a:r>
              <a:rPr lang="ru-RU" dirty="0" err="1"/>
              <a:t>Тегутського</a:t>
            </a:r>
            <a:r>
              <a:rPr lang="ru-RU" dirty="0"/>
              <a:t> </a:t>
            </a:r>
            <a:r>
              <a:rPr lang="ru-RU" dirty="0" err="1"/>
              <a:t>мідно-молібденового</a:t>
            </a:r>
            <a:r>
              <a:rPr lang="ru-RU" dirty="0"/>
              <a:t> </a:t>
            </a:r>
            <a:r>
              <a:rPr lang="ru-RU" dirty="0" err="1"/>
              <a:t>родовища</a:t>
            </a:r>
            <a:r>
              <a:rPr lang="ru-RU" dirty="0"/>
              <a:t> на 25 </a:t>
            </a:r>
            <a:r>
              <a:rPr lang="ru-RU" dirty="0" err="1"/>
              <a:t>років</a:t>
            </a:r>
            <a:r>
              <a:rPr lang="ru-RU" dirty="0"/>
              <a:t>. 1 листопада 2007 року Уряд </a:t>
            </a:r>
            <a:r>
              <a:rPr lang="ru-RU" dirty="0" err="1"/>
              <a:t>Вірменії</a:t>
            </a:r>
            <a:r>
              <a:rPr lang="ru-RU" dirty="0"/>
              <a:t> </a:t>
            </a:r>
            <a:r>
              <a:rPr lang="ru-RU" dirty="0" err="1"/>
              <a:t>прийняв</a:t>
            </a:r>
            <a:r>
              <a:rPr lang="ru-RU" dirty="0"/>
              <a:t> Указ, </a:t>
            </a:r>
            <a:r>
              <a:rPr lang="ru-RU" dirty="0" err="1"/>
              <a:t>яким</a:t>
            </a:r>
            <a:r>
              <a:rPr lang="ru-RU" dirty="0"/>
              <a:t> затвердив </a:t>
            </a:r>
            <a:r>
              <a:rPr lang="ru-RU" dirty="0" err="1"/>
              <a:t>перелік</a:t>
            </a:r>
            <a:r>
              <a:rPr lang="ru-RU" dirty="0"/>
              <a:t> </a:t>
            </a:r>
            <a:r>
              <a:rPr lang="ru-RU" dirty="0" err="1"/>
              <a:t>територій</a:t>
            </a:r>
            <a:r>
              <a:rPr lang="ru-RU" dirty="0"/>
              <a:t>, </a:t>
            </a:r>
            <a:r>
              <a:rPr lang="ru-RU" dirty="0" err="1"/>
              <a:t>що</a:t>
            </a:r>
            <a:r>
              <a:rPr lang="ru-RU" dirty="0"/>
              <a:t> </a:t>
            </a:r>
            <a:r>
              <a:rPr lang="ru-RU" dirty="0" err="1"/>
              <a:t>знаходяться</a:t>
            </a:r>
            <a:r>
              <a:rPr lang="ru-RU" dirty="0"/>
              <a:t> в межах </a:t>
            </a:r>
            <a:r>
              <a:rPr lang="ru-RU" dirty="0" err="1"/>
              <a:t>адміністративних</a:t>
            </a:r>
            <a:r>
              <a:rPr lang="ru-RU" dirty="0"/>
              <a:t> </a:t>
            </a:r>
            <a:r>
              <a:rPr lang="ru-RU" dirty="0" err="1"/>
              <a:t>кордонів</a:t>
            </a:r>
            <a:r>
              <a:rPr lang="ru-RU" dirty="0"/>
              <a:t> </a:t>
            </a:r>
            <a:r>
              <a:rPr lang="ru-RU" dirty="0" err="1"/>
              <a:t>сільських</a:t>
            </a:r>
            <a:r>
              <a:rPr lang="ru-RU" dirty="0"/>
              <a:t> громад </a:t>
            </a:r>
            <a:r>
              <a:rPr lang="ru-RU" dirty="0" err="1"/>
              <a:t>Шноха</a:t>
            </a:r>
            <a:r>
              <a:rPr lang="ru-RU" dirty="0"/>
              <a:t> і </a:t>
            </a:r>
            <a:r>
              <a:rPr lang="ru-RU" dirty="0" err="1"/>
              <a:t>Тегута</a:t>
            </a:r>
            <a:r>
              <a:rPr lang="ru-RU" dirty="0"/>
              <a:t> </a:t>
            </a:r>
            <a:r>
              <a:rPr lang="ru-RU" dirty="0" err="1"/>
              <a:t>Лорійського</a:t>
            </a:r>
            <a:r>
              <a:rPr lang="ru-RU" dirty="0"/>
              <a:t> </a:t>
            </a:r>
            <a:r>
              <a:rPr lang="ru-RU" dirty="0" err="1"/>
              <a:t>регіону</a:t>
            </a:r>
            <a:r>
              <a:rPr lang="ru-RU" dirty="0"/>
              <a:t> як </a:t>
            </a:r>
            <a:r>
              <a:rPr lang="ru-RU" dirty="0" err="1"/>
              <a:t>зони</a:t>
            </a:r>
            <a:r>
              <a:rPr lang="ru-RU" dirty="0"/>
              <a:t> </a:t>
            </a:r>
            <a:r>
              <a:rPr lang="ru-RU" dirty="0" err="1"/>
              <a:t>експропріації</a:t>
            </a:r>
            <a:r>
              <a:rPr lang="ru-RU" dirty="0"/>
              <a:t>, </a:t>
            </a:r>
            <a:r>
              <a:rPr lang="ru-RU" dirty="0" err="1"/>
              <a:t>які</a:t>
            </a:r>
            <a:r>
              <a:rPr lang="ru-RU" dirty="0"/>
              <a:t> </a:t>
            </a:r>
            <a:r>
              <a:rPr lang="ru-RU" dirty="0" err="1"/>
              <a:t>мали</a:t>
            </a:r>
            <a:r>
              <a:rPr lang="ru-RU" dirty="0"/>
              <a:t> бути </a:t>
            </a:r>
            <a:r>
              <a:rPr lang="ru-RU" dirty="0" err="1"/>
              <a:t>вилучені</a:t>
            </a:r>
            <a:r>
              <a:rPr lang="ru-RU" dirty="0"/>
              <a:t> для потреб </a:t>
            </a:r>
            <a:r>
              <a:rPr lang="ru-RU" dirty="0" err="1"/>
              <a:t>держави</a:t>
            </a:r>
            <a:r>
              <a:rPr lang="ru-RU" dirty="0"/>
              <a:t>. </a:t>
            </a:r>
            <a:r>
              <a:rPr lang="ru-RU" dirty="0" err="1"/>
              <a:t>Відповідно</a:t>
            </a:r>
            <a:r>
              <a:rPr lang="ru-RU" dirty="0"/>
              <a:t> до Указу Уряду </a:t>
            </a:r>
            <a:r>
              <a:rPr lang="ru-RU" dirty="0" err="1"/>
              <a:t>ЗАТ«Вірменська</a:t>
            </a:r>
            <a:r>
              <a:rPr lang="ru-RU" dirty="0"/>
              <a:t> </a:t>
            </a:r>
            <a:r>
              <a:rPr lang="ru-RU" dirty="0" err="1"/>
              <a:t>Мідна</a:t>
            </a:r>
            <a:r>
              <a:rPr lang="ru-RU" dirty="0"/>
              <a:t> </a:t>
            </a:r>
            <a:r>
              <a:rPr lang="ru-RU" dirty="0" err="1"/>
              <a:t>Програма</a:t>
            </a:r>
            <a:r>
              <a:rPr lang="ru-RU" dirty="0"/>
              <a:t>» </a:t>
            </a:r>
            <a:r>
              <a:rPr lang="ru-RU" dirty="0" err="1"/>
              <a:t>або</a:t>
            </a:r>
            <a:r>
              <a:rPr lang="ru-RU" dirty="0"/>
              <a:t> ЗАТ «</a:t>
            </a:r>
            <a:r>
              <a:rPr lang="ru-RU" dirty="0" err="1"/>
              <a:t>Тегут</a:t>
            </a:r>
            <a:r>
              <a:rPr lang="ru-RU" dirty="0"/>
              <a:t>», </a:t>
            </a:r>
            <a:r>
              <a:rPr lang="ru-RU" dirty="0" err="1"/>
              <a:t>засноване</a:t>
            </a:r>
            <a:r>
              <a:rPr lang="ru-RU" dirty="0"/>
              <a:t> першим з метою </a:t>
            </a:r>
            <a:r>
              <a:rPr lang="ru-RU" dirty="0" err="1"/>
              <a:t>реалізації</a:t>
            </a:r>
            <a:r>
              <a:rPr lang="ru-RU" dirty="0"/>
              <a:t> проекту з </a:t>
            </a:r>
            <a:r>
              <a:rPr lang="ru-RU" dirty="0" err="1"/>
              <a:t>експлуатації</a:t>
            </a:r>
            <a:r>
              <a:rPr lang="ru-RU" dirty="0"/>
              <a:t> </a:t>
            </a:r>
            <a:r>
              <a:rPr lang="ru-RU" dirty="0" err="1"/>
              <a:t>Тегутського</a:t>
            </a:r>
            <a:r>
              <a:rPr lang="ru-RU" dirty="0"/>
              <a:t> </a:t>
            </a:r>
            <a:r>
              <a:rPr lang="ru-RU" dirty="0" err="1"/>
              <a:t>мідно-молібденового</a:t>
            </a:r>
            <a:r>
              <a:rPr lang="ru-RU" dirty="0"/>
              <a:t> </a:t>
            </a:r>
            <a:r>
              <a:rPr lang="ru-RU" dirty="0" err="1"/>
              <a:t>родовища</a:t>
            </a:r>
            <a:r>
              <a:rPr lang="ru-RU" dirty="0"/>
              <a:t>, </a:t>
            </a:r>
            <a:r>
              <a:rPr lang="ru-RU" dirty="0" err="1"/>
              <a:t>мали</a:t>
            </a:r>
            <a:r>
              <a:rPr lang="ru-RU" dirty="0"/>
              <a:t> </a:t>
            </a:r>
            <a:r>
              <a:rPr lang="ru-RU" dirty="0" err="1"/>
              <a:t>придбати</a:t>
            </a:r>
            <a:r>
              <a:rPr lang="ru-RU" dirty="0"/>
              <a:t> </a:t>
            </a:r>
            <a:r>
              <a:rPr lang="ru-RU" dirty="0" err="1"/>
              <a:t>земельні</a:t>
            </a:r>
            <a:r>
              <a:rPr lang="ru-RU" dirty="0"/>
              <a:t> </a:t>
            </a:r>
            <a:r>
              <a:rPr lang="ru-RU" dirty="0" err="1"/>
              <a:t>ділянки</a:t>
            </a:r>
            <a:r>
              <a:rPr lang="ru-RU" dirty="0"/>
              <a:t>, </a:t>
            </a:r>
            <a:r>
              <a:rPr lang="ru-RU" dirty="0" err="1"/>
              <a:t>зазначені</a:t>
            </a:r>
            <a:r>
              <a:rPr lang="ru-RU" dirty="0"/>
              <a:t> у </a:t>
            </a:r>
            <a:r>
              <a:rPr lang="ru-RU" dirty="0" err="1"/>
              <a:t>додатках</a:t>
            </a:r>
            <a:r>
              <a:rPr lang="ru-RU" dirty="0"/>
              <a:t>. </a:t>
            </a:r>
            <a:r>
              <a:rPr lang="ru-RU" dirty="0" err="1"/>
              <a:t>Земельні</a:t>
            </a:r>
            <a:r>
              <a:rPr lang="ru-RU" dirty="0"/>
              <a:t> </a:t>
            </a:r>
            <a:r>
              <a:rPr lang="ru-RU" dirty="0" err="1"/>
              <a:t>ділянки</a:t>
            </a:r>
            <a:r>
              <a:rPr lang="ru-RU" dirty="0"/>
              <a:t>, </a:t>
            </a:r>
            <a:r>
              <a:rPr lang="ru-RU" dirty="0" err="1"/>
              <a:t>що</a:t>
            </a:r>
            <a:r>
              <a:rPr lang="ru-RU" dirty="0"/>
              <a:t> належали </a:t>
            </a:r>
            <a:r>
              <a:rPr lang="ru-RU" dirty="0" err="1"/>
              <a:t>заявникам</a:t>
            </a:r>
            <a:r>
              <a:rPr lang="ru-RU" dirty="0"/>
              <a:t>, </a:t>
            </a:r>
            <a:r>
              <a:rPr lang="ru-RU" dirty="0" err="1"/>
              <a:t>були</a:t>
            </a:r>
            <a:r>
              <a:rPr lang="ru-RU" dirty="0"/>
              <a:t> </a:t>
            </a:r>
            <a:r>
              <a:rPr lang="ru-RU" dirty="0" err="1"/>
              <a:t>також</a:t>
            </a:r>
            <a:r>
              <a:rPr lang="ru-RU" dirty="0"/>
              <a:t> у </a:t>
            </a:r>
            <a:r>
              <a:rPr lang="ru-RU" dirty="0" err="1"/>
              <a:t>переліку</a:t>
            </a:r>
            <a:r>
              <a:rPr lang="ru-RU" dirty="0"/>
              <a:t> земель, </a:t>
            </a:r>
            <a:r>
              <a:rPr lang="ru-RU" dirty="0" err="1"/>
              <a:t>що</a:t>
            </a:r>
            <a:r>
              <a:rPr lang="ru-RU" dirty="0"/>
              <a:t> </a:t>
            </a:r>
            <a:r>
              <a:rPr lang="ru-RU" dirty="0" err="1"/>
              <a:t>потрапили</a:t>
            </a:r>
            <a:r>
              <a:rPr lang="ru-RU" dirty="0"/>
              <a:t> до </a:t>
            </a:r>
            <a:r>
              <a:rPr lang="ru-RU" dirty="0" err="1"/>
              <a:t>зони</a:t>
            </a:r>
            <a:r>
              <a:rPr lang="ru-RU" dirty="0"/>
              <a:t> </a:t>
            </a:r>
            <a:r>
              <a:rPr lang="ru-RU" dirty="0" err="1"/>
              <a:t>експропріації</a:t>
            </a:r>
            <a:r>
              <a:rPr lang="ru-RU" dirty="0"/>
              <a:t>. </a:t>
            </a:r>
            <a:r>
              <a:rPr lang="ru-RU" dirty="0" err="1"/>
              <a:t>Заявники</a:t>
            </a:r>
            <a:r>
              <a:rPr lang="ru-RU" dirty="0"/>
              <a:t> </a:t>
            </a:r>
            <a:r>
              <a:rPr lang="ru-RU" dirty="0" err="1"/>
              <a:t>використовували</a:t>
            </a:r>
            <a:r>
              <a:rPr lang="ru-RU" dirty="0"/>
              <a:t> </a:t>
            </a:r>
            <a:r>
              <a:rPr lang="ru-RU" dirty="0" err="1"/>
              <a:t>земельні</a:t>
            </a:r>
            <a:r>
              <a:rPr lang="ru-RU" dirty="0"/>
              <a:t> </a:t>
            </a:r>
            <a:r>
              <a:rPr lang="ru-RU" dirty="0" err="1"/>
              <a:t>ділянки</a:t>
            </a:r>
            <a:r>
              <a:rPr lang="ru-RU" dirty="0"/>
              <a:t> у </a:t>
            </a:r>
            <a:r>
              <a:rPr lang="ru-RU" dirty="0" err="1"/>
              <a:t>сільськогосподарських</a:t>
            </a:r>
            <a:r>
              <a:rPr lang="ru-RU" dirty="0"/>
              <a:t> </a:t>
            </a:r>
            <a:r>
              <a:rPr lang="ru-RU" dirty="0" err="1"/>
              <a:t>цілях</a:t>
            </a:r>
            <a:r>
              <a:rPr lang="ru-RU" dirty="0"/>
              <a:t>, а </a:t>
            </a:r>
            <a:r>
              <a:rPr lang="ru-RU" dirty="0" err="1"/>
              <a:t>також</a:t>
            </a:r>
            <a:r>
              <a:rPr lang="ru-RU" dirty="0"/>
              <a:t> для </a:t>
            </a:r>
            <a:r>
              <a:rPr lang="ru-RU" dirty="0" err="1"/>
              <a:t>вирощування</a:t>
            </a:r>
            <a:r>
              <a:rPr lang="ru-RU" dirty="0"/>
              <a:t> </a:t>
            </a:r>
            <a:r>
              <a:rPr lang="ru-RU" dirty="0" err="1"/>
              <a:t>худоби</a:t>
            </a:r>
            <a:r>
              <a:rPr lang="ru-RU" dirty="0"/>
              <a:t>. ЗАТ «</a:t>
            </a:r>
            <a:r>
              <a:rPr lang="ru-RU" dirty="0" err="1"/>
              <a:t>Тегут</a:t>
            </a:r>
            <a:r>
              <a:rPr lang="ru-RU" dirty="0"/>
              <a:t>» </a:t>
            </a:r>
            <a:r>
              <a:rPr lang="ru-RU" dirty="0" err="1"/>
              <a:t>звернулося</a:t>
            </a:r>
            <a:r>
              <a:rPr lang="ru-RU" dirty="0"/>
              <a:t> до </a:t>
            </a:r>
            <a:r>
              <a:rPr lang="ru-RU" dirty="0" err="1"/>
              <a:t>заявників</a:t>
            </a:r>
            <a:r>
              <a:rPr lang="ru-RU" dirty="0"/>
              <a:t> </a:t>
            </a:r>
            <a:r>
              <a:rPr lang="ru-RU" dirty="0" err="1"/>
              <a:t>із</a:t>
            </a:r>
            <a:r>
              <a:rPr lang="ru-RU" dirty="0"/>
              <a:t> </a:t>
            </a:r>
            <a:r>
              <a:rPr lang="ru-RU" dirty="0" err="1"/>
              <a:t>пропозицією</a:t>
            </a:r>
            <a:r>
              <a:rPr lang="ru-RU" dirty="0"/>
              <a:t> </a:t>
            </a:r>
            <a:r>
              <a:rPr lang="ru-RU" dirty="0" err="1"/>
              <a:t>придбати</a:t>
            </a:r>
            <a:r>
              <a:rPr lang="ru-RU" dirty="0"/>
              <a:t> в них </a:t>
            </a:r>
            <a:r>
              <a:rPr lang="ru-RU" dirty="0" err="1"/>
              <a:t>земельні</a:t>
            </a:r>
            <a:r>
              <a:rPr lang="ru-RU" dirty="0"/>
              <a:t> </a:t>
            </a:r>
            <a:r>
              <a:rPr lang="ru-RU" dirty="0" err="1"/>
              <a:t>ділянки</a:t>
            </a:r>
            <a:r>
              <a:rPr lang="ru-RU" dirty="0"/>
              <a:t>. </a:t>
            </a:r>
            <a:endParaRPr lang="en-US" dirty="0"/>
          </a:p>
        </p:txBody>
      </p:sp>
    </p:spTree>
    <p:extLst>
      <p:ext uri="{BB962C8B-B14F-4D97-AF65-F5344CB8AC3E}">
        <p14:creationId xmlns:p14="http://schemas.microsoft.com/office/powerpoint/2010/main" val="336674569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85000" lnSpcReduction="10000"/>
          </a:bodyPr>
          <a:lstStyle/>
          <a:p>
            <a:pPr marL="0" indent="0" algn="just">
              <a:buNone/>
            </a:pPr>
            <a:r>
              <a:rPr lang="ru-RU" dirty="0" err="1"/>
              <a:t>Щодо</a:t>
            </a:r>
            <a:r>
              <a:rPr lang="ru-RU" dirty="0"/>
              <a:t> </a:t>
            </a:r>
            <a:r>
              <a:rPr lang="ru-RU" dirty="0" err="1"/>
              <a:t>однієї</a:t>
            </a:r>
            <a:r>
              <a:rPr lang="ru-RU" dirty="0"/>
              <a:t> </a:t>
            </a:r>
            <a:r>
              <a:rPr lang="ru-RU" dirty="0" err="1"/>
              <a:t>земельної</a:t>
            </a:r>
            <a:r>
              <a:rPr lang="ru-RU" dirty="0"/>
              <a:t> </a:t>
            </a:r>
            <a:r>
              <a:rPr lang="ru-RU" dirty="0" err="1"/>
              <a:t>ділянки</a:t>
            </a:r>
            <a:r>
              <a:rPr lang="ru-RU" dirty="0"/>
              <a:t> </a:t>
            </a:r>
            <a:r>
              <a:rPr lang="ru-RU" dirty="0" err="1"/>
              <a:t>було</a:t>
            </a:r>
            <a:r>
              <a:rPr lang="ru-RU" dirty="0"/>
              <a:t> </a:t>
            </a:r>
            <a:r>
              <a:rPr lang="ru-RU" dirty="0" err="1"/>
              <a:t>запропоновано</a:t>
            </a:r>
            <a:r>
              <a:rPr lang="ru-RU" dirty="0"/>
              <a:t> </a:t>
            </a:r>
            <a:r>
              <a:rPr lang="ru-RU" dirty="0" err="1"/>
              <a:t>компенсацію</a:t>
            </a:r>
            <a:r>
              <a:rPr lang="ru-RU" dirty="0"/>
              <a:t> у </a:t>
            </a:r>
            <a:r>
              <a:rPr lang="ru-RU" dirty="0" err="1"/>
              <a:t>розмірі</a:t>
            </a:r>
            <a:r>
              <a:rPr lang="ru-RU" dirty="0"/>
              <a:t> 183 000 драм (</a:t>
            </a:r>
            <a:r>
              <a:rPr lang="ru-RU" dirty="0" err="1"/>
              <a:t>приблизно</a:t>
            </a:r>
            <a:r>
              <a:rPr lang="ru-RU" dirty="0"/>
              <a:t> 398 </a:t>
            </a:r>
            <a:r>
              <a:rPr lang="ru-RU" dirty="0" err="1"/>
              <a:t>євро</a:t>
            </a:r>
            <a:r>
              <a:rPr lang="ru-RU" dirty="0"/>
              <a:t>) і 304 000 драм (</a:t>
            </a:r>
            <a:r>
              <a:rPr lang="ru-RU" dirty="0" err="1"/>
              <a:t>приблизно</a:t>
            </a:r>
            <a:r>
              <a:rPr lang="ru-RU" dirty="0"/>
              <a:t> 661 </a:t>
            </a:r>
            <a:r>
              <a:rPr lang="ru-RU" dirty="0" err="1"/>
              <a:t>євро</a:t>
            </a:r>
            <a:r>
              <a:rPr lang="ru-RU" dirty="0"/>
              <a:t>) </a:t>
            </a:r>
            <a:r>
              <a:rPr lang="ru-RU" dirty="0" err="1"/>
              <a:t>щодо</a:t>
            </a:r>
            <a:r>
              <a:rPr lang="ru-RU" dirty="0"/>
              <a:t> </a:t>
            </a:r>
            <a:r>
              <a:rPr lang="ru-RU" dirty="0" err="1"/>
              <a:t>другої</a:t>
            </a:r>
            <a:r>
              <a:rPr lang="ru-RU" dirty="0"/>
              <a:t>, плюс </a:t>
            </a:r>
            <a:r>
              <a:rPr lang="ru-RU" dirty="0" err="1"/>
              <a:t>додаткові</a:t>
            </a:r>
            <a:r>
              <a:rPr lang="ru-RU" dirty="0"/>
              <a:t> 15 % на </a:t>
            </a:r>
            <a:r>
              <a:rPr lang="ru-RU" dirty="0" err="1"/>
              <a:t>кожну</a:t>
            </a:r>
            <a:r>
              <a:rPr lang="ru-RU" dirty="0"/>
              <a:t> суму </a:t>
            </a:r>
            <a:r>
              <a:rPr lang="ru-RU" dirty="0" err="1"/>
              <a:t>відповідно</a:t>
            </a:r>
            <a:r>
              <a:rPr lang="ru-RU" dirty="0"/>
              <a:t> до закону. </a:t>
            </a:r>
            <a:r>
              <a:rPr lang="ru-RU" dirty="0" err="1"/>
              <a:t>Заявники</a:t>
            </a:r>
            <a:r>
              <a:rPr lang="ru-RU" dirty="0"/>
              <a:t> не </a:t>
            </a:r>
            <a:r>
              <a:rPr lang="ru-RU" dirty="0" err="1"/>
              <a:t>відповіли</a:t>
            </a:r>
            <a:r>
              <a:rPr lang="ru-RU" dirty="0"/>
              <a:t> на </a:t>
            </a:r>
            <a:r>
              <a:rPr lang="ru-RU" dirty="0" err="1"/>
              <a:t>пропозицію</a:t>
            </a:r>
            <a:r>
              <a:rPr lang="ru-RU" dirty="0"/>
              <a:t>, </a:t>
            </a:r>
            <a:r>
              <a:rPr lang="ru-RU" dirty="0" err="1"/>
              <a:t>зважаючи</a:t>
            </a:r>
            <a:r>
              <a:rPr lang="ru-RU" dirty="0"/>
              <a:t> на </a:t>
            </a:r>
            <a:r>
              <a:rPr lang="ru-RU" dirty="0" err="1"/>
              <a:t>занижену</a:t>
            </a:r>
            <a:r>
              <a:rPr lang="ru-RU" dirty="0"/>
              <a:t> </a:t>
            </a:r>
            <a:r>
              <a:rPr lang="ru-RU" dirty="0" err="1"/>
              <a:t>запропоновану</a:t>
            </a:r>
            <a:r>
              <a:rPr lang="ru-RU" dirty="0"/>
              <a:t> </a:t>
            </a:r>
            <a:r>
              <a:rPr lang="ru-RU" dirty="0" err="1"/>
              <a:t>вартість</a:t>
            </a:r>
            <a:r>
              <a:rPr lang="ru-RU" dirty="0"/>
              <a:t> </a:t>
            </a:r>
            <a:r>
              <a:rPr lang="ru-RU" dirty="0" err="1"/>
              <a:t>ділянок</a:t>
            </a:r>
            <a:r>
              <a:rPr lang="ru-RU" dirty="0"/>
              <a:t>. </a:t>
            </a:r>
            <a:r>
              <a:rPr lang="ru-RU" dirty="0" err="1"/>
              <a:t>Стверджували</a:t>
            </a:r>
            <a:r>
              <a:rPr lang="ru-RU" dirty="0"/>
              <a:t>, </a:t>
            </a:r>
            <a:r>
              <a:rPr lang="ru-RU" dirty="0" err="1"/>
              <a:t>що</a:t>
            </a:r>
            <a:r>
              <a:rPr lang="ru-RU" dirty="0"/>
              <a:t> не могли </a:t>
            </a:r>
            <a:r>
              <a:rPr lang="ru-RU" dirty="0" err="1"/>
              <a:t>здійснити</a:t>
            </a:r>
            <a:r>
              <a:rPr lang="ru-RU" dirty="0"/>
              <a:t> </a:t>
            </a:r>
            <a:r>
              <a:rPr lang="ru-RU" dirty="0" err="1"/>
              <a:t>оцінку</a:t>
            </a:r>
            <a:r>
              <a:rPr lang="ru-RU" dirty="0"/>
              <a:t> </a:t>
            </a:r>
            <a:r>
              <a:rPr lang="ru-RU" dirty="0" err="1"/>
              <a:t>належних</a:t>
            </a:r>
            <a:r>
              <a:rPr lang="ru-RU" dirty="0"/>
              <a:t> </a:t>
            </a:r>
            <a:r>
              <a:rPr lang="ru-RU" dirty="0" err="1"/>
              <a:t>їм</a:t>
            </a:r>
            <a:r>
              <a:rPr lang="ru-RU" dirty="0"/>
              <a:t> </a:t>
            </a:r>
            <a:r>
              <a:rPr lang="ru-RU" dirty="0" err="1"/>
              <a:t>ділянок</a:t>
            </a:r>
            <a:r>
              <a:rPr lang="ru-RU" dirty="0"/>
              <a:t>, </a:t>
            </a:r>
            <a:r>
              <a:rPr lang="ru-RU" dirty="0" err="1"/>
              <a:t>оскільки</a:t>
            </a:r>
            <a:r>
              <a:rPr lang="ru-RU" dirty="0"/>
              <a:t> </a:t>
            </a:r>
            <a:r>
              <a:rPr lang="ru-RU" dirty="0" err="1"/>
              <a:t>жодна</a:t>
            </a:r>
            <a:r>
              <a:rPr lang="ru-RU" dirty="0"/>
              <a:t> </a:t>
            </a:r>
            <a:r>
              <a:rPr lang="ru-RU" dirty="0" err="1"/>
              <a:t>інша</a:t>
            </a:r>
            <a:r>
              <a:rPr lang="ru-RU" dirty="0"/>
              <a:t> </a:t>
            </a:r>
            <a:r>
              <a:rPr lang="ru-RU" dirty="0" err="1"/>
              <a:t>компанія</a:t>
            </a:r>
            <a:r>
              <a:rPr lang="ru-RU" dirty="0"/>
              <a:t> не </a:t>
            </a:r>
            <a:r>
              <a:rPr lang="ru-RU" dirty="0" err="1"/>
              <a:t>бажала</a:t>
            </a:r>
            <a:r>
              <a:rPr lang="ru-RU" dirty="0"/>
              <a:t> </a:t>
            </a:r>
            <a:r>
              <a:rPr lang="ru-RU" dirty="0" err="1"/>
              <a:t>проводити</a:t>
            </a:r>
            <a:r>
              <a:rPr lang="ru-RU" dirty="0"/>
              <a:t> </a:t>
            </a:r>
            <a:r>
              <a:rPr lang="ru-RU" dirty="0" err="1"/>
              <a:t>незалежну</a:t>
            </a:r>
            <a:r>
              <a:rPr lang="ru-RU" dirty="0"/>
              <a:t> </a:t>
            </a:r>
            <a:r>
              <a:rPr lang="ru-RU" dirty="0" err="1"/>
              <a:t>оцінку</a:t>
            </a:r>
            <a:r>
              <a:rPr lang="ru-RU" dirty="0"/>
              <a:t> </a:t>
            </a:r>
            <a:r>
              <a:rPr lang="ru-RU" dirty="0" err="1"/>
              <a:t>їх</a:t>
            </a:r>
            <a:r>
              <a:rPr lang="ru-RU" dirty="0"/>
              <a:t> </a:t>
            </a:r>
            <a:r>
              <a:rPr lang="ru-RU" dirty="0" err="1"/>
              <a:t>ринкової</a:t>
            </a:r>
            <a:r>
              <a:rPr lang="ru-RU" dirty="0"/>
              <a:t> </a:t>
            </a:r>
            <a:r>
              <a:rPr lang="ru-RU" dirty="0" err="1"/>
              <a:t>вартості</a:t>
            </a:r>
            <a:r>
              <a:rPr lang="ru-RU" dirty="0"/>
              <a:t>. 12 </a:t>
            </a:r>
            <a:r>
              <a:rPr lang="ru-RU" dirty="0" err="1"/>
              <a:t>травня</a:t>
            </a:r>
            <a:r>
              <a:rPr lang="ru-RU" dirty="0"/>
              <a:t> 2008 року ЗАТ «</a:t>
            </a:r>
            <a:r>
              <a:rPr lang="ru-RU" dirty="0" err="1"/>
              <a:t>Тегут</a:t>
            </a:r>
            <a:r>
              <a:rPr lang="ru-RU" dirty="0"/>
              <a:t>» подав </a:t>
            </a:r>
            <a:r>
              <a:rPr lang="ru-RU" dirty="0" err="1"/>
              <a:t>позов</a:t>
            </a:r>
            <a:r>
              <a:rPr lang="ru-RU" dirty="0"/>
              <a:t> </a:t>
            </a:r>
            <a:r>
              <a:rPr lang="ru-RU" dirty="0" err="1"/>
              <a:t>проти</a:t>
            </a:r>
            <a:r>
              <a:rPr lang="ru-RU" dirty="0"/>
              <a:t> </a:t>
            </a:r>
            <a:r>
              <a:rPr lang="ru-RU" dirty="0" err="1"/>
              <a:t>заявників</a:t>
            </a:r>
            <a:r>
              <a:rPr lang="ru-RU" dirty="0"/>
              <a:t> з метою </a:t>
            </a:r>
            <a:r>
              <a:rPr lang="ru-RU" dirty="0" err="1"/>
              <a:t>зобов'язати</a:t>
            </a:r>
            <a:r>
              <a:rPr lang="ru-RU" dirty="0"/>
              <a:t> </a:t>
            </a:r>
            <a:r>
              <a:rPr lang="ru-RU" dirty="0" err="1"/>
              <a:t>їх</a:t>
            </a:r>
            <a:r>
              <a:rPr lang="ru-RU" dirty="0"/>
              <a:t> </a:t>
            </a:r>
            <a:r>
              <a:rPr lang="ru-RU" dirty="0" err="1"/>
              <a:t>підписати</a:t>
            </a:r>
            <a:r>
              <a:rPr lang="ru-RU" dirty="0"/>
              <a:t> </a:t>
            </a:r>
            <a:r>
              <a:rPr lang="ru-RU" dirty="0" err="1"/>
              <a:t>договір</a:t>
            </a:r>
            <a:r>
              <a:rPr lang="ru-RU" dirty="0"/>
              <a:t> про </a:t>
            </a:r>
            <a:r>
              <a:rPr lang="ru-RU" dirty="0" err="1"/>
              <a:t>вилучення</a:t>
            </a:r>
            <a:r>
              <a:rPr lang="ru-RU" dirty="0"/>
              <a:t> </a:t>
            </a:r>
            <a:r>
              <a:rPr lang="ru-RU" dirty="0" err="1"/>
              <a:t>земельних</a:t>
            </a:r>
            <a:r>
              <a:rPr lang="ru-RU" dirty="0"/>
              <a:t> </a:t>
            </a:r>
            <a:r>
              <a:rPr lang="ru-RU" dirty="0" err="1"/>
              <a:t>ділянок</a:t>
            </a:r>
            <a:r>
              <a:rPr lang="ru-RU" dirty="0"/>
              <a:t> для </a:t>
            </a:r>
            <a:r>
              <a:rPr lang="ru-RU" dirty="0" err="1"/>
              <a:t>державних</a:t>
            </a:r>
            <a:r>
              <a:rPr lang="ru-RU" dirty="0"/>
              <a:t> потреб. </a:t>
            </a:r>
            <a:r>
              <a:rPr lang="ru-RU" dirty="0" err="1"/>
              <a:t>Компанія</a:t>
            </a:r>
            <a:r>
              <a:rPr lang="ru-RU" dirty="0"/>
              <a:t> </a:t>
            </a:r>
            <a:r>
              <a:rPr lang="ru-RU" dirty="0" err="1"/>
              <a:t>обґрунтовувала</a:t>
            </a:r>
            <a:r>
              <a:rPr lang="ru-RU" dirty="0"/>
              <a:t> свою </a:t>
            </a:r>
            <a:r>
              <a:rPr lang="ru-RU" dirty="0" err="1"/>
              <a:t>вимогу</a:t>
            </a:r>
            <a:r>
              <a:rPr lang="ru-RU" dirty="0"/>
              <a:t> </a:t>
            </a:r>
            <a:r>
              <a:rPr lang="ru-RU" dirty="0" err="1"/>
              <a:t>звітами</a:t>
            </a:r>
            <a:r>
              <a:rPr lang="ru-RU" dirty="0"/>
              <a:t> з </a:t>
            </a:r>
            <a:r>
              <a:rPr lang="ru-RU" dirty="0" err="1"/>
              <a:t>оцінки</a:t>
            </a:r>
            <a:r>
              <a:rPr lang="ru-RU" dirty="0"/>
              <a:t>, </a:t>
            </a:r>
            <a:r>
              <a:rPr lang="ru-RU" dirty="0" err="1"/>
              <a:t>підготовленими</a:t>
            </a:r>
            <a:r>
              <a:rPr lang="ru-RU" dirty="0"/>
              <a:t> на </a:t>
            </a:r>
            <a:r>
              <a:rPr lang="ru-RU" dirty="0" err="1"/>
              <a:t>її</a:t>
            </a:r>
            <a:r>
              <a:rPr lang="ru-RU" dirty="0"/>
              <a:t> </a:t>
            </a:r>
            <a:r>
              <a:rPr lang="ru-RU" dirty="0" err="1"/>
              <a:t>прохання</a:t>
            </a:r>
            <a:r>
              <a:rPr lang="ru-RU" dirty="0"/>
              <a:t> </a:t>
            </a:r>
            <a:r>
              <a:rPr lang="ru-RU" dirty="0" err="1"/>
              <a:t>компанією</a:t>
            </a:r>
            <a:r>
              <a:rPr lang="ru-RU" dirty="0"/>
              <a:t> </a:t>
            </a:r>
            <a:r>
              <a:rPr lang="en-US" dirty="0"/>
              <a:t>Oliver Group LLC, </a:t>
            </a:r>
            <a:r>
              <a:rPr lang="ru-RU" dirty="0" err="1"/>
              <a:t>ліцензованою</a:t>
            </a:r>
            <a:r>
              <a:rPr lang="ru-RU" dirty="0"/>
              <a:t> </a:t>
            </a:r>
            <a:r>
              <a:rPr lang="ru-RU" dirty="0" err="1"/>
              <a:t>компанією</a:t>
            </a:r>
            <a:r>
              <a:rPr lang="ru-RU" dirty="0"/>
              <a:t> з </a:t>
            </a:r>
            <a:r>
              <a:rPr lang="ru-RU" dirty="0" err="1"/>
              <a:t>оцінки</a:t>
            </a:r>
            <a:r>
              <a:rPr lang="ru-RU" dirty="0"/>
              <a:t>. </a:t>
            </a:r>
            <a:r>
              <a:rPr lang="ru-RU" dirty="0" err="1"/>
              <a:t>Згідно</a:t>
            </a:r>
            <a:r>
              <a:rPr lang="ru-RU" dirty="0"/>
              <a:t> з </a:t>
            </a:r>
            <a:r>
              <a:rPr lang="ru-RU" dirty="0" err="1"/>
              <a:t>повідомленнями</a:t>
            </a:r>
            <a:r>
              <a:rPr lang="ru-RU" dirty="0"/>
              <a:t> </a:t>
            </a:r>
            <a:r>
              <a:rPr lang="ru-RU" dirty="0" err="1"/>
              <a:t>ринкова</a:t>
            </a:r>
            <a:r>
              <a:rPr lang="ru-RU" dirty="0"/>
              <a:t> </a:t>
            </a:r>
            <a:r>
              <a:rPr lang="ru-RU" dirty="0" err="1"/>
              <a:t>вартість</a:t>
            </a:r>
            <a:r>
              <a:rPr lang="ru-RU" dirty="0"/>
              <a:t> </a:t>
            </a:r>
            <a:r>
              <a:rPr lang="ru-RU" dirty="0" err="1"/>
              <a:t>земельних</a:t>
            </a:r>
            <a:r>
              <a:rPr lang="ru-RU" dirty="0"/>
              <a:t> </a:t>
            </a:r>
            <a:r>
              <a:rPr lang="ru-RU" dirty="0" err="1"/>
              <a:t>ділянок</a:t>
            </a:r>
            <a:r>
              <a:rPr lang="ru-RU" dirty="0"/>
              <a:t> </a:t>
            </a:r>
            <a:r>
              <a:rPr lang="ru-RU" dirty="0" err="1"/>
              <a:t>заявників</a:t>
            </a:r>
            <a:r>
              <a:rPr lang="ru-RU" dirty="0"/>
              <a:t> </a:t>
            </a:r>
            <a:r>
              <a:rPr lang="ru-RU" dirty="0" err="1"/>
              <a:t>оцінювалася</a:t>
            </a:r>
            <a:r>
              <a:rPr lang="ru-RU" dirty="0"/>
              <a:t> в 183 000 драм (</a:t>
            </a:r>
            <a:r>
              <a:rPr lang="ru-RU" dirty="0" err="1"/>
              <a:t>приблизно</a:t>
            </a:r>
            <a:r>
              <a:rPr lang="ru-RU" dirty="0"/>
              <a:t> 398 </a:t>
            </a:r>
            <a:r>
              <a:rPr lang="ru-RU" dirty="0" err="1"/>
              <a:t>євро</a:t>
            </a:r>
            <a:r>
              <a:rPr lang="ru-RU" dirty="0"/>
              <a:t>) і 304 000 драм (</a:t>
            </a:r>
            <a:r>
              <a:rPr lang="ru-RU" dirty="0" err="1"/>
              <a:t>приблизно</a:t>
            </a:r>
            <a:r>
              <a:rPr lang="ru-RU" dirty="0"/>
              <a:t> 661 </a:t>
            </a:r>
            <a:r>
              <a:rPr lang="ru-RU" dirty="0" err="1"/>
              <a:t>євро</a:t>
            </a:r>
            <a:r>
              <a:rPr lang="ru-RU" dirty="0"/>
              <a:t>) </a:t>
            </a:r>
            <a:r>
              <a:rPr lang="ru-RU" dirty="0" err="1"/>
              <a:t>відповідно</a:t>
            </a:r>
            <a:r>
              <a:rPr lang="ru-RU" dirty="0"/>
              <a:t>. </a:t>
            </a:r>
            <a:r>
              <a:rPr lang="ru-RU" dirty="0" err="1"/>
              <a:t>Під</a:t>
            </a:r>
            <a:r>
              <a:rPr lang="ru-RU" dirty="0"/>
              <a:t> час </a:t>
            </a:r>
            <a:r>
              <a:rPr lang="ru-RU" dirty="0" err="1"/>
              <a:t>розгляду</a:t>
            </a:r>
            <a:r>
              <a:rPr lang="ru-RU" dirty="0"/>
              <a:t> </a:t>
            </a:r>
            <a:r>
              <a:rPr lang="ru-RU" dirty="0" err="1"/>
              <a:t>справи</a:t>
            </a:r>
            <a:r>
              <a:rPr lang="ru-RU" dirty="0"/>
              <a:t> в </a:t>
            </a:r>
            <a:r>
              <a:rPr lang="ru-RU" dirty="0" err="1"/>
              <a:t>Лорійському</a:t>
            </a:r>
            <a:r>
              <a:rPr lang="ru-RU" dirty="0"/>
              <a:t> </a:t>
            </a:r>
            <a:r>
              <a:rPr lang="ru-RU" dirty="0" err="1"/>
              <a:t>обласному</a:t>
            </a:r>
            <a:r>
              <a:rPr lang="ru-RU" dirty="0"/>
              <a:t> </a:t>
            </a:r>
            <a:r>
              <a:rPr lang="ru-RU" dirty="0" err="1"/>
              <a:t>суді</a:t>
            </a:r>
            <a:r>
              <a:rPr lang="ru-RU" dirty="0"/>
              <a:t> </a:t>
            </a:r>
            <a:r>
              <a:rPr lang="ru-RU" dirty="0" err="1"/>
              <a:t>заявники</a:t>
            </a:r>
            <a:r>
              <a:rPr lang="ru-RU" dirty="0"/>
              <a:t> </a:t>
            </a:r>
            <a:r>
              <a:rPr lang="ru-RU" dirty="0" err="1"/>
              <a:t>стверджували</a:t>
            </a:r>
            <a:r>
              <a:rPr lang="ru-RU" dirty="0"/>
              <a:t>, </a:t>
            </a:r>
            <a:r>
              <a:rPr lang="ru-RU" dirty="0" err="1"/>
              <a:t>що</a:t>
            </a:r>
            <a:r>
              <a:rPr lang="ru-RU" dirty="0"/>
              <a:t> </a:t>
            </a:r>
            <a:r>
              <a:rPr lang="ru-RU" dirty="0" err="1"/>
              <a:t>ринкова</a:t>
            </a:r>
            <a:r>
              <a:rPr lang="ru-RU" dirty="0"/>
              <a:t> </a:t>
            </a:r>
            <a:r>
              <a:rPr lang="ru-RU" dirty="0" err="1"/>
              <a:t>вартість</a:t>
            </a:r>
            <a:r>
              <a:rPr lang="ru-RU" dirty="0"/>
              <a:t> </a:t>
            </a:r>
            <a:r>
              <a:rPr lang="ru-RU" dirty="0" err="1"/>
              <a:t>їхньої</a:t>
            </a:r>
            <a:r>
              <a:rPr lang="ru-RU" dirty="0"/>
              <a:t> </a:t>
            </a:r>
            <a:r>
              <a:rPr lang="ru-RU" dirty="0" err="1"/>
              <a:t>землі</a:t>
            </a:r>
            <a:r>
              <a:rPr lang="ru-RU" dirty="0"/>
              <a:t> </a:t>
            </a:r>
            <a:r>
              <a:rPr lang="ru-RU" dirty="0" err="1"/>
              <a:t>була</a:t>
            </a:r>
            <a:r>
              <a:rPr lang="ru-RU" dirty="0"/>
              <a:t> </a:t>
            </a:r>
            <a:r>
              <a:rPr lang="ru-RU" dirty="0" err="1"/>
              <a:t>навмисно</a:t>
            </a:r>
            <a:r>
              <a:rPr lang="ru-RU" dirty="0"/>
              <a:t> </a:t>
            </a:r>
            <a:r>
              <a:rPr lang="ru-RU" dirty="0" err="1"/>
              <a:t>зменшена</a:t>
            </a:r>
            <a:r>
              <a:rPr lang="ru-RU" dirty="0"/>
              <a:t>. </a:t>
            </a:r>
            <a:endParaRPr lang="en-US" dirty="0"/>
          </a:p>
          <a:p>
            <a:pPr marL="0" indent="0" algn="just">
              <a:buNone/>
            </a:pPr>
            <a:endParaRPr lang="en-US" dirty="0"/>
          </a:p>
        </p:txBody>
      </p:sp>
    </p:spTree>
    <p:extLst>
      <p:ext uri="{BB962C8B-B14F-4D97-AF65-F5344CB8AC3E}">
        <p14:creationId xmlns:p14="http://schemas.microsoft.com/office/powerpoint/2010/main" val="2932225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6120680"/>
          </a:xfrm>
        </p:spPr>
        <p:txBody>
          <a:bodyPr>
            <a:normAutofit fontScale="85000" lnSpcReduction="20000"/>
          </a:bodyPr>
          <a:lstStyle/>
          <a:p>
            <a:pPr marL="0" indent="0" algn="ctr">
              <a:buNone/>
            </a:pPr>
            <a:r>
              <a:rPr lang="uk-UA" sz="2400" b="1" dirty="0"/>
              <a:t>Постанова ККС ВС від </a:t>
            </a:r>
            <a:r>
              <a:rPr lang="ru-RU" sz="2400" b="1" dirty="0"/>
              <a:t>18 </a:t>
            </a:r>
            <a:r>
              <a:rPr lang="ru-RU" sz="2400" b="1" dirty="0" err="1"/>
              <a:t>березня</a:t>
            </a:r>
            <a:r>
              <a:rPr lang="ru-RU" sz="2400" b="1" dirty="0"/>
              <a:t> 2019 року, </a:t>
            </a:r>
            <a:endParaRPr lang="ru-RU" sz="2400" b="1" dirty="0" smtClean="0"/>
          </a:p>
          <a:p>
            <a:pPr marL="0" indent="0" algn="ctr">
              <a:buNone/>
            </a:pPr>
            <a:r>
              <a:rPr lang="ru-RU" sz="2400" b="1" dirty="0" smtClean="0"/>
              <a:t>справа </a:t>
            </a:r>
            <a:r>
              <a:rPr lang="ru-RU" sz="2400" b="1" dirty="0"/>
              <a:t>№</a:t>
            </a:r>
            <a:r>
              <a:rPr lang="uk-UA" sz="2400" b="1" dirty="0"/>
              <a:t> </a:t>
            </a:r>
            <a:r>
              <a:rPr lang="en-US" sz="2400" b="1" dirty="0" smtClean="0"/>
              <a:t>137/84/17</a:t>
            </a:r>
            <a:endParaRPr lang="uk-UA" sz="2400" b="1" dirty="0" smtClean="0"/>
          </a:p>
          <a:p>
            <a:pPr marL="0" indent="0" algn="ctr">
              <a:buNone/>
            </a:pPr>
            <a:endParaRPr lang="uk-UA" sz="2400" b="1" dirty="0"/>
          </a:p>
          <a:p>
            <a:r>
              <a:rPr lang="ru-RU" b="1" dirty="0" err="1"/>
              <a:t>Висновок</a:t>
            </a:r>
            <a:r>
              <a:rPr lang="ru-RU" b="1" dirty="0"/>
              <a:t>:</a:t>
            </a:r>
            <a:endParaRPr lang="ru-RU" dirty="0"/>
          </a:p>
          <a:p>
            <a:pPr marL="0" indent="0" algn="just">
              <a:buNone/>
            </a:pPr>
            <a:r>
              <a:rPr lang="ru-RU" b="1" dirty="0"/>
              <a:t>У </a:t>
            </a:r>
            <a:r>
              <a:rPr lang="ru-RU" b="1" dirty="0" err="1"/>
              <a:t>випадку</a:t>
            </a:r>
            <a:r>
              <a:rPr lang="ru-RU" b="1" dirty="0"/>
              <a:t>, </a:t>
            </a:r>
            <a:r>
              <a:rPr lang="ru-RU" b="1" dirty="0" err="1"/>
              <a:t>якщо</a:t>
            </a:r>
            <a:r>
              <a:rPr lang="ru-RU" b="1" dirty="0"/>
              <a:t> особа, яка </a:t>
            </a:r>
            <a:r>
              <a:rPr lang="ru-RU" b="1" dirty="0" err="1"/>
              <a:t>була</a:t>
            </a:r>
            <a:r>
              <a:rPr lang="ru-RU" b="1" dirty="0"/>
              <a:t> </a:t>
            </a:r>
            <a:r>
              <a:rPr lang="ru-RU" b="1" dirty="0" err="1"/>
              <a:t>звільнена</a:t>
            </a:r>
            <a:r>
              <a:rPr lang="ru-RU" b="1" dirty="0"/>
              <a:t> судом </a:t>
            </a:r>
            <a:r>
              <a:rPr lang="ru-RU" b="1" dirty="0" err="1"/>
              <a:t>від</a:t>
            </a:r>
            <a:r>
              <a:rPr lang="ru-RU" b="1" dirty="0"/>
              <a:t> </a:t>
            </a:r>
            <a:r>
              <a:rPr lang="ru-RU" b="1" dirty="0" err="1"/>
              <a:t>відбування</a:t>
            </a:r>
            <a:r>
              <a:rPr lang="ru-RU" b="1" dirty="0"/>
              <a:t> </a:t>
            </a:r>
            <a:r>
              <a:rPr lang="ru-RU" b="1" dirty="0" err="1"/>
              <a:t>покарання</a:t>
            </a:r>
            <a:r>
              <a:rPr lang="ru-RU" b="1" dirty="0"/>
              <a:t> з </a:t>
            </a:r>
            <a:r>
              <a:rPr lang="ru-RU" b="1" dirty="0" err="1"/>
              <a:t>випробуваннями</a:t>
            </a:r>
            <a:r>
              <a:rPr lang="ru-RU" b="1" dirty="0"/>
              <a:t>, і до </a:t>
            </a:r>
            <a:r>
              <a:rPr lang="ru-RU" b="1" dirty="0" err="1"/>
              <a:t>закінчення</a:t>
            </a:r>
            <a:r>
              <a:rPr lang="ru-RU" b="1" dirty="0"/>
              <a:t> </a:t>
            </a:r>
            <a:r>
              <a:rPr lang="ru-RU" b="1" dirty="0" err="1"/>
              <a:t>визначеного</a:t>
            </a:r>
            <a:r>
              <a:rPr lang="ru-RU" b="1" dirty="0"/>
              <a:t> судом </a:t>
            </a:r>
            <a:r>
              <a:rPr lang="ru-RU" b="1" dirty="0" err="1"/>
              <a:t>іспитового</a:t>
            </a:r>
            <a:r>
              <a:rPr lang="ru-RU" b="1" dirty="0"/>
              <a:t> строку </a:t>
            </a:r>
            <a:r>
              <a:rPr lang="ru-RU" b="1" dirty="0" err="1"/>
              <a:t>знову</a:t>
            </a:r>
            <a:r>
              <a:rPr lang="ru-RU" b="1" dirty="0"/>
              <a:t> вчинила </a:t>
            </a:r>
            <a:r>
              <a:rPr lang="ru-RU" b="1" dirty="0" err="1"/>
              <a:t>умисний</a:t>
            </a:r>
            <a:r>
              <a:rPr lang="ru-RU" b="1" dirty="0"/>
              <a:t> </a:t>
            </a:r>
            <a:r>
              <a:rPr lang="ru-RU" b="1" dirty="0" err="1"/>
              <a:t>злочин</a:t>
            </a:r>
            <a:r>
              <a:rPr lang="ru-RU" b="1" dirty="0"/>
              <a:t>, </a:t>
            </a:r>
            <a:r>
              <a:rPr lang="ru-RU" b="1" dirty="0" err="1"/>
              <a:t>який</a:t>
            </a:r>
            <a:r>
              <a:rPr lang="ru-RU" b="1" dirty="0"/>
              <a:t> не є тяжким та особливо тяжким, вона </a:t>
            </a:r>
            <a:r>
              <a:rPr lang="ru-RU" b="1" dirty="0" err="1"/>
              <a:t>підлягає</a:t>
            </a:r>
            <a:r>
              <a:rPr lang="ru-RU" b="1" dirty="0"/>
              <a:t> </a:t>
            </a:r>
            <a:r>
              <a:rPr lang="ru-RU" b="1" dirty="0" err="1"/>
              <a:t>звільненню</a:t>
            </a:r>
            <a:r>
              <a:rPr lang="ru-RU" b="1" dirty="0"/>
              <a:t> </a:t>
            </a:r>
            <a:r>
              <a:rPr lang="ru-RU" b="1" dirty="0" err="1"/>
              <a:t>від</a:t>
            </a:r>
            <a:r>
              <a:rPr lang="ru-RU" b="1" dirty="0"/>
              <a:t> </a:t>
            </a:r>
            <a:r>
              <a:rPr lang="ru-RU" b="1" dirty="0" err="1"/>
              <a:t>відбування</a:t>
            </a:r>
            <a:r>
              <a:rPr lang="ru-RU" b="1" dirty="0"/>
              <a:t> </a:t>
            </a:r>
            <a:r>
              <a:rPr lang="ru-RU" b="1" dirty="0" err="1"/>
              <a:t>покарання</a:t>
            </a:r>
            <a:r>
              <a:rPr lang="ru-RU" b="1" dirty="0"/>
              <a:t> за </a:t>
            </a:r>
            <a:r>
              <a:rPr lang="ru-RU" b="1" dirty="0" err="1"/>
              <a:t>вчинення</a:t>
            </a:r>
            <a:r>
              <a:rPr lang="ru-RU" b="1" dirty="0"/>
              <a:t> </a:t>
            </a:r>
            <a:r>
              <a:rPr lang="ru-RU" b="1" dirty="0" err="1"/>
              <a:t>останнього</a:t>
            </a:r>
            <a:r>
              <a:rPr lang="ru-RU" b="1" dirty="0"/>
              <a:t> </a:t>
            </a:r>
            <a:r>
              <a:rPr lang="ru-RU" b="1" dirty="0" err="1"/>
              <a:t>злочину</a:t>
            </a:r>
            <a:r>
              <a:rPr lang="ru-RU" b="1" dirty="0"/>
              <a:t> на </a:t>
            </a:r>
            <a:r>
              <a:rPr lang="ru-RU" b="1" dirty="0" err="1"/>
              <a:t>підставі</a:t>
            </a:r>
            <a:r>
              <a:rPr lang="ru-RU" b="1" dirty="0"/>
              <a:t> </a:t>
            </a:r>
            <a:r>
              <a:rPr lang="ru-RU" b="1" dirty="0">
                <a:hlinkClick r:id="rId2" tooltip="Про амністію у 2016 році; нормативно-правовий акт № 1810-VIII від 22.12.2016"/>
              </a:rPr>
              <a:t>Закону </a:t>
            </a:r>
            <a:r>
              <a:rPr lang="ru-RU" b="1" dirty="0" err="1">
                <a:hlinkClick r:id="rId2" tooltip="Про амністію у 2016 році; нормативно-правовий акт № 1810-VIII від 22.12.2016"/>
              </a:rPr>
              <a:t>України</a:t>
            </a:r>
            <a:r>
              <a:rPr lang="ru-RU" b="1" dirty="0">
                <a:hlinkClick r:id="rId2" tooltip="Про амністію у 2016 році; нормативно-правовий акт № 1810-VIII від 22.12.2016"/>
              </a:rPr>
              <a:t> «Про </a:t>
            </a:r>
            <a:r>
              <a:rPr lang="ru-RU" b="1" dirty="0" err="1">
                <a:hlinkClick r:id="rId2" tooltip="Про амністію у 2016 році; нормативно-правовий акт № 1810-VIII від 22.12.2016"/>
              </a:rPr>
              <a:t>амністію</a:t>
            </a:r>
            <a:r>
              <a:rPr lang="ru-RU" b="1" dirty="0">
                <a:hlinkClick r:id="rId2" tooltip="Про амністію у 2016 році; нормативно-правовий акт № 1810-VIII від 22.12.2016"/>
              </a:rPr>
              <a:t> у 2016 </a:t>
            </a:r>
            <a:r>
              <a:rPr lang="ru-RU" b="1" dirty="0" err="1">
                <a:hlinkClick r:id="rId2" tooltip="Про амністію у 2016 році; нормативно-правовий акт № 1810-VIII від 22.12.2016"/>
              </a:rPr>
              <a:t>році</a:t>
            </a:r>
            <a:r>
              <a:rPr lang="ru-RU" b="1" dirty="0">
                <a:hlinkClick r:id="rId2" tooltip="Про амністію у 2016 році; нормативно-правовий акт № 1810-VIII від 22.12.2016"/>
              </a:rPr>
              <a:t>»</a:t>
            </a:r>
            <a:r>
              <a:rPr lang="ru-RU" b="1" dirty="0"/>
              <a:t>, за </a:t>
            </a:r>
            <a:r>
              <a:rPr lang="ru-RU" b="1" dirty="0" err="1"/>
              <a:t>умови</a:t>
            </a:r>
            <a:r>
              <a:rPr lang="ru-RU" b="1" dirty="0"/>
              <a:t>, </a:t>
            </a:r>
            <a:r>
              <a:rPr lang="ru-RU" b="1" dirty="0" err="1"/>
              <a:t>якщо</a:t>
            </a:r>
            <a:r>
              <a:rPr lang="ru-RU" b="1" dirty="0"/>
              <a:t> вона </a:t>
            </a:r>
            <a:r>
              <a:rPr lang="ru-RU" b="1" dirty="0" err="1"/>
              <a:t>являється</a:t>
            </a:r>
            <a:r>
              <a:rPr lang="ru-RU" b="1" dirty="0"/>
              <a:t> </a:t>
            </a:r>
            <a:r>
              <a:rPr lang="ru-RU" b="1" dirty="0" err="1"/>
              <a:t>суб'єктом</a:t>
            </a:r>
            <a:r>
              <a:rPr lang="ru-RU" b="1" dirty="0"/>
              <a:t> </a:t>
            </a:r>
            <a:r>
              <a:rPr lang="ru-RU" b="1" dirty="0" err="1"/>
              <a:t>застосування</a:t>
            </a:r>
            <a:r>
              <a:rPr lang="ru-RU" b="1" dirty="0"/>
              <a:t> </a:t>
            </a:r>
            <a:r>
              <a:rPr lang="ru-RU" b="1" dirty="0" err="1"/>
              <a:t>цього</a:t>
            </a:r>
            <a:r>
              <a:rPr lang="ru-RU" b="1" dirty="0"/>
              <a:t> </a:t>
            </a:r>
            <a:r>
              <a:rPr lang="ru-RU" b="1" dirty="0">
                <a:hlinkClick r:id="rId2" tooltip="Про амністію у 2016 році; нормативно-правовий акт № 1810-VIII від 22.12.2016"/>
              </a:rPr>
              <a:t>Закону</a:t>
            </a:r>
            <a:r>
              <a:rPr lang="ru-RU" b="1" dirty="0"/>
              <a:t>. У </a:t>
            </a:r>
            <a:r>
              <a:rPr lang="ru-RU" b="1" dirty="0" err="1"/>
              <a:t>випадку</a:t>
            </a:r>
            <a:r>
              <a:rPr lang="ru-RU" b="1" dirty="0"/>
              <a:t>, </a:t>
            </a:r>
            <a:r>
              <a:rPr lang="ru-RU" b="1" dirty="0" err="1"/>
              <a:t>якщо</a:t>
            </a:r>
            <a:r>
              <a:rPr lang="ru-RU" b="1" dirty="0"/>
              <a:t> особа </a:t>
            </a:r>
            <a:r>
              <a:rPr lang="ru-RU" b="1" dirty="0" err="1"/>
              <a:t>попереднім</a:t>
            </a:r>
            <a:r>
              <a:rPr lang="ru-RU" b="1" dirty="0"/>
              <a:t> </a:t>
            </a:r>
            <a:r>
              <a:rPr lang="ru-RU" b="1" dirty="0" err="1"/>
              <a:t>вироком</a:t>
            </a:r>
            <a:r>
              <a:rPr lang="ru-RU" b="1" dirty="0"/>
              <a:t> </a:t>
            </a:r>
            <a:r>
              <a:rPr lang="ru-RU" b="1" dirty="0" err="1"/>
              <a:t>була</a:t>
            </a:r>
            <a:r>
              <a:rPr lang="ru-RU" b="1" dirty="0"/>
              <a:t> </a:t>
            </a:r>
            <a:r>
              <a:rPr lang="ru-RU" b="1" dirty="0" err="1"/>
              <a:t>засуджена</a:t>
            </a:r>
            <a:r>
              <a:rPr lang="ru-RU" b="1" dirty="0"/>
              <a:t> за </a:t>
            </a:r>
            <a:r>
              <a:rPr lang="ru-RU" b="1" dirty="0" err="1"/>
              <a:t>злочин</a:t>
            </a:r>
            <a:r>
              <a:rPr lang="ru-RU" b="1" dirty="0"/>
              <a:t>, </a:t>
            </a:r>
            <a:r>
              <a:rPr lang="ru-RU" b="1" dirty="0" err="1"/>
              <a:t>який</a:t>
            </a:r>
            <a:r>
              <a:rPr lang="ru-RU" b="1" dirty="0"/>
              <a:t> </a:t>
            </a:r>
            <a:r>
              <a:rPr lang="ru-RU" b="1" dirty="0" err="1"/>
              <a:t>виходячи</a:t>
            </a:r>
            <a:r>
              <a:rPr lang="ru-RU" b="1" dirty="0"/>
              <a:t> з </a:t>
            </a:r>
            <a:r>
              <a:rPr lang="ru-RU" b="1" dirty="0" err="1"/>
              <a:t>його</a:t>
            </a:r>
            <a:r>
              <a:rPr lang="ru-RU" b="1" dirty="0"/>
              <a:t> </a:t>
            </a:r>
            <a:r>
              <a:rPr lang="ru-RU" b="1" dirty="0" err="1"/>
              <a:t>тяжкості</a:t>
            </a:r>
            <a:r>
              <a:rPr lang="ru-RU" b="1" dirty="0"/>
              <a:t> </a:t>
            </a:r>
            <a:r>
              <a:rPr lang="ru-RU" b="1" dirty="0" err="1"/>
              <a:t>або</a:t>
            </a:r>
            <a:r>
              <a:rPr lang="ru-RU" b="1" dirty="0"/>
              <a:t> </a:t>
            </a:r>
            <a:r>
              <a:rPr lang="ru-RU" b="1" dirty="0" err="1"/>
              <a:t>переліку</a:t>
            </a:r>
            <a:r>
              <a:rPr lang="ru-RU" b="1" dirty="0"/>
              <a:t> статей </a:t>
            </a:r>
            <a:r>
              <a:rPr lang="ru-RU" b="1" dirty="0">
                <a:hlinkClick r:id="rId3" tooltip="Кримінальний кодекс України; нормативно-правовий акт № 2341-III від 05.04.2001"/>
              </a:rPr>
              <a:t>КК </a:t>
            </a:r>
            <a:r>
              <a:rPr lang="ru-RU" b="1" dirty="0" err="1">
                <a:hlinkClick r:id="rId3" tooltip="Кримінальний кодекс України; нормативно-правовий акт № 2341-III від 05.04.2001"/>
              </a:rPr>
              <a:t>України</a:t>
            </a:r>
            <a:r>
              <a:rPr lang="ru-RU" b="1" dirty="0"/>
              <a:t> не </a:t>
            </a:r>
            <a:r>
              <a:rPr lang="ru-RU" b="1" dirty="0" err="1"/>
              <a:t>підпадає</a:t>
            </a:r>
            <a:r>
              <a:rPr lang="ru-RU" b="1" dirty="0"/>
              <a:t> </a:t>
            </a:r>
            <a:r>
              <a:rPr lang="ru-RU" b="1" dirty="0" err="1"/>
              <a:t>під</a:t>
            </a:r>
            <a:r>
              <a:rPr lang="ru-RU" b="1" dirty="0"/>
              <a:t> </a:t>
            </a:r>
            <a:r>
              <a:rPr lang="ru-RU" b="1" dirty="0" err="1"/>
              <a:t>дію</a:t>
            </a:r>
            <a:r>
              <a:rPr lang="ru-RU" b="1" dirty="0"/>
              <a:t> </a:t>
            </a:r>
            <a:r>
              <a:rPr lang="ru-RU" b="1" dirty="0">
                <a:hlinkClick r:id="rId2" tooltip="Про амністію у 2016 році; нормативно-правовий акт № 1810-VIII від 22.12.2016"/>
              </a:rPr>
              <a:t>Закону </a:t>
            </a:r>
            <a:r>
              <a:rPr lang="ru-RU" b="1" dirty="0" err="1">
                <a:hlinkClick r:id="rId2" tooltip="Про амністію у 2016 році; нормативно-правовий акт № 1810-VIII від 22.12.2016"/>
              </a:rPr>
              <a:t>України</a:t>
            </a:r>
            <a:r>
              <a:rPr lang="ru-RU" b="1" dirty="0">
                <a:hlinkClick r:id="rId2" tooltip="Про амністію у 2016 році; нормативно-правовий акт № 1810-VIII від 22.12.2016"/>
              </a:rPr>
              <a:t> «Про </a:t>
            </a:r>
            <a:r>
              <a:rPr lang="ru-RU" b="1" dirty="0" err="1">
                <a:hlinkClick r:id="rId2" tooltip="Про амністію у 2016 році; нормативно-правовий акт № 1810-VIII від 22.12.2016"/>
              </a:rPr>
              <a:t>амністію</a:t>
            </a:r>
            <a:r>
              <a:rPr lang="ru-RU" b="1" dirty="0">
                <a:hlinkClick r:id="rId2" tooltip="Про амністію у 2016 році; нормативно-правовий акт № 1810-VIII від 22.12.2016"/>
              </a:rPr>
              <a:t> у 2016 </a:t>
            </a:r>
            <a:r>
              <a:rPr lang="ru-RU" b="1" dirty="0" err="1">
                <a:hlinkClick r:id="rId2" tooltip="Про амністію у 2016 році; нормативно-правовий акт № 1810-VIII від 22.12.2016"/>
              </a:rPr>
              <a:t>році</a:t>
            </a:r>
            <a:r>
              <a:rPr lang="ru-RU" b="1" dirty="0">
                <a:hlinkClick r:id="rId2" tooltip="Про амністію у 2016 році; нормативно-правовий акт № 1810-VIII від 22.12.2016"/>
              </a:rPr>
              <a:t>»</a:t>
            </a:r>
            <a:r>
              <a:rPr lang="ru-RU" b="1" dirty="0"/>
              <a:t>, </a:t>
            </a:r>
            <a:r>
              <a:rPr lang="ru-RU" b="1" dirty="0" err="1"/>
              <a:t>питання</a:t>
            </a:r>
            <a:r>
              <a:rPr lang="ru-RU" b="1" dirty="0"/>
              <a:t> </a:t>
            </a:r>
            <a:r>
              <a:rPr lang="ru-RU" b="1" dirty="0" err="1"/>
              <a:t>щодо</a:t>
            </a:r>
            <a:r>
              <a:rPr lang="ru-RU" b="1" dirty="0"/>
              <a:t> </a:t>
            </a:r>
            <a:r>
              <a:rPr lang="ru-RU" b="1" dirty="0" err="1"/>
              <a:t>застосування</a:t>
            </a:r>
            <a:r>
              <a:rPr lang="ru-RU" b="1" dirty="0"/>
              <a:t> </a:t>
            </a:r>
            <a:r>
              <a:rPr lang="ru-RU" b="1" dirty="0" err="1"/>
              <a:t>амністії</a:t>
            </a:r>
            <a:r>
              <a:rPr lang="ru-RU" b="1" dirty="0"/>
              <a:t> </a:t>
            </a:r>
            <a:r>
              <a:rPr lang="ru-RU" b="1" dirty="0" err="1"/>
              <a:t>може</a:t>
            </a:r>
            <a:r>
              <a:rPr lang="ru-RU" b="1" dirty="0"/>
              <a:t> бути </a:t>
            </a:r>
            <a:r>
              <a:rPr lang="ru-RU" b="1" dirty="0" err="1"/>
              <a:t>вирішено</a:t>
            </a:r>
            <a:r>
              <a:rPr lang="ru-RU" b="1" dirty="0"/>
              <a:t> </a:t>
            </a:r>
            <a:r>
              <a:rPr lang="ru-RU" b="1" dirty="0" err="1"/>
              <a:t>тільки</a:t>
            </a:r>
            <a:r>
              <a:rPr lang="ru-RU" b="1" dirty="0"/>
              <a:t> </a:t>
            </a:r>
            <a:r>
              <a:rPr lang="ru-RU" b="1" dirty="0" err="1"/>
              <a:t>щодо</a:t>
            </a:r>
            <a:r>
              <a:rPr lang="ru-RU" b="1" dirty="0"/>
              <a:t> </a:t>
            </a:r>
            <a:r>
              <a:rPr lang="ru-RU" b="1" dirty="0" err="1"/>
              <a:t>останнього</a:t>
            </a:r>
            <a:r>
              <a:rPr lang="ru-RU" b="1" dirty="0"/>
              <a:t> </a:t>
            </a:r>
            <a:r>
              <a:rPr lang="ru-RU" b="1" dirty="0" err="1"/>
              <a:t>злочину</a:t>
            </a:r>
            <a:r>
              <a:rPr lang="ru-RU" b="1" dirty="0"/>
              <a:t>, і в таких </a:t>
            </a:r>
            <a:r>
              <a:rPr lang="ru-RU" b="1" dirty="0" err="1"/>
              <a:t>випадках</a:t>
            </a:r>
            <a:r>
              <a:rPr lang="ru-RU" b="1" dirty="0"/>
              <a:t> правила </a:t>
            </a:r>
            <a:r>
              <a:rPr lang="ru-RU" b="1" dirty="0" err="1"/>
              <a:t>встановлені</a:t>
            </a:r>
            <a:r>
              <a:rPr lang="ru-RU" b="1" dirty="0"/>
              <a:t> </a:t>
            </a:r>
            <a:r>
              <a:rPr lang="ru-RU" b="1" dirty="0">
                <a:hlinkClick r:id="rId4" tooltip="Кримінальний кодекс України; нормативно-правовий акт № 2341-III від 05.04.2001"/>
              </a:rPr>
              <a:t>ст. 71 КК </a:t>
            </a:r>
            <a:r>
              <a:rPr lang="ru-RU" b="1" dirty="0" err="1">
                <a:hlinkClick r:id="rId4" tooltip="Кримінальний кодекс України; нормативно-правовий акт № 2341-III від 05.04.2001"/>
              </a:rPr>
              <a:t>України</a:t>
            </a:r>
            <a:r>
              <a:rPr lang="ru-RU" b="1" dirty="0"/>
              <a:t>, при </a:t>
            </a:r>
            <a:r>
              <a:rPr lang="ru-RU" b="1" dirty="0" err="1"/>
              <a:t>призначенні</a:t>
            </a:r>
            <a:r>
              <a:rPr lang="ru-RU" b="1" dirty="0"/>
              <a:t> </a:t>
            </a:r>
            <a:r>
              <a:rPr lang="ru-RU" b="1" dirty="0" err="1"/>
              <a:t>покарання</a:t>
            </a:r>
            <a:r>
              <a:rPr lang="ru-RU" b="1" dirty="0"/>
              <a:t> не </a:t>
            </a:r>
            <a:r>
              <a:rPr lang="ru-RU" b="1" dirty="0" err="1"/>
              <a:t>застосовуються</a:t>
            </a:r>
            <a:r>
              <a:rPr lang="ru-RU" b="1" dirty="0"/>
              <a:t> і </a:t>
            </a:r>
            <a:r>
              <a:rPr lang="ru-RU" b="1" dirty="0" err="1"/>
              <a:t>попередній</a:t>
            </a:r>
            <a:r>
              <a:rPr lang="ru-RU" b="1" dirty="0"/>
              <a:t> </a:t>
            </a:r>
            <a:r>
              <a:rPr lang="ru-RU" b="1" dirty="0" err="1"/>
              <a:t>вирок</a:t>
            </a:r>
            <a:r>
              <a:rPr lang="ru-RU" b="1" dirty="0"/>
              <a:t> </a:t>
            </a:r>
            <a:r>
              <a:rPr lang="ru-RU" b="1" dirty="0" err="1"/>
              <a:t>виконується</a:t>
            </a:r>
            <a:r>
              <a:rPr lang="ru-RU" b="1" dirty="0"/>
              <a:t> </a:t>
            </a:r>
            <a:r>
              <a:rPr lang="ru-RU" b="1" dirty="0" err="1"/>
              <a:t>окремо</a:t>
            </a:r>
            <a:r>
              <a:rPr lang="ru-RU" b="1" dirty="0"/>
              <a:t>.</a:t>
            </a:r>
            <a:endParaRPr lang="ru-RU" dirty="0"/>
          </a:p>
          <a:p>
            <a:pPr marL="0" indent="0" algn="ctr">
              <a:buNone/>
            </a:pPr>
            <a:endParaRPr lang="en-US" sz="2400" b="1" dirty="0"/>
          </a:p>
        </p:txBody>
      </p:sp>
    </p:spTree>
    <p:extLst>
      <p:ext uri="{BB962C8B-B14F-4D97-AF65-F5344CB8AC3E}">
        <p14:creationId xmlns:p14="http://schemas.microsoft.com/office/powerpoint/2010/main" val="367250564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496944" cy="6048672"/>
          </a:xfrm>
        </p:spPr>
        <p:txBody>
          <a:bodyPr>
            <a:normAutofit fontScale="70000" lnSpcReduction="20000"/>
          </a:bodyPr>
          <a:lstStyle/>
          <a:p>
            <a:pPr marL="0" indent="0" algn="just">
              <a:buNone/>
            </a:pPr>
            <a:endParaRPr lang="ru-RU" dirty="0" smtClean="0"/>
          </a:p>
          <a:p>
            <a:pPr marL="0" indent="0" algn="just">
              <a:buNone/>
            </a:pPr>
            <a:r>
              <a:rPr lang="ru-RU" dirty="0" err="1" smtClean="0"/>
              <a:t>Крім</a:t>
            </a:r>
            <a:r>
              <a:rPr lang="ru-RU" dirty="0" smtClean="0"/>
              <a:t> </a:t>
            </a:r>
            <a:r>
              <a:rPr lang="ru-RU" dirty="0"/>
              <a:t>того, вони </a:t>
            </a:r>
            <a:r>
              <a:rPr lang="ru-RU" dirty="0" err="1"/>
              <a:t>стверджували</a:t>
            </a:r>
            <a:r>
              <a:rPr lang="ru-RU" dirty="0"/>
              <a:t>, </a:t>
            </a:r>
            <a:r>
              <a:rPr lang="ru-RU" dirty="0" err="1"/>
              <a:t>що</a:t>
            </a:r>
            <a:r>
              <a:rPr lang="ru-RU" dirty="0"/>
              <a:t> </a:t>
            </a:r>
            <a:r>
              <a:rPr lang="ru-RU" dirty="0" err="1"/>
              <a:t>оцінка</a:t>
            </a:r>
            <a:r>
              <a:rPr lang="ru-RU" dirty="0"/>
              <a:t> </a:t>
            </a:r>
            <a:r>
              <a:rPr lang="ru-RU" dirty="0" err="1"/>
              <a:t>їхньої</a:t>
            </a:r>
            <a:r>
              <a:rPr lang="ru-RU" dirty="0"/>
              <a:t> </a:t>
            </a:r>
            <a:r>
              <a:rPr lang="ru-RU" dirty="0" err="1"/>
              <a:t>власності</a:t>
            </a:r>
            <a:r>
              <a:rPr lang="ru-RU" dirty="0"/>
              <a:t> не </a:t>
            </a:r>
            <a:r>
              <a:rPr lang="ru-RU" dirty="0" err="1"/>
              <a:t>була</a:t>
            </a:r>
            <a:r>
              <a:rPr lang="ru-RU" dirty="0"/>
              <a:t> </a:t>
            </a:r>
            <a:r>
              <a:rPr lang="ru-RU" dirty="0" err="1"/>
              <a:t>виконана</a:t>
            </a:r>
            <a:r>
              <a:rPr lang="ru-RU" dirty="0"/>
              <a:t> правильно, </a:t>
            </a:r>
            <a:r>
              <a:rPr lang="ru-RU" dirty="0" err="1"/>
              <a:t>оскільки</a:t>
            </a:r>
            <a:r>
              <a:rPr lang="ru-RU" dirty="0"/>
              <a:t> не </a:t>
            </a:r>
            <a:r>
              <a:rPr lang="ru-RU" dirty="0" err="1"/>
              <a:t>були</a:t>
            </a:r>
            <a:r>
              <a:rPr lang="ru-RU" dirty="0"/>
              <a:t> </a:t>
            </a:r>
            <a:r>
              <a:rPr lang="ru-RU" dirty="0" err="1"/>
              <a:t>враховані</a:t>
            </a:r>
            <a:r>
              <a:rPr lang="ru-RU" dirty="0"/>
              <a:t> </a:t>
            </a:r>
            <a:r>
              <a:rPr lang="ru-RU" dirty="0" err="1"/>
              <a:t>кількість</a:t>
            </a:r>
            <a:r>
              <a:rPr lang="ru-RU" dirty="0"/>
              <a:t> дерев, </a:t>
            </a:r>
            <a:r>
              <a:rPr lang="ru-RU" dirty="0" err="1"/>
              <a:t>вуликів</a:t>
            </a:r>
            <a:r>
              <a:rPr lang="ru-RU" dirty="0"/>
              <a:t>, </a:t>
            </a:r>
            <a:r>
              <a:rPr lang="ru-RU" dirty="0" err="1"/>
              <a:t>розташованих</a:t>
            </a:r>
            <a:r>
              <a:rPr lang="ru-RU" dirty="0"/>
              <a:t> на </a:t>
            </a:r>
            <a:r>
              <a:rPr lang="ru-RU" dirty="0" err="1"/>
              <a:t>другій</a:t>
            </a:r>
            <a:r>
              <a:rPr lang="ru-RU" dirty="0"/>
              <a:t> </a:t>
            </a:r>
            <a:r>
              <a:rPr lang="ru-RU" dirty="0" err="1"/>
              <a:t>земельній</a:t>
            </a:r>
            <a:r>
              <a:rPr lang="ru-RU" dirty="0"/>
              <a:t> </a:t>
            </a:r>
            <a:r>
              <a:rPr lang="ru-RU" dirty="0" err="1"/>
              <a:t>ділянці</a:t>
            </a:r>
            <a:r>
              <a:rPr lang="ru-RU" dirty="0"/>
              <a:t>, а </a:t>
            </a:r>
            <a:r>
              <a:rPr lang="ru-RU" dirty="0" err="1"/>
              <a:t>також</a:t>
            </a:r>
            <a:r>
              <a:rPr lang="ru-RU" dirty="0"/>
              <a:t> ряд </a:t>
            </a:r>
            <a:r>
              <a:rPr lang="ru-RU" dirty="0" err="1"/>
              <a:t>інших</a:t>
            </a:r>
            <a:r>
              <a:rPr lang="ru-RU" dirty="0"/>
              <a:t> </a:t>
            </a:r>
            <a:r>
              <a:rPr lang="ru-RU" dirty="0" err="1"/>
              <a:t>факторів</a:t>
            </a:r>
            <a:r>
              <a:rPr lang="ru-RU" dirty="0"/>
              <a:t>, </a:t>
            </a:r>
            <a:r>
              <a:rPr lang="ru-RU" dirty="0" err="1"/>
              <a:t>які</a:t>
            </a:r>
            <a:r>
              <a:rPr lang="ru-RU" dirty="0"/>
              <a:t> могли </a:t>
            </a:r>
            <a:r>
              <a:rPr lang="ru-RU" dirty="0" err="1"/>
              <a:t>вплинути</a:t>
            </a:r>
            <a:r>
              <a:rPr lang="ru-RU" dirty="0"/>
              <a:t> на </a:t>
            </a:r>
            <a:r>
              <a:rPr lang="ru-RU" dirty="0" err="1"/>
              <a:t>остаточну</a:t>
            </a:r>
            <a:r>
              <a:rPr lang="ru-RU" dirty="0"/>
              <a:t> </a:t>
            </a:r>
            <a:r>
              <a:rPr lang="ru-RU" dirty="0" err="1"/>
              <a:t>вартість</a:t>
            </a:r>
            <a:r>
              <a:rPr lang="ru-RU" dirty="0"/>
              <a:t> </a:t>
            </a:r>
            <a:r>
              <a:rPr lang="ru-RU" dirty="0" err="1"/>
              <a:t>земельних</a:t>
            </a:r>
            <a:r>
              <a:rPr lang="ru-RU" dirty="0"/>
              <a:t> </a:t>
            </a:r>
            <a:r>
              <a:rPr lang="ru-RU" dirty="0" err="1"/>
              <a:t>ділянок</a:t>
            </a:r>
            <a:r>
              <a:rPr lang="ru-RU" dirty="0"/>
              <a:t>. </a:t>
            </a:r>
            <a:r>
              <a:rPr lang="ru-RU" dirty="0" err="1"/>
              <a:t>Під</a:t>
            </a:r>
            <a:r>
              <a:rPr lang="ru-RU" dirty="0"/>
              <a:t> час </a:t>
            </a:r>
            <a:r>
              <a:rPr lang="ru-RU" dirty="0" err="1"/>
              <a:t>розгляду</a:t>
            </a:r>
            <a:r>
              <a:rPr lang="ru-RU" dirty="0"/>
              <a:t> </a:t>
            </a:r>
            <a:r>
              <a:rPr lang="ru-RU" dirty="0" err="1"/>
              <a:t>справи</a:t>
            </a:r>
            <a:r>
              <a:rPr lang="ru-RU" dirty="0"/>
              <a:t> ЗАТ «</a:t>
            </a:r>
            <a:r>
              <a:rPr lang="ru-RU" dirty="0" err="1"/>
              <a:t>Тегут</a:t>
            </a:r>
            <a:r>
              <a:rPr lang="ru-RU" dirty="0"/>
              <a:t>» подало </a:t>
            </a:r>
            <a:r>
              <a:rPr lang="ru-RU" dirty="0" err="1"/>
              <a:t>нові</a:t>
            </a:r>
            <a:r>
              <a:rPr lang="ru-RU" dirty="0"/>
              <a:t> </a:t>
            </a:r>
            <a:r>
              <a:rPr lang="ru-RU" dirty="0" err="1"/>
              <a:t>оцінки</a:t>
            </a:r>
            <a:r>
              <a:rPr lang="ru-RU" dirty="0"/>
              <a:t> майна </a:t>
            </a:r>
            <a:r>
              <a:rPr lang="ru-RU" dirty="0" err="1"/>
              <a:t>заявників</a:t>
            </a:r>
            <a:r>
              <a:rPr lang="ru-RU" dirty="0"/>
              <a:t>, </a:t>
            </a:r>
            <a:r>
              <a:rPr lang="ru-RU" dirty="0" err="1"/>
              <a:t>які</a:t>
            </a:r>
            <a:r>
              <a:rPr lang="ru-RU" dirty="0"/>
              <a:t> </a:t>
            </a:r>
            <a:r>
              <a:rPr lang="ru-RU" dirty="0" err="1"/>
              <a:t>також</a:t>
            </a:r>
            <a:r>
              <a:rPr lang="ru-RU" dirty="0"/>
              <a:t> </a:t>
            </a:r>
            <a:r>
              <a:rPr lang="ru-RU" dirty="0" err="1"/>
              <a:t>були</a:t>
            </a:r>
            <a:r>
              <a:rPr lang="ru-RU" dirty="0"/>
              <a:t> </a:t>
            </a:r>
            <a:r>
              <a:rPr lang="ru-RU" dirty="0" err="1"/>
              <a:t>підготовлені</a:t>
            </a:r>
            <a:r>
              <a:rPr lang="ru-RU" dirty="0"/>
              <a:t> </a:t>
            </a:r>
            <a:r>
              <a:rPr lang="ru-RU" dirty="0" err="1"/>
              <a:t>компанією</a:t>
            </a:r>
            <a:r>
              <a:rPr lang="ru-RU" dirty="0"/>
              <a:t> </a:t>
            </a:r>
            <a:r>
              <a:rPr lang="en-US" dirty="0"/>
              <a:t>Oliver Group LLC. </a:t>
            </a:r>
            <a:r>
              <a:rPr lang="ru-RU" dirty="0" err="1"/>
              <a:t>Представник</a:t>
            </a:r>
            <a:r>
              <a:rPr lang="ru-RU" dirty="0"/>
              <a:t> ЗАТ «</a:t>
            </a:r>
            <a:r>
              <a:rPr lang="ru-RU" dirty="0" err="1"/>
              <a:t>Тегут</a:t>
            </a:r>
            <a:r>
              <a:rPr lang="ru-RU" dirty="0"/>
              <a:t>» </a:t>
            </a:r>
            <a:r>
              <a:rPr lang="ru-RU" dirty="0" err="1"/>
              <a:t>стверджував</a:t>
            </a:r>
            <a:r>
              <a:rPr lang="ru-RU" dirty="0"/>
              <a:t>, </a:t>
            </a:r>
            <a:r>
              <a:rPr lang="ru-RU" dirty="0" err="1"/>
              <a:t>що</a:t>
            </a:r>
            <a:r>
              <a:rPr lang="ru-RU" dirty="0"/>
              <a:t> </a:t>
            </a:r>
            <a:r>
              <a:rPr lang="ru-RU" dirty="0" err="1"/>
              <a:t>була</a:t>
            </a:r>
            <a:r>
              <a:rPr lang="ru-RU" dirty="0"/>
              <a:t> проведена нова </a:t>
            </a:r>
            <a:r>
              <a:rPr lang="ru-RU" dirty="0" err="1"/>
              <a:t>оцінка</a:t>
            </a:r>
            <a:r>
              <a:rPr lang="ru-RU" dirty="0"/>
              <a:t> </a:t>
            </a:r>
            <a:r>
              <a:rPr lang="ru-RU" dirty="0" err="1"/>
              <a:t>другої</a:t>
            </a:r>
            <a:r>
              <a:rPr lang="ru-RU" dirty="0"/>
              <a:t> </a:t>
            </a:r>
            <a:r>
              <a:rPr lang="ru-RU" dirty="0" err="1"/>
              <a:t>земельної</a:t>
            </a:r>
            <a:r>
              <a:rPr lang="ru-RU" dirty="0"/>
              <a:t> </a:t>
            </a:r>
            <a:r>
              <a:rPr lang="ru-RU" dirty="0" err="1"/>
              <a:t>ділянки</a:t>
            </a:r>
            <a:r>
              <a:rPr lang="ru-RU" dirty="0"/>
              <a:t> </a:t>
            </a:r>
            <a:r>
              <a:rPr lang="ru-RU" dirty="0" err="1"/>
              <a:t>заявників</a:t>
            </a:r>
            <a:r>
              <a:rPr lang="ru-RU" dirty="0"/>
              <a:t>. </a:t>
            </a:r>
            <a:r>
              <a:rPr lang="ru-RU" dirty="0" err="1"/>
              <a:t>Згідно</a:t>
            </a:r>
            <a:r>
              <a:rPr lang="ru-RU" dirty="0"/>
              <a:t> з новою </a:t>
            </a:r>
            <a:r>
              <a:rPr lang="ru-RU" dirty="0" err="1"/>
              <a:t>оцінкою</a:t>
            </a:r>
            <a:r>
              <a:rPr lang="ru-RU" dirty="0"/>
              <a:t> </a:t>
            </a:r>
            <a:r>
              <a:rPr lang="ru-RU" dirty="0" err="1"/>
              <a:t>ринкова</a:t>
            </a:r>
            <a:r>
              <a:rPr lang="ru-RU" dirty="0"/>
              <a:t> </a:t>
            </a:r>
            <a:r>
              <a:rPr lang="ru-RU" dirty="0" err="1"/>
              <a:t>вартість</a:t>
            </a:r>
            <a:r>
              <a:rPr lang="ru-RU" dirty="0"/>
              <a:t> </a:t>
            </a:r>
            <a:r>
              <a:rPr lang="ru-RU" dirty="0" err="1"/>
              <a:t>другої</a:t>
            </a:r>
            <a:r>
              <a:rPr lang="ru-RU" dirty="0"/>
              <a:t> </a:t>
            </a:r>
            <a:r>
              <a:rPr lang="ru-RU" dirty="0" err="1"/>
              <a:t>земельної</a:t>
            </a:r>
            <a:r>
              <a:rPr lang="ru-RU" dirty="0"/>
              <a:t> </a:t>
            </a:r>
            <a:r>
              <a:rPr lang="ru-RU" dirty="0" err="1"/>
              <a:t>ділянки</a:t>
            </a:r>
            <a:r>
              <a:rPr lang="ru-RU" dirty="0"/>
              <a:t> </a:t>
            </a:r>
            <a:r>
              <a:rPr lang="ru-RU" dirty="0" err="1"/>
              <a:t>заявників</a:t>
            </a:r>
            <a:r>
              <a:rPr lang="ru-RU" dirty="0"/>
              <a:t>, </a:t>
            </a:r>
            <a:r>
              <a:rPr lang="ru-RU" dirty="0" err="1"/>
              <a:t>включаючи</a:t>
            </a:r>
            <a:r>
              <a:rPr lang="ru-RU" dirty="0"/>
              <a:t> </a:t>
            </a:r>
            <a:r>
              <a:rPr lang="ru-RU" dirty="0" err="1"/>
              <a:t>будівлю</a:t>
            </a:r>
            <a:r>
              <a:rPr lang="ru-RU" dirty="0"/>
              <a:t>, </a:t>
            </a:r>
            <a:r>
              <a:rPr lang="ru-RU" dirty="0" err="1"/>
              <a:t>оцінювалася</a:t>
            </a:r>
            <a:r>
              <a:rPr lang="ru-RU" dirty="0"/>
              <a:t> в 1 728 000 драм (</a:t>
            </a:r>
            <a:r>
              <a:rPr lang="ru-RU" dirty="0" err="1"/>
              <a:t>приблизно</a:t>
            </a:r>
            <a:r>
              <a:rPr lang="ru-RU" dirty="0"/>
              <a:t> 3760 </a:t>
            </a:r>
            <a:r>
              <a:rPr lang="ru-RU" dirty="0" err="1"/>
              <a:t>євро</a:t>
            </a:r>
            <a:r>
              <a:rPr lang="ru-RU" dirty="0"/>
              <a:t>). </a:t>
            </a:r>
            <a:r>
              <a:rPr lang="ru-RU" dirty="0" err="1"/>
              <a:t>Що</a:t>
            </a:r>
            <a:r>
              <a:rPr lang="ru-RU" dirty="0"/>
              <a:t> </a:t>
            </a:r>
            <a:r>
              <a:rPr lang="ru-RU" dirty="0" err="1"/>
              <a:t>стосується</a:t>
            </a:r>
            <a:r>
              <a:rPr lang="ru-RU" dirty="0"/>
              <a:t> </a:t>
            </a:r>
            <a:r>
              <a:rPr lang="ru-RU" dirty="0" err="1"/>
              <a:t>першої</a:t>
            </a:r>
            <a:r>
              <a:rPr lang="ru-RU" dirty="0"/>
              <a:t> </a:t>
            </a:r>
            <a:r>
              <a:rPr lang="ru-RU" dirty="0" err="1"/>
              <a:t>ділянки</a:t>
            </a:r>
            <a:r>
              <a:rPr lang="ru-RU" dirty="0"/>
              <a:t>, то </a:t>
            </a:r>
            <a:r>
              <a:rPr lang="ru-RU" dirty="0" err="1"/>
              <a:t>було</a:t>
            </a:r>
            <a:r>
              <a:rPr lang="ru-RU" dirty="0"/>
              <a:t> заявлено, </a:t>
            </a:r>
            <a:r>
              <a:rPr lang="ru-RU" dirty="0" err="1"/>
              <a:t>що</a:t>
            </a:r>
            <a:r>
              <a:rPr lang="ru-RU" dirty="0"/>
              <a:t> </a:t>
            </a:r>
            <a:r>
              <a:rPr lang="ru-RU" dirty="0" err="1"/>
              <a:t>компанія</a:t>
            </a:r>
            <a:r>
              <a:rPr lang="ru-RU" dirty="0"/>
              <a:t> </a:t>
            </a:r>
            <a:r>
              <a:rPr lang="en-US" dirty="0"/>
              <a:t>Oliver Group LLC </a:t>
            </a:r>
            <a:r>
              <a:rPr lang="ru-RU" dirty="0" err="1"/>
              <a:t>підготувала</a:t>
            </a:r>
            <a:r>
              <a:rPr lang="ru-RU" dirty="0"/>
              <a:t> </a:t>
            </a:r>
            <a:r>
              <a:rPr lang="ru-RU" dirty="0" err="1"/>
              <a:t>виправлений</a:t>
            </a:r>
            <a:r>
              <a:rPr lang="ru-RU" dirty="0"/>
              <a:t> </a:t>
            </a:r>
            <a:r>
              <a:rPr lang="ru-RU" dirty="0" err="1"/>
              <a:t>звіт</a:t>
            </a:r>
            <a:r>
              <a:rPr lang="ru-RU" dirty="0"/>
              <a:t>, </a:t>
            </a:r>
            <a:r>
              <a:rPr lang="ru-RU" dirty="0" err="1"/>
              <a:t>згідно</a:t>
            </a:r>
            <a:r>
              <a:rPr lang="ru-RU" dirty="0"/>
              <a:t> з </a:t>
            </a:r>
            <a:r>
              <a:rPr lang="ru-RU" dirty="0" err="1"/>
              <a:t>яким</a:t>
            </a:r>
            <a:r>
              <a:rPr lang="ru-RU" dirty="0"/>
              <a:t> </a:t>
            </a:r>
            <a:r>
              <a:rPr lang="ru-RU" dirty="0" err="1"/>
              <a:t>ринкова</a:t>
            </a:r>
            <a:r>
              <a:rPr lang="ru-RU" dirty="0"/>
              <a:t> </a:t>
            </a:r>
            <a:r>
              <a:rPr lang="ru-RU" dirty="0" err="1"/>
              <a:t>вартість</a:t>
            </a:r>
            <a:r>
              <a:rPr lang="ru-RU" dirty="0"/>
              <a:t> </a:t>
            </a:r>
            <a:r>
              <a:rPr lang="ru-RU" dirty="0" err="1"/>
              <a:t>першої</a:t>
            </a:r>
            <a:r>
              <a:rPr lang="ru-RU" dirty="0"/>
              <a:t> </a:t>
            </a:r>
            <a:r>
              <a:rPr lang="ru-RU" dirty="0" err="1"/>
              <a:t>земельної</a:t>
            </a:r>
            <a:r>
              <a:rPr lang="ru-RU" dirty="0"/>
              <a:t> </a:t>
            </a:r>
            <a:r>
              <a:rPr lang="ru-RU" dirty="0" err="1"/>
              <a:t>ділянки</a:t>
            </a:r>
            <a:r>
              <a:rPr lang="ru-RU" dirty="0"/>
              <a:t> становила 189 000 драм (</a:t>
            </a:r>
            <a:r>
              <a:rPr lang="ru-RU" dirty="0" err="1"/>
              <a:t>приблизно</a:t>
            </a:r>
            <a:r>
              <a:rPr lang="ru-RU" dirty="0"/>
              <a:t> 410 </a:t>
            </a:r>
            <a:r>
              <a:rPr lang="ru-RU" dirty="0" err="1"/>
              <a:t>євро</a:t>
            </a:r>
            <a:r>
              <a:rPr lang="ru-RU" dirty="0"/>
              <a:t>). </a:t>
            </a:r>
            <a:r>
              <a:rPr lang="ru-RU" dirty="0" err="1"/>
              <a:t>Остаточний</a:t>
            </a:r>
            <a:r>
              <a:rPr lang="ru-RU" dirty="0"/>
              <a:t> </a:t>
            </a:r>
            <a:r>
              <a:rPr lang="ru-RU" dirty="0" err="1"/>
              <a:t>розмір</a:t>
            </a:r>
            <a:r>
              <a:rPr lang="ru-RU" dirty="0"/>
              <a:t> </a:t>
            </a:r>
            <a:r>
              <a:rPr lang="ru-RU" dirty="0" err="1"/>
              <a:t>компенсації</a:t>
            </a:r>
            <a:r>
              <a:rPr lang="ru-RU" dirty="0"/>
              <a:t> за </a:t>
            </a:r>
            <a:r>
              <a:rPr lang="ru-RU" dirty="0" err="1"/>
              <a:t>дві</a:t>
            </a:r>
            <a:r>
              <a:rPr lang="ru-RU" dirty="0"/>
              <a:t> </a:t>
            </a:r>
            <a:r>
              <a:rPr lang="ru-RU" dirty="0" err="1"/>
              <a:t>земельні</a:t>
            </a:r>
            <a:r>
              <a:rPr lang="ru-RU" dirty="0"/>
              <a:t> </a:t>
            </a:r>
            <a:r>
              <a:rPr lang="ru-RU" dirty="0" err="1"/>
              <a:t>ділянки</a:t>
            </a:r>
            <a:r>
              <a:rPr lang="ru-RU" dirty="0"/>
              <a:t>, </a:t>
            </a:r>
            <a:r>
              <a:rPr lang="ru-RU" dirty="0" err="1"/>
              <a:t>включаючи</a:t>
            </a:r>
            <a:r>
              <a:rPr lang="ru-RU" dirty="0"/>
              <a:t> </a:t>
            </a:r>
            <a:r>
              <a:rPr lang="ru-RU" dirty="0" err="1"/>
              <a:t>додаткові</a:t>
            </a:r>
            <a:r>
              <a:rPr lang="ru-RU" dirty="0"/>
              <a:t> 15 % </a:t>
            </a:r>
            <a:r>
              <a:rPr lang="ru-RU" dirty="0" err="1"/>
              <a:t>згідно</a:t>
            </a:r>
            <a:r>
              <a:rPr lang="ru-RU" dirty="0"/>
              <a:t> з </a:t>
            </a:r>
            <a:r>
              <a:rPr lang="ru-RU" dirty="0" err="1"/>
              <a:t>вимогами</a:t>
            </a:r>
            <a:r>
              <a:rPr lang="ru-RU" dirty="0"/>
              <a:t> закону, становила 217 350 драм (</a:t>
            </a:r>
            <a:r>
              <a:rPr lang="ru-RU" dirty="0" err="1"/>
              <a:t>приблизно</a:t>
            </a:r>
            <a:r>
              <a:rPr lang="ru-RU" dirty="0"/>
              <a:t> 473 </a:t>
            </a:r>
            <a:r>
              <a:rPr lang="ru-RU" dirty="0" err="1"/>
              <a:t>євро</a:t>
            </a:r>
            <a:r>
              <a:rPr lang="ru-RU" dirty="0"/>
              <a:t>) і 1 987 200 драм (</a:t>
            </a:r>
            <a:r>
              <a:rPr lang="ru-RU" dirty="0" err="1"/>
              <a:t>приблизно</a:t>
            </a:r>
            <a:r>
              <a:rPr lang="ru-RU" dirty="0"/>
              <a:t> 4320 </a:t>
            </a:r>
            <a:r>
              <a:rPr lang="ru-RU" dirty="0" err="1"/>
              <a:t>євро</a:t>
            </a:r>
            <a:r>
              <a:rPr lang="ru-RU" dirty="0"/>
              <a:t>) </a:t>
            </a:r>
            <a:r>
              <a:rPr lang="ru-RU" dirty="0" err="1"/>
              <a:t>відповідно</a:t>
            </a:r>
            <a:r>
              <a:rPr lang="ru-RU" dirty="0"/>
              <a:t>. 28 листопада 2008 року </a:t>
            </a:r>
            <a:r>
              <a:rPr lang="ru-RU" dirty="0" err="1"/>
              <a:t>обласний</a:t>
            </a:r>
            <a:r>
              <a:rPr lang="ru-RU" dirty="0"/>
              <a:t> суд </a:t>
            </a:r>
            <a:r>
              <a:rPr lang="ru-RU" dirty="0" err="1"/>
              <a:t>задовольнив</a:t>
            </a:r>
            <a:r>
              <a:rPr lang="ru-RU" dirty="0"/>
              <a:t> </a:t>
            </a:r>
            <a:r>
              <a:rPr lang="ru-RU" dirty="0" err="1"/>
              <a:t>позов</a:t>
            </a:r>
            <a:r>
              <a:rPr lang="ru-RU" dirty="0"/>
              <a:t> ЗАТ «</a:t>
            </a:r>
            <a:r>
              <a:rPr lang="ru-RU" dirty="0" err="1"/>
              <a:t>Тегут</a:t>
            </a:r>
            <a:r>
              <a:rPr lang="ru-RU" dirty="0"/>
              <a:t>» та присудив </a:t>
            </a:r>
            <a:r>
              <a:rPr lang="ru-RU" dirty="0" err="1"/>
              <a:t>заявникам</a:t>
            </a:r>
            <a:r>
              <a:rPr lang="ru-RU" dirty="0"/>
              <a:t> </a:t>
            </a:r>
            <a:r>
              <a:rPr lang="ru-RU" dirty="0" err="1"/>
              <a:t>компенсацію</a:t>
            </a:r>
            <a:r>
              <a:rPr lang="ru-RU" dirty="0"/>
              <a:t> у </a:t>
            </a:r>
            <a:r>
              <a:rPr lang="ru-RU" dirty="0" err="1"/>
              <a:t>розмірі</a:t>
            </a:r>
            <a:r>
              <a:rPr lang="ru-RU" dirty="0"/>
              <a:t> 217 350 драм за першу та 1 987 200 драм за другу </a:t>
            </a:r>
            <a:r>
              <a:rPr lang="ru-RU" dirty="0" err="1"/>
              <a:t>земельні</a:t>
            </a:r>
            <a:r>
              <a:rPr lang="ru-RU" dirty="0"/>
              <a:t> </a:t>
            </a:r>
            <a:r>
              <a:rPr lang="ru-RU" dirty="0" err="1"/>
              <a:t>ділянки</a:t>
            </a:r>
            <a:r>
              <a:rPr lang="ru-RU" dirty="0"/>
              <a:t>. </a:t>
            </a:r>
            <a:r>
              <a:rPr lang="ru-RU" dirty="0" err="1"/>
              <a:t>Заявники</a:t>
            </a:r>
            <a:r>
              <a:rPr lang="ru-RU" dirty="0"/>
              <a:t> подали </a:t>
            </a:r>
            <a:r>
              <a:rPr lang="ru-RU" dirty="0" err="1"/>
              <a:t>апеляцію</a:t>
            </a:r>
            <a:r>
              <a:rPr lang="ru-RU" dirty="0"/>
              <a:t>. </a:t>
            </a:r>
            <a:r>
              <a:rPr lang="ru-RU" dirty="0" err="1"/>
              <a:t>Посилаючись</a:t>
            </a:r>
            <a:r>
              <a:rPr lang="ru-RU" dirty="0"/>
              <a:t> на </a:t>
            </a:r>
            <a:r>
              <a:rPr lang="ru-RU" dirty="0" err="1"/>
              <a:t>статтю</a:t>
            </a:r>
            <a:r>
              <a:rPr lang="ru-RU" dirty="0"/>
              <a:t> 1 </a:t>
            </a:r>
            <a:r>
              <a:rPr lang="ru-RU" dirty="0" err="1"/>
              <a:t>Першого</a:t>
            </a:r>
            <a:r>
              <a:rPr lang="ru-RU" dirty="0"/>
              <a:t> Протоколу до </a:t>
            </a:r>
            <a:r>
              <a:rPr lang="ru-RU" dirty="0" err="1"/>
              <a:t>Конвенції</a:t>
            </a:r>
            <a:r>
              <a:rPr lang="ru-RU" dirty="0"/>
              <a:t>, вони </a:t>
            </a:r>
            <a:r>
              <a:rPr lang="ru-RU" dirty="0" err="1"/>
              <a:t>скаржилися</a:t>
            </a:r>
            <a:r>
              <a:rPr lang="ru-RU" dirty="0"/>
              <a:t>, </a:t>
            </a:r>
            <a:r>
              <a:rPr lang="ru-RU" dirty="0" err="1"/>
              <a:t>що</a:t>
            </a:r>
            <a:r>
              <a:rPr lang="ru-RU" dirty="0"/>
              <a:t> </a:t>
            </a:r>
            <a:r>
              <a:rPr lang="ru-RU" dirty="0" err="1"/>
              <a:t>обласний</a:t>
            </a:r>
            <a:r>
              <a:rPr lang="ru-RU" dirty="0"/>
              <a:t> суд незаконно </a:t>
            </a:r>
            <a:r>
              <a:rPr lang="ru-RU" dirty="0" err="1"/>
              <a:t>позбавив</a:t>
            </a:r>
            <a:r>
              <a:rPr lang="ru-RU" dirty="0"/>
              <a:t> </a:t>
            </a:r>
            <a:r>
              <a:rPr lang="ru-RU" dirty="0" err="1"/>
              <a:t>їх</a:t>
            </a:r>
            <a:r>
              <a:rPr lang="ru-RU" dirty="0"/>
              <a:t> права </a:t>
            </a:r>
            <a:r>
              <a:rPr lang="ru-RU" dirty="0" err="1"/>
              <a:t>власності</a:t>
            </a:r>
            <a:r>
              <a:rPr lang="ru-RU" dirty="0"/>
              <a:t> на </a:t>
            </a:r>
            <a:r>
              <a:rPr lang="ru-RU" dirty="0" err="1"/>
              <a:t>майно</a:t>
            </a:r>
            <a:r>
              <a:rPr lang="ru-RU" dirty="0"/>
              <a:t>. 18 </a:t>
            </a:r>
            <a:r>
              <a:rPr lang="ru-RU" dirty="0" err="1"/>
              <a:t>червня</a:t>
            </a:r>
            <a:r>
              <a:rPr lang="ru-RU" dirty="0"/>
              <a:t> 2009 року </a:t>
            </a:r>
            <a:r>
              <a:rPr lang="ru-RU" dirty="0" err="1"/>
              <a:t>Апеляційний</a:t>
            </a:r>
            <a:r>
              <a:rPr lang="ru-RU" dirty="0"/>
              <a:t> суд </a:t>
            </a:r>
            <a:r>
              <a:rPr lang="ru-RU" dirty="0" err="1"/>
              <a:t>залишив</a:t>
            </a:r>
            <a:r>
              <a:rPr lang="ru-RU" dirty="0"/>
              <a:t> без </a:t>
            </a:r>
            <a:r>
              <a:rPr lang="ru-RU" dirty="0" err="1"/>
              <a:t>змін</a:t>
            </a:r>
            <a:r>
              <a:rPr lang="ru-RU" dirty="0"/>
              <a:t> </a:t>
            </a:r>
            <a:r>
              <a:rPr lang="ru-RU" dirty="0" err="1"/>
              <a:t>попереднє</a:t>
            </a:r>
            <a:r>
              <a:rPr lang="ru-RU" dirty="0"/>
              <a:t> </a:t>
            </a:r>
            <a:r>
              <a:rPr lang="ru-RU" dirty="0" err="1"/>
              <a:t>рішення</a:t>
            </a:r>
            <a:r>
              <a:rPr lang="ru-RU" dirty="0"/>
              <a:t> суду, </a:t>
            </a:r>
            <a:r>
              <a:rPr lang="ru-RU" dirty="0" err="1"/>
              <a:t>визнавши</a:t>
            </a:r>
            <a:r>
              <a:rPr lang="ru-RU" dirty="0"/>
              <a:t>, </a:t>
            </a:r>
            <a:r>
              <a:rPr lang="ru-RU" dirty="0" err="1"/>
              <a:t>що</a:t>
            </a:r>
            <a:r>
              <a:rPr lang="ru-RU" dirty="0"/>
              <a:t> </a:t>
            </a:r>
            <a:r>
              <a:rPr lang="ru-RU" dirty="0" err="1"/>
              <a:t>останній</a:t>
            </a:r>
            <a:r>
              <a:rPr lang="ru-RU" dirty="0"/>
              <a:t> </a:t>
            </a:r>
            <a:r>
              <a:rPr lang="ru-RU" dirty="0" err="1"/>
              <a:t>належним</a:t>
            </a:r>
            <a:r>
              <a:rPr lang="ru-RU" dirty="0"/>
              <a:t> чином </a:t>
            </a:r>
            <a:r>
              <a:rPr lang="ru-RU" dirty="0" err="1"/>
              <a:t>визначив</a:t>
            </a:r>
            <a:r>
              <a:rPr lang="ru-RU" dirty="0"/>
              <a:t> </a:t>
            </a:r>
            <a:r>
              <a:rPr lang="ru-RU" dirty="0" err="1"/>
              <a:t>ринкову</a:t>
            </a:r>
            <a:r>
              <a:rPr lang="ru-RU" dirty="0"/>
              <a:t> </a:t>
            </a:r>
            <a:r>
              <a:rPr lang="ru-RU" dirty="0" err="1"/>
              <a:t>вартість</a:t>
            </a:r>
            <a:r>
              <a:rPr lang="ru-RU" dirty="0"/>
              <a:t> майна на </a:t>
            </a:r>
            <a:r>
              <a:rPr lang="ru-RU" dirty="0" err="1"/>
              <a:t>підставі</a:t>
            </a:r>
            <a:r>
              <a:rPr lang="ru-RU" dirty="0"/>
              <a:t> </a:t>
            </a:r>
            <a:r>
              <a:rPr lang="ru-RU" dirty="0" err="1"/>
              <a:t>виправлених</a:t>
            </a:r>
            <a:r>
              <a:rPr lang="ru-RU" dirty="0"/>
              <a:t> </a:t>
            </a:r>
            <a:r>
              <a:rPr lang="ru-RU" dirty="0" err="1"/>
              <a:t>звітів</a:t>
            </a:r>
            <a:r>
              <a:rPr lang="ru-RU" dirty="0"/>
              <a:t> з </a:t>
            </a:r>
            <a:r>
              <a:rPr lang="ru-RU" dirty="0" err="1"/>
              <a:t>оцінки</a:t>
            </a:r>
            <a:r>
              <a:rPr lang="ru-RU" dirty="0"/>
              <a:t>, </a:t>
            </a:r>
            <a:r>
              <a:rPr lang="ru-RU" dirty="0" err="1"/>
              <a:t>підготовлених</a:t>
            </a:r>
            <a:r>
              <a:rPr lang="ru-RU" dirty="0"/>
              <a:t> </a:t>
            </a:r>
            <a:r>
              <a:rPr lang="en-US" dirty="0"/>
              <a:t>Oliver Group LLC. 12 </a:t>
            </a:r>
            <a:r>
              <a:rPr lang="ru-RU" dirty="0" err="1"/>
              <a:t>серпня</a:t>
            </a:r>
            <a:r>
              <a:rPr lang="ru-RU" dirty="0"/>
              <a:t> 2009 року </a:t>
            </a:r>
            <a:r>
              <a:rPr lang="ru-RU" dirty="0" err="1"/>
              <a:t>Касаційний</a:t>
            </a:r>
            <a:r>
              <a:rPr lang="ru-RU" dirty="0"/>
              <a:t> суд </a:t>
            </a:r>
            <a:r>
              <a:rPr lang="ru-RU" dirty="0" err="1"/>
              <a:t>визнав</a:t>
            </a:r>
            <a:r>
              <a:rPr lang="ru-RU" dirty="0"/>
              <a:t> </a:t>
            </a:r>
            <a:r>
              <a:rPr lang="ru-RU" dirty="0" err="1"/>
              <a:t>касаційну</a:t>
            </a:r>
            <a:r>
              <a:rPr lang="ru-RU" dirty="0"/>
              <a:t> </a:t>
            </a:r>
            <a:r>
              <a:rPr lang="ru-RU" dirty="0" err="1"/>
              <a:t>скаргу</a:t>
            </a:r>
            <a:r>
              <a:rPr lang="ru-RU" dirty="0"/>
              <a:t> </a:t>
            </a:r>
            <a:r>
              <a:rPr lang="ru-RU" dirty="0" err="1"/>
              <a:t>заявників</a:t>
            </a:r>
            <a:r>
              <a:rPr lang="ru-RU" dirty="0"/>
              <a:t> </a:t>
            </a:r>
            <a:r>
              <a:rPr lang="ru-RU" dirty="0" err="1" smtClean="0"/>
              <a:t>необґрунтованою</a:t>
            </a:r>
            <a:r>
              <a:rPr lang="ru-RU" dirty="0" smtClean="0"/>
              <a:t>.</a:t>
            </a:r>
          </a:p>
          <a:p>
            <a:pPr marL="0" indent="0" algn="just">
              <a:buNone/>
            </a:pPr>
            <a:r>
              <a:rPr lang="ru-RU" dirty="0" err="1"/>
              <a:t>Порушення</a:t>
            </a:r>
            <a:r>
              <a:rPr lang="ru-RU" dirty="0"/>
              <a:t> </a:t>
            </a:r>
            <a:r>
              <a:rPr lang="ru-RU" dirty="0" err="1"/>
              <a:t>статті</a:t>
            </a:r>
            <a:r>
              <a:rPr lang="ru-RU" dirty="0"/>
              <a:t> 1 </a:t>
            </a:r>
            <a:r>
              <a:rPr lang="ru-RU" dirty="0" err="1"/>
              <a:t>Першого</a:t>
            </a:r>
            <a:r>
              <a:rPr lang="ru-RU" dirty="0"/>
              <a:t> протоколу </a:t>
            </a:r>
            <a:r>
              <a:rPr lang="ru-RU" dirty="0" err="1"/>
              <a:t>Конвенції</a:t>
            </a:r>
            <a:r>
              <a:rPr lang="ru-RU" dirty="0"/>
              <a:t> (право на </a:t>
            </a:r>
            <a:r>
              <a:rPr lang="ru-RU" dirty="0" err="1"/>
              <a:t>мирне</a:t>
            </a:r>
            <a:r>
              <a:rPr lang="ru-RU" dirty="0"/>
              <a:t> </a:t>
            </a:r>
            <a:r>
              <a:rPr lang="ru-RU" dirty="0" err="1"/>
              <a:t>володіння</a:t>
            </a:r>
            <a:r>
              <a:rPr lang="ru-RU" dirty="0"/>
              <a:t> </a:t>
            </a:r>
            <a:r>
              <a:rPr lang="ru-RU" dirty="0" err="1"/>
              <a:t>майном</a:t>
            </a:r>
            <a:r>
              <a:rPr lang="ru-RU" dirty="0"/>
              <a:t>).</a:t>
            </a:r>
            <a:endParaRPr lang="en-US" dirty="0"/>
          </a:p>
        </p:txBody>
      </p:sp>
    </p:spTree>
    <p:extLst>
      <p:ext uri="{BB962C8B-B14F-4D97-AF65-F5344CB8AC3E}">
        <p14:creationId xmlns:p14="http://schemas.microsoft.com/office/powerpoint/2010/main" val="247243369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92500" lnSpcReduction="20000"/>
          </a:bodyPr>
          <a:lstStyle/>
          <a:p>
            <a:pPr marL="0" indent="0" algn="just">
              <a:buNone/>
            </a:pPr>
            <a:r>
              <a:rPr lang="ru-RU" dirty="0"/>
              <a:t>ЄСПЛ </a:t>
            </a:r>
            <a:r>
              <a:rPr lang="ru-RU" dirty="0" err="1"/>
              <a:t>зазначив</a:t>
            </a:r>
            <a:r>
              <a:rPr lang="ru-RU" dirty="0"/>
              <a:t>, </a:t>
            </a:r>
            <a:r>
              <a:rPr lang="ru-RU" dirty="0" err="1"/>
              <a:t>що</a:t>
            </a:r>
            <a:r>
              <a:rPr lang="ru-RU" dirty="0"/>
              <a:t> у </a:t>
            </a:r>
            <a:r>
              <a:rPr lang="ru-RU" dirty="0" err="1"/>
              <a:t>цій</a:t>
            </a:r>
            <a:r>
              <a:rPr lang="ru-RU" dirty="0"/>
              <a:t> </a:t>
            </a:r>
            <a:r>
              <a:rPr lang="ru-RU" dirty="0" err="1"/>
              <a:t>справі</a:t>
            </a:r>
            <a:r>
              <a:rPr lang="ru-RU" dirty="0"/>
              <a:t> не </a:t>
            </a:r>
            <a:r>
              <a:rPr lang="ru-RU" dirty="0" err="1"/>
              <a:t>заперечується</a:t>
            </a:r>
            <a:r>
              <a:rPr lang="ru-RU" dirty="0"/>
              <a:t> те, </a:t>
            </a:r>
            <a:r>
              <a:rPr lang="ru-RU" dirty="0" err="1"/>
              <a:t>що</a:t>
            </a:r>
            <a:r>
              <a:rPr lang="ru-RU" dirty="0"/>
              <a:t> </a:t>
            </a:r>
            <a:r>
              <a:rPr lang="ru-RU" dirty="0" err="1"/>
              <a:t>відбулося</a:t>
            </a:r>
            <a:r>
              <a:rPr lang="ru-RU" dirty="0"/>
              <a:t> "</a:t>
            </a:r>
            <a:r>
              <a:rPr lang="ru-RU" dirty="0" err="1"/>
              <a:t>позбавлення</a:t>
            </a:r>
            <a:r>
              <a:rPr lang="ru-RU" dirty="0"/>
              <a:t> майна" у </a:t>
            </a:r>
            <a:r>
              <a:rPr lang="ru-RU" dirty="0" err="1"/>
              <a:t>значенні</a:t>
            </a:r>
            <a:r>
              <a:rPr lang="ru-RU" dirty="0"/>
              <a:t> другого </a:t>
            </a:r>
            <a:r>
              <a:rPr lang="ru-RU" dirty="0" err="1"/>
              <a:t>речення</a:t>
            </a:r>
            <a:r>
              <a:rPr lang="ru-RU" dirty="0"/>
              <a:t> </a:t>
            </a:r>
            <a:r>
              <a:rPr lang="ru-RU" dirty="0" err="1"/>
              <a:t>статті</a:t>
            </a:r>
            <a:r>
              <a:rPr lang="ru-RU" dirty="0"/>
              <a:t> 1 Протоколу № 1. Таким чином, Суд повинен </a:t>
            </a:r>
            <a:r>
              <a:rPr lang="ru-RU" dirty="0" err="1"/>
              <a:t>з'ясувати</a:t>
            </a:r>
            <a:r>
              <a:rPr lang="ru-RU" dirty="0"/>
              <a:t>, </a:t>
            </a:r>
            <a:r>
              <a:rPr lang="ru-RU" dirty="0" err="1"/>
              <a:t>чи</a:t>
            </a:r>
            <a:r>
              <a:rPr lang="ru-RU" dirty="0"/>
              <a:t> </a:t>
            </a:r>
            <a:r>
              <a:rPr lang="ru-RU" dirty="0" err="1"/>
              <a:t>оспорювану</a:t>
            </a:r>
            <a:r>
              <a:rPr lang="ru-RU" dirty="0"/>
              <a:t> </a:t>
            </a:r>
            <a:r>
              <a:rPr lang="ru-RU" dirty="0" err="1"/>
              <a:t>депривацію</a:t>
            </a:r>
            <a:r>
              <a:rPr lang="ru-RU" dirty="0"/>
              <a:t> </a:t>
            </a:r>
            <a:r>
              <a:rPr lang="ru-RU" dirty="0" err="1"/>
              <a:t>було</a:t>
            </a:r>
            <a:r>
              <a:rPr lang="ru-RU" dirty="0"/>
              <a:t> </a:t>
            </a:r>
            <a:r>
              <a:rPr lang="ru-RU" dirty="0" err="1"/>
              <a:t>обґрунтовано</a:t>
            </a:r>
            <a:r>
              <a:rPr lang="ru-RU" dirty="0"/>
              <a:t> </a:t>
            </a:r>
            <a:r>
              <a:rPr lang="ru-RU" dirty="0" err="1"/>
              <a:t>цього</a:t>
            </a:r>
            <a:r>
              <a:rPr lang="ru-RU" dirty="0"/>
              <a:t> </a:t>
            </a:r>
            <a:r>
              <a:rPr lang="ru-RU" dirty="0" err="1"/>
              <a:t>положення</a:t>
            </a:r>
            <a:r>
              <a:rPr lang="ru-RU" dirty="0"/>
              <a:t>.</a:t>
            </a:r>
          </a:p>
          <a:p>
            <a:pPr marL="0" indent="0">
              <a:buNone/>
            </a:pPr>
            <a:endParaRPr lang="ru-RU" dirty="0"/>
          </a:p>
          <a:p>
            <a:pPr marL="0" indent="0" algn="just">
              <a:buNone/>
            </a:pPr>
            <a:r>
              <a:rPr lang="ru-RU" dirty="0"/>
              <a:t>«51. ЄСПЛ </a:t>
            </a:r>
            <a:r>
              <a:rPr lang="ru-RU" dirty="0" err="1"/>
              <a:t>нагадУЄ</a:t>
            </a:r>
            <a:r>
              <a:rPr lang="ru-RU" dirty="0"/>
              <a:t>, </a:t>
            </a:r>
            <a:r>
              <a:rPr lang="ru-RU" dirty="0" err="1"/>
              <a:t>що</a:t>
            </a:r>
            <a:r>
              <a:rPr lang="ru-RU" dirty="0"/>
              <a:t>, </a:t>
            </a:r>
            <a:r>
              <a:rPr lang="ru-RU" dirty="0" err="1"/>
              <a:t>щоб</a:t>
            </a:r>
            <a:r>
              <a:rPr lang="ru-RU" dirty="0"/>
              <a:t> бути </a:t>
            </a:r>
            <a:r>
              <a:rPr lang="ru-RU" dirty="0" err="1"/>
              <a:t>сумісним</a:t>
            </a:r>
            <a:r>
              <a:rPr lang="ru-RU" dirty="0"/>
              <a:t> </a:t>
            </a:r>
            <a:r>
              <a:rPr lang="ru-RU" dirty="0" err="1"/>
              <a:t>зі</a:t>
            </a:r>
            <a:r>
              <a:rPr lang="ru-RU" dirty="0"/>
              <a:t> </a:t>
            </a:r>
            <a:r>
              <a:rPr lang="ru-RU" dirty="0" err="1"/>
              <a:t>статтею</a:t>
            </a:r>
            <a:r>
              <a:rPr lang="ru-RU" dirty="0"/>
              <a:t> 1 Протоколу № 1, </a:t>
            </a:r>
            <a:r>
              <a:rPr lang="ru-RU" dirty="0" err="1"/>
              <a:t>захід</a:t>
            </a:r>
            <a:r>
              <a:rPr lang="ru-RU" dirty="0"/>
              <a:t> з </a:t>
            </a:r>
            <a:r>
              <a:rPr lang="ru-RU" dirty="0" err="1"/>
              <a:t>експропріації</a:t>
            </a:r>
            <a:r>
              <a:rPr lang="ru-RU" dirty="0"/>
              <a:t> повинен </a:t>
            </a:r>
            <a:r>
              <a:rPr lang="ru-RU" dirty="0" err="1"/>
              <a:t>відповідати</a:t>
            </a:r>
            <a:r>
              <a:rPr lang="ru-RU" dirty="0"/>
              <a:t> </a:t>
            </a:r>
            <a:r>
              <a:rPr lang="ru-RU" dirty="0" err="1"/>
              <a:t>трьом</a:t>
            </a:r>
            <a:r>
              <a:rPr lang="ru-RU" dirty="0"/>
              <a:t> </a:t>
            </a:r>
            <a:r>
              <a:rPr lang="ru-RU" dirty="0" err="1"/>
              <a:t>умовам</a:t>
            </a:r>
            <a:r>
              <a:rPr lang="ru-RU" dirty="0"/>
              <a:t>: </a:t>
            </a:r>
            <a:r>
              <a:rPr lang="ru-RU" dirty="0" err="1"/>
              <a:t>він</a:t>
            </a:r>
            <a:r>
              <a:rPr lang="ru-RU" dirty="0"/>
              <a:t> повинен </a:t>
            </a:r>
            <a:r>
              <a:rPr lang="ru-RU" dirty="0" err="1"/>
              <a:t>виконуватися</a:t>
            </a:r>
            <a:r>
              <a:rPr lang="ru-RU" dirty="0"/>
              <a:t> "на </a:t>
            </a:r>
            <a:r>
              <a:rPr lang="ru-RU" dirty="0" err="1"/>
              <a:t>умовах</a:t>
            </a:r>
            <a:r>
              <a:rPr lang="ru-RU" dirty="0"/>
              <a:t>, </a:t>
            </a:r>
            <a:r>
              <a:rPr lang="ru-RU" dirty="0" err="1"/>
              <a:t>передбачених</a:t>
            </a:r>
            <a:r>
              <a:rPr lang="ru-RU" dirty="0"/>
              <a:t> законом", </a:t>
            </a:r>
            <a:r>
              <a:rPr lang="ru-RU" dirty="0" err="1"/>
              <a:t>що</a:t>
            </a:r>
            <a:r>
              <a:rPr lang="ru-RU" dirty="0"/>
              <a:t> </a:t>
            </a:r>
            <a:r>
              <a:rPr lang="ru-RU" dirty="0" err="1"/>
              <a:t>виключає</a:t>
            </a:r>
            <a:r>
              <a:rPr lang="ru-RU" dirty="0"/>
              <a:t> будь-</a:t>
            </a:r>
            <a:r>
              <a:rPr lang="ru-RU" dirty="0" err="1"/>
              <a:t>які</a:t>
            </a:r>
            <a:r>
              <a:rPr lang="ru-RU" dirty="0"/>
              <a:t> </a:t>
            </a:r>
            <a:r>
              <a:rPr lang="ru-RU" dirty="0" err="1"/>
              <a:t>свавільні</a:t>
            </a:r>
            <a:r>
              <a:rPr lang="ru-RU" dirty="0"/>
              <a:t> </a:t>
            </a:r>
            <a:r>
              <a:rPr lang="ru-RU" dirty="0" err="1"/>
              <a:t>дії</a:t>
            </a:r>
            <a:r>
              <a:rPr lang="ru-RU" dirty="0"/>
              <a:t> з боку </a:t>
            </a:r>
            <a:r>
              <a:rPr lang="ru-RU" dirty="0" err="1"/>
              <a:t>окреми</a:t>
            </a:r>
            <a:r>
              <a:rPr lang="ru-RU" dirty="0"/>
              <a:t> </a:t>
            </a:r>
            <a:r>
              <a:rPr lang="ru-RU" dirty="0" err="1"/>
              <a:t>національних</a:t>
            </a:r>
            <a:r>
              <a:rPr lang="ru-RU" dirty="0"/>
              <a:t> </a:t>
            </a:r>
            <a:r>
              <a:rPr lang="ru-RU" dirty="0" err="1"/>
              <a:t>органів</a:t>
            </a:r>
            <a:r>
              <a:rPr lang="ru-RU" dirty="0"/>
              <a:t> </a:t>
            </a:r>
            <a:r>
              <a:rPr lang="ru-RU" dirty="0" err="1"/>
              <a:t>влади</a:t>
            </a:r>
            <a:r>
              <a:rPr lang="ru-RU" dirty="0"/>
              <a:t>, </a:t>
            </a:r>
            <a:r>
              <a:rPr lang="ru-RU" dirty="0" err="1"/>
              <a:t>які</a:t>
            </a:r>
            <a:r>
              <a:rPr lang="ru-RU" dirty="0"/>
              <a:t> </a:t>
            </a:r>
            <a:r>
              <a:rPr lang="ru-RU" dirty="0" err="1"/>
              <a:t>повинні</a:t>
            </a:r>
            <a:r>
              <a:rPr lang="ru-RU" dirty="0"/>
              <a:t> </a:t>
            </a:r>
            <a:r>
              <a:rPr lang="ru-RU" dirty="0" err="1"/>
              <a:t>діяти</a:t>
            </a:r>
            <a:r>
              <a:rPr lang="ru-RU" dirty="0"/>
              <a:t> "в </a:t>
            </a:r>
            <a:r>
              <a:rPr lang="ru-RU" dirty="0" err="1"/>
              <a:t>інтересах</a:t>
            </a:r>
            <a:r>
              <a:rPr lang="ru-RU" dirty="0"/>
              <a:t> </a:t>
            </a:r>
            <a:r>
              <a:rPr lang="ru-RU" dirty="0" err="1"/>
              <a:t>суспільства</a:t>
            </a:r>
            <a:r>
              <a:rPr lang="ru-RU" dirty="0"/>
              <a:t>" і </a:t>
            </a:r>
            <a:r>
              <a:rPr lang="ru-RU" dirty="0" err="1"/>
              <a:t>повинні</a:t>
            </a:r>
            <a:r>
              <a:rPr lang="ru-RU" dirty="0"/>
              <a:t> </a:t>
            </a:r>
            <a:r>
              <a:rPr lang="ru-RU" dirty="0" err="1"/>
              <a:t>забезпечити</a:t>
            </a:r>
            <a:r>
              <a:rPr lang="ru-RU" dirty="0"/>
              <a:t> </a:t>
            </a:r>
            <a:r>
              <a:rPr lang="ru-RU" dirty="0" err="1"/>
              <a:t>справедливий</a:t>
            </a:r>
            <a:r>
              <a:rPr lang="ru-RU" dirty="0"/>
              <a:t> баланс </a:t>
            </a:r>
            <a:r>
              <a:rPr lang="ru-RU" dirty="0" err="1"/>
              <a:t>між</a:t>
            </a:r>
            <a:r>
              <a:rPr lang="ru-RU" dirty="0"/>
              <a:t> правами </a:t>
            </a:r>
            <a:r>
              <a:rPr lang="ru-RU" dirty="0" err="1"/>
              <a:t>власника</a:t>
            </a:r>
            <a:r>
              <a:rPr lang="ru-RU" dirty="0"/>
              <a:t> та </a:t>
            </a:r>
            <a:r>
              <a:rPr lang="ru-RU" dirty="0" err="1"/>
              <a:t>інтересами</a:t>
            </a:r>
            <a:r>
              <a:rPr lang="ru-RU" dirty="0"/>
              <a:t> </a:t>
            </a:r>
            <a:r>
              <a:rPr lang="ru-RU" dirty="0" err="1"/>
              <a:t>громади</a:t>
            </a:r>
            <a:r>
              <a:rPr lang="ru-RU" dirty="0"/>
              <a:t> (</a:t>
            </a:r>
            <a:r>
              <a:rPr lang="ru-RU" dirty="0" err="1"/>
              <a:t>співмірність</a:t>
            </a:r>
            <a:r>
              <a:rPr lang="ru-RU" dirty="0"/>
              <a:t> </a:t>
            </a:r>
            <a:r>
              <a:rPr lang="ru-RU" dirty="0" err="1"/>
              <a:t>заходів</a:t>
            </a:r>
            <a:r>
              <a:rPr lang="ru-RU" dirty="0"/>
              <a:t>) (див., </a:t>
            </a:r>
            <a:r>
              <a:rPr lang="ru-RU" dirty="0" err="1"/>
              <a:t>серед</a:t>
            </a:r>
            <a:r>
              <a:rPr lang="ru-RU" dirty="0"/>
              <a:t> </a:t>
            </a:r>
            <a:r>
              <a:rPr lang="ru-RU" dirty="0" err="1"/>
              <a:t>інших</a:t>
            </a:r>
            <a:r>
              <a:rPr lang="ru-RU" dirty="0"/>
              <a:t> </a:t>
            </a:r>
            <a:r>
              <a:rPr lang="ru-RU" dirty="0" err="1"/>
              <a:t>органів</a:t>
            </a:r>
            <a:r>
              <a:rPr lang="ru-RU" dirty="0"/>
              <a:t> </a:t>
            </a:r>
            <a:r>
              <a:rPr lang="ru-RU" dirty="0" err="1"/>
              <a:t>влади</a:t>
            </a:r>
            <a:r>
              <a:rPr lang="ru-RU" dirty="0"/>
              <a:t>, </a:t>
            </a:r>
            <a:r>
              <a:rPr lang="ru-RU" dirty="0" err="1"/>
              <a:t>Вістіньш</a:t>
            </a:r>
            <a:r>
              <a:rPr lang="ru-RU" dirty="0"/>
              <a:t> та </a:t>
            </a:r>
            <a:r>
              <a:rPr lang="ru-RU" dirty="0" err="1"/>
              <a:t>Пєрєпьолкінс</a:t>
            </a:r>
            <a:r>
              <a:rPr lang="ru-RU" dirty="0"/>
              <a:t> (</a:t>
            </a:r>
            <a:r>
              <a:rPr lang="lv-LV" dirty="0"/>
              <a:t>Vistiņš </a:t>
            </a:r>
            <a:r>
              <a:rPr lang="ru-RU" dirty="0"/>
              <a:t>і </a:t>
            </a:r>
            <a:r>
              <a:rPr lang="lv-LV" dirty="0"/>
              <a:t>Perepjolkins</a:t>
            </a:r>
            <a:r>
              <a:rPr lang="uk-UA" dirty="0"/>
              <a:t>)</a:t>
            </a:r>
            <a:r>
              <a:rPr lang="lv-LV" dirty="0"/>
              <a:t> </a:t>
            </a:r>
            <a:r>
              <a:rPr lang="ru-RU" dirty="0" err="1"/>
              <a:t>проти</a:t>
            </a:r>
            <a:r>
              <a:rPr lang="ru-RU" dirty="0"/>
              <a:t> </a:t>
            </a:r>
            <a:r>
              <a:rPr lang="ru-RU" dirty="0" err="1"/>
              <a:t>Латвії</a:t>
            </a:r>
            <a:r>
              <a:rPr lang="ru-RU" dirty="0"/>
              <a:t> [</a:t>
            </a:r>
            <a:r>
              <a:rPr lang="uk-UA" dirty="0"/>
              <a:t>ВП</a:t>
            </a:r>
            <a:r>
              <a:rPr lang="lv-LV" dirty="0"/>
              <a:t>], </a:t>
            </a:r>
            <a:r>
              <a:rPr lang="ru-RU" dirty="0"/>
              <a:t>№ 71243/01, § 94, 25 </a:t>
            </a:r>
            <a:r>
              <a:rPr lang="ru-RU" dirty="0" err="1"/>
              <a:t>жовтня</a:t>
            </a:r>
            <a:r>
              <a:rPr lang="ru-RU" dirty="0"/>
              <a:t> 2012 року). Таким чином, Суд приступить до </a:t>
            </a:r>
            <a:r>
              <a:rPr lang="ru-RU" dirty="0" err="1"/>
              <a:t>розгляду</a:t>
            </a:r>
            <a:r>
              <a:rPr lang="ru-RU" dirty="0"/>
              <a:t> </a:t>
            </a:r>
            <a:r>
              <a:rPr lang="ru-RU" dirty="0" err="1"/>
              <a:t>питання</a:t>
            </a:r>
            <a:r>
              <a:rPr lang="ru-RU" dirty="0"/>
              <a:t> про </a:t>
            </a:r>
            <a:r>
              <a:rPr lang="ru-RU" dirty="0" err="1"/>
              <a:t>дотримання</a:t>
            </a:r>
            <a:r>
              <a:rPr lang="ru-RU" dirty="0"/>
              <a:t> </a:t>
            </a:r>
            <a:r>
              <a:rPr lang="ru-RU" dirty="0" err="1"/>
              <a:t>цих</a:t>
            </a:r>
            <a:r>
              <a:rPr lang="ru-RU" dirty="0"/>
              <a:t> </a:t>
            </a:r>
            <a:r>
              <a:rPr lang="ru-RU" dirty="0" err="1"/>
              <a:t>трьох</a:t>
            </a:r>
            <a:r>
              <a:rPr lang="ru-RU" dirty="0"/>
              <a:t> умов у </a:t>
            </a:r>
            <a:r>
              <a:rPr lang="ru-RU" dirty="0" err="1"/>
              <a:t>цій</a:t>
            </a:r>
            <a:r>
              <a:rPr lang="ru-RU" dirty="0"/>
              <a:t> </a:t>
            </a:r>
            <a:r>
              <a:rPr lang="ru-RU" dirty="0" err="1"/>
              <a:t>справі</a:t>
            </a:r>
            <a:r>
              <a:rPr lang="ru-RU" dirty="0"/>
              <a:t>.»</a:t>
            </a:r>
            <a:endParaRPr lang="en-US" dirty="0"/>
          </a:p>
          <a:p>
            <a:pPr marL="0" indent="0">
              <a:buNone/>
            </a:pPr>
            <a:endParaRPr lang="en-US" dirty="0"/>
          </a:p>
        </p:txBody>
      </p:sp>
    </p:spTree>
    <p:extLst>
      <p:ext uri="{BB962C8B-B14F-4D97-AF65-F5344CB8AC3E}">
        <p14:creationId xmlns:p14="http://schemas.microsoft.com/office/powerpoint/2010/main" val="367167969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296144"/>
          </a:xfrm>
        </p:spPr>
        <p:txBody>
          <a:bodyPr>
            <a:normAutofit fontScale="90000"/>
          </a:bodyPr>
          <a:lstStyle/>
          <a:p>
            <a:pPr algn="ctr"/>
            <a:r>
              <a:rPr lang="uk-UA" sz="2000" dirty="0" smtClean="0">
                <a:solidFill>
                  <a:schemeClr val="tx1"/>
                </a:solidFill>
                <a:latin typeface="+mn-lt"/>
                <a:ea typeface="+mn-ea"/>
                <a:cs typeface="+mn-cs"/>
              </a:rPr>
              <a:t/>
            </a:r>
            <a:br>
              <a:rPr lang="uk-UA" sz="2000" dirty="0" smtClean="0">
                <a:solidFill>
                  <a:schemeClr val="tx1"/>
                </a:solidFill>
                <a:latin typeface="+mn-lt"/>
                <a:ea typeface="+mn-ea"/>
                <a:cs typeface="+mn-cs"/>
              </a:rPr>
            </a:br>
            <a:r>
              <a:rPr lang="uk-UA" sz="2000" dirty="0">
                <a:solidFill>
                  <a:schemeClr val="tx1"/>
                </a:solidFill>
                <a:latin typeface="+mn-lt"/>
                <a:ea typeface="+mn-ea"/>
                <a:cs typeface="+mn-cs"/>
              </a:rPr>
              <a:t/>
            </a:r>
            <a:br>
              <a:rPr lang="uk-UA" sz="2000" dirty="0">
                <a:solidFill>
                  <a:schemeClr val="tx1"/>
                </a:solidFill>
                <a:latin typeface="+mn-lt"/>
                <a:ea typeface="+mn-ea"/>
                <a:cs typeface="+mn-cs"/>
              </a:rPr>
            </a:br>
            <a:r>
              <a:rPr lang="uk-UA" sz="2700" dirty="0" smtClean="0">
                <a:solidFill>
                  <a:schemeClr val="tx1"/>
                </a:solidFill>
                <a:latin typeface="+mn-lt"/>
                <a:ea typeface="+mn-ea"/>
                <a:cs typeface="+mn-cs"/>
              </a:rPr>
              <a:t>Резолюція </a:t>
            </a:r>
            <a:r>
              <a:rPr lang="uk-UA" sz="2700" dirty="0">
                <a:solidFill>
                  <a:schemeClr val="tx1"/>
                </a:solidFill>
                <a:latin typeface="+mn-lt"/>
                <a:ea typeface="+mn-ea"/>
                <a:cs typeface="+mn-cs"/>
              </a:rPr>
              <a:t>«Професійна етика правосуддя</a:t>
            </a:r>
            <a:r>
              <a:rPr lang="uk-UA" sz="2700" dirty="0" smtClean="0">
                <a:solidFill>
                  <a:schemeClr val="tx1"/>
                </a:solidFill>
                <a:latin typeface="+mn-lt"/>
                <a:ea typeface="+mn-ea"/>
                <a:cs typeface="+mn-cs"/>
              </a:rPr>
              <a:t>»</a:t>
            </a:r>
            <a:br>
              <a:rPr lang="uk-UA" sz="2700" dirty="0" smtClean="0">
                <a:solidFill>
                  <a:schemeClr val="tx1"/>
                </a:solidFill>
                <a:latin typeface="+mn-lt"/>
                <a:ea typeface="+mn-ea"/>
                <a:cs typeface="+mn-cs"/>
              </a:rPr>
            </a:br>
            <a:r>
              <a:rPr lang="uk-UA" sz="2700" dirty="0" smtClean="0">
                <a:solidFill>
                  <a:schemeClr val="tx1"/>
                </a:solidFill>
                <a:latin typeface="+mn-lt"/>
                <a:ea typeface="+mn-ea"/>
                <a:cs typeface="+mn-cs"/>
              </a:rPr>
              <a:t>ухвалена РСУ, РАУ та РПУ 21 вересня 2018 року</a:t>
            </a:r>
            <a:r>
              <a:rPr lang="uk-UA" sz="2700" dirty="0" smtClean="0"/>
              <a:t/>
            </a:r>
            <a:br>
              <a:rPr lang="uk-UA" sz="2700" dirty="0" smtClean="0"/>
            </a:br>
            <a:endParaRPr lang="en-US" sz="2700" dirty="0"/>
          </a:p>
        </p:txBody>
      </p:sp>
      <p:sp>
        <p:nvSpPr>
          <p:cNvPr id="3" name="Объект 2"/>
          <p:cNvSpPr>
            <a:spLocks noGrp="1"/>
          </p:cNvSpPr>
          <p:nvPr>
            <p:ph idx="1"/>
          </p:nvPr>
        </p:nvSpPr>
        <p:spPr>
          <a:xfrm>
            <a:off x="457200" y="2420888"/>
            <a:ext cx="8229600" cy="3960440"/>
          </a:xfrm>
        </p:spPr>
        <p:txBody>
          <a:bodyPr/>
          <a:lstStyle/>
          <a:p>
            <a:pPr marL="0" indent="0" algn="just">
              <a:buNone/>
            </a:pPr>
            <a:r>
              <a:rPr lang="ru-RU" dirty="0"/>
              <a:t>З метою </a:t>
            </a:r>
            <a:r>
              <a:rPr lang="ru-RU" dirty="0" err="1"/>
              <a:t>забезпечення</a:t>
            </a:r>
            <a:r>
              <a:rPr lang="ru-RU" dirty="0"/>
              <a:t> кожному </a:t>
            </a:r>
            <a:r>
              <a:rPr lang="ru-RU" dirty="0" err="1"/>
              <a:t>захисту</a:t>
            </a:r>
            <a:r>
              <a:rPr lang="ru-RU" dirty="0"/>
              <a:t> </a:t>
            </a:r>
            <a:r>
              <a:rPr lang="ru-RU" dirty="0" err="1"/>
              <a:t>його</a:t>
            </a:r>
            <a:r>
              <a:rPr lang="ru-RU" dirty="0"/>
              <a:t> прав, свобод та </a:t>
            </a:r>
            <a:r>
              <a:rPr lang="ru-RU" dirty="0" err="1"/>
              <a:t>інтересів</a:t>
            </a:r>
            <a:r>
              <a:rPr lang="ru-RU" dirty="0"/>
              <a:t> </a:t>
            </a:r>
            <a:r>
              <a:rPr lang="ru-RU" dirty="0" err="1"/>
              <a:t>упродовж</a:t>
            </a:r>
            <a:r>
              <a:rPr lang="ru-RU" dirty="0"/>
              <a:t> </a:t>
            </a:r>
            <a:r>
              <a:rPr lang="ru-RU" dirty="0" err="1"/>
              <a:t>розумних</a:t>
            </a:r>
            <a:r>
              <a:rPr lang="ru-RU" dirty="0"/>
              <a:t> </a:t>
            </a:r>
            <a:r>
              <a:rPr lang="ru-RU" dirty="0" err="1"/>
              <a:t>строків</a:t>
            </a:r>
            <a:r>
              <a:rPr lang="ru-RU" dirty="0"/>
              <a:t> та </a:t>
            </a:r>
            <a:r>
              <a:rPr lang="ru-RU" dirty="0" err="1"/>
              <a:t>уникнення</a:t>
            </a:r>
            <a:r>
              <a:rPr lang="ru-RU" dirty="0"/>
              <a:t> </a:t>
            </a:r>
            <a:r>
              <a:rPr lang="ru-RU" dirty="0" err="1"/>
              <a:t>порушень</a:t>
            </a:r>
            <a:r>
              <a:rPr lang="ru-RU" dirty="0"/>
              <a:t> </a:t>
            </a:r>
            <a:r>
              <a:rPr lang="ru-RU" dirty="0" err="1"/>
              <a:t>статті</a:t>
            </a:r>
            <a:r>
              <a:rPr lang="ru-RU" dirty="0"/>
              <a:t> 6 </a:t>
            </a:r>
            <a:r>
              <a:rPr lang="ru-RU" dirty="0" err="1"/>
              <a:t>Конвенції</a:t>
            </a:r>
            <a:r>
              <a:rPr lang="ru-RU" dirty="0"/>
              <a:t> рекомендовано </a:t>
            </a:r>
            <a:r>
              <a:rPr lang="ru-RU" dirty="0" err="1"/>
              <a:t>суддям</a:t>
            </a:r>
            <a:r>
              <a:rPr lang="ru-RU" dirty="0"/>
              <a:t> </a:t>
            </a:r>
            <a:r>
              <a:rPr lang="ru-RU" dirty="0" err="1"/>
              <a:t>організовувати</a:t>
            </a:r>
            <a:r>
              <a:rPr lang="ru-RU" dirty="0"/>
              <a:t> </a:t>
            </a:r>
            <a:r>
              <a:rPr lang="ru-RU" dirty="0" err="1"/>
              <a:t>розгляд</a:t>
            </a:r>
            <a:r>
              <a:rPr lang="ru-RU" dirty="0"/>
              <a:t> </a:t>
            </a:r>
            <a:r>
              <a:rPr lang="ru-RU" dirty="0" err="1"/>
              <a:t>судових</a:t>
            </a:r>
            <a:r>
              <a:rPr lang="ru-RU" dirty="0"/>
              <a:t> справ у межах чинного </a:t>
            </a:r>
            <a:r>
              <a:rPr lang="ru-RU" dirty="0" err="1"/>
              <a:t>процесуального</a:t>
            </a:r>
            <a:r>
              <a:rPr lang="ru-RU" dirty="0"/>
              <a:t> </a:t>
            </a:r>
            <a:r>
              <a:rPr lang="ru-RU" dirty="0" err="1"/>
              <a:t>законодавства</a:t>
            </a:r>
            <a:r>
              <a:rPr lang="ru-RU" dirty="0"/>
              <a:t>, а </a:t>
            </a:r>
            <a:r>
              <a:rPr lang="ru-RU" dirty="0" err="1"/>
              <a:t>також</a:t>
            </a:r>
            <a:r>
              <a:rPr lang="ru-RU" dirty="0"/>
              <a:t> </a:t>
            </a:r>
            <a:r>
              <a:rPr lang="ru-RU" dirty="0" err="1"/>
              <a:t>затверджувати</a:t>
            </a:r>
            <a:r>
              <a:rPr lang="ru-RU" dirty="0"/>
              <a:t> </a:t>
            </a:r>
            <a:r>
              <a:rPr lang="ru-RU" dirty="0" err="1"/>
              <a:t>після</a:t>
            </a:r>
            <a:r>
              <a:rPr lang="ru-RU" dirty="0"/>
              <a:t> </a:t>
            </a:r>
            <a:r>
              <a:rPr lang="ru-RU" dirty="0" err="1"/>
              <a:t>обговорення</a:t>
            </a:r>
            <a:r>
              <a:rPr lang="ru-RU" dirty="0"/>
              <a:t> </a:t>
            </a:r>
            <a:r>
              <a:rPr lang="ru-RU" dirty="0" err="1"/>
              <a:t>зі</a:t>
            </a:r>
            <a:r>
              <a:rPr lang="ru-RU" dirty="0"/>
              <a:t> сторонами, </a:t>
            </a:r>
            <a:r>
              <a:rPr lang="ru-RU" dirty="0" err="1"/>
              <a:t>ураховуючи</a:t>
            </a:r>
            <a:r>
              <a:rPr lang="ru-RU" dirty="0"/>
              <a:t> </a:t>
            </a:r>
            <a:r>
              <a:rPr lang="ru-RU" dirty="0" err="1"/>
              <a:t>їх</a:t>
            </a:r>
            <a:r>
              <a:rPr lang="ru-RU" dirty="0"/>
              <a:t> </a:t>
            </a:r>
            <a:r>
              <a:rPr lang="ru-RU" dirty="0" err="1"/>
              <a:t>зайнятість</a:t>
            </a:r>
            <a:r>
              <a:rPr lang="ru-RU" dirty="0"/>
              <a:t>, та </a:t>
            </a:r>
            <a:r>
              <a:rPr lang="ru-RU" dirty="0" err="1"/>
              <a:t>фіксувати</a:t>
            </a:r>
            <a:r>
              <a:rPr lang="ru-RU" dirty="0"/>
              <a:t> </a:t>
            </a:r>
            <a:r>
              <a:rPr lang="ru-RU" dirty="0" err="1"/>
              <a:t>графіки</a:t>
            </a:r>
            <a:r>
              <a:rPr lang="ru-RU" dirty="0"/>
              <a:t> </a:t>
            </a:r>
            <a:r>
              <a:rPr lang="ru-RU" dirty="0" err="1"/>
              <a:t>засідань</a:t>
            </a:r>
            <a:r>
              <a:rPr lang="ru-RU" dirty="0"/>
              <a:t>, </a:t>
            </a:r>
            <a:r>
              <a:rPr lang="ru-RU" dirty="0" err="1"/>
              <a:t>встановлювати</a:t>
            </a:r>
            <a:r>
              <a:rPr lang="ru-RU" dirty="0"/>
              <a:t> </a:t>
            </a:r>
            <a:r>
              <a:rPr lang="ru-RU" dirty="0" err="1"/>
              <a:t>відповідні</a:t>
            </a:r>
            <a:r>
              <a:rPr lang="ru-RU" dirty="0"/>
              <a:t> строки для </a:t>
            </a:r>
            <a:r>
              <a:rPr lang="ru-RU" dirty="0" err="1"/>
              <a:t>виконання</a:t>
            </a:r>
            <a:r>
              <a:rPr lang="ru-RU" dirty="0"/>
              <a:t> </a:t>
            </a:r>
            <a:r>
              <a:rPr lang="ru-RU" dirty="0" err="1"/>
              <a:t>процесуальних</a:t>
            </a:r>
            <a:r>
              <a:rPr lang="ru-RU" dirty="0"/>
              <a:t> </a:t>
            </a:r>
            <a:r>
              <a:rPr lang="ru-RU" dirty="0" err="1"/>
              <a:t>дій</a:t>
            </a:r>
            <a:endParaRPr lang="en-US" dirty="0"/>
          </a:p>
        </p:txBody>
      </p:sp>
    </p:spTree>
    <p:extLst>
      <p:ext uri="{BB962C8B-B14F-4D97-AF65-F5344CB8AC3E}">
        <p14:creationId xmlns:p14="http://schemas.microsoft.com/office/powerpoint/2010/main" val="367205107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008112"/>
          </a:xfrm>
        </p:spPr>
        <p:txBody>
          <a:bodyPr>
            <a:normAutofit fontScale="90000"/>
          </a:bodyPr>
          <a:lstStyle/>
          <a:p>
            <a:pPr algn="ctr"/>
            <a:r>
              <a:rPr lang="ru-RU" sz="2400" b="1" dirty="0" err="1"/>
              <a:t>Бартая</a:t>
            </a:r>
            <a:r>
              <a:rPr lang="ru-RU" sz="2400" b="1" dirty="0"/>
              <a:t> </a:t>
            </a:r>
            <a:r>
              <a:rPr lang="ru-RU" sz="2400" b="1" dirty="0" err="1"/>
              <a:t>проти</a:t>
            </a:r>
            <a:r>
              <a:rPr lang="ru-RU" sz="2400" b="1" dirty="0"/>
              <a:t> </a:t>
            </a:r>
            <a:r>
              <a:rPr lang="ru-RU" sz="2400" b="1" dirty="0" err="1"/>
              <a:t>Грузії</a:t>
            </a:r>
            <a:r>
              <a:rPr lang="ru-RU" sz="2400" b="1" dirty="0"/>
              <a:t> (</a:t>
            </a:r>
            <a:r>
              <a:rPr lang="ru-RU" sz="2400" b="1" dirty="0" err="1"/>
              <a:t>заява</a:t>
            </a:r>
            <a:r>
              <a:rPr lang="ru-RU" sz="2400" b="1" dirty="0"/>
              <a:t> № 10978/06)</a:t>
            </a:r>
            <a:br>
              <a:rPr lang="ru-RU" sz="2400" b="1" dirty="0"/>
            </a:br>
            <a:r>
              <a:rPr lang="en-US" sz="2400" b="1" dirty="0"/>
              <a:t>26.07.2018</a:t>
            </a:r>
            <a:r>
              <a:rPr lang="ru-RU" sz="2400" b="1" dirty="0" smtClean="0"/>
              <a:t/>
            </a:r>
            <a:br>
              <a:rPr lang="ru-RU" sz="2400" b="1" dirty="0" smtClean="0"/>
            </a:br>
            <a:endParaRPr lang="en-US" sz="2400" dirty="0"/>
          </a:p>
        </p:txBody>
      </p:sp>
      <p:sp>
        <p:nvSpPr>
          <p:cNvPr id="3" name="Объект 2"/>
          <p:cNvSpPr>
            <a:spLocks noGrp="1"/>
          </p:cNvSpPr>
          <p:nvPr>
            <p:ph idx="1"/>
          </p:nvPr>
        </p:nvSpPr>
        <p:spPr>
          <a:xfrm>
            <a:off x="457200" y="1484784"/>
            <a:ext cx="8229600" cy="4896544"/>
          </a:xfrm>
        </p:spPr>
        <p:txBody>
          <a:bodyPr>
            <a:normAutofit fontScale="70000" lnSpcReduction="20000"/>
          </a:bodyPr>
          <a:lstStyle/>
          <a:p>
            <a:pPr marL="0" indent="0" algn="just" fontAlgn="base">
              <a:buNone/>
            </a:pPr>
            <a:r>
              <a:rPr lang="ru-RU" sz="2800" dirty="0" smtClean="0"/>
              <a:t>ЄСПЛ </a:t>
            </a:r>
            <a:r>
              <a:rPr lang="ru-RU" sz="2800" dirty="0" err="1"/>
              <a:t>ухвалив</a:t>
            </a:r>
            <a:r>
              <a:rPr lang="ru-RU" sz="2800" dirty="0"/>
              <a:t>, </a:t>
            </a:r>
            <a:r>
              <a:rPr lang="ru-RU" sz="2800" dirty="0" err="1"/>
              <a:t>що</a:t>
            </a:r>
            <a:r>
              <a:rPr lang="ru-RU" sz="2800" dirty="0"/>
              <a:t> в </a:t>
            </a:r>
            <a:r>
              <a:rPr lang="ru-RU" sz="2800" dirty="0" err="1"/>
              <a:t>ході</a:t>
            </a:r>
            <a:r>
              <a:rPr lang="ru-RU" sz="2800" dirty="0"/>
              <a:t> </a:t>
            </a:r>
            <a:r>
              <a:rPr lang="ru-RU" sz="2800" dirty="0" err="1"/>
              <a:t>розглядів</a:t>
            </a:r>
            <a:r>
              <a:rPr lang="ru-RU" sz="2800" dirty="0"/>
              <a:t> у </a:t>
            </a:r>
            <a:r>
              <a:rPr lang="ru-RU" sz="2800" dirty="0" err="1"/>
              <a:t>цивільних</a:t>
            </a:r>
            <a:r>
              <a:rPr lang="ru-RU" sz="2800" dirty="0"/>
              <a:t> спорах </a:t>
            </a:r>
            <a:r>
              <a:rPr lang="ru-RU" sz="2800" dirty="0" err="1"/>
              <a:t>він</a:t>
            </a:r>
            <a:r>
              <a:rPr lang="ru-RU" sz="2800" dirty="0"/>
              <a:t> </a:t>
            </a:r>
            <a:r>
              <a:rPr lang="ru-RU" sz="2800" dirty="0" err="1"/>
              <a:t>перевірятиме</a:t>
            </a:r>
            <a:r>
              <a:rPr lang="ru-RU" sz="2800" dirty="0"/>
              <a:t>:</a:t>
            </a:r>
          </a:p>
          <a:p>
            <a:pPr algn="just" fontAlgn="base"/>
            <a:r>
              <a:rPr lang="ru-RU" sz="2800" dirty="0"/>
              <a:t>• </a:t>
            </a:r>
            <a:r>
              <a:rPr lang="ru-RU" sz="2800" dirty="0" err="1"/>
              <a:t>чи</a:t>
            </a:r>
            <a:r>
              <a:rPr lang="ru-RU" sz="2800" dirty="0"/>
              <a:t> </a:t>
            </a:r>
            <a:r>
              <a:rPr lang="ru-RU" sz="2800" dirty="0" err="1"/>
              <a:t>була</a:t>
            </a:r>
            <a:r>
              <a:rPr lang="ru-RU" sz="2800" dirty="0"/>
              <a:t> </a:t>
            </a:r>
            <a:r>
              <a:rPr lang="ru-RU" sz="2800" dirty="0" err="1"/>
              <a:t>влада</a:t>
            </a:r>
            <a:r>
              <a:rPr lang="ru-RU" sz="2800" dirty="0"/>
              <a:t> </a:t>
            </a:r>
            <a:r>
              <a:rPr lang="ru-RU" sz="2800" dirty="0" err="1"/>
              <a:t>сумлінною</a:t>
            </a:r>
            <a:r>
              <a:rPr lang="ru-RU" sz="2800" dirty="0"/>
              <a:t> в </a:t>
            </a:r>
            <a:r>
              <a:rPr lang="ru-RU" sz="2800" dirty="0" err="1"/>
              <a:t>інформуванні</a:t>
            </a:r>
            <a:r>
              <a:rPr lang="ru-RU" sz="2800" dirty="0"/>
              <a:t> </a:t>
            </a:r>
            <a:r>
              <a:rPr lang="ru-RU" sz="2800" dirty="0" err="1"/>
              <a:t>заявників</a:t>
            </a:r>
            <a:r>
              <a:rPr lang="ru-RU" sz="2800" dirty="0"/>
              <a:t> про </a:t>
            </a:r>
            <a:r>
              <a:rPr lang="ru-RU" sz="2800" dirty="0" err="1"/>
              <a:t>слухання</a:t>
            </a:r>
            <a:r>
              <a:rPr lang="ru-RU" sz="2800" dirty="0"/>
              <a:t> та </a:t>
            </a:r>
            <a:r>
              <a:rPr lang="ru-RU" sz="2800" dirty="0" err="1"/>
              <a:t>чи</a:t>
            </a:r>
            <a:r>
              <a:rPr lang="ru-RU" sz="2800" dirty="0"/>
              <a:t> </a:t>
            </a:r>
            <a:r>
              <a:rPr lang="ru-RU" sz="2800" dirty="0" err="1"/>
              <a:t>можна</a:t>
            </a:r>
            <a:r>
              <a:rPr lang="ru-RU" sz="2800" dirty="0"/>
              <a:t> </a:t>
            </a:r>
            <a:r>
              <a:rPr lang="ru-RU" sz="2800" dirty="0" err="1"/>
              <a:t>вважати</a:t>
            </a:r>
            <a:r>
              <a:rPr lang="ru-RU" sz="2800" dirty="0"/>
              <a:t>, </a:t>
            </a:r>
            <a:r>
              <a:rPr lang="ru-RU" sz="2800" dirty="0" err="1"/>
              <a:t>що</a:t>
            </a:r>
            <a:r>
              <a:rPr lang="ru-RU" sz="2800" dirty="0"/>
              <a:t> вони </a:t>
            </a:r>
            <a:r>
              <a:rPr lang="ru-RU" sz="2800" dirty="0" err="1"/>
              <a:t>відмовилися</a:t>
            </a:r>
            <a:r>
              <a:rPr lang="ru-RU" sz="2800" dirty="0"/>
              <a:t> </a:t>
            </a:r>
            <a:r>
              <a:rPr lang="ru-RU" sz="2800" dirty="0" err="1"/>
              <a:t>від</a:t>
            </a:r>
            <a:r>
              <a:rPr lang="ru-RU" sz="2800" dirty="0"/>
              <a:t> </a:t>
            </a:r>
            <a:r>
              <a:rPr lang="ru-RU" sz="2800" dirty="0" err="1"/>
              <a:t>свого</a:t>
            </a:r>
            <a:r>
              <a:rPr lang="ru-RU" sz="2800" dirty="0"/>
              <a:t> права </a:t>
            </a:r>
            <a:r>
              <a:rPr lang="ru-RU" sz="2800" dirty="0" err="1"/>
              <a:t>виступати</a:t>
            </a:r>
            <a:r>
              <a:rPr lang="ru-RU" sz="2800" dirty="0"/>
              <a:t> в </a:t>
            </a:r>
            <a:r>
              <a:rPr lang="ru-RU" sz="2800" dirty="0" err="1"/>
              <a:t>суді</a:t>
            </a:r>
            <a:r>
              <a:rPr lang="ru-RU" sz="2800" dirty="0"/>
              <a:t>;</a:t>
            </a:r>
          </a:p>
          <a:p>
            <a:pPr algn="just" fontAlgn="base"/>
            <a:r>
              <a:rPr lang="ru-RU" sz="2800" dirty="0"/>
              <a:t>• </a:t>
            </a:r>
            <a:r>
              <a:rPr lang="ru-RU" sz="2800" dirty="0" err="1"/>
              <a:t>чи</a:t>
            </a:r>
            <a:r>
              <a:rPr lang="ru-RU" sz="2800" dirty="0"/>
              <a:t> дало </a:t>
            </a:r>
            <a:r>
              <a:rPr lang="ru-RU" sz="2800" dirty="0" err="1"/>
              <a:t>внутрішнє</a:t>
            </a:r>
            <a:r>
              <a:rPr lang="ru-RU" sz="2800" dirty="0"/>
              <a:t> </a:t>
            </a:r>
            <a:r>
              <a:rPr lang="ru-RU" sz="2800" dirty="0" err="1"/>
              <a:t>законодавство</a:t>
            </a:r>
            <a:r>
              <a:rPr lang="ru-RU" sz="2800" dirty="0"/>
              <a:t> </a:t>
            </a:r>
            <a:r>
              <a:rPr lang="ru-RU" sz="2800" dirty="0" err="1"/>
              <a:t>належні</a:t>
            </a:r>
            <a:r>
              <a:rPr lang="ru-RU" sz="2800" dirty="0"/>
              <a:t> </a:t>
            </a:r>
            <a:r>
              <a:rPr lang="ru-RU" sz="2800" dirty="0" err="1"/>
              <a:t>засоби</a:t>
            </a:r>
            <a:r>
              <a:rPr lang="ru-RU" sz="2800" dirty="0"/>
              <a:t> для </a:t>
            </a:r>
            <a:r>
              <a:rPr lang="ru-RU" sz="2800" dirty="0" err="1"/>
              <a:t>забезпечення</a:t>
            </a:r>
            <a:r>
              <a:rPr lang="ru-RU" sz="2800" dirty="0"/>
              <a:t> нового </a:t>
            </a:r>
            <a:r>
              <a:rPr lang="ru-RU" sz="2800" dirty="0" err="1"/>
              <a:t>змагального</a:t>
            </a:r>
            <a:r>
              <a:rPr lang="ru-RU" sz="2800" dirty="0"/>
              <a:t> </a:t>
            </a:r>
            <a:r>
              <a:rPr lang="ru-RU" sz="2800" dirty="0" err="1"/>
              <a:t>слухання</a:t>
            </a:r>
            <a:r>
              <a:rPr lang="ru-RU" sz="2800" dirty="0"/>
              <a:t>, як </a:t>
            </a:r>
            <a:r>
              <a:rPr lang="ru-RU" sz="2800" dirty="0" err="1"/>
              <a:t>тільки</a:t>
            </a:r>
            <a:r>
              <a:rPr lang="ru-RU" sz="2800" dirty="0"/>
              <a:t> сторона </a:t>
            </a:r>
            <a:r>
              <a:rPr lang="ru-RU" sz="2800" dirty="0" err="1"/>
              <a:t>дізналася</a:t>
            </a:r>
            <a:r>
              <a:rPr lang="ru-RU" sz="2800" dirty="0"/>
              <a:t> про </a:t>
            </a:r>
            <a:r>
              <a:rPr lang="ru-RU" sz="2800" dirty="0" err="1"/>
              <a:t>винесене</a:t>
            </a:r>
            <a:r>
              <a:rPr lang="ru-RU" sz="2800" dirty="0"/>
              <a:t> </a:t>
            </a:r>
            <a:r>
              <a:rPr lang="ru-RU" sz="2800" dirty="0" err="1"/>
              <a:t>рішення</a:t>
            </a:r>
            <a:r>
              <a:rPr lang="ru-RU" sz="2800" dirty="0" smtClean="0"/>
              <a:t>.</a:t>
            </a:r>
          </a:p>
          <a:p>
            <a:pPr marL="0" indent="0" algn="just" fontAlgn="base">
              <a:buNone/>
            </a:pPr>
            <a:r>
              <a:rPr lang="ru-RU" sz="2800" dirty="0" err="1"/>
              <a:t>Конвенція</a:t>
            </a:r>
            <a:r>
              <a:rPr lang="ru-RU" sz="2800" dirty="0"/>
              <a:t> не </a:t>
            </a:r>
            <a:r>
              <a:rPr lang="ru-RU" sz="2800" dirty="0" err="1"/>
              <a:t>передбачає</a:t>
            </a:r>
            <a:r>
              <a:rPr lang="ru-RU" sz="2800" dirty="0"/>
              <a:t> </a:t>
            </a:r>
            <a:r>
              <a:rPr lang="ru-RU" sz="2800" dirty="0" err="1"/>
              <a:t>обов’язкового</a:t>
            </a:r>
            <a:r>
              <a:rPr lang="ru-RU" sz="2800" dirty="0"/>
              <a:t> права на </a:t>
            </a:r>
            <a:r>
              <a:rPr lang="ru-RU" sz="2800" dirty="0" err="1"/>
              <a:t>юридичне</a:t>
            </a:r>
            <a:r>
              <a:rPr lang="ru-RU" sz="2800" dirty="0"/>
              <a:t> </a:t>
            </a:r>
            <a:r>
              <a:rPr lang="ru-RU" sz="2800" dirty="0" err="1"/>
              <a:t>представництво</a:t>
            </a:r>
            <a:r>
              <a:rPr lang="ru-RU" sz="2800" dirty="0"/>
              <a:t> в </a:t>
            </a:r>
            <a:r>
              <a:rPr lang="ru-RU" sz="2800" dirty="0" err="1"/>
              <a:t>цивільному</a:t>
            </a:r>
            <a:r>
              <a:rPr lang="ru-RU" sz="2800" dirty="0"/>
              <a:t> </a:t>
            </a:r>
            <a:r>
              <a:rPr lang="ru-RU" sz="2800" dirty="0" err="1"/>
              <a:t>судочинстві</a:t>
            </a:r>
            <a:r>
              <a:rPr lang="ru-RU" sz="2800" dirty="0"/>
              <a:t>. </a:t>
            </a:r>
            <a:r>
              <a:rPr lang="ru-RU" sz="2800" dirty="0" err="1"/>
              <a:t>Проте</a:t>
            </a:r>
            <a:r>
              <a:rPr lang="ru-RU" sz="2800" dirty="0"/>
              <a:t>, коли сторона просить перенести </a:t>
            </a:r>
            <a:r>
              <a:rPr lang="ru-RU" sz="2800" dirty="0" err="1"/>
              <a:t>слухання</a:t>
            </a:r>
            <a:r>
              <a:rPr lang="ru-RU" sz="2800" dirty="0"/>
              <a:t> на </a:t>
            </a:r>
            <a:r>
              <a:rPr lang="ru-RU" sz="2800" dirty="0" err="1"/>
              <a:t>підставі</a:t>
            </a:r>
            <a:r>
              <a:rPr lang="ru-RU" sz="2800" dirty="0"/>
              <a:t> </a:t>
            </a:r>
            <a:r>
              <a:rPr lang="ru-RU" sz="2800" dirty="0" err="1"/>
              <a:t>відсутності</a:t>
            </a:r>
            <a:r>
              <a:rPr lang="ru-RU" sz="2800" dirty="0"/>
              <a:t> адвоката, </a:t>
            </a:r>
            <a:r>
              <a:rPr lang="ru-RU" sz="2800" dirty="0" err="1"/>
              <a:t>стверджуючи</a:t>
            </a:r>
            <a:r>
              <a:rPr lang="ru-RU" sz="2800" dirty="0"/>
              <a:t>, </a:t>
            </a:r>
            <a:r>
              <a:rPr lang="ru-RU" sz="2800" dirty="0" err="1"/>
              <a:t>що</a:t>
            </a:r>
            <a:r>
              <a:rPr lang="ru-RU" sz="2800" dirty="0"/>
              <a:t> </a:t>
            </a:r>
            <a:r>
              <a:rPr lang="ru-RU" sz="2800" dirty="0" err="1"/>
              <a:t>це</a:t>
            </a:r>
            <a:r>
              <a:rPr lang="ru-RU" sz="2800" dirty="0"/>
              <a:t> є </a:t>
            </a:r>
            <a:r>
              <a:rPr lang="ru-RU" sz="2800" dirty="0" err="1"/>
              <a:t>завадою</a:t>
            </a:r>
            <a:r>
              <a:rPr lang="ru-RU" sz="2800" dirty="0"/>
              <a:t> для </a:t>
            </a:r>
            <a:r>
              <a:rPr lang="ru-RU" sz="2800" dirty="0" err="1"/>
              <a:t>захисту</a:t>
            </a:r>
            <a:r>
              <a:rPr lang="ru-RU" sz="2800" dirty="0"/>
              <a:t>, </a:t>
            </a:r>
            <a:r>
              <a:rPr lang="ru-RU" sz="2800" dirty="0" err="1"/>
              <a:t>очікується</a:t>
            </a:r>
            <a:r>
              <a:rPr lang="ru-RU" sz="2800" dirty="0"/>
              <a:t>, </a:t>
            </a:r>
            <a:r>
              <a:rPr lang="ru-RU" sz="2800" dirty="0" err="1"/>
              <a:t>що</a:t>
            </a:r>
            <a:r>
              <a:rPr lang="ru-RU" sz="2800" dirty="0"/>
              <a:t> </a:t>
            </a:r>
            <a:r>
              <a:rPr lang="ru-RU" sz="2800" dirty="0" err="1"/>
              <a:t>національний</a:t>
            </a:r>
            <a:r>
              <a:rPr lang="ru-RU" sz="2800" dirty="0"/>
              <a:t> суд </a:t>
            </a:r>
            <a:r>
              <a:rPr lang="ru-RU" sz="2800" dirty="0" err="1"/>
              <a:t>розгляне</a:t>
            </a:r>
            <a:r>
              <a:rPr lang="ru-RU" sz="2800" dirty="0"/>
              <a:t> </a:t>
            </a:r>
            <a:r>
              <a:rPr lang="ru-RU" sz="2800" dirty="0" err="1"/>
              <a:t>прохання</a:t>
            </a:r>
            <a:r>
              <a:rPr lang="ru-RU" sz="2800" dirty="0"/>
              <a:t> й </a:t>
            </a:r>
            <a:r>
              <a:rPr lang="ru-RU" sz="2800" dirty="0" err="1"/>
              <a:t>відреагує</a:t>
            </a:r>
            <a:r>
              <a:rPr lang="ru-RU" sz="2800" dirty="0"/>
              <a:t> на </a:t>
            </a:r>
            <a:r>
              <a:rPr lang="ru-RU" sz="2800" dirty="0" err="1"/>
              <a:t>нього</a:t>
            </a:r>
            <a:r>
              <a:rPr lang="ru-RU" sz="2800" dirty="0"/>
              <a:t>. </a:t>
            </a:r>
            <a:r>
              <a:rPr lang="ru-RU" sz="2800" dirty="0" err="1"/>
              <a:t>Питання</a:t>
            </a:r>
            <a:r>
              <a:rPr lang="ru-RU" sz="2800" dirty="0"/>
              <a:t> про те, </a:t>
            </a:r>
            <a:r>
              <a:rPr lang="ru-RU" sz="2800" dirty="0" err="1"/>
              <a:t>чи</a:t>
            </a:r>
            <a:r>
              <a:rPr lang="ru-RU" sz="2800" dirty="0"/>
              <a:t> </a:t>
            </a:r>
            <a:r>
              <a:rPr lang="ru-RU" sz="2800" dirty="0" err="1"/>
              <a:t>необхідна</a:t>
            </a:r>
            <a:r>
              <a:rPr lang="ru-RU" sz="2800" dirty="0"/>
              <a:t> </a:t>
            </a:r>
            <a:r>
              <a:rPr lang="ru-RU" sz="2800" dirty="0" err="1"/>
              <a:t>допомога</a:t>
            </a:r>
            <a:r>
              <a:rPr lang="ru-RU" sz="2800" dirty="0"/>
              <a:t> адвоката для </a:t>
            </a:r>
            <a:r>
              <a:rPr lang="ru-RU" sz="2800" dirty="0" err="1"/>
              <a:t>справедливості</a:t>
            </a:r>
            <a:r>
              <a:rPr lang="ru-RU" sz="2800" dirty="0"/>
              <a:t> судового </a:t>
            </a:r>
            <a:r>
              <a:rPr lang="ru-RU" sz="2800" dirty="0" err="1"/>
              <a:t>розгляду</a:t>
            </a:r>
            <a:r>
              <a:rPr lang="ru-RU" sz="2800" dirty="0"/>
              <a:t>, </a:t>
            </a:r>
            <a:r>
              <a:rPr lang="ru-RU" sz="2800" dirty="0" err="1"/>
              <a:t>визначається</a:t>
            </a:r>
            <a:r>
              <a:rPr lang="ru-RU" sz="2800" dirty="0"/>
              <a:t> на </a:t>
            </a:r>
            <a:r>
              <a:rPr lang="ru-RU" sz="2800" dirty="0" err="1"/>
              <a:t>основі</a:t>
            </a:r>
            <a:r>
              <a:rPr lang="ru-RU" sz="2800" dirty="0"/>
              <a:t> </a:t>
            </a:r>
            <a:r>
              <a:rPr lang="ru-RU" sz="2800" dirty="0" err="1"/>
              <a:t>конкретних</a:t>
            </a:r>
            <a:r>
              <a:rPr lang="ru-RU" sz="2800" dirty="0"/>
              <a:t> </a:t>
            </a:r>
            <a:r>
              <a:rPr lang="ru-RU" sz="2800" dirty="0" err="1"/>
              <a:t>фактів</a:t>
            </a:r>
            <a:r>
              <a:rPr lang="ru-RU" sz="2800" dirty="0"/>
              <a:t>, таких як </a:t>
            </a:r>
            <a:r>
              <a:rPr lang="ru-RU" sz="2800" dirty="0" err="1"/>
              <a:t>важливість</a:t>
            </a:r>
            <a:r>
              <a:rPr lang="ru-RU" sz="2800" dirty="0"/>
              <a:t> того, </a:t>
            </a:r>
            <a:r>
              <a:rPr lang="ru-RU" sz="2800" dirty="0" err="1"/>
              <a:t>що</a:t>
            </a:r>
            <a:r>
              <a:rPr lang="ru-RU" sz="2800" dirty="0"/>
              <a:t> поставлено на карту для </a:t>
            </a:r>
            <a:r>
              <a:rPr lang="ru-RU" sz="2800" dirty="0" err="1"/>
              <a:t>позивача</a:t>
            </a:r>
            <a:r>
              <a:rPr lang="ru-RU" sz="2800" dirty="0"/>
              <a:t>, </a:t>
            </a:r>
            <a:r>
              <a:rPr lang="ru-RU" sz="2800" dirty="0" err="1"/>
              <a:t>складність</a:t>
            </a:r>
            <a:r>
              <a:rPr lang="ru-RU" sz="2800" dirty="0"/>
              <a:t> </a:t>
            </a:r>
            <a:r>
              <a:rPr lang="ru-RU" sz="2800" dirty="0" err="1"/>
              <a:t>відповідного</a:t>
            </a:r>
            <a:r>
              <a:rPr lang="ru-RU" sz="2800" dirty="0"/>
              <a:t> закону, а </a:t>
            </a:r>
            <a:r>
              <a:rPr lang="ru-RU" sz="2800" dirty="0" err="1"/>
              <a:t>також</a:t>
            </a:r>
            <a:r>
              <a:rPr lang="ru-RU" sz="2800" dirty="0"/>
              <a:t> </a:t>
            </a:r>
            <a:r>
              <a:rPr lang="ru-RU" sz="2800" dirty="0" err="1"/>
              <a:t>здатність</a:t>
            </a:r>
            <a:r>
              <a:rPr lang="ru-RU" sz="2800" dirty="0"/>
              <a:t> </a:t>
            </a:r>
            <a:r>
              <a:rPr lang="ru-RU" sz="2800" dirty="0" err="1"/>
              <a:t>заявника</a:t>
            </a:r>
            <a:r>
              <a:rPr lang="ru-RU" sz="2800" dirty="0"/>
              <a:t> </a:t>
            </a:r>
            <a:r>
              <a:rPr lang="ru-RU" sz="2800" dirty="0" err="1"/>
              <a:t>ефективно</a:t>
            </a:r>
            <a:r>
              <a:rPr lang="ru-RU" sz="2800" dirty="0"/>
              <a:t> </a:t>
            </a:r>
            <a:r>
              <a:rPr lang="ru-RU" sz="2800" dirty="0" err="1"/>
              <a:t>представляти</a:t>
            </a:r>
            <a:r>
              <a:rPr lang="ru-RU" sz="2800" dirty="0"/>
              <a:t> себе</a:t>
            </a:r>
            <a:r>
              <a:rPr lang="ru-RU" sz="2800" dirty="0" smtClean="0"/>
              <a:t>.</a:t>
            </a:r>
            <a:endParaRPr lang="ru-RU" sz="2800" dirty="0"/>
          </a:p>
          <a:p>
            <a:pPr marL="0" indent="0">
              <a:buNone/>
            </a:pPr>
            <a:endParaRPr lang="en-US" sz="2800" dirty="0"/>
          </a:p>
        </p:txBody>
      </p:sp>
    </p:spTree>
    <p:extLst>
      <p:ext uri="{BB962C8B-B14F-4D97-AF65-F5344CB8AC3E}">
        <p14:creationId xmlns:p14="http://schemas.microsoft.com/office/powerpoint/2010/main" val="256357398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normAutofit fontScale="85000" lnSpcReduction="10000"/>
          </a:bodyPr>
          <a:lstStyle/>
          <a:p>
            <a:pPr marL="0" indent="0" algn="just" fontAlgn="base">
              <a:buNone/>
            </a:pPr>
            <a:r>
              <a:rPr lang="ru-RU" dirty="0" smtClean="0"/>
              <a:t>ЦПК </a:t>
            </a:r>
            <a:r>
              <a:rPr lang="ru-RU" dirty="0"/>
              <a:t>прямо </a:t>
            </a:r>
            <a:r>
              <a:rPr lang="ru-RU" dirty="0" err="1"/>
              <a:t>визнає</a:t>
            </a:r>
            <a:r>
              <a:rPr lang="ru-RU" dirty="0"/>
              <a:t> право </a:t>
            </a:r>
            <a:r>
              <a:rPr lang="ru-RU" dirty="0" err="1"/>
              <a:t>позивача</a:t>
            </a:r>
            <a:r>
              <a:rPr lang="ru-RU" dirty="0"/>
              <a:t> </a:t>
            </a:r>
            <a:r>
              <a:rPr lang="ru-RU" dirty="0" err="1"/>
              <a:t>представляти</a:t>
            </a:r>
            <a:r>
              <a:rPr lang="ru-RU" dirty="0"/>
              <a:t> </a:t>
            </a:r>
            <a:r>
              <a:rPr lang="ru-RU" dirty="0" smtClean="0"/>
              <a:t>свою справу </a:t>
            </a:r>
            <a:r>
              <a:rPr lang="ru-RU" dirty="0"/>
              <a:t>за </a:t>
            </a:r>
            <a:r>
              <a:rPr lang="ru-RU" dirty="0" err="1"/>
              <a:t>допомогою</a:t>
            </a:r>
            <a:r>
              <a:rPr lang="ru-RU" dirty="0"/>
              <a:t> адвоката. Райсуд не </a:t>
            </a:r>
            <a:r>
              <a:rPr lang="ru-RU" dirty="0" err="1"/>
              <a:t>розглядав</a:t>
            </a:r>
            <a:r>
              <a:rPr lang="ru-RU" dirty="0"/>
              <a:t> причини для </a:t>
            </a:r>
            <a:r>
              <a:rPr lang="ru-RU" dirty="0" err="1"/>
              <a:t>відстрочення</a:t>
            </a:r>
            <a:r>
              <a:rPr lang="ru-RU" dirty="0"/>
              <a:t> як </a:t>
            </a:r>
            <a:r>
              <a:rPr lang="ru-RU" dirty="0" err="1"/>
              <a:t>зловживання</a:t>
            </a:r>
            <a:r>
              <a:rPr lang="ru-RU" dirty="0"/>
              <a:t> </a:t>
            </a:r>
            <a:r>
              <a:rPr lang="ru-RU" dirty="0" err="1"/>
              <a:t>процесуальними</a:t>
            </a:r>
            <a:r>
              <a:rPr lang="ru-RU" dirty="0"/>
              <a:t> правами. </a:t>
            </a:r>
            <a:r>
              <a:rPr lang="ru-RU" dirty="0" err="1"/>
              <a:t>Це</a:t>
            </a:r>
            <a:r>
              <a:rPr lang="ru-RU" dirty="0"/>
              <a:t> </a:t>
            </a:r>
            <a:r>
              <a:rPr lang="ru-RU" dirty="0" err="1"/>
              <a:t>було</a:t>
            </a:r>
            <a:r>
              <a:rPr lang="ru-RU" dirty="0"/>
              <a:t> перше </a:t>
            </a:r>
            <a:r>
              <a:rPr lang="ru-RU" dirty="0" err="1"/>
              <a:t>прохання</a:t>
            </a:r>
            <a:r>
              <a:rPr lang="ru-RU" dirty="0"/>
              <a:t>, </a:t>
            </a:r>
            <a:r>
              <a:rPr lang="ru-RU" dirty="0" err="1"/>
              <a:t>подане</a:t>
            </a:r>
            <a:r>
              <a:rPr lang="ru-RU" dirty="0"/>
              <a:t> як </a:t>
            </a:r>
            <a:r>
              <a:rPr lang="ru-RU" dirty="0" err="1"/>
              <a:t>заявником</a:t>
            </a:r>
            <a:r>
              <a:rPr lang="ru-RU" dirty="0"/>
              <a:t>, так і </a:t>
            </a:r>
            <a:r>
              <a:rPr lang="ru-RU" dirty="0" err="1"/>
              <a:t>його</a:t>
            </a:r>
            <a:r>
              <a:rPr lang="ru-RU" dirty="0"/>
              <a:t> адвокатом. У той же час </a:t>
            </a:r>
            <a:r>
              <a:rPr lang="ru-RU" dirty="0" err="1"/>
              <a:t>протилежна</a:t>
            </a:r>
            <a:r>
              <a:rPr lang="ru-RU" dirty="0"/>
              <a:t> сторона </a:t>
            </a:r>
            <a:r>
              <a:rPr lang="ru-RU" dirty="0" err="1"/>
              <a:t>була</a:t>
            </a:r>
            <a:r>
              <a:rPr lang="ru-RU" dirty="0"/>
              <a:t> представлена адвокатом.</a:t>
            </a:r>
          </a:p>
          <a:p>
            <a:pPr marL="0" indent="0" algn="just" fontAlgn="base">
              <a:buNone/>
            </a:pPr>
            <a:r>
              <a:rPr lang="ru-RU" dirty="0"/>
              <a:t>Тому Суду </a:t>
            </a:r>
            <a:r>
              <a:rPr lang="ru-RU" dirty="0" err="1"/>
              <a:t>важко</a:t>
            </a:r>
            <a:r>
              <a:rPr lang="ru-RU" dirty="0"/>
              <a:t> </a:t>
            </a:r>
            <a:r>
              <a:rPr lang="ru-RU" dirty="0" err="1"/>
              <a:t>погодитися</a:t>
            </a:r>
            <a:r>
              <a:rPr lang="ru-RU" dirty="0"/>
              <a:t> з доводами уряду, </a:t>
            </a:r>
            <a:r>
              <a:rPr lang="ru-RU" dirty="0" err="1"/>
              <a:t>що</a:t>
            </a:r>
            <a:r>
              <a:rPr lang="ru-RU" dirty="0"/>
              <a:t> участь адвоката в </a:t>
            </a:r>
            <a:r>
              <a:rPr lang="ru-RU" dirty="0" err="1"/>
              <a:t>слуханні</a:t>
            </a:r>
            <a:r>
              <a:rPr lang="ru-RU" dirty="0"/>
              <a:t> у ВС не </a:t>
            </a:r>
            <a:r>
              <a:rPr lang="ru-RU" dirty="0" err="1"/>
              <a:t>була</a:t>
            </a:r>
            <a:r>
              <a:rPr lang="ru-RU" dirty="0"/>
              <a:t> </a:t>
            </a:r>
            <a:r>
              <a:rPr lang="ru-RU" dirty="0" err="1"/>
              <a:t>вагомою</a:t>
            </a:r>
            <a:r>
              <a:rPr lang="ru-RU" dirty="0"/>
              <a:t> причиною для </a:t>
            </a:r>
            <a:r>
              <a:rPr lang="ru-RU" dirty="0" err="1"/>
              <a:t>відстрочення</a:t>
            </a:r>
            <a:r>
              <a:rPr lang="ru-RU" dirty="0"/>
              <a:t>. </a:t>
            </a:r>
            <a:r>
              <a:rPr lang="ru-RU" dirty="0" err="1"/>
              <a:t>Такий</a:t>
            </a:r>
            <a:r>
              <a:rPr lang="ru-RU" dirty="0"/>
              <a:t> </a:t>
            </a:r>
            <a:r>
              <a:rPr lang="ru-RU" dirty="0" err="1"/>
              <a:t>надмірно</a:t>
            </a:r>
            <a:r>
              <a:rPr lang="ru-RU" dirty="0"/>
              <a:t> </a:t>
            </a:r>
            <a:r>
              <a:rPr lang="ru-RU" dirty="0" err="1"/>
              <a:t>формальний</a:t>
            </a:r>
            <a:r>
              <a:rPr lang="ru-RU" dirty="0"/>
              <a:t> та </a:t>
            </a:r>
            <a:r>
              <a:rPr lang="ru-RU" dirty="0" err="1"/>
              <a:t>негнучкий</a:t>
            </a:r>
            <a:r>
              <a:rPr lang="ru-RU" dirty="0"/>
              <a:t> </a:t>
            </a:r>
            <a:r>
              <a:rPr lang="ru-RU" dirty="0" err="1"/>
              <a:t>підхід</a:t>
            </a:r>
            <a:r>
              <a:rPr lang="ru-RU" dirty="0"/>
              <a:t> </a:t>
            </a:r>
            <a:r>
              <a:rPr lang="ru-RU" dirty="0" err="1"/>
              <a:t>суперечить</a:t>
            </a:r>
            <a:r>
              <a:rPr lang="ru-RU" dirty="0"/>
              <a:t> принципу </a:t>
            </a:r>
            <a:r>
              <a:rPr lang="ru-RU" dirty="0" err="1"/>
              <a:t>належної</a:t>
            </a:r>
            <a:r>
              <a:rPr lang="ru-RU" dirty="0"/>
              <a:t> </a:t>
            </a:r>
            <a:r>
              <a:rPr lang="ru-RU" dirty="0" err="1"/>
              <a:t>обачності</a:t>
            </a:r>
            <a:r>
              <a:rPr lang="ru-RU" dirty="0"/>
              <a:t>, </a:t>
            </a:r>
            <a:r>
              <a:rPr lang="ru-RU" dirty="0" err="1"/>
              <a:t>який</a:t>
            </a:r>
            <a:r>
              <a:rPr lang="ru-RU" dirty="0"/>
              <a:t> </a:t>
            </a:r>
            <a:r>
              <a:rPr lang="ru-RU" dirty="0" err="1"/>
              <a:t>повинні</a:t>
            </a:r>
            <a:r>
              <a:rPr lang="ru-RU" dirty="0"/>
              <a:t> </a:t>
            </a:r>
            <a:r>
              <a:rPr lang="ru-RU" dirty="0" err="1"/>
              <a:t>застосовуватися</a:t>
            </a:r>
            <a:r>
              <a:rPr lang="ru-RU" dirty="0"/>
              <a:t> </a:t>
            </a:r>
            <a:r>
              <a:rPr lang="ru-RU" dirty="0" err="1"/>
              <a:t>національні</a:t>
            </a:r>
            <a:r>
              <a:rPr lang="ru-RU" dirty="0"/>
              <a:t> суди для </a:t>
            </a:r>
            <a:r>
              <a:rPr lang="ru-RU" dirty="0" err="1"/>
              <a:t>забезпечення</a:t>
            </a:r>
            <a:r>
              <a:rPr lang="ru-RU" dirty="0"/>
              <a:t> </a:t>
            </a:r>
            <a:r>
              <a:rPr lang="ru-RU" dirty="0" err="1"/>
              <a:t>ефективного</a:t>
            </a:r>
            <a:r>
              <a:rPr lang="ru-RU" dirty="0"/>
              <a:t> </a:t>
            </a:r>
            <a:r>
              <a:rPr lang="ru-RU" dirty="0" err="1"/>
              <a:t>здійснення</a:t>
            </a:r>
            <a:r>
              <a:rPr lang="ru-RU" dirty="0"/>
              <a:t> прав, </a:t>
            </a:r>
            <a:r>
              <a:rPr lang="ru-RU" dirty="0" err="1"/>
              <a:t>гарантованих</a:t>
            </a:r>
            <a:r>
              <a:rPr lang="ru-RU" dirty="0"/>
              <a:t> ст.6 </a:t>
            </a:r>
            <a:r>
              <a:rPr lang="ru-RU" dirty="0" err="1"/>
              <a:t>конвенції</a:t>
            </a:r>
            <a:r>
              <a:rPr lang="ru-RU" dirty="0"/>
              <a:t>.</a:t>
            </a:r>
          </a:p>
          <a:p>
            <a:pPr marL="0" indent="0" algn="just" fontAlgn="base">
              <a:buNone/>
            </a:pPr>
            <a:r>
              <a:rPr lang="ru-RU" dirty="0"/>
              <a:t>У </a:t>
            </a:r>
            <a:r>
              <a:rPr lang="ru-RU" dirty="0" err="1"/>
              <a:t>світлі</a:t>
            </a:r>
            <a:r>
              <a:rPr lang="ru-RU" dirty="0"/>
              <a:t> </a:t>
            </a:r>
            <a:r>
              <a:rPr lang="ru-RU" dirty="0" err="1"/>
              <a:t>викладеного</a:t>
            </a:r>
            <a:r>
              <a:rPr lang="ru-RU" dirty="0"/>
              <a:t> ЄСПЛ </a:t>
            </a:r>
            <a:r>
              <a:rPr lang="ru-RU" dirty="0" err="1"/>
              <a:t>дійшов</a:t>
            </a:r>
            <a:r>
              <a:rPr lang="ru-RU" dirty="0"/>
              <a:t> </a:t>
            </a:r>
            <a:r>
              <a:rPr lang="ru-RU" dirty="0" err="1"/>
              <a:t>висновку</a:t>
            </a:r>
            <a:r>
              <a:rPr lang="ru-RU" dirty="0"/>
              <a:t>, </a:t>
            </a:r>
            <a:r>
              <a:rPr lang="ru-RU" dirty="0" err="1"/>
              <a:t>що</a:t>
            </a:r>
            <a:r>
              <a:rPr lang="ru-RU" dirty="0"/>
              <a:t> право </a:t>
            </a:r>
            <a:r>
              <a:rPr lang="ru-RU" dirty="0" err="1"/>
              <a:t>заявника</a:t>
            </a:r>
            <a:r>
              <a:rPr lang="ru-RU" dirty="0"/>
              <a:t> на </a:t>
            </a:r>
            <a:r>
              <a:rPr lang="ru-RU" dirty="0" err="1"/>
              <a:t>ефективну</a:t>
            </a:r>
            <a:r>
              <a:rPr lang="ru-RU" dirty="0"/>
              <a:t> участь у </a:t>
            </a:r>
            <a:r>
              <a:rPr lang="ru-RU" dirty="0" err="1"/>
              <a:t>розгляді</a:t>
            </a:r>
            <a:r>
              <a:rPr lang="ru-RU" dirty="0"/>
              <a:t> та право на </a:t>
            </a:r>
            <a:r>
              <a:rPr lang="ru-RU" dirty="0" err="1"/>
              <a:t>рівність</a:t>
            </a:r>
            <a:r>
              <a:rPr lang="ru-RU" dirty="0"/>
              <a:t> у </a:t>
            </a:r>
            <a:r>
              <a:rPr lang="ru-RU" dirty="0" err="1"/>
              <a:t>засобах</a:t>
            </a:r>
            <a:r>
              <a:rPr lang="ru-RU" dirty="0"/>
              <a:t> </a:t>
            </a:r>
            <a:r>
              <a:rPr lang="ru-RU" dirty="0" err="1"/>
              <a:t>захисту</a:t>
            </a:r>
            <a:r>
              <a:rPr lang="ru-RU" dirty="0"/>
              <a:t> </a:t>
            </a:r>
            <a:r>
              <a:rPr lang="ru-RU" dirty="0" err="1"/>
              <a:t>своїх</a:t>
            </a:r>
            <a:r>
              <a:rPr lang="ru-RU" dirty="0"/>
              <a:t> </a:t>
            </a:r>
            <a:r>
              <a:rPr lang="ru-RU" dirty="0" err="1"/>
              <a:t>інтересів</a:t>
            </a:r>
            <a:r>
              <a:rPr lang="ru-RU" dirty="0"/>
              <a:t> </a:t>
            </a:r>
            <a:r>
              <a:rPr lang="ru-RU" dirty="0" err="1"/>
              <a:t>було</a:t>
            </a:r>
            <a:r>
              <a:rPr lang="ru-RU" dirty="0"/>
              <a:t> </a:t>
            </a:r>
            <a:r>
              <a:rPr lang="ru-RU" dirty="0" err="1"/>
              <a:t>обмежене</a:t>
            </a:r>
            <a:r>
              <a:rPr lang="ru-RU" dirty="0"/>
              <a:t>, </a:t>
            </a:r>
            <a:r>
              <a:rPr lang="ru-RU" dirty="0" err="1"/>
              <a:t>що</a:t>
            </a:r>
            <a:r>
              <a:rPr lang="ru-RU" dirty="0"/>
              <a:t> </a:t>
            </a:r>
            <a:r>
              <a:rPr lang="ru-RU" dirty="0" err="1"/>
              <a:t>несумісно</a:t>
            </a:r>
            <a:r>
              <a:rPr lang="ru-RU" dirty="0"/>
              <a:t> з принципами §1 ст.6 </a:t>
            </a:r>
            <a:r>
              <a:rPr lang="ru-RU" dirty="0" err="1"/>
              <a:t>конвенції</a:t>
            </a:r>
            <a:r>
              <a:rPr lang="ru-RU" dirty="0"/>
              <a:t>. За </a:t>
            </a:r>
            <a:r>
              <a:rPr lang="ru-RU" dirty="0" err="1"/>
              <a:t>це</a:t>
            </a:r>
            <a:r>
              <a:rPr lang="ru-RU" dirty="0"/>
              <a:t> </a:t>
            </a:r>
            <a:r>
              <a:rPr lang="ru-RU" dirty="0" err="1"/>
              <a:t>порушення</a:t>
            </a:r>
            <a:r>
              <a:rPr lang="ru-RU" dirty="0"/>
              <a:t> </a:t>
            </a:r>
            <a:r>
              <a:rPr lang="ru-RU" dirty="0" err="1"/>
              <a:t>А.Бартаї</a:t>
            </a:r>
            <a:r>
              <a:rPr lang="ru-RU" dirty="0"/>
              <a:t> </a:t>
            </a:r>
            <a:r>
              <a:rPr lang="ru-RU" dirty="0" err="1"/>
              <a:t>мають</a:t>
            </a:r>
            <a:r>
              <a:rPr lang="ru-RU" dirty="0"/>
              <a:t> </a:t>
            </a:r>
            <a:r>
              <a:rPr lang="ru-RU" dirty="0" err="1"/>
              <a:t>виплатити</a:t>
            </a:r>
            <a:r>
              <a:rPr lang="ru-RU" dirty="0"/>
              <a:t> €1500 як </a:t>
            </a:r>
            <a:r>
              <a:rPr lang="ru-RU" dirty="0" err="1"/>
              <a:t>компенсацію</a:t>
            </a:r>
            <a:r>
              <a:rPr lang="ru-RU" dirty="0"/>
              <a:t> за </a:t>
            </a:r>
            <a:r>
              <a:rPr lang="ru-RU" dirty="0" err="1"/>
              <a:t>моральну</a:t>
            </a:r>
            <a:r>
              <a:rPr lang="ru-RU" dirty="0"/>
              <a:t> шкоду і </a:t>
            </a:r>
            <a:r>
              <a:rPr lang="ru-RU" dirty="0" err="1"/>
              <a:t>покрити</a:t>
            </a:r>
            <a:r>
              <a:rPr lang="ru-RU" dirty="0"/>
              <a:t> €1000 </a:t>
            </a:r>
            <a:r>
              <a:rPr lang="ru-RU" dirty="0" err="1"/>
              <a:t>судових</a:t>
            </a:r>
            <a:r>
              <a:rPr lang="ru-RU" dirty="0"/>
              <a:t> </a:t>
            </a:r>
            <a:r>
              <a:rPr lang="ru-RU" dirty="0" err="1"/>
              <a:t>витрат</a:t>
            </a:r>
            <a:r>
              <a:rPr lang="ru-RU" dirty="0"/>
              <a:t>.</a:t>
            </a:r>
          </a:p>
          <a:p>
            <a:pPr marL="0" indent="0">
              <a:buNone/>
            </a:pPr>
            <a:endParaRPr lang="en-US" dirty="0"/>
          </a:p>
        </p:txBody>
      </p:sp>
    </p:spTree>
    <p:extLst>
      <p:ext uri="{BB962C8B-B14F-4D97-AF65-F5344CB8AC3E}">
        <p14:creationId xmlns:p14="http://schemas.microsoft.com/office/powerpoint/2010/main" val="409983916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96944" cy="6048672"/>
          </a:xfrm>
        </p:spPr>
        <p:txBody>
          <a:bodyPr>
            <a:normAutofit fontScale="70000" lnSpcReduction="20000"/>
          </a:bodyPr>
          <a:lstStyle/>
          <a:p>
            <a:pPr marL="0" indent="0" algn="ctr">
              <a:buNone/>
            </a:pPr>
            <a:r>
              <a:rPr lang="uk-UA" sz="2900" b="1" i="1" dirty="0"/>
              <a:t>Р</a:t>
            </a:r>
            <a:r>
              <a:rPr lang="uk-UA" sz="2900" b="1" i="1" dirty="0" smtClean="0"/>
              <a:t>ішення КСУ від 23 .11. </a:t>
            </a:r>
            <a:r>
              <a:rPr lang="uk-UA" sz="2900" b="1" i="1" dirty="0"/>
              <a:t>2018 </a:t>
            </a:r>
            <a:r>
              <a:rPr lang="uk-UA" sz="2900" b="1" i="1" dirty="0" smtClean="0"/>
              <a:t>р. </a:t>
            </a:r>
            <a:r>
              <a:rPr lang="uk-UA" sz="2900" b="1" i="1" dirty="0"/>
              <a:t>№ </a:t>
            </a:r>
            <a:r>
              <a:rPr lang="uk-UA" sz="2900" b="1" i="1" dirty="0" smtClean="0"/>
              <a:t>10-р/2018</a:t>
            </a:r>
          </a:p>
          <a:p>
            <a:pPr marL="0" indent="0" algn="just">
              <a:buNone/>
            </a:pPr>
            <a:endParaRPr lang="uk-UA" dirty="0" smtClean="0"/>
          </a:p>
          <a:p>
            <a:pPr marL="0" indent="0" algn="just">
              <a:buNone/>
            </a:pPr>
            <a:r>
              <a:rPr lang="uk-UA" sz="2800" b="1" dirty="0" smtClean="0"/>
              <a:t>1</a:t>
            </a:r>
            <a:r>
              <a:rPr lang="uk-UA" sz="2800" dirty="0" smtClean="0"/>
              <a:t>. Відповідно </a:t>
            </a:r>
            <a:r>
              <a:rPr lang="uk-UA" sz="2800" dirty="0"/>
              <a:t>до принципу верховенства права держава має запровадити таку процедуру апеляційного перегляду справ, яка забезпечувала б ефективність права на судовий захист на цій стадії судового провадження, зокрема давала б можливість відновлювати порушені права і свободи та максимально запобігати негативним індивідуальним наслідкам можливої судової </a:t>
            </a:r>
            <a:r>
              <a:rPr lang="uk-UA" sz="2800" dirty="0" smtClean="0"/>
              <a:t>помилки.</a:t>
            </a:r>
          </a:p>
          <a:p>
            <a:pPr marL="0" indent="0" algn="just">
              <a:buNone/>
            </a:pPr>
            <a:r>
              <a:rPr lang="uk-UA" sz="2800" b="1" dirty="0" smtClean="0"/>
              <a:t>2</a:t>
            </a:r>
            <a:r>
              <a:rPr lang="uk-UA" sz="2800" dirty="0" smtClean="0"/>
              <a:t>. </a:t>
            </a:r>
            <a:r>
              <a:rPr lang="uk-UA" sz="2800" dirty="0"/>
              <a:t>Н</a:t>
            </a:r>
            <a:r>
              <a:rPr lang="uk-UA" sz="2800" dirty="0" smtClean="0"/>
              <a:t>абрання </a:t>
            </a:r>
            <a:r>
              <a:rPr lang="uk-UA" sz="2800" dirty="0"/>
              <a:t>судовим рішенням законної сили є юридичною подією, з настанням якої виникають, змінюються чи припиняються певні правовідносини, а таке рішення набуває нових властивостей. Основною з цих властивостей є обов'язковість - сутнісна ознака судового рішення як </a:t>
            </a:r>
            <a:r>
              <a:rPr lang="uk-UA" sz="2800" dirty="0" err="1"/>
              <a:t>акта</a:t>
            </a:r>
            <a:r>
              <a:rPr lang="uk-UA" sz="2800" dirty="0"/>
              <a:t> правосуддя</a:t>
            </a:r>
            <a:r>
              <a:rPr lang="uk-UA" sz="2800" dirty="0" smtClean="0"/>
              <a:t>.</a:t>
            </a:r>
          </a:p>
          <a:p>
            <a:pPr marL="0" indent="0" algn="just">
              <a:buNone/>
            </a:pPr>
            <a:r>
              <a:rPr lang="uk-UA" sz="2800" b="1" dirty="0" smtClean="0"/>
              <a:t>3</a:t>
            </a:r>
            <a:r>
              <a:rPr lang="uk-UA" sz="2800" dirty="0" smtClean="0"/>
              <a:t>.</a:t>
            </a:r>
            <a:r>
              <a:rPr lang="uk-UA" sz="2800" dirty="0"/>
              <a:t> </a:t>
            </a:r>
            <a:r>
              <a:rPr lang="uk-UA" sz="2800" dirty="0" smtClean="0"/>
              <a:t>КСУ не </a:t>
            </a:r>
            <a:r>
              <a:rPr lang="uk-UA" sz="2800" dirty="0"/>
              <a:t>вбачає у набранні законної сили постановами про застосування адміністративного арешту та виконанні цих постанов до закінчення строку на їх апеляційне оскарження такої суспільної необхідності, яка виправдовувала б пов'язане з цим обмеження прав на судовий захист та апеляційний перегляд справи, та вважає, що таке обмеження не узгоджується з принципом верховенства права, не відповідає критеріям розумності, пропорційності, обґрунтованості.</a:t>
            </a:r>
            <a:endParaRPr lang="en-US" sz="2800" dirty="0"/>
          </a:p>
          <a:p>
            <a:pPr marL="0" indent="0" algn="just">
              <a:buNone/>
            </a:pPr>
            <a:endParaRPr lang="en-US" sz="2800" dirty="0"/>
          </a:p>
          <a:p>
            <a:pPr marL="0" indent="0" algn="ctr">
              <a:buNone/>
            </a:pPr>
            <a:r>
              <a:rPr lang="uk-UA" dirty="0" smtClean="0"/>
              <a:t> </a:t>
            </a:r>
            <a:endParaRPr lang="en-US" dirty="0"/>
          </a:p>
        </p:txBody>
      </p:sp>
    </p:spTree>
    <p:extLst>
      <p:ext uri="{BB962C8B-B14F-4D97-AF65-F5344CB8AC3E}">
        <p14:creationId xmlns:p14="http://schemas.microsoft.com/office/powerpoint/2010/main" val="11123287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85000" lnSpcReduction="10000"/>
          </a:bodyPr>
          <a:lstStyle/>
          <a:p>
            <a:pPr marL="0" indent="0" algn="just">
              <a:buNone/>
            </a:pPr>
            <a:r>
              <a:rPr lang="uk-UA" dirty="0"/>
              <a:t>У відповідності до ч. 4 </a:t>
            </a:r>
            <a:r>
              <a:rPr lang="uk-UA" dirty="0">
                <a:hlinkClick r:id="rId2" tooltip="Кримінальний процесуальний кодекс України; нормативно-правовий акт № 4651-VI від 13.04.2012"/>
              </a:rPr>
              <a:t>ст. 29 КПК</a:t>
            </a:r>
            <a:r>
              <a:rPr lang="uk-UA" dirty="0"/>
              <a:t> судові рішення, якими суд закінчує судовий розгляд по суті, надаються сторонам кримінального провадження або особі, стосовно якої вирішено питання щодо застосування примусових заходів виховного або медичного характеру, а також представнику юридичної особи, щодо якої здійснюється провадження, у перекладі на їхню рідну або іншу мову, якою вони володіють. Переклад інших процесуальних документів кримінального провадження, </a:t>
            </a:r>
            <a:r>
              <a:rPr lang="uk-UA" b="1" i="1" dirty="0"/>
              <a:t>надання копій яких передбачено </a:t>
            </a:r>
            <a:r>
              <a:rPr lang="uk-UA" b="1" i="1" dirty="0">
                <a:hlinkClick r:id="rId3" tooltip="Кримінальний процесуальний кодекс України; нормативно-правовий акт № 4651-VI від 13.04.2012"/>
              </a:rPr>
              <a:t>КПК</a:t>
            </a:r>
            <a:r>
              <a:rPr lang="uk-UA" dirty="0"/>
              <a:t>, здійснюється лише за клопотанням зазначених осіб. Переклад судових рішень та інших процесуальних документів кримінального провадження засвідчується підписом перекладача.</a:t>
            </a:r>
            <a:endParaRPr lang="en-US" dirty="0"/>
          </a:p>
          <a:p>
            <a:pPr marL="0" indent="0" algn="just">
              <a:buNone/>
            </a:pPr>
            <a:r>
              <a:rPr lang="uk-UA" dirty="0"/>
              <a:t>Вищезгадані норми кореспондують до пункту 18 частини 3 </a:t>
            </a:r>
            <a:r>
              <a:rPr lang="uk-UA" dirty="0">
                <a:hlinkClick r:id="rId4" tooltip="Кримінальний процесуальний кодекс України; нормативно-правовий акт № 4651-VI від 13.04.2012"/>
              </a:rPr>
              <a:t>статті 42 КПК</a:t>
            </a:r>
            <a:r>
              <a:rPr lang="uk-UA" dirty="0"/>
              <a:t>, яким передбачено, що підозрюваний, обвинувачений має право користуватися рідною мовою, отримувати копії процесуальних документів рідною або іншою мовою, якою він володіє, та в разі необхідності користуватися послугами перекладача за рахунок держави.</a:t>
            </a:r>
            <a:endParaRPr lang="en-US" dirty="0"/>
          </a:p>
        </p:txBody>
      </p:sp>
    </p:spTree>
    <p:extLst>
      <p:ext uri="{BB962C8B-B14F-4D97-AF65-F5344CB8AC3E}">
        <p14:creationId xmlns:p14="http://schemas.microsoft.com/office/powerpoint/2010/main" val="303870415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363272" cy="6048672"/>
          </a:xfrm>
        </p:spPr>
        <p:txBody>
          <a:bodyPr>
            <a:normAutofit/>
          </a:bodyPr>
          <a:lstStyle/>
          <a:p>
            <a:pPr marL="0" indent="0" algn="ctr">
              <a:buNone/>
            </a:pPr>
            <a:r>
              <a:rPr lang="uk-UA" sz="2400" dirty="0"/>
              <a:t>«</a:t>
            </a:r>
            <a:r>
              <a:rPr lang="uk-UA" sz="2400" b="1" i="1" dirty="0" err="1"/>
              <a:t>Візгірда</a:t>
            </a:r>
            <a:r>
              <a:rPr lang="uk-UA" sz="2400" b="1" i="1" dirty="0"/>
              <a:t> проти Словенії</a:t>
            </a:r>
            <a:r>
              <a:rPr lang="uk-UA" sz="2400" dirty="0"/>
              <a:t>» </a:t>
            </a:r>
            <a:endParaRPr lang="uk-UA" sz="2400" dirty="0" smtClean="0"/>
          </a:p>
          <a:p>
            <a:pPr marL="0" indent="0" algn="ctr">
              <a:buNone/>
            </a:pPr>
            <a:r>
              <a:rPr lang="uk-UA" sz="2400" dirty="0" smtClean="0"/>
              <a:t>(рішення ЄСПЛ </a:t>
            </a:r>
            <a:r>
              <a:rPr lang="uk-UA" sz="2400" dirty="0"/>
              <a:t>від 28 серпня 2018 року).</a:t>
            </a:r>
            <a:endParaRPr lang="en-US" sz="2400" dirty="0"/>
          </a:p>
          <a:p>
            <a:pPr marL="0" indent="0" algn="ctr">
              <a:buNone/>
            </a:pPr>
            <a:r>
              <a:rPr lang="ru-RU" sz="2400" dirty="0" err="1"/>
              <a:t>порушення</a:t>
            </a:r>
            <a:r>
              <a:rPr lang="ru-RU" sz="2400" dirty="0"/>
              <a:t> п. 3 (а) </a:t>
            </a:r>
            <a:r>
              <a:rPr lang="ru-RU" sz="2400" dirty="0" err="1"/>
              <a:t>статті</a:t>
            </a:r>
            <a:r>
              <a:rPr lang="ru-RU" sz="2400" dirty="0"/>
              <a:t> </a:t>
            </a:r>
            <a:r>
              <a:rPr lang="ru-RU" sz="2400" dirty="0" smtClean="0"/>
              <a:t>6 КЗПЛ</a:t>
            </a:r>
          </a:p>
          <a:p>
            <a:pPr marL="0" indent="0" algn="just">
              <a:buNone/>
            </a:pPr>
            <a:r>
              <a:rPr lang="uk-UA" dirty="0" smtClean="0"/>
              <a:t>1</a:t>
            </a:r>
            <a:r>
              <a:rPr lang="uk-UA" sz="2000" dirty="0" smtClean="0"/>
              <a:t>. </a:t>
            </a:r>
            <a:r>
              <a:rPr lang="ru-RU" sz="2100" dirty="0"/>
              <a:t>ЄСПЛ </a:t>
            </a:r>
            <a:r>
              <a:rPr lang="ru-RU" sz="2100" dirty="0" err="1"/>
              <a:t>зазначив</a:t>
            </a:r>
            <a:r>
              <a:rPr lang="ru-RU" sz="2100" dirty="0"/>
              <a:t>, </a:t>
            </a:r>
            <a:r>
              <a:rPr lang="ru-RU" sz="2100" dirty="0" err="1"/>
              <a:t>що</a:t>
            </a:r>
            <a:r>
              <a:rPr lang="ru-RU" sz="2100" dirty="0"/>
              <a:t> </a:t>
            </a:r>
            <a:r>
              <a:rPr lang="ru-RU" sz="2100" dirty="0" err="1"/>
              <a:t>хоча</a:t>
            </a:r>
            <a:r>
              <a:rPr lang="ru-RU" sz="2100" dirty="0"/>
              <a:t> </a:t>
            </a:r>
            <a:r>
              <a:rPr lang="ru-RU" sz="2100" dirty="0" err="1"/>
              <a:t>вбачається</a:t>
            </a:r>
            <a:r>
              <a:rPr lang="ru-RU" sz="2100" dirty="0"/>
              <a:t>, </a:t>
            </a:r>
            <a:r>
              <a:rPr lang="ru-RU" sz="2100" dirty="0" err="1"/>
              <a:t>що</a:t>
            </a:r>
            <a:r>
              <a:rPr lang="ru-RU" sz="2100" dirty="0"/>
              <a:t> </a:t>
            </a:r>
            <a:r>
              <a:rPr lang="ru-RU" sz="2100" dirty="0" err="1"/>
              <a:t>заявник</a:t>
            </a:r>
            <a:r>
              <a:rPr lang="ru-RU" sz="2100" dirty="0"/>
              <a:t> </a:t>
            </a:r>
            <a:r>
              <a:rPr lang="ru-RU" sz="2100" dirty="0" err="1"/>
              <a:t>міг</a:t>
            </a:r>
            <a:r>
              <a:rPr lang="ru-RU" sz="2100" dirty="0"/>
              <a:t> </a:t>
            </a:r>
            <a:r>
              <a:rPr lang="ru-RU" sz="2100" dirty="0" err="1"/>
              <a:t>спілкуватись</a:t>
            </a:r>
            <a:r>
              <a:rPr lang="ru-RU" sz="2100" dirty="0"/>
              <a:t> та </a:t>
            </a:r>
            <a:r>
              <a:rPr lang="ru-RU" sz="2100" dirty="0" err="1"/>
              <a:t>розуміти</a:t>
            </a:r>
            <a:r>
              <a:rPr lang="ru-RU" sz="2100" dirty="0"/>
              <a:t> в </a:t>
            </a:r>
            <a:r>
              <a:rPr lang="ru-RU" sz="2100" dirty="0" err="1"/>
              <a:t>якійсь</a:t>
            </a:r>
            <a:r>
              <a:rPr lang="ru-RU" sz="2100" dirty="0"/>
              <a:t> </a:t>
            </a:r>
            <a:r>
              <a:rPr lang="ru-RU" sz="2100" dirty="0" err="1"/>
              <a:t>мірі</a:t>
            </a:r>
            <a:r>
              <a:rPr lang="ru-RU" sz="2100" dirty="0"/>
              <a:t> </a:t>
            </a:r>
            <a:r>
              <a:rPr lang="ru-RU" sz="2100" dirty="0" err="1"/>
              <a:t>російську</a:t>
            </a:r>
            <a:r>
              <a:rPr lang="ru-RU" sz="2100" dirty="0"/>
              <a:t> </a:t>
            </a:r>
            <a:r>
              <a:rPr lang="ru-RU" sz="2100" dirty="0" err="1"/>
              <a:t>мову</a:t>
            </a:r>
            <a:r>
              <a:rPr lang="ru-RU" sz="2100" dirty="0"/>
              <a:t>, </a:t>
            </a:r>
            <a:r>
              <a:rPr lang="ru-RU" sz="2100" dirty="0" err="1"/>
              <a:t>неможливо</a:t>
            </a:r>
            <a:r>
              <a:rPr lang="ru-RU" sz="2100" dirty="0"/>
              <a:t> </a:t>
            </a:r>
            <a:r>
              <a:rPr lang="ru-RU" sz="2100" dirty="0" err="1"/>
              <a:t>встановити</a:t>
            </a:r>
            <a:r>
              <a:rPr lang="ru-RU" sz="2100" dirty="0"/>
              <a:t>, </a:t>
            </a:r>
            <a:r>
              <a:rPr lang="ru-RU" sz="2100" dirty="0" err="1"/>
              <a:t>що</a:t>
            </a:r>
            <a:r>
              <a:rPr lang="ru-RU" sz="2100" dirty="0"/>
              <a:t> </a:t>
            </a:r>
            <a:r>
              <a:rPr lang="ru-RU" sz="2100" dirty="0" err="1"/>
              <a:t>його</a:t>
            </a:r>
            <a:r>
              <a:rPr lang="ru-RU" sz="2100" dirty="0"/>
              <a:t> </a:t>
            </a:r>
            <a:r>
              <a:rPr lang="ru-RU" sz="2100" dirty="0" err="1"/>
              <a:t>знання</a:t>
            </a:r>
            <a:r>
              <a:rPr lang="ru-RU" sz="2100" dirty="0"/>
              <a:t> </a:t>
            </a:r>
            <a:r>
              <a:rPr lang="ru-RU" sz="2100" dirty="0" err="1"/>
              <a:t>були</a:t>
            </a:r>
            <a:r>
              <a:rPr lang="ru-RU" sz="2100" dirty="0"/>
              <a:t> </a:t>
            </a:r>
            <a:r>
              <a:rPr lang="ru-RU" sz="2100" dirty="0" err="1"/>
              <a:t>достатніми</a:t>
            </a:r>
            <a:r>
              <a:rPr lang="ru-RU" sz="2100" dirty="0"/>
              <a:t> для </a:t>
            </a:r>
            <a:r>
              <a:rPr lang="ru-RU" sz="2100" dirty="0" err="1"/>
              <a:t>гарантування</a:t>
            </a:r>
            <a:r>
              <a:rPr lang="ru-RU" sz="2100" dirty="0"/>
              <a:t> </a:t>
            </a:r>
            <a:r>
              <a:rPr lang="ru-RU" sz="2100" dirty="0" err="1"/>
              <a:t>справедливості</a:t>
            </a:r>
            <a:r>
              <a:rPr lang="ru-RU" sz="2100" dirty="0"/>
              <a:t> </a:t>
            </a:r>
            <a:r>
              <a:rPr lang="ru-RU" sz="2100" dirty="0" err="1"/>
              <a:t>провадження</a:t>
            </a:r>
            <a:r>
              <a:rPr lang="ru-RU" sz="2100" dirty="0"/>
              <a:t>. </a:t>
            </a:r>
          </a:p>
          <a:p>
            <a:pPr marL="0" indent="0" algn="just">
              <a:buNone/>
            </a:pPr>
            <a:r>
              <a:rPr lang="ru-RU" sz="2100" dirty="0" err="1"/>
              <a:t>Національні</a:t>
            </a:r>
            <a:r>
              <a:rPr lang="ru-RU" sz="2100" dirty="0"/>
              <a:t> суди </a:t>
            </a:r>
            <a:r>
              <a:rPr lang="ru-RU" sz="2100" dirty="0" err="1"/>
              <a:t>ніколи</a:t>
            </a:r>
            <a:r>
              <a:rPr lang="ru-RU" sz="2100" dirty="0"/>
              <a:t> не </a:t>
            </a:r>
            <a:r>
              <a:rPr lang="ru-RU" sz="2100" dirty="0" err="1" smtClean="0"/>
              <a:t>цікавилися</a:t>
            </a:r>
            <a:r>
              <a:rPr lang="ru-RU" sz="2100" dirty="0" smtClean="0"/>
              <a:t> </a:t>
            </a:r>
            <a:r>
              <a:rPr lang="ru-RU" sz="2100" dirty="0" err="1" smtClean="0"/>
              <a:t>тим</a:t>
            </a:r>
            <a:r>
              <a:rPr lang="ru-RU" sz="2100" dirty="0" smtClean="0"/>
              <a:t>, </a:t>
            </a:r>
            <a:r>
              <a:rPr lang="ru-RU" sz="2100" dirty="0" err="1"/>
              <a:t>чи</a:t>
            </a:r>
            <a:r>
              <a:rPr lang="ru-RU" sz="2100" dirty="0"/>
              <a:t> </a:t>
            </a:r>
            <a:r>
              <a:rPr lang="ru-RU" sz="2100" dirty="0" err="1"/>
              <a:t>розуміє</a:t>
            </a:r>
            <a:r>
              <a:rPr lang="ru-RU" sz="2100" dirty="0"/>
              <a:t> </a:t>
            </a:r>
            <a:r>
              <a:rPr lang="ru-RU" sz="2100" dirty="0" err="1"/>
              <a:t>Візгірда</a:t>
            </a:r>
            <a:r>
              <a:rPr lang="ru-RU" sz="2100" dirty="0"/>
              <a:t> </a:t>
            </a:r>
            <a:r>
              <a:rPr lang="ru-RU" sz="2100" dirty="0" err="1"/>
              <a:t>російську</a:t>
            </a:r>
            <a:r>
              <a:rPr lang="ru-RU" sz="2100" dirty="0"/>
              <a:t> </a:t>
            </a:r>
            <a:r>
              <a:rPr lang="ru-RU" sz="2100" dirty="0" err="1"/>
              <a:t>мову</a:t>
            </a:r>
            <a:r>
              <a:rPr lang="ru-RU" sz="2100" dirty="0"/>
              <a:t> </a:t>
            </a:r>
            <a:r>
              <a:rPr lang="ru-RU" sz="2100" dirty="0" err="1"/>
              <a:t>достатньо</a:t>
            </a:r>
            <a:r>
              <a:rPr lang="ru-RU" sz="2100" dirty="0"/>
              <a:t> для </a:t>
            </a:r>
            <a:r>
              <a:rPr lang="ru-RU" sz="2100" dirty="0" err="1"/>
              <a:t>ефективного</a:t>
            </a:r>
            <a:r>
              <a:rPr lang="ru-RU" sz="2100" dirty="0"/>
              <a:t> </a:t>
            </a:r>
            <a:r>
              <a:rPr lang="ru-RU" sz="2100" dirty="0" err="1"/>
              <a:t>здійснення</a:t>
            </a:r>
            <a:r>
              <a:rPr lang="ru-RU" sz="2100" dirty="0"/>
              <a:t> </a:t>
            </a:r>
            <a:r>
              <a:rPr lang="ru-RU" sz="2100" dirty="0" err="1"/>
              <a:t>свого</a:t>
            </a:r>
            <a:r>
              <a:rPr lang="ru-RU" sz="2100" dirty="0"/>
              <a:t> </a:t>
            </a:r>
            <a:r>
              <a:rPr lang="ru-RU" sz="2100" dirty="0" err="1"/>
              <a:t>захисту</a:t>
            </a:r>
            <a:r>
              <a:rPr lang="ru-RU" sz="2100" dirty="0"/>
              <a:t> на </a:t>
            </a:r>
            <a:r>
              <a:rPr lang="ru-RU" sz="2100" dirty="0" err="1"/>
              <a:t>цій</a:t>
            </a:r>
            <a:r>
              <a:rPr lang="ru-RU" sz="2100" dirty="0"/>
              <a:t> </a:t>
            </a:r>
            <a:r>
              <a:rPr lang="ru-RU" sz="2100" dirty="0" err="1"/>
              <a:t>мові</a:t>
            </a:r>
            <a:r>
              <a:rPr lang="ru-RU" sz="2100" dirty="0"/>
              <a:t>.</a:t>
            </a:r>
          </a:p>
          <a:p>
            <a:pPr marL="0" indent="0" algn="just">
              <a:buNone/>
            </a:pPr>
            <a:r>
              <a:rPr lang="ru-RU" sz="2100" dirty="0"/>
              <a:t>Те, </a:t>
            </a:r>
            <a:r>
              <a:rPr lang="ru-RU" sz="2100" dirty="0" err="1"/>
              <a:t>що</a:t>
            </a:r>
            <a:r>
              <a:rPr lang="ru-RU" sz="2100" dirty="0"/>
              <a:t> </a:t>
            </a:r>
            <a:r>
              <a:rPr lang="ru-RU" sz="2100" dirty="0" err="1"/>
              <a:t>обвинувачений</a:t>
            </a:r>
            <a:r>
              <a:rPr lang="ru-RU" sz="2100" dirty="0"/>
              <a:t> </a:t>
            </a:r>
            <a:r>
              <a:rPr lang="ru-RU" sz="2100" dirty="0" err="1"/>
              <a:t>має</a:t>
            </a:r>
            <a:r>
              <a:rPr lang="ru-RU" sz="2100" dirty="0"/>
              <a:t> </a:t>
            </a:r>
            <a:r>
              <a:rPr lang="ru-RU" sz="2100" dirty="0" err="1"/>
              <a:t>загальні</a:t>
            </a:r>
            <a:r>
              <a:rPr lang="ru-RU" sz="2100" dirty="0"/>
              <a:t> </a:t>
            </a:r>
            <a:r>
              <a:rPr lang="ru-RU" sz="2100" dirty="0" err="1"/>
              <a:t>знання</a:t>
            </a:r>
            <a:r>
              <a:rPr lang="ru-RU" sz="2100" dirty="0"/>
              <a:t> </a:t>
            </a:r>
            <a:r>
              <a:rPr lang="ru-RU" sz="2100" dirty="0" err="1"/>
              <a:t>мови</a:t>
            </a:r>
            <a:r>
              <a:rPr lang="ru-RU" sz="2100" dirty="0"/>
              <a:t>, на </a:t>
            </a:r>
            <a:r>
              <a:rPr lang="ru-RU" sz="2100" dirty="0" err="1"/>
              <a:t>якій</a:t>
            </a:r>
            <a:r>
              <a:rPr lang="ru-RU" sz="2100" dirty="0"/>
              <a:t> </a:t>
            </a:r>
            <a:r>
              <a:rPr lang="ru-RU" sz="2100" dirty="0" err="1"/>
              <a:t>здійснюється</a:t>
            </a:r>
            <a:r>
              <a:rPr lang="ru-RU" sz="2100" dirty="0"/>
              <a:t> </a:t>
            </a:r>
            <a:r>
              <a:rPr lang="ru-RU" sz="2100" dirty="0" err="1"/>
              <a:t>провадження</a:t>
            </a:r>
            <a:r>
              <a:rPr lang="ru-RU" sz="2100" dirty="0"/>
              <a:t>, </a:t>
            </a:r>
            <a:r>
              <a:rPr lang="ru-RU" sz="2100" dirty="0" err="1"/>
              <a:t>або</a:t>
            </a:r>
            <a:r>
              <a:rPr lang="ru-RU" sz="2100" dirty="0"/>
              <a:t> </a:t>
            </a:r>
            <a:r>
              <a:rPr lang="ru-RU" sz="2100" dirty="0" err="1"/>
              <a:t>мови</a:t>
            </a:r>
            <a:r>
              <a:rPr lang="ru-RU" sz="2100" dirty="0"/>
              <a:t>, на яку </a:t>
            </a:r>
            <a:r>
              <a:rPr lang="ru-RU" sz="2100" dirty="0" err="1"/>
              <a:t>можливо</a:t>
            </a:r>
            <a:r>
              <a:rPr lang="ru-RU" sz="2100" dirty="0"/>
              <a:t> </a:t>
            </a:r>
            <a:r>
              <a:rPr lang="ru-RU" sz="2100" dirty="0" err="1"/>
              <a:t>здійснити</a:t>
            </a:r>
            <a:r>
              <a:rPr lang="ru-RU" sz="2100" dirty="0"/>
              <a:t> переклад, не повинно </a:t>
            </a:r>
            <a:r>
              <a:rPr lang="ru-RU" sz="2100" dirty="0" err="1"/>
              <a:t>перешкоджати</a:t>
            </a:r>
            <a:r>
              <a:rPr lang="ru-RU" sz="2100" dirty="0"/>
              <a:t> </a:t>
            </a:r>
            <a:r>
              <a:rPr lang="ru-RU" sz="2100" dirty="0" err="1"/>
              <a:t>особі</a:t>
            </a:r>
            <a:r>
              <a:rPr lang="ru-RU" sz="2100" dirty="0"/>
              <a:t> </a:t>
            </a:r>
            <a:r>
              <a:rPr lang="ru-RU" sz="2100" dirty="0" err="1"/>
              <a:t>отримати</a:t>
            </a:r>
            <a:r>
              <a:rPr lang="ru-RU" sz="2100" dirty="0"/>
              <a:t> </a:t>
            </a:r>
            <a:r>
              <a:rPr lang="ru-RU" sz="2100" dirty="0" err="1"/>
              <a:t>перевагу</a:t>
            </a:r>
            <a:r>
              <a:rPr lang="ru-RU" sz="2100" dirty="0"/>
              <a:t> </a:t>
            </a:r>
            <a:r>
              <a:rPr lang="ru-RU" sz="2100" dirty="0" err="1"/>
              <a:t>від</a:t>
            </a:r>
            <a:r>
              <a:rPr lang="ru-RU" sz="2100" dirty="0"/>
              <a:t> перекладу на </a:t>
            </a:r>
            <a:r>
              <a:rPr lang="ru-RU" sz="2100" dirty="0" err="1"/>
              <a:t>мову</a:t>
            </a:r>
            <a:r>
              <a:rPr lang="ru-RU" sz="2100" dirty="0"/>
              <a:t>, яку вона </a:t>
            </a:r>
            <a:r>
              <a:rPr lang="ru-RU" sz="2100" dirty="0" err="1"/>
              <a:t>чи</a:t>
            </a:r>
            <a:r>
              <a:rPr lang="ru-RU" sz="2100" dirty="0"/>
              <a:t> </a:t>
            </a:r>
            <a:r>
              <a:rPr lang="ru-RU" sz="2100" dirty="0" err="1"/>
              <a:t>він</a:t>
            </a:r>
            <a:r>
              <a:rPr lang="ru-RU" sz="2100" dirty="0"/>
              <a:t> </a:t>
            </a:r>
            <a:r>
              <a:rPr lang="ru-RU" sz="2100" dirty="0" err="1"/>
              <a:t>вільно</a:t>
            </a:r>
            <a:r>
              <a:rPr lang="ru-RU" sz="2100" dirty="0"/>
              <a:t> </a:t>
            </a:r>
            <a:r>
              <a:rPr lang="ru-RU" sz="2100" dirty="0" err="1"/>
              <a:t>розуміє</a:t>
            </a:r>
            <a:r>
              <a:rPr lang="ru-RU" sz="2100" dirty="0"/>
              <a:t> з метою </a:t>
            </a:r>
            <a:r>
              <a:rPr lang="ru-RU" sz="2100" dirty="0" err="1"/>
              <a:t>повністю</a:t>
            </a:r>
            <a:r>
              <a:rPr lang="ru-RU" sz="2100" dirty="0"/>
              <a:t> </a:t>
            </a:r>
            <a:r>
              <a:rPr lang="ru-RU" sz="2100" dirty="0" err="1"/>
              <a:t>реалізувати</a:t>
            </a:r>
            <a:r>
              <a:rPr lang="ru-RU" sz="2100" dirty="0"/>
              <a:t> </a:t>
            </a:r>
            <a:r>
              <a:rPr lang="ru-RU" sz="2100" dirty="0" err="1"/>
              <a:t>своє</a:t>
            </a:r>
            <a:r>
              <a:rPr lang="ru-RU" sz="2100" dirty="0"/>
              <a:t> право на </a:t>
            </a:r>
            <a:r>
              <a:rPr lang="ru-RU" sz="2100" dirty="0" err="1"/>
              <a:t>захист</a:t>
            </a:r>
            <a:r>
              <a:rPr lang="ru-RU" sz="2100" dirty="0" smtClean="0"/>
              <a:t>.</a:t>
            </a:r>
            <a:endParaRPr lang="ru-RU" sz="2100" dirty="0"/>
          </a:p>
        </p:txBody>
      </p:sp>
    </p:spTree>
    <p:extLst>
      <p:ext uri="{BB962C8B-B14F-4D97-AF65-F5344CB8AC3E}">
        <p14:creationId xmlns:p14="http://schemas.microsoft.com/office/powerpoint/2010/main" val="164090769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92696"/>
            <a:ext cx="8291264" cy="5832648"/>
          </a:xfrm>
        </p:spPr>
        <p:txBody>
          <a:bodyPr>
            <a:normAutofit lnSpcReduction="10000"/>
          </a:bodyPr>
          <a:lstStyle/>
          <a:p>
            <a:pPr marL="0" indent="0" algn="just">
              <a:buNone/>
            </a:pPr>
            <a:r>
              <a:rPr lang="ru-RU" sz="2800" dirty="0"/>
              <a:t>2.  </a:t>
            </a:r>
            <a:r>
              <a:rPr lang="ru-RU" sz="2800" dirty="0" err="1"/>
              <a:t>Відсутність</a:t>
            </a:r>
            <a:r>
              <a:rPr lang="ru-RU" sz="2800" dirty="0"/>
              <a:t> </a:t>
            </a:r>
            <a:r>
              <a:rPr lang="ru-RU" sz="2800" dirty="0" err="1"/>
              <a:t>клопотань</a:t>
            </a:r>
            <a:r>
              <a:rPr lang="ru-RU" sz="2800" dirty="0"/>
              <a:t> </a:t>
            </a:r>
            <a:r>
              <a:rPr lang="ru-RU" sz="2800" dirty="0" err="1"/>
              <a:t>від</a:t>
            </a:r>
            <a:r>
              <a:rPr lang="ru-RU" sz="2800" dirty="0"/>
              <a:t> </a:t>
            </a:r>
            <a:r>
              <a:rPr lang="ru-RU" sz="2800" dirty="0" err="1"/>
              <a:t>захисника</a:t>
            </a:r>
            <a:r>
              <a:rPr lang="ru-RU" sz="2800" dirty="0"/>
              <a:t> </a:t>
            </a:r>
            <a:r>
              <a:rPr lang="ru-RU" sz="2800" dirty="0" err="1"/>
              <a:t>заявника</a:t>
            </a:r>
            <a:r>
              <a:rPr lang="ru-RU" sz="2800" dirty="0"/>
              <a:t> </a:t>
            </a:r>
            <a:r>
              <a:rPr lang="ru-RU" sz="2800" dirty="0" err="1"/>
              <a:t>щодо</a:t>
            </a:r>
            <a:r>
              <a:rPr lang="ru-RU" sz="2800" dirty="0"/>
              <a:t> </a:t>
            </a:r>
            <a:r>
              <a:rPr lang="ru-RU" sz="2800" dirty="0" err="1"/>
              <a:t>призначення</a:t>
            </a:r>
            <a:r>
              <a:rPr lang="ru-RU" sz="2800" dirty="0"/>
              <a:t> </a:t>
            </a:r>
            <a:r>
              <a:rPr lang="ru-RU" sz="2800" dirty="0" err="1"/>
              <a:t>йому</a:t>
            </a:r>
            <a:r>
              <a:rPr lang="ru-RU" sz="2800" dirty="0"/>
              <a:t> </a:t>
            </a:r>
            <a:r>
              <a:rPr lang="ru-RU" sz="2800" dirty="0" err="1"/>
              <a:t>перекладача</a:t>
            </a:r>
            <a:r>
              <a:rPr lang="ru-RU" sz="2800" dirty="0"/>
              <a:t> на </a:t>
            </a:r>
            <a:r>
              <a:rPr lang="ru-RU" sz="2800" dirty="0" err="1"/>
              <a:t>його</a:t>
            </a:r>
            <a:r>
              <a:rPr lang="ru-RU" sz="2800" dirty="0"/>
              <a:t> </a:t>
            </a:r>
            <a:r>
              <a:rPr lang="ru-RU" sz="2800" dirty="0" err="1"/>
              <a:t>рідну</a:t>
            </a:r>
            <a:r>
              <a:rPr lang="ru-RU" sz="2800" dirty="0"/>
              <a:t> </a:t>
            </a:r>
            <a:r>
              <a:rPr lang="ru-RU" sz="2800" dirty="0" err="1"/>
              <a:t>мову</a:t>
            </a:r>
            <a:r>
              <a:rPr lang="ru-RU" sz="2800" dirty="0"/>
              <a:t> не </a:t>
            </a:r>
            <a:r>
              <a:rPr lang="ru-RU" sz="2800" dirty="0" err="1"/>
              <a:t>звільняє</a:t>
            </a:r>
            <a:r>
              <a:rPr lang="ru-RU" sz="2800" dirty="0"/>
              <a:t> державу </a:t>
            </a:r>
            <a:r>
              <a:rPr lang="ru-RU" sz="2800" dirty="0" err="1"/>
              <a:t>від</a:t>
            </a:r>
            <a:r>
              <a:rPr lang="ru-RU" sz="2800" dirty="0"/>
              <a:t> </a:t>
            </a:r>
            <a:r>
              <a:rPr lang="ru-RU" sz="2800" dirty="0" err="1"/>
              <a:t>відповідальності</a:t>
            </a:r>
            <a:r>
              <a:rPr lang="ru-RU" sz="2800" dirty="0"/>
              <a:t> за </a:t>
            </a:r>
            <a:r>
              <a:rPr lang="ru-RU" sz="2800" dirty="0" err="1"/>
              <a:t>статтею</a:t>
            </a:r>
            <a:r>
              <a:rPr lang="ru-RU" sz="2800" dirty="0"/>
              <a:t> 6 КЗПЛ</a:t>
            </a:r>
            <a:r>
              <a:rPr lang="ru-RU" sz="2800" dirty="0" smtClean="0"/>
              <a:t>,.</a:t>
            </a:r>
            <a:endParaRPr lang="uk-UA" dirty="0" smtClean="0"/>
          </a:p>
          <a:p>
            <a:pPr marL="0" indent="0" algn="just">
              <a:buNone/>
            </a:pPr>
            <a:r>
              <a:rPr lang="uk-UA" dirty="0" smtClean="0"/>
              <a:t>3. </a:t>
            </a:r>
            <a:r>
              <a:rPr lang="ru-RU" dirty="0" smtClean="0"/>
              <a:t>ЄСПЛ </a:t>
            </a:r>
            <a:r>
              <a:rPr lang="ru-RU" dirty="0" err="1" smtClean="0"/>
              <a:t>наголосив</a:t>
            </a:r>
            <a:r>
              <a:rPr lang="ru-RU" dirty="0" smtClean="0"/>
              <a:t> на </a:t>
            </a:r>
            <a:r>
              <a:rPr lang="ru-RU" dirty="0" err="1" smtClean="0"/>
              <a:t>важливості</a:t>
            </a:r>
            <a:r>
              <a:rPr lang="ru-RU" dirty="0" smtClean="0"/>
              <a:t> </a:t>
            </a:r>
            <a:r>
              <a:rPr lang="ru-RU" dirty="0" err="1"/>
              <a:t>фіксування</a:t>
            </a:r>
            <a:r>
              <a:rPr lang="ru-RU" dirty="0"/>
              <a:t> будь-</a:t>
            </a:r>
            <a:r>
              <a:rPr lang="ru-RU" dirty="0" err="1"/>
              <a:t>якої</a:t>
            </a:r>
            <a:r>
              <a:rPr lang="ru-RU" dirty="0"/>
              <a:t> </a:t>
            </a:r>
            <a:r>
              <a:rPr lang="ru-RU" dirty="0" err="1"/>
              <a:t>процедури</a:t>
            </a:r>
            <a:r>
              <a:rPr lang="ru-RU" dirty="0"/>
              <a:t> </a:t>
            </a:r>
            <a:r>
              <a:rPr lang="ru-RU" dirty="0" err="1"/>
              <a:t>або</a:t>
            </a:r>
            <a:r>
              <a:rPr lang="ru-RU" dirty="0"/>
              <a:t> </a:t>
            </a:r>
            <a:r>
              <a:rPr lang="ru-RU" dirty="0" err="1"/>
              <a:t>рішення</a:t>
            </a:r>
            <a:r>
              <a:rPr lang="ru-RU" dirty="0"/>
              <a:t>, </a:t>
            </a:r>
            <a:r>
              <a:rPr lang="ru-RU" dirty="0" err="1"/>
              <a:t>прийнятого</a:t>
            </a:r>
            <a:r>
              <a:rPr lang="ru-RU" dirty="0"/>
              <a:t> </a:t>
            </a:r>
            <a:r>
              <a:rPr lang="ru-RU" dirty="0" err="1"/>
              <a:t>щодо</a:t>
            </a:r>
            <a:r>
              <a:rPr lang="ru-RU" dirty="0"/>
              <a:t> </a:t>
            </a:r>
            <a:r>
              <a:rPr lang="ru-RU" dirty="0" err="1"/>
              <a:t>оцінки</a:t>
            </a:r>
            <a:r>
              <a:rPr lang="ru-RU" dirty="0"/>
              <a:t> потреб у </a:t>
            </a:r>
            <a:r>
              <a:rPr lang="ru-RU" dirty="0" err="1"/>
              <a:t>перекладі</a:t>
            </a:r>
            <a:r>
              <a:rPr lang="ru-RU" dirty="0"/>
              <a:t>, </a:t>
            </a:r>
            <a:r>
              <a:rPr lang="ru-RU" dirty="0" err="1"/>
              <a:t>повідомлення</a:t>
            </a:r>
            <a:r>
              <a:rPr lang="ru-RU" dirty="0"/>
              <a:t> про право на </a:t>
            </a:r>
            <a:r>
              <a:rPr lang="ru-RU" dirty="0" err="1"/>
              <a:t>перекладача</a:t>
            </a:r>
            <a:r>
              <a:rPr lang="ru-RU" dirty="0"/>
              <a:t> та </a:t>
            </a:r>
            <a:r>
              <a:rPr lang="ru-RU" dirty="0" err="1"/>
              <a:t>його</a:t>
            </a:r>
            <a:r>
              <a:rPr lang="ru-RU" dirty="0"/>
              <a:t> </a:t>
            </a:r>
            <a:r>
              <a:rPr lang="ru-RU" dirty="0" err="1"/>
              <a:t>допомогу</a:t>
            </a:r>
            <a:r>
              <a:rPr lang="ru-RU" dirty="0" smtClean="0"/>
              <a:t>.</a:t>
            </a:r>
          </a:p>
          <a:p>
            <a:pPr marL="0" indent="0" algn="just">
              <a:buNone/>
            </a:pPr>
            <a:r>
              <a:rPr lang="ru-RU" dirty="0"/>
              <a:t>П</a:t>
            </a:r>
            <a:r>
              <a:rPr lang="ru-RU" dirty="0" smtClean="0"/>
              <a:t>раво </a:t>
            </a:r>
            <a:r>
              <a:rPr lang="ru-RU" dirty="0"/>
              <a:t>на </a:t>
            </a:r>
            <a:r>
              <a:rPr lang="ru-RU" dirty="0" err="1"/>
              <a:t>безоплатну</a:t>
            </a:r>
            <a:r>
              <a:rPr lang="ru-RU" dirty="0"/>
              <a:t> </a:t>
            </a:r>
            <a:r>
              <a:rPr lang="ru-RU" dirty="0" err="1"/>
              <a:t>допомогу</a:t>
            </a:r>
            <a:r>
              <a:rPr lang="ru-RU" dirty="0"/>
              <a:t> </a:t>
            </a:r>
            <a:r>
              <a:rPr lang="ru-RU" dirty="0" err="1" smtClean="0"/>
              <a:t>перекладача</a:t>
            </a:r>
            <a:r>
              <a:rPr lang="ru-RU" dirty="0" smtClean="0"/>
              <a:t> </a:t>
            </a:r>
            <a:r>
              <a:rPr lang="ru-RU" dirty="0" err="1" smtClean="0"/>
              <a:t>стосується</a:t>
            </a:r>
            <a:r>
              <a:rPr lang="ru-RU" dirty="0" smtClean="0"/>
              <a:t> </a:t>
            </a:r>
            <a:r>
              <a:rPr lang="ru-RU" dirty="0"/>
              <a:t>не </a:t>
            </a:r>
            <a:r>
              <a:rPr lang="ru-RU" dirty="0" err="1"/>
              <a:t>тільки</a:t>
            </a:r>
            <a:r>
              <a:rPr lang="ru-RU" dirty="0"/>
              <a:t> </a:t>
            </a:r>
            <a:r>
              <a:rPr lang="ru-RU" dirty="0" err="1"/>
              <a:t>усних</a:t>
            </a:r>
            <a:r>
              <a:rPr lang="ru-RU" dirty="0"/>
              <a:t> </a:t>
            </a:r>
            <a:r>
              <a:rPr lang="ru-RU" dirty="0" err="1"/>
              <a:t>виступів</a:t>
            </a:r>
            <a:r>
              <a:rPr lang="ru-RU" dirty="0"/>
              <a:t> </a:t>
            </a:r>
            <a:r>
              <a:rPr lang="ru-RU" dirty="0" err="1"/>
              <a:t>під</a:t>
            </a:r>
            <a:r>
              <a:rPr lang="ru-RU" dirty="0"/>
              <a:t> час </a:t>
            </a:r>
            <a:r>
              <a:rPr lang="ru-RU" dirty="0" err="1"/>
              <a:t>розгляду</a:t>
            </a:r>
            <a:r>
              <a:rPr lang="ru-RU" dirty="0"/>
              <a:t> </a:t>
            </a:r>
            <a:r>
              <a:rPr lang="ru-RU" dirty="0" err="1"/>
              <a:t>справи</a:t>
            </a:r>
            <a:r>
              <a:rPr lang="ru-RU" dirty="0"/>
              <a:t> в </a:t>
            </a:r>
            <a:r>
              <a:rPr lang="ru-RU" dirty="0" err="1"/>
              <a:t>суді</a:t>
            </a:r>
            <a:r>
              <a:rPr lang="ru-RU" dirty="0"/>
              <a:t>, але й </a:t>
            </a:r>
            <a:r>
              <a:rPr lang="ru-RU" dirty="0" err="1"/>
              <a:t>документів</a:t>
            </a:r>
            <a:r>
              <a:rPr lang="ru-RU" dirty="0"/>
              <a:t> </a:t>
            </a:r>
            <a:r>
              <a:rPr lang="ru-RU" dirty="0" err="1"/>
              <a:t>під</a:t>
            </a:r>
            <a:r>
              <a:rPr lang="ru-RU" dirty="0"/>
              <a:t> час </a:t>
            </a:r>
            <a:r>
              <a:rPr lang="ru-RU" dirty="0" err="1"/>
              <a:t>досудового</a:t>
            </a:r>
            <a:r>
              <a:rPr lang="ru-RU" dirty="0"/>
              <a:t> </a:t>
            </a:r>
            <a:r>
              <a:rPr lang="ru-RU" dirty="0" err="1"/>
              <a:t>провадження</a:t>
            </a:r>
            <a:r>
              <a:rPr lang="ru-RU" dirty="0"/>
              <a:t>. </a:t>
            </a:r>
            <a:r>
              <a:rPr lang="ru-RU" dirty="0" err="1"/>
              <a:t>Допомога</a:t>
            </a:r>
            <a:r>
              <a:rPr lang="ru-RU" dirty="0"/>
              <a:t> </a:t>
            </a:r>
            <a:r>
              <a:rPr lang="ru-RU" dirty="0" err="1"/>
              <a:t>перекладача</a:t>
            </a:r>
            <a:r>
              <a:rPr lang="ru-RU" dirty="0"/>
              <a:t>, як і </a:t>
            </a:r>
            <a:r>
              <a:rPr lang="ru-RU" dirty="0" err="1"/>
              <a:t>захисника</a:t>
            </a:r>
            <a:r>
              <a:rPr lang="ru-RU" dirty="0"/>
              <a:t>, </a:t>
            </a:r>
            <a:r>
              <a:rPr lang="ru-RU" dirty="0" err="1"/>
              <a:t>має</a:t>
            </a:r>
            <a:r>
              <a:rPr lang="ru-RU" dirty="0"/>
              <a:t> </a:t>
            </a:r>
            <a:r>
              <a:rPr lang="ru-RU" dirty="0" err="1"/>
              <a:t>надаватись</a:t>
            </a:r>
            <a:r>
              <a:rPr lang="ru-RU" dirty="0"/>
              <a:t> на </a:t>
            </a:r>
            <a:r>
              <a:rPr lang="ru-RU" dirty="0" err="1"/>
              <a:t>досудовій</a:t>
            </a:r>
            <a:r>
              <a:rPr lang="ru-RU" dirty="0"/>
              <a:t> </a:t>
            </a:r>
            <a:r>
              <a:rPr lang="ru-RU" dirty="0" err="1"/>
              <a:t>стадії</a:t>
            </a:r>
            <a:r>
              <a:rPr lang="ru-RU" dirty="0"/>
              <a:t> </a:t>
            </a:r>
            <a:r>
              <a:rPr lang="ru-RU" dirty="0" err="1"/>
              <a:t>провадження</a:t>
            </a:r>
            <a:r>
              <a:rPr lang="ru-RU" dirty="0"/>
              <a:t>, </a:t>
            </a:r>
            <a:r>
              <a:rPr lang="ru-RU" dirty="0" err="1"/>
              <a:t>якщо</a:t>
            </a:r>
            <a:r>
              <a:rPr lang="ru-RU" dirty="0"/>
              <a:t> </a:t>
            </a:r>
            <a:r>
              <a:rPr lang="ru-RU" dirty="0" err="1"/>
              <a:t>тільки</a:t>
            </a:r>
            <a:r>
              <a:rPr lang="ru-RU" dirty="0"/>
              <a:t> </a:t>
            </a:r>
            <a:r>
              <a:rPr lang="ru-RU" dirty="0" err="1"/>
              <a:t>наявні</a:t>
            </a:r>
            <a:r>
              <a:rPr lang="ru-RU" dirty="0"/>
              <a:t> </a:t>
            </a:r>
            <a:r>
              <a:rPr lang="ru-RU" dirty="0" err="1"/>
              <a:t>вагомі</a:t>
            </a:r>
            <a:r>
              <a:rPr lang="ru-RU" dirty="0"/>
              <a:t> </a:t>
            </a:r>
            <a:r>
              <a:rPr lang="ru-RU" dirty="0" err="1"/>
              <a:t>підстави</a:t>
            </a:r>
            <a:r>
              <a:rPr lang="ru-RU" dirty="0"/>
              <a:t> </a:t>
            </a:r>
            <a:r>
              <a:rPr lang="ru-RU" dirty="0" err="1"/>
              <a:t>обмежити</a:t>
            </a:r>
            <a:r>
              <a:rPr lang="ru-RU" dirty="0"/>
              <a:t> </a:t>
            </a:r>
            <a:r>
              <a:rPr lang="ru-RU" dirty="0" err="1"/>
              <a:t>це</a:t>
            </a:r>
            <a:r>
              <a:rPr lang="ru-RU" dirty="0"/>
              <a:t> право.</a:t>
            </a:r>
            <a:endParaRPr lang="en-US" dirty="0"/>
          </a:p>
        </p:txBody>
      </p:sp>
    </p:spTree>
    <p:extLst>
      <p:ext uri="{BB962C8B-B14F-4D97-AF65-F5344CB8AC3E}">
        <p14:creationId xmlns:p14="http://schemas.microsoft.com/office/powerpoint/2010/main" val="32896338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76664"/>
          </a:xfrm>
        </p:spPr>
        <p:txBody>
          <a:bodyPr>
            <a:normAutofit fontScale="92500"/>
          </a:bodyPr>
          <a:lstStyle/>
          <a:p>
            <a:pPr marL="0" indent="0" algn="ctr">
              <a:buNone/>
            </a:pPr>
            <a:r>
              <a:rPr lang="uk-UA" dirty="0" smtClean="0"/>
              <a:t> «</a:t>
            </a:r>
            <a:r>
              <a:rPr lang="uk-UA" b="1" i="1" dirty="0" err="1" smtClean="0"/>
              <a:t>Гусейн</a:t>
            </a:r>
            <a:r>
              <a:rPr lang="uk-UA" b="1" i="1" dirty="0" smtClean="0"/>
              <a:t> </a:t>
            </a:r>
            <a:r>
              <a:rPr lang="uk-UA" b="1" i="1" dirty="0"/>
              <a:t>проти </a:t>
            </a:r>
            <a:r>
              <a:rPr lang="uk-UA" b="1" i="1" dirty="0" smtClean="0"/>
              <a:t>Італії</a:t>
            </a:r>
            <a:r>
              <a:rPr lang="uk-UA" dirty="0" smtClean="0"/>
              <a:t>» (24 </a:t>
            </a:r>
            <a:r>
              <a:rPr lang="uk-UA" dirty="0"/>
              <a:t>лютого 2005 р. </a:t>
            </a:r>
            <a:r>
              <a:rPr lang="uk-UA" dirty="0" smtClean="0"/>
              <a:t>)</a:t>
            </a:r>
            <a:endParaRPr lang="uk-UA" dirty="0"/>
          </a:p>
          <a:p>
            <a:pPr marL="0" indent="0" algn="just">
              <a:buNone/>
            </a:pPr>
            <a:r>
              <a:rPr lang="uk-UA" dirty="0"/>
              <a:t>Г</a:t>
            </a:r>
            <a:r>
              <a:rPr lang="uk-UA" dirty="0" smtClean="0"/>
              <a:t>арантія</a:t>
            </a:r>
            <a:r>
              <a:rPr lang="uk-UA" dirty="0"/>
              <a:t>, передбачена </a:t>
            </a:r>
            <a:r>
              <a:rPr lang="uk-UA" dirty="0" err="1" smtClean="0"/>
              <a:t>підп</a:t>
            </a:r>
            <a:r>
              <a:rPr lang="uk-UA" dirty="0" smtClean="0"/>
              <a:t>. </a:t>
            </a:r>
            <a:r>
              <a:rPr lang="uk-UA" dirty="0"/>
              <a:t>«е» </a:t>
            </a:r>
            <a:r>
              <a:rPr lang="uk-UA" dirty="0" smtClean="0"/>
              <a:t>п. </a:t>
            </a:r>
            <a:r>
              <a:rPr lang="uk-UA" dirty="0"/>
              <a:t>3 </a:t>
            </a:r>
            <a:r>
              <a:rPr lang="uk-UA" dirty="0" smtClean="0"/>
              <a:t>статті. </a:t>
            </a:r>
            <a:r>
              <a:rPr lang="uk-UA" dirty="0"/>
              <a:t>6 Конвенції не застосовується настільки широко, щоб включати в себе вимогу про надання обвинуваченому у кримінальній справі письмового перекладу будь-яких документальних доказів або офіційних паперів, долучених до матеріалів справи. При цьому </a:t>
            </a:r>
            <a:r>
              <a:rPr lang="uk-UA" dirty="0" smtClean="0"/>
              <a:t>ЄСПЛ зазначив</a:t>
            </a:r>
            <a:r>
              <a:rPr lang="uk-UA" dirty="0"/>
              <a:t>, що в даній нормі Конвенції вказується «усний перекладач», а не «письмовий перекладач». Це дає підставу вважати, що надання лінгвістичної допомоги обвинуваченому в усній формі може відповідати вимогам Конвенції. Проте усний переклад повинен бути таким, щоб дати можливість обвинуваченому бути ознайомленим з порушеною проти нього справою і здійснювати свій захист та особливо мати можливість викладати суду свою версію подій.</a:t>
            </a:r>
            <a:endParaRPr lang="en-US" dirty="0"/>
          </a:p>
          <a:p>
            <a:pPr marL="0" indent="0">
              <a:buNone/>
            </a:pPr>
            <a:endParaRPr lang="en-US" dirty="0"/>
          </a:p>
        </p:txBody>
      </p:sp>
    </p:spTree>
    <p:extLst>
      <p:ext uri="{BB962C8B-B14F-4D97-AF65-F5344CB8AC3E}">
        <p14:creationId xmlns:p14="http://schemas.microsoft.com/office/powerpoint/2010/main" val="1386199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336704"/>
          </a:xfrm>
        </p:spPr>
        <p:txBody>
          <a:bodyPr>
            <a:normAutofit fontScale="70000" lnSpcReduction="20000"/>
          </a:bodyPr>
          <a:lstStyle/>
          <a:p>
            <a:pPr marL="0" indent="0" algn="ctr">
              <a:buNone/>
            </a:pPr>
            <a:r>
              <a:rPr lang="uk-UA" sz="2800" b="1" dirty="0"/>
              <a:t>Постанова </a:t>
            </a:r>
            <a:r>
              <a:rPr lang="uk-UA" sz="2800" b="1" dirty="0"/>
              <a:t>ККС ВС від </a:t>
            </a:r>
            <a:r>
              <a:rPr lang="ru-RU" sz="2800" b="1" dirty="0"/>
              <a:t>16 </a:t>
            </a:r>
            <a:r>
              <a:rPr lang="ru-RU" sz="2800" b="1" dirty="0" err="1"/>
              <a:t>січня</a:t>
            </a:r>
            <a:r>
              <a:rPr lang="ru-RU" sz="2800" b="1" dirty="0"/>
              <a:t> 2019 </a:t>
            </a:r>
            <a:r>
              <a:rPr lang="ru-RU" sz="2800" b="1" dirty="0"/>
              <a:t>року, </a:t>
            </a:r>
            <a:r>
              <a:rPr lang="ru-RU" sz="2800" b="1" dirty="0" smtClean="0"/>
              <a:t>справа </a:t>
            </a:r>
            <a:r>
              <a:rPr lang="ru-RU" sz="2800" b="1" dirty="0"/>
              <a:t>№</a:t>
            </a:r>
            <a:r>
              <a:rPr lang="uk-UA" sz="2800" b="1" dirty="0"/>
              <a:t> </a:t>
            </a:r>
            <a:r>
              <a:rPr lang="ru-RU" sz="2800" b="1" dirty="0" smtClean="0"/>
              <a:t>761/33482/16-к</a:t>
            </a:r>
          </a:p>
          <a:p>
            <a:pPr marL="0" indent="0" algn="just">
              <a:buNone/>
            </a:pPr>
            <a:r>
              <a:rPr lang="ru-RU" dirty="0"/>
              <a:t>У </a:t>
            </a:r>
            <a:r>
              <a:rPr lang="ru-RU" dirty="0" err="1"/>
              <a:t>цих</a:t>
            </a:r>
            <a:r>
              <a:rPr lang="ru-RU" dirty="0"/>
              <a:t> </a:t>
            </a:r>
            <a:r>
              <a:rPr lang="ru-RU" dirty="0" err="1"/>
              <a:t>випадках</a:t>
            </a:r>
            <a:r>
              <a:rPr lang="ru-RU" dirty="0"/>
              <a:t> </a:t>
            </a:r>
            <a:r>
              <a:rPr lang="ru-RU" dirty="0" err="1"/>
              <a:t>таке</a:t>
            </a:r>
            <a:r>
              <a:rPr lang="ru-RU" dirty="0"/>
              <a:t> «</a:t>
            </a:r>
            <a:r>
              <a:rPr lang="ru-RU" dirty="0" err="1"/>
              <a:t>автоматичне</a:t>
            </a:r>
            <a:r>
              <a:rPr lang="ru-RU" dirty="0"/>
              <a:t>» </a:t>
            </a:r>
            <a:r>
              <a:rPr lang="ru-RU" dirty="0" err="1"/>
              <a:t>скасування</a:t>
            </a:r>
            <a:r>
              <a:rPr lang="ru-RU" dirty="0"/>
              <a:t> </a:t>
            </a:r>
            <a:r>
              <a:rPr lang="ru-RU" dirty="0" err="1"/>
              <a:t>судових</a:t>
            </a:r>
            <a:r>
              <a:rPr lang="ru-RU" dirty="0"/>
              <a:t> </a:t>
            </a:r>
            <a:r>
              <a:rPr lang="ru-RU" dirty="0" err="1"/>
              <a:t>рішень</a:t>
            </a:r>
            <a:r>
              <a:rPr lang="ru-RU" dirty="0"/>
              <a:t>, </a:t>
            </a:r>
            <a:r>
              <a:rPr lang="ru-RU" dirty="0" err="1"/>
              <a:t>які</a:t>
            </a:r>
            <a:r>
              <a:rPr lang="ru-RU" dirty="0"/>
              <a:t> набрали </a:t>
            </a:r>
            <a:r>
              <a:rPr lang="ru-RU" dirty="0" err="1"/>
              <a:t>законної</a:t>
            </a:r>
            <a:r>
              <a:rPr lang="ru-RU" dirty="0"/>
              <a:t> </a:t>
            </a:r>
            <a:r>
              <a:rPr lang="ru-RU" dirty="0" err="1"/>
              <a:t>сили</a:t>
            </a:r>
            <a:r>
              <a:rPr lang="ru-RU" dirty="0"/>
              <a:t>, без </a:t>
            </a:r>
            <a:r>
              <a:rPr lang="ru-RU" dirty="0" err="1"/>
              <a:t>констатації</a:t>
            </a:r>
            <a:r>
              <a:rPr lang="ru-RU" dirty="0"/>
              <a:t> </a:t>
            </a:r>
            <a:r>
              <a:rPr lang="ru-RU" dirty="0" err="1"/>
              <a:t>порушень</a:t>
            </a:r>
            <a:r>
              <a:rPr lang="ru-RU" dirty="0"/>
              <a:t> </a:t>
            </a:r>
            <a:r>
              <a:rPr lang="ru-RU" dirty="0" err="1"/>
              <a:t>вимог</a:t>
            </a:r>
            <a:r>
              <a:rPr lang="ru-RU" dirty="0"/>
              <a:t> </a:t>
            </a:r>
            <a:r>
              <a:rPr lang="ru-RU" dirty="0" err="1"/>
              <a:t>матеріального</a:t>
            </a:r>
            <a:r>
              <a:rPr lang="ru-RU" dirty="0"/>
              <a:t> </a:t>
            </a:r>
            <a:r>
              <a:rPr lang="ru-RU" dirty="0" err="1"/>
              <a:t>чи</a:t>
            </a:r>
            <a:r>
              <a:rPr lang="ru-RU" dirty="0"/>
              <a:t> </a:t>
            </a:r>
            <a:r>
              <a:rPr lang="ru-RU" dirty="0" err="1"/>
              <a:t>процесуального</a:t>
            </a:r>
            <a:r>
              <a:rPr lang="ru-RU" dirty="0"/>
              <a:t> </a:t>
            </a:r>
            <a:r>
              <a:rPr lang="ru-RU" dirty="0" err="1"/>
              <a:t>законодавства</a:t>
            </a:r>
            <a:r>
              <a:rPr lang="ru-RU" dirty="0"/>
              <a:t>, </a:t>
            </a:r>
            <a:r>
              <a:rPr lang="ru-RU" dirty="0" err="1"/>
              <a:t>що</a:t>
            </a:r>
            <a:r>
              <a:rPr lang="ru-RU" dirty="0"/>
              <a:t> </a:t>
            </a:r>
            <a:r>
              <a:rPr lang="ru-RU" dirty="0" err="1"/>
              <a:t>мають</a:t>
            </a:r>
            <a:r>
              <a:rPr lang="ru-RU" dirty="0"/>
              <a:t> </a:t>
            </a:r>
            <a:r>
              <a:rPr lang="ru-RU" dirty="0" err="1"/>
              <a:t>істотний</a:t>
            </a:r>
            <a:r>
              <a:rPr lang="ru-RU" dirty="0"/>
              <a:t> характер, </a:t>
            </a:r>
            <a:r>
              <a:rPr lang="ru-RU" dirty="0" err="1"/>
              <a:t>становитиме</a:t>
            </a:r>
            <a:r>
              <a:rPr lang="ru-RU" dirty="0"/>
              <a:t> </a:t>
            </a:r>
            <a:r>
              <a:rPr lang="ru-RU" dirty="0" err="1"/>
              <a:t>порушення</a:t>
            </a:r>
            <a:r>
              <a:rPr lang="ru-RU" dirty="0"/>
              <a:t> принципу </a:t>
            </a:r>
            <a:r>
              <a:rPr lang="ru-RU" dirty="0" err="1"/>
              <a:t>правової</a:t>
            </a:r>
            <a:r>
              <a:rPr lang="ru-RU" dirty="0"/>
              <a:t> </a:t>
            </a:r>
            <a:r>
              <a:rPr lang="ru-RU" dirty="0" err="1"/>
              <a:t>визначеності</a:t>
            </a:r>
            <a:r>
              <a:rPr lang="ru-RU" dirty="0"/>
              <a:t> </a:t>
            </a:r>
            <a:r>
              <a:rPr lang="ru-RU" i="1" dirty="0"/>
              <a:t>(</a:t>
            </a:r>
            <a:r>
              <a:rPr lang="en-US" i="1" dirty="0"/>
              <a:t>res judicata)</a:t>
            </a:r>
            <a:r>
              <a:rPr lang="en-US" dirty="0"/>
              <a:t>, </a:t>
            </a:r>
            <a:r>
              <a:rPr lang="ru-RU" dirty="0" err="1"/>
              <a:t>який</a:t>
            </a:r>
            <a:r>
              <a:rPr lang="ru-RU" dirty="0"/>
              <a:t> є </a:t>
            </a:r>
            <a:r>
              <a:rPr lang="ru-RU" dirty="0" err="1"/>
              <a:t>елементом</a:t>
            </a:r>
            <a:r>
              <a:rPr lang="ru-RU" dirty="0"/>
              <a:t> принципу верховенства права (див. </a:t>
            </a:r>
            <a:r>
              <a:rPr lang="en-US" i="1" dirty="0"/>
              <a:t>mutatis mutandis</a:t>
            </a:r>
            <a:r>
              <a:rPr lang="en-US" dirty="0"/>
              <a:t> </a:t>
            </a:r>
            <a:r>
              <a:rPr lang="ru-RU" dirty="0" err="1"/>
              <a:t>рішення</a:t>
            </a:r>
            <a:r>
              <a:rPr lang="ru-RU" dirty="0"/>
              <a:t> </a:t>
            </a:r>
            <a:r>
              <a:rPr lang="ru-RU" dirty="0" err="1"/>
              <a:t>Європейського</a:t>
            </a:r>
            <a:r>
              <a:rPr lang="ru-RU" dirty="0"/>
              <a:t> суду з прав </a:t>
            </a:r>
            <a:r>
              <a:rPr lang="ru-RU" dirty="0" err="1"/>
              <a:t>людини</a:t>
            </a:r>
            <a:r>
              <a:rPr lang="ru-RU" dirty="0"/>
              <a:t> у справах </a:t>
            </a:r>
            <a:r>
              <a:rPr lang="ru-RU" i="1" dirty="0"/>
              <a:t>«</a:t>
            </a:r>
            <a:r>
              <a:rPr lang="ru-RU" i="1" dirty="0" err="1"/>
              <a:t>Рябих</a:t>
            </a:r>
            <a:r>
              <a:rPr lang="ru-RU" i="1" dirty="0"/>
              <a:t> </a:t>
            </a:r>
            <a:r>
              <a:rPr lang="ru-RU" i="1" dirty="0" err="1"/>
              <a:t>проти</a:t>
            </a:r>
            <a:r>
              <a:rPr lang="ru-RU" i="1" dirty="0"/>
              <a:t> </a:t>
            </a:r>
            <a:r>
              <a:rPr lang="ru-RU" i="1" dirty="0" err="1"/>
              <a:t>Росії</a:t>
            </a:r>
            <a:r>
              <a:rPr lang="ru-RU" i="1" dirty="0"/>
              <a:t>»</a:t>
            </a:r>
            <a:r>
              <a:rPr lang="ru-RU" dirty="0"/>
              <a:t> (</a:t>
            </a:r>
            <a:r>
              <a:rPr lang="en-US" i="1" dirty="0" err="1"/>
              <a:t>Ryabykh</a:t>
            </a:r>
            <a:r>
              <a:rPr lang="en-US" i="1" dirty="0"/>
              <a:t> v. Russia</a:t>
            </a:r>
            <a:r>
              <a:rPr lang="en-US" dirty="0"/>
              <a:t>, </a:t>
            </a:r>
            <a:r>
              <a:rPr lang="ru-RU" dirty="0" err="1"/>
              <a:t>заява</a:t>
            </a:r>
            <a:r>
              <a:rPr lang="ru-RU" dirty="0"/>
              <a:t> № 52854/99, </a:t>
            </a:r>
            <a:r>
              <a:rPr lang="ru-RU" dirty="0" err="1"/>
              <a:t>рішення</a:t>
            </a:r>
            <a:r>
              <a:rPr lang="ru-RU" dirty="0"/>
              <a:t> </a:t>
            </a:r>
            <a:r>
              <a:rPr lang="ru-RU" dirty="0" err="1"/>
              <a:t>від</a:t>
            </a:r>
            <a:r>
              <a:rPr lang="ru-RU" dirty="0"/>
              <a:t> 24 </a:t>
            </a:r>
            <a:r>
              <a:rPr lang="ru-RU" dirty="0" err="1"/>
              <a:t>липня</a:t>
            </a:r>
            <a:r>
              <a:rPr lang="ru-RU" dirty="0"/>
              <a:t> 2003 року, § 51, 52), </a:t>
            </a:r>
            <a:r>
              <a:rPr lang="ru-RU" i="1" dirty="0"/>
              <a:t>«Устименко </a:t>
            </a:r>
            <a:r>
              <a:rPr lang="ru-RU" i="1" dirty="0" err="1"/>
              <a:t>проти</a:t>
            </a:r>
            <a:r>
              <a:rPr lang="ru-RU" i="1" dirty="0"/>
              <a:t> </a:t>
            </a:r>
            <a:r>
              <a:rPr lang="ru-RU" i="1" dirty="0" err="1"/>
              <a:t>України</a:t>
            </a:r>
            <a:r>
              <a:rPr lang="ru-RU" i="1" dirty="0"/>
              <a:t>»</a:t>
            </a:r>
            <a:r>
              <a:rPr lang="ru-RU" dirty="0"/>
              <a:t> (</a:t>
            </a:r>
            <a:r>
              <a:rPr lang="en-US" i="1" dirty="0" err="1"/>
              <a:t>Ustimenko</a:t>
            </a:r>
            <a:r>
              <a:rPr lang="en-US" i="1" dirty="0"/>
              <a:t> v. Ukraine</a:t>
            </a:r>
            <a:r>
              <a:rPr lang="en-US" dirty="0"/>
              <a:t>, </a:t>
            </a:r>
            <a:r>
              <a:rPr lang="ru-RU" dirty="0" err="1"/>
              <a:t>заява</a:t>
            </a:r>
            <a:r>
              <a:rPr lang="ru-RU" dirty="0"/>
              <a:t> № 32053/13, </a:t>
            </a:r>
            <a:r>
              <a:rPr lang="ru-RU" dirty="0" err="1"/>
              <a:t>рішення</a:t>
            </a:r>
            <a:r>
              <a:rPr lang="ru-RU" dirty="0"/>
              <a:t> </a:t>
            </a:r>
            <a:r>
              <a:rPr lang="ru-RU" dirty="0" err="1"/>
              <a:t>від</a:t>
            </a:r>
            <a:r>
              <a:rPr lang="ru-RU" dirty="0"/>
              <a:t> 29 </a:t>
            </a:r>
            <a:r>
              <a:rPr lang="ru-RU" dirty="0" err="1"/>
              <a:t>жовтня</a:t>
            </a:r>
            <a:r>
              <a:rPr lang="ru-RU" dirty="0"/>
              <a:t> 2015 року, § 46, 47), </a:t>
            </a:r>
            <a:r>
              <a:rPr lang="ru-RU" i="1" dirty="0"/>
              <a:t>«</a:t>
            </a:r>
            <a:r>
              <a:rPr lang="ru-RU" i="1" dirty="0" err="1"/>
              <a:t>Осовська</a:t>
            </a:r>
            <a:r>
              <a:rPr lang="ru-RU" i="1" dirty="0"/>
              <a:t> та </a:t>
            </a:r>
            <a:r>
              <a:rPr lang="ru-RU" i="1" dirty="0" err="1"/>
              <a:t>інші</a:t>
            </a:r>
            <a:r>
              <a:rPr lang="ru-RU" i="1" dirty="0"/>
              <a:t> </a:t>
            </a:r>
            <a:r>
              <a:rPr lang="ru-RU" i="1" dirty="0" err="1"/>
              <a:t>проти</a:t>
            </a:r>
            <a:r>
              <a:rPr lang="ru-RU" i="1" dirty="0"/>
              <a:t> </a:t>
            </a:r>
            <a:r>
              <a:rPr lang="ru-RU" i="1" dirty="0" err="1"/>
              <a:t>України</a:t>
            </a:r>
            <a:r>
              <a:rPr lang="ru-RU" i="1" dirty="0"/>
              <a:t>»</a:t>
            </a:r>
            <a:r>
              <a:rPr lang="ru-RU" dirty="0"/>
              <a:t> (</a:t>
            </a:r>
            <a:r>
              <a:rPr lang="en-US" i="1" dirty="0" err="1"/>
              <a:t>Osovska</a:t>
            </a:r>
            <a:r>
              <a:rPr lang="en-US" i="1" dirty="0"/>
              <a:t> and Others v. Ukraine</a:t>
            </a:r>
            <a:r>
              <a:rPr lang="en-US" dirty="0"/>
              <a:t>, </a:t>
            </a:r>
            <a:r>
              <a:rPr lang="ru-RU" dirty="0" err="1"/>
              <a:t>заява</a:t>
            </a:r>
            <a:r>
              <a:rPr lang="ru-RU" dirty="0"/>
              <a:t> № 2075/13 та 4 </a:t>
            </a:r>
            <a:r>
              <a:rPr lang="ru-RU" dirty="0" err="1"/>
              <a:t>інші</a:t>
            </a:r>
            <a:r>
              <a:rPr lang="ru-RU" dirty="0"/>
              <a:t> заяви, </a:t>
            </a:r>
            <a:r>
              <a:rPr lang="ru-RU" dirty="0" err="1"/>
              <a:t>рішення</a:t>
            </a:r>
            <a:r>
              <a:rPr lang="ru-RU" dirty="0"/>
              <a:t> </a:t>
            </a:r>
            <a:r>
              <a:rPr lang="ru-RU" dirty="0" err="1"/>
              <a:t>від</a:t>
            </a:r>
            <a:r>
              <a:rPr lang="ru-RU" dirty="0"/>
              <a:t> 28 </a:t>
            </a:r>
            <a:r>
              <a:rPr lang="ru-RU" dirty="0" err="1"/>
              <a:t>червня</a:t>
            </a:r>
            <a:r>
              <a:rPr lang="ru-RU" dirty="0"/>
              <a:t> 2018 року, § 26, 27), </a:t>
            </a:r>
            <a:r>
              <a:rPr lang="ru-RU" i="1" dirty="0"/>
              <a:t>«</a:t>
            </a:r>
            <a:r>
              <a:rPr lang="ru-RU" i="1" dirty="0" err="1"/>
              <a:t>Дія</a:t>
            </a:r>
            <a:r>
              <a:rPr lang="ru-RU" i="1" dirty="0"/>
              <a:t> 97» </a:t>
            </a:r>
            <a:r>
              <a:rPr lang="ru-RU" i="1" dirty="0" err="1"/>
              <a:t>проти</a:t>
            </a:r>
            <a:r>
              <a:rPr lang="ru-RU" i="1" dirty="0"/>
              <a:t> </a:t>
            </a:r>
            <a:r>
              <a:rPr lang="ru-RU" i="1" dirty="0" err="1"/>
              <a:t>України</a:t>
            </a:r>
            <a:r>
              <a:rPr lang="ru-RU" i="1" dirty="0"/>
              <a:t>»</a:t>
            </a:r>
            <a:r>
              <a:rPr lang="ru-RU" dirty="0"/>
              <a:t> (</a:t>
            </a:r>
            <a:r>
              <a:rPr lang="en-US" i="1" dirty="0"/>
              <a:t>Diya 97 v. Ukraine</a:t>
            </a:r>
            <a:r>
              <a:rPr lang="en-US" dirty="0"/>
              <a:t>, </a:t>
            </a:r>
            <a:r>
              <a:rPr lang="ru-RU" dirty="0" err="1"/>
              <a:t>заява</a:t>
            </a:r>
            <a:r>
              <a:rPr lang="ru-RU" dirty="0"/>
              <a:t> № 19164/04, </a:t>
            </a:r>
            <a:r>
              <a:rPr lang="ru-RU" dirty="0" err="1"/>
              <a:t>рішення</a:t>
            </a:r>
            <a:r>
              <a:rPr lang="ru-RU" dirty="0"/>
              <a:t> </a:t>
            </a:r>
            <a:r>
              <a:rPr lang="ru-RU" dirty="0" err="1"/>
              <a:t>від</a:t>
            </a:r>
            <a:r>
              <a:rPr lang="ru-RU" dirty="0"/>
              <a:t> 21 </a:t>
            </a:r>
            <a:r>
              <a:rPr lang="ru-RU" dirty="0" err="1"/>
              <a:t>жовтня</a:t>
            </a:r>
            <a:r>
              <a:rPr lang="ru-RU" dirty="0"/>
              <a:t> 2010 року, § 46, 47) та </a:t>
            </a:r>
            <a:r>
              <a:rPr lang="ru-RU" dirty="0" err="1"/>
              <a:t>інші</a:t>
            </a:r>
            <a:r>
              <a:rPr lang="ru-RU" dirty="0"/>
              <a:t>), </a:t>
            </a:r>
            <a:r>
              <a:rPr lang="ru-RU" dirty="0" err="1"/>
              <a:t>оскільки</a:t>
            </a:r>
            <a:r>
              <a:rPr lang="ru-RU" dirty="0"/>
              <a:t> </a:t>
            </a:r>
            <a:r>
              <a:rPr lang="ru-RU" dirty="0" err="1"/>
              <a:t>такий</a:t>
            </a:r>
            <a:r>
              <a:rPr lang="ru-RU" dirty="0"/>
              <a:t> </a:t>
            </a:r>
            <a:r>
              <a:rPr lang="ru-RU" dirty="0" err="1"/>
              <a:t>суто</a:t>
            </a:r>
            <a:r>
              <a:rPr lang="ru-RU" dirty="0"/>
              <a:t> </a:t>
            </a:r>
            <a:r>
              <a:rPr lang="ru-RU" dirty="0" err="1"/>
              <a:t>формальний</a:t>
            </a:r>
            <a:r>
              <a:rPr lang="ru-RU" dirty="0"/>
              <a:t> </a:t>
            </a:r>
            <a:r>
              <a:rPr lang="ru-RU" dirty="0" err="1"/>
              <a:t>підхід</a:t>
            </a:r>
            <a:r>
              <a:rPr lang="ru-RU" dirty="0"/>
              <a:t> </a:t>
            </a:r>
            <a:r>
              <a:rPr lang="ru-RU" dirty="0" err="1"/>
              <a:t>може</a:t>
            </a:r>
            <a:r>
              <a:rPr lang="ru-RU" dirty="0"/>
              <a:t> </a:t>
            </a:r>
            <a:r>
              <a:rPr lang="ru-RU" dirty="0" err="1"/>
              <a:t>призвести</a:t>
            </a:r>
            <a:r>
              <a:rPr lang="ru-RU" dirty="0"/>
              <a:t> до </a:t>
            </a:r>
            <a:r>
              <a:rPr lang="ru-RU" dirty="0" err="1"/>
              <a:t>порушення</a:t>
            </a:r>
            <a:r>
              <a:rPr lang="ru-RU" dirty="0"/>
              <a:t> </a:t>
            </a:r>
            <a:r>
              <a:rPr lang="ru-RU" dirty="0" err="1"/>
              <a:t>майнових</a:t>
            </a:r>
            <a:r>
              <a:rPr lang="ru-RU" dirty="0"/>
              <a:t> прав </a:t>
            </a:r>
            <a:r>
              <a:rPr lang="ru-RU" dirty="0" err="1"/>
              <a:t>потерпілих</a:t>
            </a:r>
            <a:r>
              <a:rPr lang="ru-RU" dirty="0"/>
              <a:t> (</a:t>
            </a:r>
            <a:r>
              <a:rPr lang="ru-RU" dirty="0" err="1"/>
              <a:t>цивільних</a:t>
            </a:r>
            <a:r>
              <a:rPr lang="ru-RU" dirty="0"/>
              <a:t> </a:t>
            </a:r>
            <a:r>
              <a:rPr lang="ru-RU" dirty="0" err="1"/>
              <a:t>позивачів</a:t>
            </a:r>
            <a:r>
              <a:rPr lang="ru-RU" dirty="0"/>
              <a:t>), на </a:t>
            </a:r>
            <a:r>
              <a:rPr lang="ru-RU" dirty="0" err="1"/>
              <a:t>користь</a:t>
            </a:r>
            <a:r>
              <a:rPr lang="ru-RU" dirty="0"/>
              <a:t> </a:t>
            </a:r>
            <a:r>
              <a:rPr lang="ru-RU" dirty="0" err="1"/>
              <a:t>яких</a:t>
            </a:r>
            <a:r>
              <a:rPr lang="ru-RU" dirty="0"/>
              <a:t> </a:t>
            </a:r>
            <a:r>
              <a:rPr lang="ru-RU" dirty="0" err="1"/>
              <a:t>було</a:t>
            </a:r>
            <a:r>
              <a:rPr lang="ru-RU" dirty="0"/>
              <a:t> </a:t>
            </a:r>
            <a:r>
              <a:rPr lang="ru-RU" dirty="0" err="1"/>
              <a:t>вирішено</a:t>
            </a:r>
            <a:r>
              <a:rPr lang="ru-RU" dirty="0"/>
              <a:t> </a:t>
            </a:r>
            <a:r>
              <a:rPr lang="ru-RU" dirty="0" err="1"/>
              <a:t>цивільний</a:t>
            </a:r>
            <a:r>
              <a:rPr lang="ru-RU" dirty="0"/>
              <a:t> </a:t>
            </a:r>
            <a:r>
              <a:rPr lang="ru-RU" dirty="0" err="1"/>
              <a:t>позов</a:t>
            </a:r>
            <a:r>
              <a:rPr lang="ru-RU" dirty="0"/>
              <a:t>, </a:t>
            </a:r>
            <a:r>
              <a:rPr lang="ru-RU" dirty="0" err="1"/>
              <a:t>або</a:t>
            </a:r>
            <a:r>
              <a:rPr lang="ru-RU" dirty="0"/>
              <a:t> </a:t>
            </a:r>
            <a:r>
              <a:rPr lang="ru-RU" dirty="0" err="1"/>
              <a:t>яким</a:t>
            </a:r>
            <a:r>
              <a:rPr lang="ru-RU" dirty="0"/>
              <a:t> </a:t>
            </a:r>
            <a:r>
              <a:rPr lang="ru-RU" dirty="0" err="1"/>
              <a:t>було</a:t>
            </a:r>
            <a:r>
              <a:rPr lang="ru-RU" dirty="0"/>
              <a:t> </a:t>
            </a:r>
            <a:r>
              <a:rPr lang="ru-RU" dirty="0" err="1"/>
              <a:t>чи</a:t>
            </a:r>
            <a:r>
              <a:rPr lang="ru-RU" dirty="0"/>
              <a:t> </a:t>
            </a:r>
            <a:r>
              <a:rPr lang="ru-RU" dirty="0" err="1"/>
              <a:t>має</a:t>
            </a:r>
            <a:r>
              <a:rPr lang="ru-RU" dirty="0"/>
              <a:t> бути </a:t>
            </a:r>
            <a:r>
              <a:rPr lang="ru-RU" dirty="0" err="1"/>
              <a:t>відшкодовано</a:t>
            </a:r>
            <a:r>
              <a:rPr lang="ru-RU" dirty="0"/>
              <a:t> </a:t>
            </a:r>
            <a:r>
              <a:rPr lang="ru-RU" dirty="0" err="1"/>
              <a:t>завдану</a:t>
            </a:r>
            <a:r>
              <a:rPr lang="ru-RU" dirty="0"/>
              <a:t> </a:t>
            </a:r>
            <a:r>
              <a:rPr lang="ru-RU" dirty="0" err="1"/>
              <a:t>злочином</a:t>
            </a:r>
            <a:r>
              <a:rPr lang="ru-RU" dirty="0"/>
              <a:t> шкоду за </a:t>
            </a:r>
            <a:r>
              <a:rPr lang="ru-RU" dirty="0" err="1"/>
              <a:t>рахунок</a:t>
            </a:r>
            <a:r>
              <a:rPr lang="ru-RU" dirty="0"/>
              <a:t> </a:t>
            </a:r>
            <a:r>
              <a:rPr lang="ru-RU" dirty="0" err="1"/>
              <a:t>реалізації</a:t>
            </a:r>
            <a:r>
              <a:rPr lang="ru-RU" dirty="0"/>
              <a:t> </a:t>
            </a:r>
            <a:r>
              <a:rPr lang="ru-RU" dirty="0" err="1"/>
              <a:t>конфіскованого</a:t>
            </a:r>
            <a:r>
              <a:rPr lang="ru-RU" dirty="0"/>
              <a:t> майна, та/</a:t>
            </a:r>
            <a:r>
              <a:rPr lang="ru-RU" dirty="0" err="1"/>
              <a:t>або</a:t>
            </a:r>
            <a:r>
              <a:rPr lang="ru-RU" dirty="0"/>
              <a:t> </a:t>
            </a:r>
            <a:r>
              <a:rPr lang="ru-RU" dirty="0" err="1"/>
              <a:t>суспільних</a:t>
            </a:r>
            <a:r>
              <a:rPr lang="ru-RU" dirty="0"/>
              <a:t> і </a:t>
            </a:r>
            <a:r>
              <a:rPr lang="ru-RU" dirty="0" err="1"/>
              <a:t>державних</a:t>
            </a:r>
            <a:r>
              <a:rPr lang="ru-RU" dirty="0"/>
              <a:t> </a:t>
            </a:r>
            <a:r>
              <a:rPr lang="ru-RU" dirty="0" err="1"/>
              <a:t>інтересів</a:t>
            </a:r>
            <a:r>
              <a:rPr lang="ru-RU" dirty="0"/>
              <a:t> через </a:t>
            </a:r>
            <a:r>
              <a:rPr lang="ru-RU" dirty="0" err="1"/>
              <a:t>скасування</a:t>
            </a:r>
            <a:r>
              <a:rPr lang="ru-RU" dirty="0"/>
              <a:t> (за </a:t>
            </a:r>
            <a:r>
              <a:rPr lang="ru-RU" dirty="0" err="1"/>
              <a:t>відсутності</a:t>
            </a:r>
            <a:r>
              <a:rPr lang="ru-RU" dirty="0"/>
              <a:t> </a:t>
            </a:r>
            <a:r>
              <a:rPr lang="ru-RU" dirty="0" err="1"/>
              <a:t>вагомих</a:t>
            </a:r>
            <a:r>
              <a:rPr lang="ru-RU" dirty="0"/>
              <a:t> причин) </a:t>
            </a:r>
            <a:r>
              <a:rPr lang="ru-RU" dirty="0" err="1"/>
              <a:t>судових</a:t>
            </a:r>
            <a:r>
              <a:rPr lang="ru-RU" dirty="0"/>
              <a:t> </a:t>
            </a:r>
            <a:r>
              <a:rPr lang="ru-RU" dirty="0" err="1"/>
              <a:t>рішень</a:t>
            </a:r>
            <a:r>
              <a:rPr lang="ru-RU" dirty="0"/>
              <a:t>, </a:t>
            </a:r>
            <a:r>
              <a:rPr lang="ru-RU" dirty="0" err="1"/>
              <a:t>які</a:t>
            </a:r>
            <a:r>
              <a:rPr lang="ru-RU" dirty="0"/>
              <a:t> набрали </a:t>
            </a:r>
            <a:r>
              <a:rPr lang="ru-RU" dirty="0" err="1"/>
              <a:t>законної</a:t>
            </a:r>
            <a:r>
              <a:rPr lang="ru-RU" dirty="0"/>
              <a:t> </a:t>
            </a:r>
            <a:r>
              <a:rPr lang="ru-RU" dirty="0" err="1"/>
              <a:t>сили</a:t>
            </a:r>
            <a:r>
              <a:rPr lang="ru-RU" dirty="0"/>
              <a:t>, </a:t>
            </a:r>
            <a:r>
              <a:rPr lang="ru-RU" dirty="0" err="1"/>
              <a:t>щодо</a:t>
            </a:r>
            <a:r>
              <a:rPr lang="ru-RU" dirty="0"/>
              <a:t> </a:t>
            </a:r>
            <a:r>
              <a:rPr lang="ru-RU" dirty="0" err="1"/>
              <a:t>застосування</a:t>
            </a:r>
            <a:r>
              <a:rPr lang="ru-RU" dirty="0"/>
              <a:t> </a:t>
            </a:r>
            <a:r>
              <a:rPr lang="ru-RU" dirty="0" err="1"/>
              <a:t>спеціальної</a:t>
            </a:r>
            <a:r>
              <a:rPr lang="ru-RU" dirty="0"/>
              <a:t> </a:t>
            </a:r>
            <a:r>
              <a:rPr lang="ru-RU" dirty="0" err="1"/>
              <a:t>конфіскації</a:t>
            </a:r>
            <a:r>
              <a:rPr lang="ru-RU" dirty="0"/>
              <a:t>, </a:t>
            </a:r>
            <a:r>
              <a:rPr lang="ru-RU" dirty="0" err="1"/>
              <a:t>заходів</a:t>
            </a:r>
            <a:r>
              <a:rPr lang="ru-RU" dirty="0"/>
              <a:t> </a:t>
            </a:r>
            <a:r>
              <a:rPr lang="ru-RU" dirty="0" err="1"/>
              <a:t>кримінально</a:t>
            </a:r>
            <a:r>
              <a:rPr lang="ru-RU" dirty="0"/>
              <a:t>-правового характеру до </a:t>
            </a:r>
            <a:r>
              <a:rPr lang="ru-RU" dirty="0" err="1"/>
              <a:t>юридичної</a:t>
            </a:r>
            <a:r>
              <a:rPr lang="ru-RU" dirty="0"/>
              <a:t> особи, особливо </a:t>
            </a:r>
            <a:r>
              <a:rPr lang="ru-RU" dirty="0" err="1"/>
              <a:t>якщо</a:t>
            </a:r>
            <a:r>
              <a:rPr lang="ru-RU" dirty="0"/>
              <a:t> </a:t>
            </a:r>
            <a:r>
              <a:rPr lang="ru-RU" dirty="0" err="1"/>
              <a:t>ці</a:t>
            </a:r>
            <a:r>
              <a:rPr lang="ru-RU" dirty="0"/>
              <a:t> </a:t>
            </a:r>
            <a:r>
              <a:rPr lang="ru-RU" dirty="0" err="1"/>
              <a:t>рішення</a:t>
            </a:r>
            <a:r>
              <a:rPr lang="ru-RU" dirty="0"/>
              <a:t> </a:t>
            </a:r>
            <a:r>
              <a:rPr lang="ru-RU" dirty="0" err="1"/>
              <a:t>вже</a:t>
            </a:r>
            <a:r>
              <a:rPr lang="ru-RU" dirty="0"/>
              <a:t> </a:t>
            </a:r>
            <a:r>
              <a:rPr lang="ru-RU" dirty="0" err="1"/>
              <a:t>були</a:t>
            </a:r>
            <a:r>
              <a:rPr lang="ru-RU" dirty="0"/>
              <a:t> </a:t>
            </a:r>
            <a:r>
              <a:rPr lang="ru-RU" dirty="0" err="1"/>
              <a:t>виконані</a:t>
            </a:r>
            <a:r>
              <a:rPr lang="ru-RU" dirty="0"/>
              <a:t> </a:t>
            </a:r>
            <a:r>
              <a:rPr lang="ru-RU" dirty="0" err="1"/>
              <a:t>чи</a:t>
            </a:r>
            <a:r>
              <a:rPr lang="ru-RU" dirty="0"/>
              <a:t> </a:t>
            </a:r>
            <a:r>
              <a:rPr lang="ru-RU" dirty="0" err="1"/>
              <a:t>перебувають</a:t>
            </a:r>
            <a:r>
              <a:rPr lang="ru-RU" dirty="0"/>
              <a:t> у </a:t>
            </a:r>
            <a:r>
              <a:rPr lang="ru-RU" dirty="0" err="1"/>
              <a:t>процесі</a:t>
            </a:r>
            <a:r>
              <a:rPr lang="ru-RU" dirty="0"/>
              <a:t> </a:t>
            </a:r>
            <a:r>
              <a:rPr lang="ru-RU" dirty="0" err="1"/>
              <a:t>виконання</a:t>
            </a:r>
            <a:r>
              <a:rPr lang="ru-RU" dirty="0"/>
              <a:t>, </a:t>
            </a:r>
            <a:r>
              <a:rPr lang="ru-RU" dirty="0" err="1"/>
              <a:t>тощо</a:t>
            </a:r>
            <a:r>
              <a:rPr lang="ru-RU" dirty="0"/>
              <a:t>.</a:t>
            </a:r>
            <a:endParaRPr lang="ru-RU" b="1" i="1" dirty="0" smtClean="0"/>
          </a:p>
          <a:p>
            <a:pPr marL="0" indent="0">
              <a:buNone/>
            </a:pPr>
            <a:endParaRPr lang="ru-RU" b="1" i="1" dirty="0" smtClean="0"/>
          </a:p>
          <a:p>
            <a:pPr marL="0" indent="0">
              <a:buNone/>
            </a:pPr>
            <a:r>
              <a:rPr lang="ru-RU" b="1" i="1" dirty="0" err="1" smtClean="0"/>
              <a:t>Висновок</a:t>
            </a:r>
            <a:r>
              <a:rPr lang="ru-RU" b="1" i="1" dirty="0" smtClean="0"/>
              <a:t> </a:t>
            </a:r>
            <a:r>
              <a:rPr lang="ru-RU" b="1" i="1" dirty="0" err="1"/>
              <a:t>щодо</a:t>
            </a:r>
            <a:r>
              <a:rPr lang="ru-RU" b="1" i="1" dirty="0"/>
              <a:t> </a:t>
            </a:r>
            <a:r>
              <a:rPr lang="ru-RU" b="1" i="1" dirty="0" err="1"/>
              <a:t>застосування</a:t>
            </a:r>
            <a:r>
              <a:rPr lang="ru-RU" b="1" i="1" dirty="0"/>
              <a:t> норм </a:t>
            </a:r>
            <a:r>
              <a:rPr lang="ru-RU" b="1" i="1" dirty="0" smtClean="0"/>
              <a:t>права</a:t>
            </a:r>
            <a:endParaRPr lang="ru-RU" b="1" dirty="0" smtClean="0"/>
          </a:p>
          <a:p>
            <a:pPr marL="0" indent="0" algn="just">
              <a:buNone/>
            </a:pPr>
            <a:r>
              <a:rPr lang="ru-RU" b="1" dirty="0" smtClean="0"/>
              <a:t>У </a:t>
            </a:r>
            <a:r>
              <a:rPr lang="ru-RU" b="1" dirty="0" err="1"/>
              <a:t>випадку</a:t>
            </a:r>
            <a:r>
              <a:rPr lang="ru-RU" b="1" dirty="0"/>
              <a:t> </a:t>
            </a:r>
            <a:r>
              <a:rPr lang="ru-RU" b="1" dirty="0" err="1"/>
              <a:t>смерті</a:t>
            </a:r>
            <a:r>
              <a:rPr lang="ru-RU" b="1" dirty="0"/>
              <a:t> </a:t>
            </a:r>
            <a:r>
              <a:rPr lang="ru-RU" b="1" dirty="0" err="1"/>
              <a:t>засудженого</a:t>
            </a:r>
            <a:r>
              <a:rPr lang="ru-RU" b="1" dirty="0"/>
              <a:t> </a:t>
            </a:r>
            <a:r>
              <a:rPr lang="ru-RU" b="1" dirty="0" err="1"/>
              <a:t>відкрите</a:t>
            </a:r>
            <a:r>
              <a:rPr lang="ru-RU" b="1" dirty="0"/>
              <a:t> за </a:t>
            </a:r>
            <a:r>
              <a:rPr lang="ru-RU" b="1" dirty="0" err="1"/>
              <a:t>його</a:t>
            </a:r>
            <a:r>
              <a:rPr lang="ru-RU" b="1" dirty="0"/>
              <a:t> </a:t>
            </a:r>
            <a:r>
              <a:rPr lang="ru-RU" b="1" dirty="0" err="1"/>
              <a:t>скаргою</a:t>
            </a:r>
            <a:r>
              <a:rPr lang="ru-RU" b="1" dirty="0"/>
              <a:t> </a:t>
            </a:r>
            <a:r>
              <a:rPr lang="ru-RU" b="1" dirty="0" err="1" smtClean="0"/>
              <a:t>касаційне</a:t>
            </a:r>
            <a:r>
              <a:rPr lang="ru-RU" b="1" dirty="0"/>
              <a:t> </a:t>
            </a:r>
            <a:r>
              <a:rPr lang="ru-RU" b="1" dirty="0" err="1" smtClean="0"/>
              <a:t>провадження</a:t>
            </a:r>
            <a:r>
              <a:rPr lang="ru-RU" b="1" dirty="0" smtClean="0"/>
              <a:t> </a:t>
            </a:r>
            <a:r>
              <a:rPr lang="ru-RU" b="1" dirty="0" err="1"/>
              <a:t>підлягає</a:t>
            </a:r>
            <a:r>
              <a:rPr lang="ru-RU" b="1" dirty="0"/>
              <a:t> </a:t>
            </a:r>
            <a:r>
              <a:rPr lang="ru-RU" b="1" dirty="0" err="1"/>
              <a:t>закриттю</a:t>
            </a:r>
            <a:r>
              <a:rPr lang="ru-RU" b="1" dirty="0"/>
              <a:t>, </a:t>
            </a:r>
            <a:r>
              <a:rPr lang="ru-RU" b="1" dirty="0" err="1"/>
              <a:t>крім</a:t>
            </a:r>
            <a:r>
              <a:rPr lang="ru-RU" b="1" dirty="0"/>
              <a:t> </a:t>
            </a:r>
            <a:r>
              <a:rPr lang="ru-RU" b="1" dirty="0" err="1"/>
              <a:t>випадків</a:t>
            </a:r>
            <a:r>
              <a:rPr lang="ru-RU" b="1" dirty="0"/>
              <a:t>, </a:t>
            </a:r>
            <a:r>
              <a:rPr lang="ru-RU" b="1" dirty="0" err="1"/>
              <a:t>якщо</a:t>
            </a:r>
            <a:r>
              <a:rPr lang="ru-RU" b="1" dirty="0"/>
              <a:t> </a:t>
            </a:r>
            <a:r>
              <a:rPr lang="ru-RU" b="1" dirty="0" err="1"/>
              <a:t>воно</a:t>
            </a:r>
            <a:r>
              <a:rPr lang="ru-RU" b="1" dirty="0"/>
              <a:t>, з </a:t>
            </a:r>
            <a:r>
              <a:rPr lang="ru-RU" b="1" dirty="0" err="1"/>
              <a:t>урахуванням</a:t>
            </a:r>
            <a:r>
              <a:rPr lang="ru-RU" b="1" dirty="0"/>
              <a:t> меж перегляду судом </a:t>
            </a:r>
            <a:r>
              <a:rPr lang="ru-RU" b="1" dirty="0" err="1"/>
              <a:t>касаційної</a:t>
            </a:r>
            <a:r>
              <a:rPr lang="ru-RU" b="1" dirty="0"/>
              <a:t> </a:t>
            </a:r>
            <a:r>
              <a:rPr lang="ru-RU" b="1" dirty="0" err="1"/>
              <a:t>інстанції</a:t>
            </a:r>
            <a:r>
              <a:rPr lang="ru-RU" b="1" dirty="0"/>
              <a:t>, </a:t>
            </a:r>
            <a:r>
              <a:rPr lang="ru-RU" b="1" dirty="0" err="1"/>
              <a:t>визначених</a:t>
            </a:r>
            <a:r>
              <a:rPr lang="ru-RU" b="1" dirty="0"/>
              <a:t> </a:t>
            </a:r>
            <a:r>
              <a:rPr lang="ru-RU" b="1" dirty="0">
                <a:hlinkClick r:id="rId2" tooltip="Кримінальний процесуальний кодекс України; нормативно-правовий акт № 4651-VI від 13.04.2012"/>
              </a:rPr>
              <a:t>ст. 433 КПК</a:t>
            </a:r>
            <a:r>
              <a:rPr lang="ru-RU" b="1" dirty="0"/>
              <a:t>, є </a:t>
            </a:r>
            <a:r>
              <a:rPr lang="ru-RU" b="1" dirty="0" err="1"/>
              <a:t>необхідним</a:t>
            </a:r>
            <a:r>
              <a:rPr lang="ru-RU" b="1" dirty="0"/>
              <a:t> для </a:t>
            </a:r>
            <a:r>
              <a:rPr lang="ru-RU" b="1" dirty="0" err="1"/>
              <a:t>реабілітації</a:t>
            </a:r>
            <a:r>
              <a:rPr lang="ru-RU" b="1" dirty="0"/>
              <a:t> </a:t>
            </a:r>
            <a:r>
              <a:rPr lang="ru-RU" b="1" dirty="0" err="1"/>
              <a:t>померлого</a:t>
            </a:r>
            <a:r>
              <a:rPr lang="ru-RU" b="1" dirty="0"/>
              <a:t>.</a:t>
            </a:r>
            <a:endParaRPr lang="ru-RU" dirty="0"/>
          </a:p>
          <a:p>
            <a:pPr marL="0" indent="0" algn="ctr">
              <a:buNone/>
            </a:pPr>
            <a:endParaRPr lang="en-US" sz="2800" b="1" dirty="0"/>
          </a:p>
        </p:txBody>
      </p:sp>
    </p:spTree>
    <p:extLst>
      <p:ext uri="{BB962C8B-B14F-4D97-AF65-F5344CB8AC3E}">
        <p14:creationId xmlns:p14="http://schemas.microsoft.com/office/powerpoint/2010/main" val="349132504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568952" cy="6048672"/>
          </a:xfrm>
        </p:spPr>
        <p:txBody>
          <a:bodyPr>
            <a:normAutofit fontScale="77500" lnSpcReduction="20000"/>
          </a:bodyPr>
          <a:lstStyle/>
          <a:p>
            <a:pPr marL="0" indent="0" algn="ctr">
              <a:buNone/>
            </a:pPr>
            <a:r>
              <a:rPr lang="uk-UA" b="1" i="1" dirty="0" smtClean="0"/>
              <a:t>ВС в ухвалі </a:t>
            </a:r>
            <a:r>
              <a:rPr lang="uk-UA" b="1" i="1" dirty="0"/>
              <a:t>від 10 жовтня 2018 р. </a:t>
            </a:r>
            <a:endParaRPr lang="uk-UA" b="1" i="1" dirty="0" smtClean="0"/>
          </a:p>
          <a:p>
            <a:pPr marL="0" indent="0" algn="ctr">
              <a:buNone/>
            </a:pPr>
            <a:r>
              <a:rPr lang="uk-UA" b="1" i="1" dirty="0" smtClean="0"/>
              <a:t>у </a:t>
            </a:r>
            <a:r>
              <a:rPr lang="uk-UA" b="1" i="1" dirty="0"/>
              <a:t>справі № 722/1172/16-к </a:t>
            </a:r>
            <a:endParaRPr lang="uk-UA" b="1" i="1" dirty="0" smtClean="0"/>
          </a:p>
          <a:p>
            <a:pPr marL="0" indent="0" algn="ctr">
              <a:buNone/>
            </a:pPr>
            <a:endParaRPr lang="uk-UA" b="1" i="1" dirty="0" smtClean="0"/>
          </a:p>
          <a:p>
            <a:pPr marL="0" indent="0">
              <a:buNone/>
            </a:pPr>
            <a:r>
              <a:rPr lang="uk-UA" dirty="0" smtClean="0"/>
              <a:t>послався на рішення ЄСПЛ у справах </a:t>
            </a:r>
            <a:r>
              <a:rPr lang="uk-UA" b="1" i="1" dirty="0" err="1" smtClean="0"/>
              <a:t>Камасінського</a:t>
            </a:r>
            <a:r>
              <a:rPr lang="uk-UA" dirty="0" smtClean="0"/>
              <a:t>, </a:t>
            </a:r>
            <a:r>
              <a:rPr lang="uk-UA" b="1" i="1" dirty="0" err="1" smtClean="0"/>
              <a:t>Візгірди</a:t>
            </a:r>
            <a:r>
              <a:rPr lang="uk-UA" dirty="0" smtClean="0"/>
              <a:t> та </a:t>
            </a:r>
            <a:r>
              <a:rPr lang="uk-UA" b="1" i="1" dirty="0" err="1" smtClean="0"/>
              <a:t>Гусейна</a:t>
            </a:r>
            <a:r>
              <a:rPr lang="uk-UA" dirty="0" smtClean="0"/>
              <a:t> і зазначив наступне:</a:t>
            </a:r>
          </a:p>
          <a:p>
            <a:pPr marL="0" indent="0">
              <a:buNone/>
            </a:pPr>
            <a:r>
              <a:rPr lang="uk-UA" dirty="0"/>
              <a:t>Виходячи з положень кримінального процесуального закону стороні кримінального провадження в обов'язковому порядку надаються копії (з числа документів, указаних в клопотанні):</a:t>
            </a:r>
            <a:endParaRPr lang="en-US" dirty="0"/>
          </a:p>
          <a:p>
            <a:pPr marL="0" indent="0">
              <a:buNone/>
            </a:pPr>
            <a:r>
              <a:rPr lang="uk-UA" dirty="0"/>
              <a:t>- постанов: за результатами розгляду клопотань під час досудового розслідування (особам, які подавали клопотання); про зупинення досудового розслідування; про відновлення досудового розслідування; про закриття кримінального провадження; про відмову від підтримання державного обвинувачення;</a:t>
            </a:r>
            <a:endParaRPr lang="en-US" dirty="0"/>
          </a:p>
          <a:p>
            <a:pPr marL="0" indent="0">
              <a:buNone/>
            </a:pPr>
            <a:r>
              <a:rPr lang="uk-UA" dirty="0"/>
              <a:t>- ухвал: про арешт майна (особі, на майно якої накладено арешт); про застосування запобіжних заходів; про зміну запобіжного заходу; про дозвіл на обшук житла чи іншого володіння особи (особі, на обшук житла чи іншого володіння, якої надавався дозвіл);</a:t>
            </a:r>
            <a:endParaRPr lang="en-US" dirty="0"/>
          </a:p>
          <a:p>
            <a:pPr marL="0" indent="0">
              <a:buNone/>
            </a:pPr>
            <a:r>
              <a:rPr lang="uk-UA" dirty="0"/>
              <a:t>- клопотань: про застосування запобіжних заходів; про зміну запобіжного заходу;</a:t>
            </a:r>
            <a:endParaRPr lang="en-US" dirty="0"/>
          </a:p>
          <a:p>
            <a:pPr marL="0" indent="0">
              <a:buNone/>
            </a:pPr>
            <a:r>
              <a:rPr lang="uk-UA" dirty="0"/>
              <a:t>- протоколів: про затримання; про обшук; про примусове проведення </a:t>
            </a:r>
            <a:r>
              <a:rPr lang="uk-UA" dirty="0" err="1"/>
              <a:t>освідування</a:t>
            </a:r>
            <a:r>
              <a:rPr lang="uk-UA" dirty="0"/>
              <a:t> особи</a:t>
            </a:r>
            <a:r>
              <a:rPr lang="uk-UA" dirty="0" smtClean="0"/>
              <a:t>.</a:t>
            </a:r>
            <a:endParaRPr lang="en-US" dirty="0"/>
          </a:p>
        </p:txBody>
      </p:sp>
    </p:spTree>
    <p:extLst>
      <p:ext uri="{BB962C8B-B14F-4D97-AF65-F5344CB8AC3E}">
        <p14:creationId xmlns:p14="http://schemas.microsoft.com/office/powerpoint/2010/main" val="17719375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76664"/>
          </a:xfrm>
        </p:spPr>
        <p:txBody>
          <a:bodyPr>
            <a:normAutofit/>
          </a:bodyPr>
          <a:lstStyle/>
          <a:p>
            <a:pPr marL="0" indent="0">
              <a:buNone/>
            </a:pPr>
            <a:r>
              <a:rPr lang="uk-UA" dirty="0" smtClean="0"/>
              <a:t>Також </a:t>
            </a:r>
            <a:r>
              <a:rPr lang="uk-UA" dirty="0"/>
              <a:t>надаються копії: обвинувального акту, </a:t>
            </a:r>
            <a:r>
              <a:rPr lang="uk-UA" dirty="0" err="1"/>
              <a:t>вироку</a:t>
            </a:r>
            <a:r>
              <a:rPr lang="uk-UA" dirty="0"/>
              <a:t>, апеляційної скарги/касаційної скарги (у разі, якщо апеляційну/касаційну скаргу подала інша сторона у провадженні), ухвали апеляційного/касаційного суду щодо залишення апеляційної(касаційної) скарги без руху/ повернення/відмову у відкритті апеляційного (касаційного) провадження (особі, яка подала апеляційну(касаційну) скаргу), ухвали апеляційного (касаційного) суду про відкриття апеляційного (касаційного) провадження, ухвал судді-доповідача під час підготовки до апеляційного (касаційного) розгляду, судового рішення апеляційного (касаційного) суду, прийнятого за результатами розгляду апеляційної (касаційної) скарги.</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682867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normAutofit fontScale="92500"/>
          </a:bodyPr>
          <a:lstStyle/>
          <a:p>
            <a:pPr marL="0" indent="0" algn="just">
              <a:buNone/>
            </a:pPr>
            <a:r>
              <a:rPr lang="uk-UA" dirty="0"/>
              <a:t>Верховний Суд висловив готовність забезпечити переклад тих матеріалів, які необхідні засудженому для підготовки до розгляду провадження в касаційному суді, але засуджений послідовно наполягав на необхідності надати йому письмовий переклад всіх або майже всіх матеріалів кримінального провадження. При цьому засуджений не навів у клопотанні переконливого обґрунтування необхідності надання письмового перекладу матеріалів кримінального провадження саме в такому великому обсязі, не зазначив яким чином всі ці документи стосуються розгляду касаційних скарг, поданих ним і його захисником. У зв'язку з цим і з огляду на положення </a:t>
            </a:r>
            <a:r>
              <a:rPr lang="uk-UA" dirty="0">
                <a:hlinkClick r:id="rId2" tooltip="Кримінальний процесуальний кодекс України; нормативно-правовий акт № 4651-VI від 13.04.2012"/>
              </a:rPr>
              <a:t>ст. 29 КПК</a:t>
            </a:r>
            <a:r>
              <a:rPr lang="uk-UA" dirty="0"/>
              <a:t> Верховний Суд вважає за потрібне забезпечити письмовий переклад лише тих документів, надання копій яких передбачено </a:t>
            </a:r>
            <a:r>
              <a:rPr lang="uk-UA" dirty="0">
                <a:hlinkClick r:id="rId3" tooltip="Кримінальний процесуальний кодекс України; нормативно-правовий акт № 4651-VI від 13.04.2012"/>
              </a:rPr>
              <a:t>КПК</a:t>
            </a:r>
            <a:r>
              <a:rPr lang="uk-UA" dirty="0"/>
              <a:t>.</a:t>
            </a:r>
            <a:endParaRPr lang="en-US" dirty="0"/>
          </a:p>
          <a:p>
            <a:pPr marL="0" indent="0">
              <a:buNone/>
            </a:pPr>
            <a:endParaRPr lang="en-US" dirty="0"/>
          </a:p>
        </p:txBody>
      </p:sp>
    </p:spTree>
    <p:extLst>
      <p:ext uri="{BB962C8B-B14F-4D97-AF65-F5344CB8AC3E}">
        <p14:creationId xmlns:p14="http://schemas.microsoft.com/office/powerpoint/2010/main" val="12400460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normAutofit fontScale="85000" lnSpcReduction="10000"/>
          </a:bodyPr>
          <a:lstStyle/>
          <a:p>
            <a:pPr marL="0" indent="0" algn="ctr">
              <a:buNone/>
            </a:pPr>
            <a:r>
              <a:rPr lang="en-US" b="1" dirty="0"/>
              <a:t>Big Brother </a:t>
            </a:r>
            <a:r>
              <a:rPr lang="en-US" b="1" dirty="0" smtClean="0"/>
              <a:t>Watch </a:t>
            </a:r>
            <a:r>
              <a:rPr lang="uk-UA" b="1" dirty="0" smtClean="0"/>
              <a:t>та інші </a:t>
            </a:r>
            <a:r>
              <a:rPr lang="ru-RU" b="1" dirty="0" err="1" smtClean="0"/>
              <a:t>проти</a:t>
            </a:r>
            <a:r>
              <a:rPr lang="ru-RU" b="1" dirty="0" smtClean="0"/>
              <a:t> </a:t>
            </a:r>
            <a:r>
              <a:rPr lang="ru-RU" b="1" dirty="0" err="1"/>
              <a:t>Сполученого</a:t>
            </a:r>
            <a:r>
              <a:rPr lang="ru-RU" b="1" dirty="0"/>
              <a:t> </a:t>
            </a:r>
            <a:r>
              <a:rPr lang="ru-RU" b="1" dirty="0" err="1"/>
              <a:t>Королівства</a:t>
            </a:r>
            <a:r>
              <a:rPr lang="ru-RU" dirty="0"/>
              <a:t> </a:t>
            </a:r>
            <a:r>
              <a:rPr lang="ru-RU" dirty="0" err="1" smtClean="0">
                <a:hlinkClick r:id="rId2"/>
              </a:rPr>
              <a:t>від</a:t>
            </a:r>
            <a:r>
              <a:rPr lang="ru-RU" dirty="0" smtClean="0">
                <a:hlinkClick r:id="rId2"/>
              </a:rPr>
              <a:t> </a:t>
            </a:r>
            <a:r>
              <a:rPr lang="ru-RU" dirty="0">
                <a:hlinkClick r:id="rId2"/>
              </a:rPr>
              <a:t>13.09.2018,</a:t>
            </a:r>
            <a:r>
              <a:rPr lang="ru-RU" dirty="0"/>
              <a:t> </a:t>
            </a:r>
            <a:endParaRPr lang="en-US" dirty="0" smtClean="0"/>
          </a:p>
          <a:p>
            <a:pPr marL="0" indent="0" algn="just">
              <a:buNone/>
            </a:pPr>
            <a:r>
              <a:rPr lang="ru-RU" dirty="0" err="1" smtClean="0"/>
              <a:t>неналежний</a:t>
            </a:r>
            <a:r>
              <a:rPr lang="ru-RU" dirty="0" smtClean="0"/>
              <a:t> </a:t>
            </a:r>
            <a:r>
              <a:rPr lang="ru-RU" dirty="0" err="1"/>
              <a:t>захист</a:t>
            </a:r>
            <a:r>
              <a:rPr lang="ru-RU" dirty="0"/>
              <a:t> </a:t>
            </a:r>
            <a:r>
              <a:rPr lang="ru-RU" dirty="0" err="1"/>
              <a:t>конфіденційної</a:t>
            </a:r>
            <a:r>
              <a:rPr lang="ru-RU" dirty="0"/>
              <a:t> </a:t>
            </a:r>
            <a:r>
              <a:rPr lang="ru-RU" dirty="0" err="1"/>
              <a:t>інформації</a:t>
            </a:r>
            <a:r>
              <a:rPr lang="ru-RU" dirty="0"/>
              <a:t> </a:t>
            </a:r>
            <a:r>
              <a:rPr lang="ru-RU" dirty="0" err="1"/>
              <a:t>журналістів</a:t>
            </a:r>
            <a:r>
              <a:rPr lang="ru-RU" dirty="0"/>
              <a:t> </a:t>
            </a:r>
            <a:r>
              <a:rPr lang="ru-RU" dirty="0" err="1"/>
              <a:t>від</a:t>
            </a:r>
            <a:r>
              <a:rPr lang="ru-RU" dirty="0"/>
              <a:t> </a:t>
            </a:r>
            <a:r>
              <a:rPr lang="ru-RU" dirty="0" err="1"/>
              <a:t>таємного</a:t>
            </a:r>
            <a:r>
              <a:rPr lang="ru-RU" dirty="0"/>
              <a:t> </a:t>
            </a:r>
            <a:r>
              <a:rPr lang="ru-RU" dirty="0" err="1"/>
              <a:t>нагляду</a:t>
            </a:r>
            <a:r>
              <a:rPr lang="ru-RU" dirty="0"/>
              <a:t> </a:t>
            </a:r>
            <a:r>
              <a:rPr lang="ru-RU" dirty="0" err="1"/>
              <a:t>електронними</a:t>
            </a:r>
            <a:r>
              <a:rPr lang="ru-RU" dirty="0"/>
              <a:t> </a:t>
            </a:r>
            <a:r>
              <a:rPr lang="ru-RU" dirty="0" err="1"/>
              <a:t>засобами</a:t>
            </a:r>
            <a:r>
              <a:rPr lang="ru-RU" dirty="0"/>
              <a:t>, </a:t>
            </a:r>
            <a:r>
              <a:rPr lang="ru-RU" dirty="0" err="1"/>
              <a:t>масове</a:t>
            </a:r>
            <a:r>
              <a:rPr lang="ru-RU" dirty="0"/>
              <a:t> </a:t>
            </a:r>
            <a:r>
              <a:rPr lang="ru-RU" dirty="0" err="1"/>
              <a:t>перехоплення</a:t>
            </a:r>
            <a:r>
              <a:rPr lang="ru-RU" dirty="0"/>
              <a:t>, </a:t>
            </a:r>
            <a:r>
              <a:rPr lang="ru-RU" dirty="0" err="1"/>
              <a:t>отримання</a:t>
            </a:r>
            <a:r>
              <a:rPr lang="ru-RU" dirty="0"/>
              <a:t> </a:t>
            </a:r>
            <a:r>
              <a:rPr lang="ru-RU" dirty="0" err="1"/>
              <a:t>перехоплених</a:t>
            </a:r>
            <a:r>
              <a:rPr lang="ru-RU" dirty="0"/>
              <a:t> </a:t>
            </a:r>
            <a:r>
              <a:rPr lang="ru-RU" dirty="0" err="1"/>
              <a:t>даних</a:t>
            </a:r>
            <a:r>
              <a:rPr lang="ru-RU" dirty="0"/>
              <a:t> </a:t>
            </a:r>
            <a:r>
              <a:rPr lang="ru-RU" dirty="0" err="1"/>
              <a:t>від</a:t>
            </a:r>
            <a:r>
              <a:rPr lang="ru-RU" dirty="0"/>
              <a:t> </a:t>
            </a:r>
            <a:r>
              <a:rPr lang="ru-RU" dirty="0" err="1"/>
              <a:t>іноземних</a:t>
            </a:r>
            <a:r>
              <a:rPr lang="ru-RU" dirty="0"/>
              <a:t> спецслужб, </a:t>
            </a:r>
            <a:r>
              <a:rPr lang="ru-RU" dirty="0" err="1"/>
              <a:t>журналістські</a:t>
            </a:r>
            <a:r>
              <a:rPr lang="ru-RU" dirty="0"/>
              <a:t> </a:t>
            </a:r>
            <a:r>
              <a:rPr lang="ru-RU" dirty="0" err="1"/>
              <a:t>джерела</a:t>
            </a:r>
            <a:r>
              <a:rPr lang="ru-RU" dirty="0"/>
              <a:t>, </a:t>
            </a:r>
            <a:r>
              <a:rPr lang="ru-RU" dirty="0" err="1"/>
              <a:t>якість</a:t>
            </a:r>
            <a:r>
              <a:rPr lang="ru-RU" dirty="0"/>
              <a:t> </a:t>
            </a:r>
            <a:r>
              <a:rPr lang="ru-RU" dirty="0" err="1"/>
              <a:t>законодавства</a:t>
            </a:r>
            <a:r>
              <a:rPr lang="ru-RU" dirty="0"/>
              <a:t>, </a:t>
            </a:r>
            <a:r>
              <a:rPr lang="ru-RU" dirty="0" err="1"/>
              <a:t>стаття</a:t>
            </a:r>
            <a:r>
              <a:rPr lang="ru-RU" dirty="0"/>
              <a:t> 8, </a:t>
            </a:r>
            <a:r>
              <a:rPr lang="ru-RU" dirty="0" err="1"/>
              <a:t>стаття</a:t>
            </a:r>
            <a:r>
              <a:rPr lang="ru-RU" dirty="0"/>
              <a:t> </a:t>
            </a:r>
            <a:r>
              <a:rPr lang="ru-RU" dirty="0" smtClean="0"/>
              <a:t>10 КЗПЛ – порушено.</a:t>
            </a:r>
          </a:p>
          <a:p>
            <a:pPr marL="0" indent="0" algn="just">
              <a:buNone/>
            </a:pPr>
            <a:r>
              <a:rPr lang="ru-RU" dirty="0"/>
              <a:t>У </a:t>
            </a:r>
            <a:r>
              <a:rPr lang="ru-RU" dirty="0" err="1"/>
              <a:t>практиці</a:t>
            </a:r>
            <a:r>
              <a:rPr lang="ru-RU" dirty="0"/>
              <a:t> </a:t>
            </a:r>
            <a:r>
              <a:rPr lang="ru-RU" dirty="0" err="1"/>
              <a:t>щодо</a:t>
            </a:r>
            <a:r>
              <a:rPr lang="ru-RU" dirty="0"/>
              <a:t> </a:t>
            </a:r>
            <a:r>
              <a:rPr lang="ru-RU" dirty="0" err="1"/>
              <a:t>перехоплення</a:t>
            </a:r>
            <a:r>
              <a:rPr lang="ru-RU" dirty="0"/>
              <a:t> </a:t>
            </a:r>
            <a:r>
              <a:rPr lang="ru-RU" dirty="0" err="1"/>
              <a:t>комунікацій</a:t>
            </a:r>
            <a:r>
              <a:rPr lang="ru-RU" dirty="0"/>
              <a:t> </a:t>
            </a:r>
            <a:r>
              <a:rPr lang="ru-RU" dirty="0" err="1"/>
              <a:t>під</a:t>
            </a:r>
            <a:r>
              <a:rPr lang="ru-RU" dirty="0"/>
              <a:t> час </a:t>
            </a:r>
            <a:r>
              <a:rPr lang="ru-RU" dirty="0" err="1"/>
              <a:t>кримінального</a:t>
            </a:r>
            <a:r>
              <a:rPr lang="ru-RU" dirty="0"/>
              <a:t> </a:t>
            </a:r>
            <a:r>
              <a:rPr lang="ru-RU" dirty="0" err="1"/>
              <a:t>розслідування</a:t>
            </a:r>
            <a:r>
              <a:rPr lang="ru-RU" dirty="0"/>
              <a:t>, </a:t>
            </a:r>
            <a:r>
              <a:rPr lang="ru-RU" dirty="0" smtClean="0"/>
              <a:t>ЄСПЛ </a:t>
            </a:r>
            <a:r>
              <a:rPr lang="ru-RU" dirty="0" err="1" smtClean="0"/>
              <a:t>розробив</a:t>
            </a:r>
            <a:r>
              <a:rPr lang="ru-RU" dirty="0" smtClean="0"/>
              <a:t> </a:t>
            </a:r>
            <a:r>
              <a:rPr lang="ru-RU" dirty="0" err="1" smtClean="0"/>
              <a:t>наступні</a:t>
            </a:r>
            <a:r>
              <a:rPr lang="ru-RU" dirty="0" smtClean="0"/>
              <a:t> </a:t>
            </a:r>
            <a:r>
              <a:rPr lang="ru-RU" dirty="0" err="1" smtClean="0"/>
              <a:t>мінімальні</a:t>
            </a:r>
            <a:r>
              <a:rPr lang="ru-RU" dirty="0" smtClean="0"/>
              <a:t> </a:t>
            </a:r>
            <a:r>
              <a:rPr lang="ru-RU" dirty="0" err="1" smtClean="0"/>
              <a:t>вимоги</a:t>
            </a:r>
            <a:r>
              <a:rPr lang="ru-RU" dirty="0" smtClean="0"/>
              <a:t>, </a:t>
            </a:r>
            <a:r>
              <a:rPr lang="ru-RU" dirty="0" err="1"/>
              <a:t>які</a:t>
            </a:r>
            <a:r>
              <a:rPr lang="ru-RU" dirty="0"/>
              <a:t> </a:t>
            </a:r>
            <a:r>
              <a:rPr lang="ru-RU" dirty="0" err="1"/>
              <a:t>мають</a:t>
            </a:r>
            <a:r>
              <a:rPr lang="ru-RU" dirty="0"/>
              <a:t> бути </a:t>
            </a:r>
            <a:r>
              <a:rPr lang="ru-RU" dirty="0" err="1"/>
              <a:t>передбачені</a:t>
            </a:r>
            <a:r>
              <a:rPr lang="ru-RU" dirty="0"/>
              <a:t> в </a:t>
            </a:r>
            <a:r>
              <a:rPr lang="ru-RU" dirty="0" err="1"/>
              <a:t>законі</a:t>
            </a:r>
            <a:r>
              <a:rPr lang="ru-RU" dirty="0"/>
              <a:t> для </a:t>
            </a:r>
            <a:r>
              <a:rPr lang="ru-RU" dirty="0" err="1"/>
              <a:t>уникнення</a:t>
            </a:r>
            <a:r>
              <a:rPr lang="ru-RU" dirty="0"/>
              <a:t> </a:t>
            </a:r>
            <a:r>
              <a:rPr lang="ru-RU" dirty="0" err="1"/>
              <a:t>зловживання</a:t>
            </a:r>
            <a:r>
              <a:rPr lang="ru-RU" dirty="0"/>
              <a:t> </a:t>
            </a:r>
            <a:r>
              <a:rPr lang="ru-RU" dirty="0" err="1"/>
              <a:t>владою</a:t>
            </a:r>
            <a:r>
              <a:rPr lang="ru-RU" dirty="0"/>
              <a:t>: </a:t>
            </a:r>
            <a:r>
              <a:rPr lang="ru-RU" dirty="0" smtClean="0"/>
              <a:t>1. характер </a:t>
            </a:r>
            <a:r>
              <a:rPr lang="ru-RU" dirty="0" err="1"/>
              <a:t>злочинів</a:t>
            </a:r>
            <a:r>
              <a:rPr lang="ru-RU" dirty="0"/>
              <a:t>, </a:t>
            </a:r>
            <a:r>
              <a:rPr lang="ru-RU" dirty="0" err="1"/>
              <a:t>під</a:t>
            </a:r>
            <a:r>
              <a:rPr lang="ru-RU" dirty="0"/>
              <a:t> час </a:t>
            </a:r>
            <a:r>
              <a:rPr lang="ru-RU" dirty="0" err="1"/>
              <a:t>розслідування</a:t>
            </a:r>
            <a:r>
              <a:rPr lang="ru-RU" dirty="0"/>
              <a:t> </a:t>
            </a:r>
            <a:r>
              <a:rPr lang="ru-RU" dirty="0" err="1"/>
              <a:t>яких</a:t>
            </a:r>
            <a:r>
              <a:rPr lang="ru-RU" dirty="0"/>
              <a:t> </a:t>
            </a:r>
            <a:r>
              <a:rPr lang="ru-RU" dirty="0" err="1"/>
              <a:t>можливе</a:t>
            </a:r>
            <a:r>
              <a:rPr lang="ru-RU" dirty="0"/>
              <a:t> </a:t>
            </a:r>
            <a:r>
              <a:rPr lang="ru-RU" dirty="0" err="1"/>
              <a:t>застосування</a:t>
            </a:r>
            <a:r>
              <a:rPr lang="ru-RU" dirty="0"/>
              <a:t> </a:t>
            </a:r>
            <a:r>
              <a:rPr lang="ru-RU" dirty="0" err="1"/>
              <a:t>рішення</a:t>
            </a:r>
            <a:r>
              <a:rPr lang="ru-RU" dirty="0"/>
              <a:t> про </a:t>
            </a:r>
            <a:r>
              <a:rPr lang="ru-RU" dirty="0" err="1"/>
              <a:t>перехоплення</a:t>
            </a:r>
            <a:r>
              <a:rPr lang="ru-RU" dirty="0" smtClean="0"/>
              <a:t>; 2. </a:t>
            </a:r>
            <a:r>
              <a:rPr lang="ru-RU" dirty="0" err="1"/>
              <a:t>визначення</a:t>
            </a:r>
            <a:r>
              <a:rPr lang="ru-RU" dirty="0"/>
              <a:t> </a:t>
            </a:r>
            <a:r>
              <a:rPr lang="ru-RU" dirty="0" err="1"/>
              <a:t>категорій</a:t>
            </a:r>
            <a:r>
              <a:rPr lang="ru-RU" dirty="0"/>
              <a:t> людей, до </a:t>
            </a:r>
            <a:r>
              <a:rPr lang="ru-RU" dirty="0" err="1"/>
              <a:t>яких</a:t>
            </a:r>
            <a:r>
              <a:rPr lang="ru-RU" dirty="0"/>
              <a:t> </a:t>
            </a:r>
            <a:r>
              <a:rPr lang="ru-RU" dirty="0" err="1"/>
              <a:t>можливе</a:t>
            </a:r>
            <a:r>
              <a:rPr lang="ru-RU" dirty="0"/>
              <a:t> </a:t>
            </a:r>
            <a:r>
              <a:rPr lang="ru-RU" dirty="0" err="1"/>
              <a:t>застосування</a:t>
            </a:r>
            <a:r>
              <a:rPr lang="ru-RU" dirty="0"/>
              <a:t> </a:t>
            </a:r>
            <a:r>
              <a:rPr lang="ru-RU" dirty="0" err="1"/>
              <a:t>перехоплення</a:t>
            </a:r>
            <a:r>
              <a:rPr lang="ru-RU" dirty="0"/>
              <a:t>; </a:t>
            </a:r>
            <a:r>
              <a:rPr lang="ru-RU" dirty="0" smtClean="0"/>
              <a:t>3. порядок </a:t>
            </a:r>
            <a:r>
              <a:rPr lang="ru-RU" dirty="0" err="1"/>
              <a:t>аналізу</a:t>
            </a:r>
            <a:r>
              <a:rPr lang="ru-RU" dirty="0"/>
              <a:t>, </a:t>
            </a:r>
            <a:r>
              <a:rPr lang="ru-RU" dirty="0" err="1"/>
              <a:t>використання</a:t>
            </a:r>
            <a:r>
              <a:rPr lang="ru-RU" dirty="0"/>
              <a:t> та </a:t>
            </a:r>
            <a:r>
              <a:rPr lang="ru-RU" dirty="0" err="1"/>
              <a:t>збереження</a:t>
            </a:r>
            <a:r>
              <a:rPr lang="ru-RU" dirty="0"/>
              <a:t> </a:t>
            </a:r>
            <a:r>
              <a:rPr lang="ru-RU" dirty="0" err="1"/>
              <a:t>отриманих</a:t>
            </a:r>
            <a:r>
              <a:rPr lang="ru-RU" dirty="0"/>
              <a:t> </a:t>
            </a:r>
            <a:r>
              <a:rPr lang="ru-RU" dirty="0" err="1"/>
              <a:t>даних</a:t>
            </a:r>
            <a:r>
              <a:rPr lang="ru-RU" dirty="0"/>
              <a:t>; </a:t>
            </a:r>
            <a:r>
              <a:rPr lang="ru-RU" dirty="0" smtClean="0"/>
              <a:t>4. </a:t>
            </a:r>
            <a:r>
              <a:rPr lang="ru-RU" dirty="0" err="1" smtClean="0"/>
              <a:t>запобіжні</a:t>
            </a:r>
            <a:r>
              <a:rPr lang="ru-RU" dirty="0" smtClean="0"/>
              <a:t> </a:t>
            </a:r>
            <a:r>
              <a:rPr lang="ru-RU" dirty="0"/>
              <a:t>заходи при </a:t>
            </a:r>
            <a:r>
              <a:rPr lang="ru-RU" dirty="0" err="1"/>
              <a:t>передані</a:t>
            </a:r>
            <a:r>
              <a:rPr lang="ru-RU" dirty="0"/>
              <a:t> </a:t>
            </a:r>
            <a:r>
              <a:rPr lang="ru-RU" dirty="0" err="1"/>
              <a:t>даних</a:t>
            </a:r>
            <a:r>
              <a:rPr lang="ru-RU" dirty="0"/>
              <a:t> </a:t>
            </a:r>
            <a:r>
              <a:rPr lang="ru-RU" dirty="0" err="1"/>
              <a:t>іншим</a:t>
            </a:r>
            <a:r>
              <a:rPr lang="ru-RU" dirty="0"/>
              <a:t> сторонам; </a:t>
            </a:r>
            <a:r>
              <a:rPr lang="ru-RU" dirty="0" smtClean="0"/>
              <a:t>5. </a:t>
            </a:r>
            <a:r>
              <a:rPr lang="ru-RU" dirty="0" err="1" smtClean="0"/>
              <a:t>обставини</a:t>
            </a:r>
            <a:r>
              <a:rPr lang="ru-RU" dirty="0"/>
              <a:t>, за </a:t>
            </a:r>
            <a:r>
              <a:rPr lang="ru-RU" dirty="0" err="1"/>
              <a:t>яких</a:t>
            </a:r>
            <a:r>
              <a:rPr lang="ru-RU" dirty="0"/>
              <a:t> </a:t>
            </a:r>
            <a:r>
              <a:rPr lang="ru-RU" dirty="0" err="1"/>
              <a:t>отримані</a:t>
            </a:r>
            <a:r>
              <a:rPr lang="ru-RU" dirty="0"/>
              <a:t> </a:t>
            </a:r>
            <a:r>
              <a:rPr lang="ru-RU" dirty="0" err="1"/>
              <a:t>дані</a:t>
            </a:r>
            <a:r>
              <a:rPr lang="ru-RU" dirty="0"/>
              <a:t> </a:t>
            </a:r>
            <a:r>
              <a:rPr lang="ru-RU" dirty="0" err="1"/>
              <a:t>мають</a:t>
            </a:r>
            <a:r>
              <a:rPr lang="ru-RU" dirty="0"/>
              <a:t> бути </a:t>
            </a:r>
            <a:r>
              <a:rPr lang="ru-RU" dirty="0" err="1"/>
              <a:t>вилучені</a:t>
            </a:r>
            <a:r>
              <a:rPr lang="ru-RU" dirty="0"/>
              <a:t> </a:t>
            </a:r>
            <a:r>
              <a:rPr lang="ru-RU" dirty="0" err="1"/>
              <a:t>або</a:t>
            </a:r>
            <a:r>
              <a:rPr lang="ru-RU" dirty="0"/>
              <a:t> </a:t>
            </a:r>
            <a:r>
              <a:rPr lang="ru-RU" dirty="0" err="1" smtClean="0"/>
              <a:t>знищені</a:t>
            </a:r>
            <a:r>
              <a:rPr lang="ru-RU" dirty="0"/>
              <a:t> </a:t>
            </a:r>
            <a:r>
              <a:rPr lang="ru-RU" dirty="0" smtClean="0"/>
              <a:t>(</a:t>
            </a:r>
            <a:r>
              <a:rPr lang="en-US" b="1" dirty="0" smtClean="0"/>
              <a:t>Roman </a:t>
            </a:r>
            <a:r>
              <a:rPr lang="en-US" b="1" dirty="0" err="1"/>
              <a:t>Zakharov</a:t>
            </a:r>
            <a:r>
              <a:rPr lang="en-US" b="1" dirty="0"/>
              <a:t> </a:t>
            </a:r>
            <a:r>
              <a:rPr lang="ru-RU" b="1" dirty="0" err="1"/>
              <a:t>проти</a:t>
            </a:r>
            <a:r>
              <a:rPr lang="ru-RU" b="1" dirty="0"/>
              <a:t> </a:t>
            </a:r>
            <a:r>
              <a:rPr lang="ru-RU" b="1" dirty="0" err="1"/>
              <a:t>Росії</a:t>
            </a:r>
            <a:r>
              <a:rPr lang="ru-RU" b="1" dirty="0"/>
              <a:t> [ВП]</a:t>
            </a:r>
            <a:r>
              <a:rPr lang="ru-RU" dirty="0"/>
              <a:t> </a:t>
            </a:r>
            <a:r>
              <a:rPr lang="ru-RU" dirty="0" smtClean="0"/>
              <a:t>)</a:t>
            </a:r>
            <a:endParaRPr lang="en-US" dirty="0"/>
          </a:p>
        </p:txBody>
      </p:sp>
    </p:spTree>
    <p:extLst>
      <p:ext uri="{BB962C8B-B14F-4D97-AF65-F5344CB8AC3E}">
        <p14:creationId xmlns:p14="http://schemas.microsoft.com/office/powerpoint/2010/main" val="135282409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85000" lnSpcReduction="20000"/>
          </a:bodyPr>
          <a:lstStyle/>
          <a:p>
            <a:pPr marL="0" indent="0" algn="just">
              <a:buNone/>
            </a:pPr>
            <a:r>
              <a:rPr lang="ru-RU" dirty="0"/>
              <a:t>П</a:t>
            </a:r>
            <a:r>
              <a:rPr lang="ru-RU" dirty="0" smtClean="0"/>
              <a:t>ри </a:t>
            </a:r>
            <a:r>
              <a:rPr lang="ru-RU" dirty="0" err="1"/>
              <a:t>визначенні</a:t>
            </a:r>
            <a:r>
              <a:rPr lang="ru-RU" dirty="0"/>
              <a:t>, </a:t>
            </a:r>
            <a:r>
              <a:rPr lang="ru-RU" dirty="0" err="1"/>
              <a:t>чи</a:t>
            </a:r>
            <a:r>
              <a:rPr lang="ru-RU" dirty="0"/>
              <a:t> </a:t>
            </a:r>
            <a:r>
              <a:rPr lang="ru-RU" dirty="0" err="1"/>
              <a:t>порушується</a:t>
            </a:r>
            <a:r>
              <a:rPr lang="ru-RU" dirty="0"/>
              <a:t> </a:t>
            </a:r>
            <a:r>
              <a:rPr lang="ru-RU" dirty="0" err="1"/>
              <a:t>стаття</a:t>
            </a:r>
            <a:r>
              <a:rPr lang="ru-RU" dirty="0"/>
              <a:t> 8 </a:t>
            </a:r>
            <a:r>
              <a:rPr lang="ru-RU" dirty="0" err="1"/>
              <a:t>оскаржуваним</a:t>
            </a:r>
            <a:r>
              <a:rPr lang="ru-RU" dirty="0"/>
              <a:t> </a:t>
            </a:r>
            <a:r>
              <a:rPr lang="ru-RU" dirty="0" err="1"/>
              <a:t>законодавством</a:t>
            </a:r>
            <a:r>
              <a:rPr lang="ru-RU" dirty="0"/>
              <a:t> </a:t>
            </a:r>
            <a:r>
              <a:rPr lang="ru-RU" dirty="0" err="1"/>
              <a:t>також</a:t>
            </a:r>
            <a:r>
              <a:rPr lang="ru-RU" dirty="0"/>
              <a:t> </a:t>
            </a:r>
            <a:r>
              <a:rPr lang="ru-RU" dirty="0" err="1"/>
              <a:t>береться</a:t>
            </a:r>
            <a:r>
              <a:rPr lang="ru-RU" dirty="0"/>
              <a:t> до </a:t>
            </a:r>
            <a:r>
              <a:rPr lang="ru-RU" dirty="0" err="1"/>
              <a:t>уваги</a:t>
            </a:r>
            <a:r>
              <a:rPr lang="ru-RU" dirty="0"/>
              <a:t> </a:t>
            </a:r>
            <a:r>
              <a:rPr lang="ru-RU" dirty="0" err="1"/>
              <a:t>організація</a:t>
            </a:r>
            <a:r>
              <a:rPr lang="ru-RU" dirty="0"/>
              <a:t> контролю за </a:t>
            </a:r>
            <a:r>
              <a:rPr lang="ru-RU" dirty="0" err="1"/>
              <a:t>виконанням</a:t>
            </a:r>
            <a:r>
              <a:rPr lang="ru-RU" dirty="0"/>
              <a:t> </a:t>
            </a:r>
            <a:r>
              <a:rPr lang="ru-RU" dirty="0" err="1"/>
              <a:t>таємних</a:t>
            </a:r>
            <a:r>
              <a:rPr lang="ru-RU" dirty="0"/>
              <a:t> </a:t>
            </a:r>
            <a:r>
              <a:rPr lang="ru-RU" dirty="0" err="1"/>
              <a:t>заходів</a:t>
            </a:r>
            <a:r>
              <a:rPr lang="ru-RU" dirty="0"/>
              <a:t>, </a:t>
            </a:r>
            <a:r>
              <a:rPr lang="ru-RU" dirty="0" err="1"/>
              <a:t>механізм</a:t>
            </a:r>
            <a:r>
              <a:rPr lang="ru-RU" dirty="0"/>
              <a:t> </a:t>
            </a:r>
            <a:r>
              <a:rPr lang="ru-RU" dirty="0" err="1"/>
              <a:t>повідомлення</a:t>
            </a:r>
            <a:r>
              <a:rPr lang="ru-RU" dirty="0"/>
              <a:t> та </a:t>
            </a:r>
            <a:r>
              <a:rPr lang="ru-RU" dirty="0" err="1"/>
              <a:t>засоби</a:t>
            </a:r>
            <a:r>
              <a:rPr lang="ru-RU" dirty="0"/>
              <a:t>, </a:t>
            </a:r>
            <a:r>
              <a:rPr lang="ru-RU" dirty="0" err="1"/>
              <a:t>передбачені</a:t>
            </a:r>
            <a:r>
              <a:rPr lang="ru-RU" dirty="0"/>
              <a:t> </a:t>
            </a:r>
            <a:r>
              <a:rPr lang="ru-RU" dirty="0" err="1"/>
              <a:t>національним</a:t>
            </a:r>
            <a:r>
              <a:rPr lang="ru-RU" dirty="0"/>
              <a:t> </a:t>
            </a:r>
            <a:r>
              <a:rPr lang="ru-RU" dirty="0" err="1" smtClean="0"/>
              <a:t>законодавством</a:t>
            </a:r>
            <a:r>
              <a:rPr lang="ru-RU" dirty="0" smtClean="0"/>
              <a:t>.</a:t>
            </a:r>
          </a:p>
          <a:p>
            <a:pPr marL="0" indent="0" algn="just">
              <a:buNone/>
            </a:pPr>
            <a:r>
              <a:rPr lang="ru-RU" dirty="0"/>
              <a:t>Перегляд та контроль за </a:t>
            </a:r>
            <a:r>
              <a:rPr lang="ru-RU" dirty="0" err="1"/>
              <a:t>таємними</a:t>
            </a:r>
            <a:r>
              <a:rPr lang="ru-RU" dirty="0"/>
              <a:t> заходами </a:t>
            </a:r>
            <a:r>
              <a:rPr lang="ru-RU" dirty="0" err="1"/>
              <a:t>має</a:t>
            </a:r>
            <a:r>
              <a:rPr lang="ru-RU" dirty="0"/>
              <a:t> </a:t>
            </a:r>
            <a:r>
              <a:rPr lang="ru-RU" dirty="0" err="1"/>
              <a:t>відбуватись</a:t>
            </a:r>
            <a:r>
              <a:rPr lang="ru-RU" dirty="0"/>
              <a:t> на </a:t>
            </a:r>
            <a:r>
              <a:rPr lang="ru-RU" dirty="0" err="1"/>
              <a:t>трьох</a:t>
            </a:r>
            <a:r>
              <a:rPr lang="ru-RU" dirty="0"/>
              <a:t> </a:t>
            </a:r>
            <a:r>
              <a:rPr lang="ru-RU" dirty="0" err="1"/>
              <a:t>стадіях</a:t>
            </a:r>
            <a:r>
              <a:rPr lang="ru-RU" dirty="0"/>
              <a:t>: </a:t>
            </a:r>
            <a:r>
              <a:rPr lang="ru-RU" dirty="0" smtClean="0"/>
              <a:t>1) коли </a:t>
            </a:r>
            <a:r>
              <a:rPr lang="ru-RU" dirty="0"/>
              <a:t>заходи </a:t>
            </a:r>
            <a:r>
              <a:rPr lang="ru-RU" dirty="0" err="1"/>
              <a:t>дозволяються</a:t>
            </a:r>
            <a:r>
              <a:rPr lang="ru-RU" dirty="0"/>
              <a:t> </a:t>
            </a:r>
            <a:r>
              <a:rPr lang="ru-RU" dirty="0" err="1" smtClean="0"/>
              <a:t>вперше</a:t>
            </a:r>
            <a:r>
              <a:rPr lang="ru-RU" dirty="0"/>
              <a:t>;</a:t>
            </a:r>
            <a:r>
              <a:rPr lang="ru-RU" dirty="0" smtClean="0"/>
              <a:t> 2) коли </a:t>
            </a:r>
            <a:r>
              <a:rPr lang="ru-RU" dirty="0"/>
              <a:t>вони </a:t>
            </a:r>
            <a:r>
              <a:rPr lang="ru-RU" dirty="0" err="1"/>
              <a:t>реалізовуються</a:t>
            </a:r>
            <a:r>
              <a:rPr lang="ru-RU" dirty="0"/>
              <a:t> </a:t>
            </a:r>
            <a:r>
              <a:rPr lang="ru-RU" dirty="0" err="1"/>
              <a:t>або</a:t>
            </a:r>
            <a:r>
              <a:rPr lang="ru-RU" dirty="0"/>
              <a:t> </a:t>
            </a:r>
            <a:r>
              <a:rPr lang="ru-RU" dirty="0" err="1"/>
              <a:t>після</a:t>
            </a:r>
            <a:r>
              <a:rPr lang="ru-RU" dirty="0"/>
              <a:t> </a:t>
            </a:r>
            <a:r>
              <a:rPr lang="ru-RU" dirty="0" err="1"/>
              <a:t>їх</a:t>
            </a:r>
            <a:r>
              <a:rPr lang="ru-RU" dirty="0"/>
              <a:t> </a:t>
            </a:r>
            <a:r>
              <a:rPr lang="ru-RU" dirty="0" err="1"/>
              <a:t>закінчення</a:t>
            </a:r>
            <a:r>
              <a:rPr lang="ru-RU" dirty="0"/>
              <a:t>. </a:t>
            </a:r>
            <a:r>
              <a:rPr lang="ru-RU" dirty="0" err="1"/>
              <a:t>Щодо</a:t>
            </a:r>
            <a:r>
              <a:rPr lang="ru-RU" dirty="0"/>
              <a:t> перших </a:t>
            </a:r>
            <a:r>
              <a:rPr lang="ru-RU" dirty="0" err="1"/>
              <a:t>двох</a:t>
            </a:r>
            <a:r>
              <a:rPr lang="ru-RU" dirty="0"/>
              <a:t> </a:t>
            </a:r>
            <a:r>
              <a:rPr lang="ru-RU" dirty="0" err="1"/>
              <a:t>стадій</a:t>
            </a:r>
            <a:r>
              <a:rPr lang="ru-RU" dirty="0"/>
              <a:t> </a:t>
            </a:r>
            <a:r>
              <a:rPr lang="ru-RU" dirty="0" err="1" smtClean="0"/>
              <a:t>Європейський</a:t>
            </a:r>
            <a:r>
              <a:rPr lang="ru-RU" dirty="0" smtClean="0"/>
              <a:t> ЄСПЛ </a:t>
            </a:r>
            <a:r>
              <a:rPr lang="ru-RU" dirty="0" err="1" smtClean="0"/>
              <a:t>вказав</a:t>
            </a:r>
            <a:r>
              <a:rPr lang="ru-RU" dirty="0"/>
              <a:t>, </a:t>
            </a:r>
            <a:r>
              <a:rPr lang="ru-RU" dirty="0" err="1"/>
              <a:t>що</a:t>
            </a:r>
            <a:r>
              <a:rPr lang="ru-RU" dirty="0"/>
              <a:t> сам характер та </a:t>
            </a:r>
            <a:r>
              <a:rPr lang="ru-RU" dirty="0" err="1"/>
              <a:t>логіка</a:t>
            </a:r>
            <a:r>
              <a:rPr lang="ru-RU" dirty="0"/>
              <a:t> </a:t>
            </a:r>
            <a:r>
              <a:rPr lang="ru-RU" dirty="0" err="1"/>
              <a:t>таємного</a:t>
            </a:r>
            <a:r>
              <a:rPr lang="ru-RU" dirty="0"/>
              <a:t> </a:t>
            </a:r>
            <a:r>
              <a:rPr lang="ru-RU" dirty="0" err="1"/>
              <a:t>нагляду</a:t>
            </a:r>
            <a:r>
              <a:rPr lang="ru-RU" dirty="0"/>
              <a:t> </a:t>
            </a:r>
            <a:r>
              <a:rPr lang="ru-RU" dirty="0" err="1"/>
              <a:t>зумовлює</a:t>
            </a:r>
            <a:r>
              <a:rPr lang="ru-RU" dirty="0"/>
              <a:t>, </a:t>
            </a:r>
            <a:r>
              <a:rPr lang="ru-RU" dirty="0" err="1"/>
              <a:t>що</a:t>
            </a:r>
            <a:r>
              <a:rPr lang="ru-RU" dirty="0"/>
              <a:t> не </a:t>
            </a:r>
            <a:r>
              <a:rPr lang="ru-RU" dirty="0" err="1"/>
              <a:t>тільки</a:t>
            </a:r>
            <a:r>
              <a:rPr lang="ru-RU" dirty="0"/>
              <a:t> </a:t>
            </a:r>
            <a:r>
              <a:rPr lang="ru-RU" dirty="0" err="1"/>
              <a:t>нагляд</a:t>
            </a:r>
            <a:r>
              <a:rPr lang="ru-RU" dirty="0"/>
              <a:t> як </a:t>
            </a:r>
            <a:r>
              <a:rPr lang="ru-RU" dirty="0" err="1"/>
              <a:t>такий</a:t>
            </a:r>
            <a:r>
              <a:rPr lang="ru-RU" dirty="0"/>
              <a:t> але і </a:t>
            </a:r>
            <a:r>
              <a:rPr lang="ru-RU" dirty="0" err="1"/>
              <a:t>його</a:t>
            </a:r>
            <a:r>
              <a:rPr lang="ru-RU" dirty="0"/>
              <a:t> </a:t>
            </a:r>
            <a:r>
              <a:rPr lang="ru-RU" dirty="0" err="1"/>
              <a:t>верифікація</a:t>
            </a:r>
            <a:r>
              <a:rPr lang="ru-RU" dirty="0"/>
              <a:t> </a:t>
            </a:r>
            <a:r>
              <a:rPr lang="ru-RU" dirty="0" err="1"/>
              <a:t>мають</a:t>
            </a:r>
            <a:r>
              <a:rPr lang="ru-RU" dirty="0"/>
              <a:t> </a:t>
            </a:r>
            <a:r>
              <a:rPr lang="ru-RU" dirty="0" err="1"/>
              <a:t>здійснюватися</a:t>
            </a:r>
            <a:r>
              <a:rPr lang="ru-RU" dirty="0"/>
              <a:t> без </a:t>
            </a:r>
            <a:r>
              <a:rPr lang="ru-RU" dirty="0" err="1"/>
              <a:t>повідомлення</a:t>
            </a:r>
            <a:r>
              <a:rPr lang="ru-RU" dirty="0"/>
              <a:t> </a:t>
            </a:r>
            <a:r>
              <a:rPr lang="ru-RU" dirty="0" err="1"/>
              <a:t>особі</a:t>
            </a:r>
            <a:r>
              <a:rPr lang="ru-RU" dirty="0"/>
              <a:t>. Таким чином, </a:t>
            </a:r>
            <a:r>
              <a:rPr lang="ru-RU" dirty="0" err="1"/>
              <a:t>оскільки</a:t>
            </a:r>
            <a:r>
              <a:rPr lang="ru-RU" dirty="0"/>
              <a:t> особа не </a:t>
            </a:r>
            <a:r>
              <a:rPr lang="ru-RU" dirty="0" err="1"/>
              <a:t>матиме</a:t>
            </a:r>
            <a:r>
              <a:rPr lang="ru-RU" dirty="0"/>
              <a:t> </a:t>
            </a:r>
            <a:r>
              <a:rPr lang="ru-RU" dirty="0" err="1"/>
              <a:t>ефективного</a:t>
            </a:r>
            <a:r>
              <a:rPr lang="ru-RU" dirty="0"/>
              <a:t> </a:t>
            </a:r>
            <a:r>
              <a:rPr lang="ru-RU" dirty="0" err="1"/>
              <a:t>засобу</a:t>
            </a:r>
            <a:r>
              <a:rPr lang="ru-RU" dirty="0"/>
              <a:t> за </a:t>
            </a:r>
            <a:r>
              <a:rPr lang="ru-RU" dirty="0" err="1"/>
              <a:t>власним</a:t>
            </a:r>
            <a:r>
              <a:rPr lang="ru-RU" dirty="0"/>
              <a:t> </a:t>
            </a:r>
            <a:r>
              <a:rPr lang="ru-RU" dirty="0" err="1"/>
              <a:t>вибором</a:t>
            </a:r>
            <a:r>
              <a:rPr lang="ru-RU" dirty="0"/>
              <a:t> </a:t>
            </a:r>
            <a:r>
              <a:rPr lang="ru-RU" dirty="0" err="1"/>
              <a:t>або</a:t>
            </a:r>
            <a:r>
              <a:rPr lang="ru-RU" dirty="0"/>
              <a:t> не </a:t>
            </a:r>
            <a:r>
              <a:rPr lang="ru-RU" dirty="0" err="1"/>
              <a:t>братиме</a:t>
            </a:r>
            <a:r>
              <a:rPr lang="ru-RU" dirty="0"/>
              <a:t> </a:t>
            </a:r>
            <a:r>
              <a:rPr lang="ru-RU" dirty="0" err="1"/>
              <a:t>участі</a:t>
            </a:r>
            <a:r>
              <a:rPr lang="ru-RU" dirty="0"/>
              <a:t> в будь-</a:t>
            </a:r>
            <a:r>
              <a:rPr lang="ru-RU" dirty="0" err="1"/>
              <a:t>якому</a:t>
            </a:r>
            <a:r>
              <a:rPr lang="ru-RU" dirty="0"/>
              <a:t> </a:t>
            </a:r>
            <a:r>
              <a:rPr lang="ru-RU" dirty="0" err="1"/>
              <a:t>провадженні</a:t>
            </a:r>
            <a:r>
              <a:rPr lang="ru-RU" dirty="0"/>
              <a:t> з </a:t>
            </a:r>
            <a:r>
              <a:rPr lang="ru-RU" dirty="0" err="1"/>
              <a:t>перевірки</a:t>
            </a:r>
            <a:r>
              <a:rPr lang="ru-RU" dirty="0"/>
              <a:t>, </a:t>
            </a:r>
            <a:r>
              <a:rPr lang="ru-RU" dirty="0" err="1"/>
              <a:t>дуже</a:t>
            </a:r>
            <a:r>
              <a:rPr lang="ru-RU" dirty="0"/>
              <a:t> </a:t>
            </a:r>
            <a:r>
              <a:rPr lang="ru-RU" dirty="0" err="1"/>
              <a:t>важливо</a:t>
            </a:r>
            <a:r>
              <a:rPr lang="ru-RU" dirty="0"/>
              <a:t>, </a:t>
            </a:r>
            <a:r>
              <a:rPr lang="ru-RU" dirty="0" err="1"/>
              <a:t>щоб</a:t>
            </a:r>
            <a:r>
              <a:rPr lang="ru-RU" dirty="0"/>
              <a:t> </a:t>
            </a:r>
            <a:r>
              <a:rPr lang="ru-RU" dirty="0" err="1"/>
              <a:t>встановлена</a:t>
            </a:r>
            <a:r>
              <a:rPr lang="ru-RU" dirty="0"/>
              <a:t> процедура сама </a:t>
            </a:r>
            <a:r>
              <a:rPr lang="ru-RU" dirty="0" err="1"/>
              <a:t>забезпечувала</a:t>
            </a:r>
            <a:r>
              <a:rPr lang="ru-RU" dirty="0"/>
              <a:t> </a:t>
            </a:r>
            <a:r>
              <a:rPr lang="ru-RU" dirty="0" err="1"/>
              <a:t>адекватні</a:t>
            </a:r>
            <a:r>
              <a:rPr lang="ru-RU" dirty="0"/>
              <a:t> та </a:t>
            </a:r>
            <a:r>
              <a:rPr lang="ru-RU" dirty="0" err="1"/>
              <a:t>рівнозначні</a:t>
            </a:r>
            <a:r>
              <a:rPr lang="ru-RU" dirty="0"/>
              <a:t> </a:t>
            </a:r>
            <a:r>
              <a:rPr lang="ru-RU" dirty="0" err="1"/>
              <a:t>гарантії</a:t>
            </a:r>
            <a:r>
              <a:rPr lang="ru-RU" dirty="0"/>
              <a:t> особи. У </a:t>
            </a:r>
            <a:r>
              <a:rPr lang="ru-RU" dirty="0" err="1"/>
              <a:t>сфері</a:t>
            </a:r>
            <a:r>
              <a:rPr lang="ru-RU" dirty="0"/>
              <a:t>, у </a:t>
            </a:r>
            <a:r>
              <a:rPr lang="ru-RU" dirty="0" err="1"/>
              <a:t>якій</a:t>
            </a:r>
            <a:r>
              <a:rPr lang="ru-RU" dirty="0"/>
              <a:t> </a:t>
            </a:r>
            <a:r>
              <a:rPr lang="ru-RU" dirty="0" err="1"/>
              <a:t>зловживання</a:t>
            </a:r>
            <a:r>
              <a:rPr lang="ru-RU" dirty="0"/>
              <a:t> </a:t>
            </a:r>
            <a:r>
              <a:rPr lang="ru-RU" dirty="0" err="1"/>
              <a:t>владою</a:t>
            </a:r>
            <a:r>
              <a:rPr lang="ru-RU" dirty="0"/>
              <a:t> </a:t>
            </a:r>
            <a:r>
              <a:rPr lang="ru-RU" dirty="0" err="1"/>
              <a:t>може</a:t>
            </a:r>
            <a:r>
              <a:rPr lang="ru-RU" dirty="0"/>
              <a:t> легко </a:t>
            </a:r>
            <a:r>
              <a:rPr lang="ru-RU" dirty="0" err="1"/>
              <a:t>мати</a:t>
            </a:r>
            <a:r>
              <a:rPr lang="ru-RU" dirty="0"/>
              <a:t> </a:t>
            </a:r>
            <a:r>
              <a:rPr lang="ru-RU" dirty="0" err="1"/>
              <a:t>місце</a:t>
            </a:r>
            <a:r>
              <a:rPr lang="ru-RU" dirty="0"/>
              <a:t> в </a:t>
            </a:r>
            <a:r>
              <a:rPr lang="ru-RU" dirty="0" err="1"/>
              <a:t>індивідуальній</a:t>
            </a:r>
            <a:r>
              <a:rPr lang="ru-RU" dirty="0"/>
              <a:t> </a:t>
            </a:r>
            <a:r>
              <a:rPr lang="ru-RU" dirty="0" err="1"/>
              <a:t>справі</a:t>
            </a:r>
            <a:r>
              <a:rPr lang="ru-RU" dirty="0"/>
              <a:t> і </a:t>
            </a:r>
            <a:r>
              <a:rPr lang="ru-RU" dirty="0" err="1"/>
              <a:t>може</a:t>
            </a:r>
            <a:r>
              <a:rPr lang="ru-RU" dirty="0"/>
              <a:t> </a:t>
            </a:r>
            <a:r>
              <a:rPr lang="ru-RU" dirty="0" err="1"/>
              <a:t>мати</a:t>
            </a:r>
            <a:r>
              <a:rPr lang="ru-RU" dirty="0"/>
              <a:t> </a:t>
            </a:r>
            <a:r>
              <a:rPr lang="ru-RU" dirty="0" err="1"/>
              <a:t>такі</a:t>
            </a:r>
            <a:r>
              <a:rPr lang="ru-RU" dirty="0"/>
              <a:t> </a:t>
            </a:r>
            <a:r>
              <a:rPr lang="ru-RU" dirty="0" err="1"/>
              <a:t>шкідливі</a:t>
            </a:r>
            <a:r>
              <a:rPr lang="ru-RU" dirty="0"/>
              <a:t> </a:t>
            </a:r>
            <a:r>
              <a:rPr lang="ru-RU" dirty="0" err="1"/>
              <a:t>наслідки</a:t>
            </a:r>
            <a:r>
              <a:rPr lang="ru-RU" dirty="0"/>
              <a:t> для демократичного </a:t>
            </a:r>
            <a:r>
              <a:rPr lang="ru-RU" dirty="0" err="1"/>
              <a:t>суспільства</a:t>
            </a:r>
            <a:r>
              <a:rPr lang="ru-RU" dirty="0"/>
              <a:t> </a:t>
            </a:r>
            <a:r>
              <a:rPr lang="ru-RU" dirty="0" err="1"/>
              <a:t>загалом</a:t>
            </a:r>
            <a:r>
              <a:rPr lang="ru-RU" dirty="0"/>
              <a:t>, </a:t>
            </a:r>
            <a:r>
              <a:rPr lang="ru-RU" dirty="0" err="1"/>
              <a:t>принципово</a:t>
            </a:r>
            <a:r>
              <a:rPr lang="ru-RU" dirty="0"/>
              <a:t> </a:t>
            </a:r>
            <a:r>
              <a:rPr lang="ru-RU" dirty="0" err="1"/>
              <a:t>важливо</a:t>
            </a:r>
            <a:r>
              <a:rPr lang="ru-RU" dirty="0"/>
              <a:t> </a:t>
            </a:r>
            <a:r>
              <a:rPr lang="ru-RU" dirty="0" err="1"/>
              <a:t>надати</a:t>
            </a:r>
            <a:r>
              <a:rPr lang="ru-RU" dirty="0"/>
              <a:t> право </a:t>
            </a:r>
            <a:r>
              <a:rPr lang="ru-RU" dirty="0" err="1"/>
              <a:t>нагляду</a:t>
            </a:r>
            <a:r>
              <a:rPr lang="ru-RU" dirty="0"/>
              <a:t> </a:t>
            </a:r>
            <a:r>
              <a:rPr lang="ru-RU" dirty="0" err="1"/>
              <a:t>судді</a:t>
            </a:r>
            <a:r>
              <a:rPr lang="ru-RU" dirty="0"/>
              <a:t>, </a:t>
            </a:r>
            <a:r>
              <a:rPr lang="ru-RU" dirty="0" err="1"/>
              <a:t>судовий</a:t>
            </a:r>
            <a:r>
              <a:rPr lang="ru-RU" dirty="0"/>
              <a:t> контроль </a:t>
            </a:r>
            <a:r>
              <a:rPr lang="ru-RU" dirty="0" err="1"/>
              <a:t>забезпечує</a:t>
            </a:r>
            <a:r>
              <a:rPr lang="ru-RU" dirty="0"/>
              <a:t> </a:t>
            </a:r>
            <a:r>
              <a:rPr lang="ru-RU" dirty="0" err="1"/>
              <a:t>найкращі</a:t>
            </a:r>
            <a:r>
              <a:rPr lang="ru-RU" dirty="0"/>
              <a:t> </a:t>
            </a:r>
            <a:r>
              <a:rPr lang="ru-RU" dirty="0" err="1"/>
              <a:t>гарантії</a:t>
            </a:r>
            <a:r>
              <a:rPr lang="ru-RU" dirty="0"/>
              <a:t> </a:t>
            </a:r>
            <a:r>
              <a:rPr lang="ru-RU" dirty="0" err="1"/>
              <a:t>незалежності</a:t>
            </a:r>
            <a:r>
              <a:rPr lang="ru-RU" dirty="0"/>
              <a:t>, </a:t>
            </a:r>
            <a:r>
              <a:rPr lang="ru-RU" dirty="0" err="1"/>
              <a:t>безсторонності</a:t>
            </a:r>
            <a:r>
              <a:rPr lang="ru-RU" dirty="0"/>
              <a:t> та </a:t>
            </a:r>
            <a:r>
              <a:rPr lang="ru-RU" dirty="0" err="1"/>
              <a:t>належної</a:t>
            </a:r>
            <a:r>
              <a:rPr lang="ru-RU" dirty="0"/>
              <a:t> </a:t>
            </a:r>
            <a:r>
              <a:rPr lang="ru-RU" dirty="0" err="1"/>
              <a:t>процедури</a:t>
            </a:r>
            <a:r>
              <a:rPr lang="ru-RU" dirty="0"/>
              <a:t>.</a:t>
            </a:r>
            <a:endParaRPr lang="en-US" dirty="0"/>
          </a:p>
        </p:txBody>
      </p:sp>
    </p:spTree>
    <p:extLst>
      <p:ext uri="{BB962C8B-B14F-4D97-AF65-F5344CB8AC3E}">
        <p14:creationId xmlns:p14="http://schemas.microsoft.com/office/powerpoint/2010/main" val="301713867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92500" lnSpcReduction="10000"/>
          </a:bodyPr>
          <a:lstStyle/>
          <a:p>
            <a:pPr marL="0" indent="0" algn="just">
              <a:buNone/>
            </a:pPr>
            <a:r>
              <a:rPr lang="ru-RU" dirty="0" err="1"/>
              <a:t>Щодо</a:t>
            </a:r>
            <a:r>
              <a:rPr lang="ru-RU" dirty="0"/>
              <a:t> </a:t>
            </a:r>
            <a:r>
              <a:rPr lang="ru-RU" dirty="0" err="1"/>
              <a:t>третьої</a:t>
            </a:r>
            <a:r>
              <a:rPr lang="ru-RU" dirty="0"/>
              <a:t> </a:t>
            </a:r>
            <a:r>
              <a:rPr lang="ru-RU" dirty="0" err="1"/>
              <a:t>стадії</a:t>
            </a:r>
            <a:r>
              <a:rPr lang="ru-RU" dirty="0"/>
              <a:t> </a:t>
            </a:r>
            <a:r>
              <a:rPr lang="ru-RU" dirty="0" err="1"/>
              <a:t>після</a:t>
            </a:r>
            <a:r>
              <a:rPr lang="ru-RU" dirty="0"/>
              <a:t> </a:t>
            </a:r>
            <a:r>
              <a:rPr lang="ru-RU" dirty="0" err="1"/>
              <a:t>припинення</a:t>
            </a:r>
            <a:r>
              <a:rPr lang="ru-RU" dirty="0"/>
              <a:t> </a:t>
            </a:r>
            <a:r>
              <a:rPr lang="ru-RU" dirty="0" err="1"/>
              <a:t>таємних</a:t>
            </a:r>
            <a:r>
              <a:rPr lang="ru-RU" dirty="0"/>
              <a:t> </a:t>
            </a:r>
            <a:r>
              <a:rPr lang="ru-RU" dirty="0" err="1"/>
              <a:t>заходів</a:t>
            </a:r>
            <a:r>
              <a:rPr lang="ru-RU" dirty="0"/>
              <a:t> </a:t>
            </a:r>
            <a:r>
              <a:rPr lang="ru-RU" dirty="0" err="1"/>
              <a:t>питання</a:t>
            </a:r>
            <a:r>
              <a:rPr lang="ru-RU" dirty="0"/>
              <a:t> </a:t>
            </a:r>
            <a:r>
              <a:rPr lang="ru-RU" dirty="0" err="1"/>
              <a:t>подальшого</a:t>
            </a:r>
            <a:r>
              <a:rPr lang="ru-RU" dirty="0"/>
              <a:t> </a:t>
            </a:r>
            <a:r>
              <a:rPr lang="ru-RU" dirty="0" err="1"/>
              <a:t>повідомлення</a:t>
            </a:r>
            <a:r>
              <a:rPr lang="ru-RU" dirty="0"/>
              <a:t> про заходи </a:t>
            </a:r>
            <a:r>
              <a:rPr lang="ru-RU" dirty="0" err="1"/>
              <a:t>нерозривно</a:t>
            </a:r>
            <a:r>
              <a:rPr lang="ru-RU" dirty="0"/>
              <a:t> </a:t>
            </a:r>
            <a:r>
              <a:rPr lang="ru-RU" dirty="0" err="1"/>
              <a:t>пов’язане</a:t>
            </a:r>
            <a:r>
              <a:rPr lang="ru-RU" dirty="0"/>
              <a:t> з </a:t>
            </a:r>
            <a:r>
              <a:rPr lang="ru-RU" dirty="0" err="1"/>
              <a:t>ефективністю</a:t>
            </a:r>
            <a:r>
              <a:rPr lang="ru-RU" dirty="0"/>
              <a:t> </a:t>
            </a:r>
            <a:r>
              <a:rPr lang="ru-RU" dirty="0" err="1"/>
              <a:t>засобів</a:t>
            </a:r>
            <a:r>
              <a:rPr lang="ru-RU" dirty="0"/>
              <a:t> перед судом та, </a:t>
            </a:r>
            <a:r>
              <a:rPr lang="ru-RU" dirty="0" err="1"/>
              <a:t>відповідно</a:t>
            </a:r>
            <a:r>
              <a:rPr lang="ru-RU" dirty="0"/>
              <a:t>, </a:t>
            </a:r>
            <a:r>
              <a:rPr lang="ru-RU" dirty="0" err="1"/>
              <a:t>наявністю</a:t>
            </a:r>
            <a:r>
              <a:rPr lang="ru-RU" dirty="0"/>
              <a:t> </a:t>
            </a:r>
            <a:r>
              <a:rPr lang="ru-RU" dirty="0" err="1"/>
              <a:t>ефективних</a:t>
            </a:r>
            <a:r>
              <a:rPr lang="ru-RU" dirty="0"/>
              <a:t> </a:t>
            </a:r>
            <a:r>
              <a:rPr lang="ru-RU" dirty="0" err="1"/>
              <a:t>гарантій</a:t>
            </a:r>
            <a:r>
              <a:rPr lang="ru-RU" dirty="0"/>
              <a:t> </a:t>
            </a:r>
            <a:r>
              <a:rPr lang="ru-RU" dirty="0" err="1"/>
              <a:t>проти</a:t>
            </a:r>
            <a:r>
              <a:rPr lang="ru-RU" dirty="0"/>
              <a:t> </a:t>
            </a:r>
            <a:r>
              <a:rPr lang="ru-RU" dirty="0" err="1"/>
              <a:t>свавілля</a:t>
            </a:r>
            <a:r>
              <a:rPr lang="ru-RU" dirty="0"/>
              <a:t> </a:t>
            </a:r>
            <a:r>
              <a:rPr lang="ru-RU" dirty="0" err="1"/>
              <a:t>повноважень</a:t>
            </a:r>
            <a:r>
              <a:rPr lang="ru-RU" dirty="0"/>
              <a:t> з </a:t>
            </a:r>
            <a:r>
              <a:rPr lang="ru-RU" dirty="0" err="1"/>
              <a:t>моніторингу</a:t>
            </a:r>
            <a:r>
              <a:rPr lang="ru-RU" dirty="0" smtClean="0"/>
              <a:t>.</a:t>
            </a:r>
          </a:p>
          <a:p>
            <a:pPr marL="0" indent="0" algn="just">
              <a:buNone/>
            </a:pPr>
            <a:r>
              <a:rPr lang="ru-RU" dirty="0" err="1"/>
              <a:t>Щодо</a:t>
            </a:r>
            <a:r>
              <a:rPr lang="ru-RU" dirty="0"/>
              <a:t> </a:t>
            </a:r>
            <a:r>
              <a:rPr lang="ru-RU" dirty="0" err="1"/>
              <a:t>масового</a:t>
            </a:r>
            <a:r>
              <a:rPr lang="ru-RU" dirty="0"/>
              <a:t> </a:t>
            </a:r>
            <a:r>
              <a:rPr lang="ru-RU" dirty="0" err="1"/>
              <a:t>перехоплення</a:t>
            </a:r>
            <a:r>
              <a:rPr lang="ru-RU" dirty="0"/>
              <a:t> </a:t>
            </a:r>
            <a:r>
              <a:rPr lang="ru-RU" dirty="0" err="1"/>
              <a:t>комунікацій</a:t>
            </a:r>
            <a:r>
              <a:rPr lang="ru-RU" dirty="0"/>
              <a:t> </a:t>
            </a:r>
            <a:r>
              <a:rPr lang="ru-RU" dirty="0" smtClean="0"/>
              <a:t>ЄСПЛ </a:t>
            </a:r>
            <a:r>
              <a:rPr lang="ru-RU" dirty="0" err="1" smtClean="0"/>
              <a:t>визнав</a:t>
            </a:r>
            <a:r>
              <a:rPr lang="ru-RU" dirty="0" smtClean="0"/>
              <a:t> </a:t>
            </a:r>
            <a:r>
              <a:rPr lang="ru-RU" dirty="0" err="1"/>
              <a:t>порушення</a:t>
            </a:r>
            <a:r>
              <a:rPr lang="ru-RU" dirty="0"/>
              <a:t> </a:t>
            </a:r>
            <a:r>
              <a:rPr lang="ru-RU" dirty="0" smtClean="0"/>
              <a:t>ст. </a:t>
            </a:r>
            <a:r>
              <a:rPr lang="ru-RU" dirty="0"/>
              <a:t>8 в </a:t>
            </a:r>
            <a:r>
              <a:rPr lang="ru-RU" dirty="0" err="1"/>
              <a:t>зв’язку</a:t>
            </a:r>
            <a:r>
              <a:rPr lang="ru-RU" dirty="0"/>
              <a:t> з </a:t>
            </a:r>
            <a:r>
              <a:rPr lang="ru-RU" dirty="0" err="1"/>
              <a:t>невідповідністю</a:t>
            </a:r>
            <a:r>
              <a:rPr lang="ru-RU" dirty="0"/>
              <a:t> закону </a:t>
            </a:r>
            <a:r>
              <a:rPr lang="ru-RU" dirty="0" err="1"/>
              <a:t>вимозі</a:t>
            </a:r>
            <a:r>
              <a:rPr lang="ru-RU" dirty="0"/>
              <a:t> «</a:t>
            </a:r>
            <a:r>
              <a:rPr lang="ru-RU" dirty="0" err="1"/>
              <a:t>якості</a:t>
            </a:r>
            <a:r>
              <a:rPr lang="ru-RU" dirty="0"/>
              <a:t>». </a:t>
            </a:r>
          </a:p>
          <a:p>
            <a:pPr marL="0" indent="0" algn="just">
              <a:buNone/>
            </a:pPr>
            <a:r>
              <a:rPr lang="ru-RU" dirty="0" smtClean="0"/>
              <a:t>ЄСПЛ </a:t>
            </a:r>
            <a:r>
              <a:rPr lang="ru-RU" dirty="0" err="1" smtClean="0"/>
              <a:t>вказав</a:t>
            </a:r>
            <a:r>
              <a:rPr lang="ru-RU" dirty="0"/>
              <a:t>, </a:t>
            </a:r>
            <a:r>
              <a:rPr lang="ru-RU" dirty="0" err="1"/>
              <a:t>що</a:t>
            </a:r>
            <a:r>
              <a:rPr lang="ru-RU" dirty="0"/>
              <a:t> </a:t>
            </a:r>
            <a:r>
              <a:rPr lang="ru-RU" dirty="0" err="1"/>
              <a:t>відсутній</a:t>
            </a:r>
            <a:r>
              <a:rPr lang="ru-RU" dirty="0"/>
              <a:t> </a:t>
            </a:r>
            <a:r>
              <a:rPr lang="ru-RU" dirty="0" err="1"/>
              <a:t>нагляд</a:t>
            </a:r>
            <a:r>
              <a:rPr lang="ru-RU" dirty="0"/>
              <a:t> за </a:t>
            </a:r>
            <a:r>
              <a:rPr lang="ru-RU" dirty="0" err="1"/>
              <a:t>загальною</a:t>
            </a:r>
            <a:r>
              <a:rPr lang="ru-RU" dirty="0"/>
              <a:t> процедурою </a:t>
            </a:r>
            <a:r>
              <a:rPr lang="ru-RU" dirty="0" err="1"/>
              <a:t>відбору</a:t>
            </a:r>
            <a:r>
              <a:rPr lang="ru-RU" dirty="0"/>
              <a:t>, </a:t>
            </a:r>
            <a:r>
              <a:rPr lang="ru-RU" dirty="0" err="1"/>
              <a:t>включаючи</a:t>
            </a:r>
            <a:r>
              <a:rPr lang="ru-RU" dirty="0"/>
              <a:t> </a:t>
            </a:r>
            <a:r>
              <a:rPr lang="ru-RU" dirty="0" err="1"/>
              <a:t>відбір</a:t>
            </a:r>
            <a:r>
              <a:rPr lang="ru-RU" dirty="0"/>
              <a:t> </a:t>
            </a:r>
            <a:r>
              <a:rPr lang="ru-RU" dirty="0" err="1"/>
              <a:t>носіїв</a:t>
            </a:r>
            <a:r>
              <a:rPr lang="ru-RU" dirty="0"/>
              <a:t> </a:t>
            </a:r>
            <a:r>
              <a:rPr lang="ru-RU" dirty="0" err="1"/>
              <a:t>перехоплення</a:t>
            </a:r>
            <a:r>
              <a:rPr lang="ru-RU" dirty="0"/>
              <a:t>, </a:t>
            </a:r>
            <a:r>
              <a:rPr lang="ru-RU" dirty="0" err="1"/>
              <a:t>критеріїв</a:t>
            </a:r>
            <a:r>
              <a:rPr lang="ru-RU" dirty="0"/>
              <a:t> </a:t>
            </a:r>
            <a:r>
              <a:rPr lang="ru-RU" dirty="0" err="1"/>
              <a:t>відбору</a:t>
            </a:r>
            <a:r>
              <a:rPr lang="ru-RU" dirty="0"/>
              <a:t> та </a:t>
            </a:r>
            <a:r>
              <a:rPr lang="ru-RU" dirty="0" err="1"/>
              <a:t>пошуку</a:t>
            </a:r>
            <a:r>
              <a:rPr lang="ru-RU" dirty="0"/>
              <a:t> для </a:t>
            </a:r>
            <a:r>
              <a:rPr lang="ru-RU" dirty="0" err="1"/>
              <a:t>фільтрації</a:t>
            </a:r>
            <a:r>
              <a:rPr lang="ru-RU" dirty="0"/>
              <a:t> </a:t>
            </a:r>
            <a:r>
              <a:rPr lang="ru-RU" dirty="0" err="1"/>
              <a:t>перехоплених</a:t>
            </a:r>
            <a:r>
              <a:rPr lang="ru-RU" dirty="0"/>
              <a:t> </a:t>
            </a:r>
            <a:r>
              <a:rPr lang="ru-RU" dirty="0" err="1"/>
              <a:t>комунікації</a:t>
            </a:r>
            <a:r>
              <a:rPr lang="ru-RU" dirty="0"/>
              <a:t>, а </a:t>
            </a:r>
            <a:r>
              <a:rPr lang="ru-RU" dirty="0" err="1"/>
              <a:t>також</a:t>
            </a:r>
            <a:r>
              <a:rPr lang="ru-RU" dirty="0"/>
              <a:t> </a:t>
            </a:r>
            <a:r>
              <a:rPr lang="ru-RU" dirty="0" err="1"/>
              <a:t>вибору</a:t>
            </a:r>
            <a:r>
              <a:rPr lang="ru-RU" dirty="0"/>
              <a:t> </a:t>
            </a:r>
            <a:r>
              <a:rPr lang="ru-RU" dirty="0" err="1"/>
              <a:t>матеріалу</a:t>
            </a:r>
            <a:r>
              <a:rPr lang="ru-RU" dirty="0"/>
              <a:t> для </a:t>
            </a:r>
            <a:r>
              <a:rPr lang="ru-RU" dirty="0" err="1"/>
              <a:t>аналізу</a:t>
            </a:r>
            <a:r>
              <a:rPr lang="ru-RU" dirty="0"/>
              <a:t>. Другою проблемою, на яку </a:t>
            </a:r>
            <a:r>
              <a:rPr lang="ru-RU" dirty="0" err="1"/>
              <a:t>вказав</a:t>
            </a:r>
            <a:r>
              <a:rPr lang="ru-RU" dirty="0"/>
              <a:t> Суд </a:t>
            </a:r>
            <a:r>
              <a:rPr lang="ru-RU" dirty="0" err="1"/>
              <a:t>була</a:t>
            </a:r>
            <a:r>
              <a:rPr lang="ru-RU" dirty="0"/>
              <a:t> </a:t>
            </a:r>
            <a:r>
              <a:rPr lang="ru-RU" dirty="0" err="1"/>
              <a:t>відсутність</a:t>
            </a:r>
            <a:r>
              <a:rPr lang="ru-RU" dirty="0"/>
              <a:t> в </a:t>
            </a:r>
            <a:r>
              <a:rPr lang="ru-RU" dirty="0" err="1"/>
              <a:t>законодавстві</a:t>
            </a:r>
            <a:r>
              <a:rPr lang="ru-RU" dirty="0"/>
              <a:t> будь-</a:t>
            </a:r>
            <a:r>
              <a:rPr lang="ru-RU" dirty="0" err="1"/>
              <a:t>яких</a:t>
            </a:r>
            <a:r>
              <a:rPr lang="ru-RU" dirty="0"/>
              <a:t> </a:t>
            </a:r>
            <a:r>
              <a:rPr lang="ru-RU" dirty="0" err="1"/>
              <a:t>реальних</a:t>
            </a:r>
            <a:r>
              <a:rPr lang="ru-RU" dirty="0"/>
              <a:t> </a:t>
            </a:r>
            <a:r>
              <a:rPr lang="ru-RU" dirty="0" err="1"/>
              <a:t>гарантій</a:t>
            </a:r>
            <a:r>
              <a:rPr lang="ru-RU" dirty="0"/>
              <a:t>, </a:t>
            </a:r>
            <a:r>
              <a:rPr lang="ru-RU" dirty="0" err="1"/>
              <a:t>що</a:t>
            </a:r>
            <a:r>
              <a:rPr lang="ru-RU" dirty="0"/>
              <a:t> </a:t>
            </a:r>
            <a:r>
              <a:rPr lang="ru-RU" dirty="0" err="1"/>
              <a:t>застосовуються</a:t>
            </a:r>
            <a:r>
              <a:rPr lang="ru-RU" dirty="0"/>
              <a:t> до </a:t>
            </a:r>
            <a:r>
              <a:rPr lang="ru-RU" dirty="0" err="1"/>
              <a:t>вибору</a:t>
            </a:r>
            <a:r>
              <a:rPr lang="ru-RU" dirty="0"/>
              <a:t> </a:t>
            </a:r>
            <a:r>
              <a:rPr lang="ru-RU" dirty="0" err="1"/>
              <a:t>відповідних</a:t>
            </a:r>
            <a:r>
              <a:rPr lang="ru-RU" dirty="0"/>
              <a:t> </a:t>
            </a:r>
            <a:r>
              <a:rPr lang="ru-RU" dirty="0" err="1"/>
              <a:t>комунікаційних</a:t>
            </a:r>
            <a:r>
              <a:rPr lang="ru-RU" dirty="0"/>
              <a:t> </a:t>
            </a:r>
            <a:r>
              <a:rPr lang="ru-RU" dirty="0" err="1"/>
              <a:t>даних</a:t>
            </a:r>
            <a:r>
              <a:rPr lang="ru-RU" dirty="0"/>
              <a:t> для </a:t>
            </a:r>
            <a:r>
              <a:rPr lang="ru-RU" dirty="0" err="1"/>
              <a:t>розгляду</a:t>
            </a:r>
            <a:r>
              <a:rPr lang="ru-RU" dirty="0"/>
              <a:t>.</a:t>
            </a:r>
            <a:endParaRPr lang="en-US" dirty="0"/>
          </a:p>
        </p:txBody>
      </p:sp>
    </p:spTree>
    <p:extLst>
      <p:ext uri="{BB962C8B-B14F-4D97-AF65-F5344CB8AC3E}">
        <p14:creationId xmlns:p14="http://schemas.microsoft.com/office/powerpoint/2010/main" val="350502300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a:bodyPr>
          <a:lstStyle/>
          <a:p>
            <a:pPr marL="0" indent="0" algn="just">
              <a:buNone/>
            </a:pPr>
            <a:r>
              <a:rPr lang="ru-RU" dirty="0" smtClean="0"/>
              <a:t>ЄСПЛ </a:t>
            </a:r>
            <a:r>
              <a:rPr lang="ru-RU" dirty="0" err="1" smtClean="0"/>
              <a:t>вперше</a:t>
            </a:r>
            <a:r>
              <a:rPr lang="ru-RU" dirty="0" smtClean="0"/>
              <a:t> </a:t>
            </a:r>
            <a:r>
              <a:rPr lang="ru-RU" dirty="0" err="1"/>
              <a:t>розглянув</a:t>
            </a:r>
            <a:r>
              <a:rPr lang="ru-RU" dirty="0"/>
              <a:t> </a:t>
            </a:r>
            <a:r>
              <a:rPr lang="ru-RU" dirty="0" err="1"/>
              <a:t>питання</a:t>
            </a:r>
            <a:r>
              <a:rPr lang="ru-RU" dirty="0"/>
              <a:t>, яке </a:t>
            </a:r>
            <a:r>
              <a:rPr lang="ru-RU" dirty="0" err="1"/>
              <a:t>стосувалось</a:t>
            </a:r>
            <a:r>
              <a:rPr lang="ru-RU" dirty="0"/>
              <a:t> не </a:t>
            </a:r>
            <a:r>
              <a:rPr lang="ru-RU" dirty="0" err="1"/>
              <a:t>перехоплення</a:t>
            </a:r>
            <a:r>
              <a:rPr lang="ru-RU" dirty="0"/>
              <a:t> </a:t>
            </a:r>
            <a:r>
              <a:rPr lang="ru-RU" dirty="0" err="1"/>
              <a:t>інформації</a:t>
            </a:r>
            <a:r>
              <a:rPr lang="ru-RU" dirty="0"/>
              <a:t>, а </a:t>
            </a:r>
            <a:r>
              <a:rPr lang="ru-RU" dirty="0" err="1"/>
              <a:t>отримання</a:t>
            </a:r>
            <a:r>
              <a:rPr lang="ru-RU" dirty="0"/>
              <a:t> </a:t>
            </a:r>
            <a:r>
              <a:rPr lang="ru-RU" dirty="0" err="1"/>
              <a:t>такої</a:t>
            </a:r>
            <a:r>
              <a:rPr lang="ru-RU" dirty="0"/>
              <a:t> </a:t>
            </a:r>
            <a:r>
              <a:rPr lang="ru-RU" dirty="0" err="1"/>
              <a:t>інформації</a:t>
            </a:r>
            <a:r>
              <a:rPr lang="ru-RU" dirty="0"/>
              <a:t>, </a:t>
            </a:r>
            <a:r>
              <a:rPr lang="ru-RU" dirty="0" err="1"/>
              <a:t>її</a:t>
            </a:r>
            <a:r>
              <a:rPr lang="ru-RU" dirty="0"/>
              <a:t> подальше </a:t>
            </a:r>
            <a:r>
              <a:rPr lang="ru-RU" dirty="0" err="1"/>
              <a:t>збереження</a:t>
            </a:r>
            <a:r>
              <a:rPr lang="ru-RU" dirty="0"/>
              <a:t>, </a:t>
            </a:r>
            <a:r>
              <a:rPr lang="ru-RU" dirty="0" err="1"/>
              <a:t>розгляд</a:t>
            </a:r>
            <a:r>
              <a:rPr lang="ru-RU" dirty="0"/>
              <a:t> та </a:t>
            </a:r>
            <a:r>
              <a:rPr lang="ru-RU" dirty="0" err="1"/>
              <a:t>використання</a:t>
            </a:r>
            <a:r>
              <a:rPr lang="ru-RU" dirty="0"/>
              <a:t> спецслужбами </a:t>
            </a:r>
            <a:r>
              <a:rPr lang="ru-RU" dirty="0" err="1"/>
              <a:t>держави</a:t>
            </a:r>
            <a:r>
              <a:rPr lang="ru-RU" dirty="0"/>
              <a:t>. </a:t>
            </a:r>
            <a:r>
              <a:rPr lang="ru-RU" dirty="0" err="1"/>
              <a:t>Обставини</a:t>
            </a:r>
            <a:r>
              <a:rPr lang="ru-RU" dirty="0"/>
              <a:t>, за </a:t>
            </a:r>
            <a:r>
              <a:rPr lang="ru-RU" dirty="0" err="1"/>
              <a:t>яких</a:t>
            </a:r>
            <a:r>
              <a:rPr lang="ru-RU" dirty="0"/>
              <a:t> </a:t>
            </a:r>
            <a:r>
              <a:rPr lang="ru-RU" dirty="0" err="1"/>
              <a:t>відповідний</a:t>
            </a:r>
            <a:r>
              <a:rPr lang="ru-RU" dirty="0"/>
              <a:t> </a:t>
            </a:r>
            <a:r>
              <a:rPr lang="ru-RU" dirty="0" err="1"/>
              <a:t>матеріал</a:t>
            </a:r>
            <a:r>
              <a:rPr lang="ru-RU" dirty="0"/>
              <a:t> </a:t>
            </a:r>
            <a:r>
              <a:rPr lang="ru-RU" dirty="0" err="1"/>
              <a:t>може</a:t>
            </a:r>
            <a:r>
              <a:rPr lang="ru-RU" dirty="0"/>
              <a:t> бути </a:t>
            </a:r>
            <a:r>
              <a:rPr lang="ru-RU" dirty="0" err="1"/>
              <a:t>витребуваний</a:t>
            </a:r>
            <a:r>
              <a:rPr lang="ru-RU" dirty="0"/>
              <a:t> </a:t>
            </a:r>
            <a:r>
              <a:rPr lang="ru-RU" dirty="0" err="1"/>
              <a:t>від</a:t>
            </a:r>
            <a:r>
              <a:rPr lang="ru-RU" dirty="0"/>
              <a:t> </a:t>
            </a:r>
            <a:r>
              <a:rPr lang="ru-RU" dirty="0" err="1"/>
              <a:t>іноземних</a:t>
            </a:r>
            <a:r>
              <a:rPr lang="ru-RU" dirty="0"/>
              <a:t> спецслужб, </a:t>
            </a:r>
            <a:r>
              <a:rPr lang="ru-RU" dirty="0" err="1"/>
              <a:t>мають</a:t>
            </a:r>
            <a:r>
              <a:rPr lang="ru-RU" dirty="0"/>
              <a:t> бути </a:t>
            </a:r>
            <a:r>
              <a:rPr lang="ru-RU" dirty="0" err="1"/>
              <a:t>передбачені</a:t>
            </a:r>
            <a:r>
              <a:rPr lang="ru-RU" dirty="0"/>
              <a:t> в </a:t>
            </a:r>
            <a:r>
              <a:rPr lang="ru-RU" dirty="0" err="1"/>
              <a:t>законі</a:t>
            </a:r>
            <a:r>
              <a:rPr lang="ru-RU" dirty="0"/>
              <a:t> для </a:t>
            </a:r>
            <a:r>
              <a:rPr lang="ru-RU" dirty="0" err="1"/>
              <a:t>уникнення</a:t>
            </a:r>
            <a:r>
              <a:rPr lang="ru-RU" dirty="0"/>
              <a:t> </a:t>
            </a:r>
            <a:r>
              <a:rPr lang="ru-RU" dirty="0" err="1"/>
              <a:t>зловживання</a:t>
            </a:r>
            <a:r>
              <a:rPr lang="ru-RU" dirty="0"/>
              <a:t> </a:t>
            </a:r>
            <a:r>
              <a:rPr lang="ru-RU" dirty="0" err="1"/>
              <a:t>владою</a:t>
            </a:r>
            <a:r>
              <a:rPr lang="ru-RU" dirty="0"/>
              <a:t>. </a:t>
            </a:r>
            <a:r>
              <a:rPr lang="ru-RU" dirty="0" err="1"/>
              <a:t>Обставини</a:t>
            </a:r>
            <a:r>
              <a:rPr lang="ru-RU" dirty="0"/>
              <a:t>, за </a:t>
            </a:r>
            <a:r>
              <a:rPr lang="ru-RU" dirty="0" err="1"/>
              <a:t>яких</a:t>
            </a:r>
            <a:r>
              <a:rPr lang="ru-RU" dirty="0"/>
              <a:t> </a:t>
            </a:r>
            <a:r>
              <a:rPr lang="ru-RU" dirty="0" err="1"/>
              <a:t>може</a:t>
            </a:r>
            <a:r>
              <a:rPr lang="ru-RU" dirty="0"/>
              <a:t> бути </a:t>
            </a:r>
            <a:r>
              <a:rPr lang="ru-RU" dirty="0" err="1"/>
              <a:t>здійснено</a:t>
            </a:r>
            <a:r>
              <a:rPr lang="ru-RU" dirty="0"/>
              <a:t> запит не </a:t>
            </a:r>
            <a:r>
              <a:rPr lang="ru-RU" dirty="0" err="1"/>
              <a:t>обов’язково</a:t>
            </a:r>
            <a:r>
              <a:rPr lang="ru-RU" dirty="0"/>
              <a:t> </a:t>
            </a:r>
            <a:r>
              <a:rPr lang="ru-RU" dirty="0" err="1"/>
              <a:t>мають</a:t>
            </a:r>
            <a:r>
              <a:rPr lang="ru-RU" dirty="0"/>
              <a:t> бути такими ж, як </a:t>
            </a:r>
            <a:r>
              <a:rPr lang="ru-RU" dirty="0" err="1"/>
              <a:t>ті</a:t>
            </a:r>
            <a:r>
              <a:rPr lang="ru-RU" dirty="0"/>
              <a:t>, за </a:t>
            </a:r>
            <a:r>
              <a:rPr lang="ru-RU" dirty="0" err="1"/>
              <a:t>яких</a:t>
            </a:r>
            <a:r>
              <a:rPr lang="ru-RU" dirty="0"/>
              <a:t> </a:t>
            </a:r>
            <a:r>
              <a:rPr lang="ru-RU" dirty="0" err="1"/>
              <a:t>здійснюється</a:t>
            </a:r>
            <a:r>
              <a:rPr lang="ru-RU" dirty="0"/>
              <a:t> </a:t>
            </a:r>
            <a:r>
              <a:rPr lang="ru-RU" dirty="0" err="1"/>
              <a:t>перехоплення</a:t>
            </a:r>
            <a:r>
              <a:rPr lang="ru-RU" dirty="0"/>
              <a:t>. </a:t>
            </a:r>
            <a:r>
              <a:rPr lang="ru-RU" dirty="0" err="1"/>
              <a:t>Однак</a:t>
            </a:r>
            <a:r>
              <a:rPr lang="ru-RU" dirty="0"/>
              <a:t> вони </a:t>
            </a:r>
            <a:r>
              <a:rPr lang="ru-RU" dirty="0" err="1"/>
              <a:t>мають</a:t>
            </a:r>
            <a:r>
              <a:rPr lang="ru-RU" dirty="0"/>
              <a:t> бути </a:t>
            </a:r>
            <a:r>
              <a:rPr lang="ru-RU" dirty="0" err="1"/>
              <a:t>чітко</a:t>
            </a:r>
            <a:r>
              <a:rPr lang="ru-RU" dirty="0"/>
              <a:t> </a:t>
            </a:r>
            <a:r>
              <a:rPr lang="ru-RU" dirty="0" err="1"/>
              <a:t>передбачені</a:t>
            </a:r>
            <a:r>
              <a:rPr lang="ru-RU" dirty="0"/>
              <a:t> в </a:t>
            </a:r>
            <a:r>
              <a:rPr lang="ru-RU" dirty="0" err="1"/>
              <a:t>законі</a:t>
            </a:r>
            <a:r>
              <a:rPr lang="ru-RU" dirty="0"/>
              <a:t> для </a:t>
            </a:r>
            <a:r>
              <a:rPr lang="ru-RU" dirty="0" err="1"/>
              <a:t>запобігання</a:t>
            </a:r>
            <a:r>
              <a:rPr lang="ru-RU" dirty="0"/>
              <a:t>, </a:t>
            </a:r>
            <a:r>
              <a:rPr lang="ru-RU" dirty="0" err="1"/>
              <a:t>настільки</a:t>
            </a:r>
            <a:r>
              <a:rPr lang="ru-RU" dirty="0"/>
              <a:t> </a:t>
            </a:r>
            <a:r>
              <a:rPr lang="ru-RU" dirty="0" err="1"/>
              <a:t>наскільки</a:t>
            </a:r>
            <a:r>
              <a:rPr lang="ru-RU" dirty="0"/>
              <a:t> </a:t>
            </a:r>
            <a:r>
              <a:rPr lang="ru-RU" dirty="0" err="1"/>
              <a:t>це</a:t>
            </a:r>
            <a:r>
              <a:rPr lang="ru-RU" dirty="0"/>
              <a:t> </a:t>
            </a:r>
            <a:r>
              <a:rPr lang="ru-RU" dirty="0" err="1"/>
              <a:t>можливо</a:t>
            </a:r>
            <a:r>
              <a:rPr lang="ru-RU" dirty="0"/>
              <a:t>, </a:t>
            </a:r>
            <a:r>
              <a:rPr lang="ru-RU" dirty="0" err="1"/>
              <a:t>використання</a:t>
            </a:r>
            <a:r>
              <a:rPr lang="ru-RU" dirty="0"/>
              <a:t> </a:t>
            </a:r>
            <a:r>
              <a:rPr lang="ru-RU" dirty="0" err="1"/>
              <a:t>влади</a:t>
            </a:r>
            <a:r>
              <a:rPr lang="ru-RU" dirty="0"/>
              <a:t> державою для того, </a:t>
            </a:r>
            <a:r>
              <a:rPr lang="ru-RU" dirty="0" err="1"/>
              <a:t>щоб</a:t>
            </a:r>
            <a:r>
              <a:rPr lang="ru-RU" dirty="0"/>
              <a:t> </a:t>
            </a:r>
            <a:r>
              <a:rPr lang="ru-RU" dirty="0" err="1"/>
              <a:t>обійти</a:t>
            </a:r>
            <a:r>
              <a:rPr lang="ru-RU" dirty="0"/>
              <a:t> </a:t>
            </a:r>
            <a:r>
              <a:rPr lang="ru-RU" dirty="0" err="1"/>
              <a:t>національне</a:t>
            </a:r>
            <a:r>
              <a:rPr lang="ru-RU" dirty="0"/>
              <a:t> </a:t>
            </a:r>
            <a:r>
              <a:rPr lang="ru-RU" dirty="0" err="1"/>
              <a:t>законодавство</a:t>
            </a:r>
            <a:r>
              <a:rPr lang="ru-RU" dirty="0"/>
              <a:t> </a:t>
            </a:r>
            <a:r>
              <a:rPr lang="ru-RU" dirty="0" err="1"/>
              <a:t>або</a:t>
            </a:r>
            <a:r>
              <a:rPr lang="ru-RU" dirty="0"/>
              <a:t> </a:t>
            </a:r>
            <a:r>
              <a:rPr lang="ru-RU" dirty="0" err="1"/>
              <a:t>конвенційні</a:t>
            </a:r>
            <a:r>
              <a:rPr lang="ru-RU" dirty="0"/>
              <a:t> </a:t>
            </a:r>
            <a:r>
              <a:rPr lang="ru-RU" dirty="0" err="1"/>
              <a:t>зобов’язання</a:t>
            </a:r>
            <a:r>
              <a:rPr lang="ru-RU" dirty="0"/>
              <a:t>.</a:t>
            </a:r>
            <a:endParaRPr lang="en-US" dirty="0"/>
          </a:p>
        </p:txBody>
      </p:sp>
    </p:spTree>
    <p:extLst>
      <p:ext uri="{BB962C8B-B14F-4D97-AF65-F5344CB8AC3E}">
        <p14:creationId xmlns:p14="http://schemas.microsoft.com/office/powerpoint/2010/main" val="395820004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lnSpcReduction="10000"/>
          </a:bodyPr>
          <a:lstStyle/>
          <a:p>
            <a:pPr marL="0" indent="0" algn="just">
              <a:buNone/>
            </a:pPr>
            <a:r>
              <a:rPr lang="ru-RU" dirty="0" err="1"/>
              <a:t>Що</a:t>
            </a:r>
            <a:r>
              <a:rPr lang="ru-RU" dirty="0"/>
              <a:t> </a:t>
            </a:r>
            <a:r>
              <a:rPr lang="ru-RU" dirty="0" err="1"/>
              <a:t>стосується</a:t>
            </a:r>
            <a:r>
              <a:rPr lang="ru-RU" dirty="0"/>
              <a:t> </a:t>
            </a:r>
            <a:r>
              <a:rPr lang="ru-RU" dirty="0" err="1"/>
              <a:t>законодавства</a:t>
            </a:r>
            <a:r>
              <a:rPr lang="ru-RU" dirty="0"/>
              <a:t>, яке дозволяло </a:t>
            </a:r>
            <a:r>
              <a:rPr lang="ru-RU" dirty="0" err="1"/>
              <a:t>окремим</a:t>
            </a:r>
            <a:r>
              <a:rPr lang="ru-RU" dirty="0"/>
              <a:t> </a:t>
            </a:r>
            <a:r>
              <a:rPr lang="ru-RU" dirty="0" err="1"/>
              <a:t>державним</a:t>
            </a:r>
            <a:r>
              <a:rPr lang="ru-RU" dirty="0"/>
              <a:t> органам </a:t>
            </a:r>
            <a:r>
              <a:rPr lang="ru-RU" dirty="0" err="1"/>
              <a:t>отримувати</a:t>
            </a:r>
            <a:r>
              <a:rPr lang="ru-RU" dirty="0"/>
              <a:t> </a:t>
            </a:r>
            <a:r>
              <a:rPr lang="ru-RU" dirty="0" err="1"/>
              <a:t>дані</a:t>
            </a:r>
            <a:r>
              <a:rPr lang="ru-RU" dirty="0"/>
              <a:t> </a:t>
            </a:r>
            <a:r>
              <a:rPr lang="ru-RU" dirty="0" err="1"/>
              <a:t>від</a:t>
            </a:r>
            <a:r>
              <a:rPr lang="ru-RU" dirty="0"/>
              <a:t> </a:t>
            </a:r>
            <a:r>
              <a:rPr lang="ru-RU" dirty="0" err="1"/>
              <a:t>постачальників</a:t>
            </a:r>
            <a:r>
              <a:rPr lang="ru-RU" dirty="0"/>
              <a:t> </a:t>
            </a:r>
            <a:r>
              <a:rPr lang="ru-RU" dirty="0" err="1"/>
              <a:t>послуг</a:t>
            </a:r>
            <a:r>
              <a:rPr lang="ru-RU" dirty="0"/>
              <a:t> </a:t>
            </a:r>
            <a:r>
              <a:rPr lang="ru-RU" dirty="0" err="1"/>
              <a:t>зв'язку</a:t>
            </a:r>
            <a:r>
              <a:rPr lang="ru-RU" dirty="0"/>
              <a:t>, </a:t>
            </a:r>
            <a:r>
              <a:rPr lang="ru-RU" dirty="0" smtClean="0"/>
              <a:t>ЄСПЛ </a:t>
            </a:r>
            <a:r>
              <a:rPr lang="ru-RU" dirty="0" err="1" smtClean="0"/>
              <a:t>зазначив</a:t>
            </a:r>
            <a:r>
              <a:rPr lang="ru-RU" dirty="0"/>
              <a:t>, </a:t>
            </a:r>
            <a:r>
              <a:rPr lang="ru-RU" dirty="0" err="1"/>
              <a:t>що</a:t>
            </a:r>
            <a:r>
              <a:rPr lang="ru-RU" dirty="0"/>
              <a:t> </a:t>
            </a:r>
            <a:r>
              <a:rPr lang="ru-RU" dirty="0" err="1"/>
              <a:t>такий</a:t>
            </a:r>
            <a:r>
              <a:rPr lang="ru-RU" dirty="0"/>
              <a:t> доступ </a:t>
            </a:r>
            <a:r>
              <a:rPr lang="ru-RU" dirty="0" err="1"/>
              <a:t>має</a:t>
            </a:r>
            <a:r>
              <a:rPr lang="ru-RU" dirty="0"/>
              <a:t> бути </a:t>
            </a:r>
            <a:r>
              <a:rPr lang="ru-RU" dirty="0" err="1"/>
              <a:t>обмежений</a:t>
            </a:r>
            <a:r>
              <a:rPr lang="ru-RU" dirty="0"/>
              <a:t> метою </a:t>
            </a:r>
            <a:r>
              <a:rPr lang="ru-RU" dirty="0" err="1"/>
              <a:t>боротьби</a:t>
            </a:r>
            <a:r>
              <a:rPr lang="ru-RU" dirty="0"/>
              <a:t> з «</a:t>
            </a:r>
            <a:r>
              <a:rPr lang="ru-RU" dirty="0" err="1"/>
              <a:t>серйозним</a:t>
            </a:r>
            <a:r>
              <a:rPr lang="ru-RU" dirty="0"/>
              <a:t> </a:t>
            </a:r>
            <a:r>
              <a:rPr lang="ru-RU" dirty="0" err="1"/>
              <a:t>злочином</a:t>
            </a:r>
            <a:r>
              <a:rPr lang="ru-RU" dirty="0"/>
              <a:t>», і </a:t>
            </a:r>
            <a:r>
              <a:rPr lang="ru-RU" dirty="0" err="1"/>
              <a:t>цей</a:t>
            </a:r>
            <a:r>
              <a:rPr lang="ru-RU" dirty="0"/>
              <a:t> доступ </a:t>
            </a:r>
            <a:r>
              <a:rPr lang="ru-RU" dirty="0" err="1"/>
              <a:t>має</a:t>
            </a:r>
            <a:r>
              <a:rPr lang="ru-RU" dirty="0"/>
              <a:t> </a:t>
            </a:r>
            <a:r>
              <a:rPr lang="ru-RU" dirty="0" err="1"/>
              <a:t>надаватись</a:t>
            </a:r>
            <a:r>
              <a:rPr lang="ru-RU" dirty="0"/>
              <a:t> з </a:t>
            </a:r>
            <a:r>
              <a:rPr lang="ru-RU" dirty="0" err="1"/>
              <a:t>попереднім</a:t>
            </a:r>
            <a:r>
              <a:rPr lang="ru-RU" dirty="0"/>
              <a:t> </a:t>
            </a:r>
            <a:r>
              <a:rPr lang="ru-RU" dirty="0" err="1"/>
              <a:t>судовим</a:t>
            </a:r>
            <a:r>
              <a:rPr lang="ru-RU" dirty="0"/>
              <a:t> контролем </a:t>
            </a:r>
            <a:r>
              <a:rPr lang="ru-RU" dirty="0" err="1"/>
              <a:t>або</a:t>
            </a:r>
            <a:r>
              <a:rPr lang="ru-RU" dirty="0"/>
              <a:t> контролем </a:t>
            </a:r>
            <a:r>
              <a:rPr lang="ru-RU" dirty="0" err="1"/>
              <a:t>незалежним</a:t>
            </a:r>
            <a:r>
              <a:rPr lang="ru-RU" dirty="0"/>
              <a:t> </a:t>
            </a:r>
            <a:r>
              <a:rPr lang="ru-RU" dirty="0" err="1"/>
              <a:t>адміністративним</a:t>
            </a:r>
            <a:r>
              <a:rPr lang="ru-RU" dirty="0"/>
              <a:t> органом. </a:t>
            </a:r>
            <a:endParaRPr lang="ru-RU" dirty="0" smtClean="0"/>
          </a:p>
          <a:p>
            <a:pPr marL="0" indent="0" algn="just">
              <a:buNone/>
            </a:pPr>
            <a:r>
              <a:rPr lang="ru-RU" dirty="0" err="1" smtClean="0"/>
              <a:t>Оскільки</a:t>
            </a:r>
            <a:r>
              <a:rPr lang="ru-RU" dirty="0" smtClean="0"/>
              <a:t> </a:t>
            </a:r>
            <a:r>
              <a:rPr lang="ru-RU" dirty="0" err="1"/>
              <a:t>відповідне</a:t>
            </a:r>
            <a:r>
              <a:rPr lang="ru-RU" dirty="0"/>
              <a:t> </a:t>
            </a:r>
            <a:r>
              <a:rPr lang="ru-RU" dirty="0" err="1"/>
              <a:t>законодавство</a:t>
            </a:r>
            <a:r>
              <a:rPr lang="ru-RU" dirty="0"/>
              <a:t> допускало доступ до </a:t>
            </a:r>
            <a:r>
              <a:rPr lang="ru-RU" dirty="0" err="1"/>
              <a:t>збережених</a:t>
            </a:r>
            <a:r>
              <a:rPr lang="ru-RU" dirty="0"/>
              <a:t> </a:t>
            </a:r>
            <a:r>
              <a:rPr lang="ru-RU" dirty="0" err="1"/>
              <a:t>даних</a:t>
            </a:r>
            <a:r>
              <a:rPr lang="ru-RU" dirty="0"/>
              <a:t> з метою </a:t>
            </a:r>
            <a:r>
              <a:rPr lang="ru-RU" dirty="0" err="1"/>
              <a:t>боротьби</a:t>
            </a:r>
            <a:r>
              <a:rPr lang="ru-RU" dirty="0"/>
              <a:t> з </a:t>
            </a:r>
            <a:r>
              <a:rPr lang="ru-RU" dirty="0" err="1"/>
              <a:t>злочинністю</a:t>
            </a:r>
            <a:r>
              <a:rPr lang="ru-RU" dirty="0"/>
              <a:t> (а не з «</a:t>
            </a:r>
            <a:r>
              <a:rPr lang="ru-RU" dirty="0" err="1"/>
              <a:t>серйозним</a:t>
            </a:r>
            <a:r>
              <a:rPr lang="ru-RU" dirty="0"/>
              <a:t> </a:t>
            </a:r>
            <a:r>
              <a:rPr lang="ru-RU" dirty="0" err="1"/>
              <a:t>злочином</a:t>
            </a:r>
            <a:r>
              <a:rPr lang="ru-RU" dirty="0"/>
              <a:t>»), і за </a:t>
            </a:r>
            <a:r>
              <a:rPr lang="ru-RU" dirty="0" err="1"/>
              <a:t>винятком</a:t>
            </a:r>
            <a:r>
              <a:rPr lang="ru-RU" dirty="0"/>
              <a:t> </a:t>
            </a:r>
            <a:r>
              <a:rPr lang="ru-RU" dirty="0" err="1"/>
              <a:t>випадків</a:t>
            </a:r>
            <a:r>
              <a:rPr lang="ru-RU" dirty="0"/>
              <a:t>, коли доступ до </a:t>
            </a:r>
            <a:r>
              <a:rPr lang="ru-RU" dirty="0" err="1"/>
              <a:t>інформації</a:t>
            </a:r>
            <a:r>
              <a:rPr lang="ru-RU" dirty="0"/>
              <a:t> </a:t>
            </a:r>
            <a:r>
              <a:rPr lang="ru-RU" dirty="0" err="1"/>
              <a:t>вимагався</a:t>
            </a:r>
            <a:r>
              <a:rPr lang="ru-RU" dirty="0"/>
              <a:t> з метою </a:t>
            </a:r>
            <a:r>
              <a:rPr lang="ru-RU" dirty="0" err="1"/>
              <a:t>визначення</a:t>
            </a:r>
            <a:r>
              <a:rPr lang="ru-RU" dirty="0"/>
              <a:t> </a:t>
            </a:r>
            <a:r>
              <a:rPr lang="ru-RU" dirty="0" err="1"/>
              <a:t>джерела</a:t>
            </a:r>
            <a:r>
              <a:rPr lang="ru-RU" dirty="0"/>
              <a:t> </a:t>
            </a:r>
            <a:r>
              <a:rPr lang="ru-RU" dirty="0" err="1"/>
              <a:t>журналіста</a:t>
            </a:r>
            <a:r>
              <a:rPr lang="ru-RU" dirty="0"/>
              <a:t> </a:t>
            </a:r>
            <a:r>
              <a:rPr lang="ru-RU" dirty="0" err="1"/>
              <a:t>це</a:t>
            </a:r>
            <a:r>
              <a:rPr lang="ru-RU" dirty="0"/>
              <a:t> не </a:t>
            </a:r>
            <a:r>
              <a:rPr lang="ru-RU" dirty="0" err="1"/>
              <a:t>було</a:t>
            </a:r>
            <a:r>
              <a:rPr lang="ru-RU" dirty="0"/>
              <a:t> предметом </a:t>
            </a:r>
            <a:r>
              <a:rPr lang="ru-RU" dirty="0" err="1"/>
              <a:t>попереднього</a:t>
            </a:r>
            <a:r>
              <a:rPr lang="ru-RU" dirty="0"/>
              <a:t> перегляду судом, </a:t>
            </a:r>
            <a:r>
              <a:rPr lang="ru-RU" dirty="0" err="1"/>
              <a:t>втручання</a:t>
            </a:r>
            <a:r>
              <a:rPr lang="ru-RU" dirty="0"/>
              <a:t> </a:t>
            </a:r>
            <a:r>
              <a:rPr lang="ru-RU" dirty="0" err="1"/>
              <a:t>здійснювалося</a:t>
            </a:r>
            <a:r>
              <a:rPr lang="ru-RU" dirty="0"/>
              <a:t> не у </a:t>
            </a:r>
            <a:r>
              <a:rPr lang="ru-RU" dirty="0" err="1"/>
              <a:t>відповідності</a:t>
            </a:r>
            <a:r>
              <a:rPr lang="ru-RU" dirty="0"/>
              <a:t> до закону у </a:t>
            </a:r>
            <a:r>
              <a:rPr lang="ru-RU" dirty="0" err="1"/>
              <a:t>сенсі</a:t>
            </a:r>
            <a:r>
              <a:rPr lang="ru-RU" dirty="0"/>
              <a:t> </a:t>
            </a:r>
            <a:r>
              <a:rPr lang="ru-RU" dirty="0" err="1"/>
              <a:t>статті</a:t>
            </a:r>
            <a:r>
              <a:rPr lang="ru-RU" dirty="0"/>
              <a:t> 8 </a:t>
            </a:r>
            <a:r>
              <a:rPr lang="ru-RU" dirty="0" smtClean="0"/>
              <a:t>КЗПЛ.</a:t>
            </a:r>
            <a:endParaRPr lang="en-US" dirty="0"/>
          </a:p>
        </p:txBody>
      </p:sp>
    </p:spTree>
    <p:extLst>
      <p:ext uri="{BB962C8B-B14F-4D97-AF65-F5344CB8AC3E}">
        <p14:creationId xmlns:p14="http://schemas.microsoft.com/office/powerpoint/2010/main" val="283606320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368152"/>
          </a:xfrm>
        </p:spPr>
        <p:txBody>
          <a:bodyPr>
            <a:normAutofit fontScale="90000"/>
          </a:bodyPr>
          <a:lstStyle/>
          <a:p>
            <a:pPr algn="ctr"/>
            <a:r>
              <a:rPr lang="ru-RU" sz="2200" b="1" dirty="0" smtClean="0"/>
              <a:t/>
            </a:r>
            <a:br>
              <a:rPr lang="ru-RU" sz="2200" b="1" dirty="0" smtClean="0"/>
            </a:br>
            <a:r>
              <a:rPr lang="ru-RU" sz="2200" b="1" dirty="0"/>
              <a:t/>
            </a:r>
            <a:br>
              <a:rPr lang="ru-RU" sz="2200" b="1" dirty="0"/>
            </a:br>
            <a:r>
              <a:rPr lang="ru-RU" sz="2200" b="1" dirty="0" smtClean="0"/>
              <a:t/>
            </a:r>
            <a:br>
              <a:rPr lang="ru-RU" sz="2200" b="1" dirty="0" smtClean="0"/>
            </a:br>
            <a:r>
              <a:rPr lang="ru-RU" sz="2200" b="1" dirty="0"/>
              <a:t/>
            </a:r>
            <a:br>
              <a:rPr lang="ru-RU" sz="2200" b="1" dirty="0"/>
            </a:br>
            <a:r>
              <a:rPr lang="ru-RU" sz="2200" b="1" dirty="0" smtClean="0"/>
              <a:t/>
            </a:r>
            <a:br>
              <a:rPr lang="ru-RU" sz="2200" b="1" dirty="0" smtClean="0"/>
            </a:br>
            <a:r>
              <a:rPr lang="ru-RU" sz="2200" b="1" dirty="0"/>
              <a:t/>
            </a:r>
            <a:br>
              <a:rPr lang="ru-RU" sz="2200" b="1" dirty="0"/>
            </a:br>
            <a:r>
              <a:rPr lang="ru-RU" sz="2200" b="1" dirty="0" smtClean="0"/>
              <a:t/>
            </a:r>
            <a:br>
              <a:rPr lang="ru-RU" sz="2200" b="1" dirty="0" smtClean="0"/>
            </a:br>
            <a:r>
              <a:rPr lang="ru-RU" sz="2200" b="1" dirty="0"/>
              <a:t/>
            </a:r>
            <a:br>
              <a:rPr lang="ru-RU" sz="2200" b="1" dirty="0"/>
            </a:br>
            <a:r>
              <a:rPr lang="ru-RU" sz="2200" b="1" dirty="0" smtClean="0"/>
              <a:t/>
            </a:r>
            <a:br>
              <a:rPr lang="ru-RU" sz="2200" b="1" dirty="0" smtClean="0"/>
            </a:br>
            <a:r>
              <a:rPr lang="ru-RU" sz="2200" b="1" dirty="0"/>
              <a:t/>
            </a:r>
            <a:br>
              <a:rPr lang="ru-RU" sz="2200" b="1" dirty="0"/>
            </a:br>
            <a:r>
              <a:rPr lang="ru-RU" sz="2200" b="1" dirty="0" smtClean="0"/>
              <a:t>Постанова </a:t>
            </a:r>
            <a:r>
              <a:rPr lang="ru-RU" sz="2200" b="1" dirty="0" err="1"/>
              <a:t>Великої</a:t>
            </a:r>
            <a:r>
              <a:rPr lang="ru-RU" sz="2200" b="1" dirty="0"/>
              <a:t> </a:t>
            </a:r>
            <a:r>
              <a:rPr lang="ru-RU" sz="2200" b="1" dirty="0" err="1"/>
              <a:t>палати</a:t>
            </a:r>
            <a:r>
              <a:rPr lang="ru-RU" sz="2200" b="1" dirty="0"/>
              <a:t> ВС </a:t>
            </a:r>
            <a:r>
              <a:rPr lang="ru-RU" sz="2200" b="1" dirty="0" err="1"/>
              <a:t>від</a:t>
            </a:r>
            <a:r>
              <a:rPr lang="ru-RU" sz="2200" b="1" dirty="0"/>
              <a:t> </a:t>
            </a:r>
            <a:r>
              <a:rPr lang="ru-RU" sz="2200" b="1" dirty="0" smtClean="0"/>
              <a:t>14.11.2018 </a:t>
            </a:r>
            <a:r>
              <a:rPr lang="ru-RU" sz="2200" b="1" dirty="0"/>
              <a:t>р.</a:t>
            </a:r>
            <a:br>
              <a:rPr lang="ru-RU" sz="2200" b="1" dirty="0"/>
            </a:br>
            <a:r>
              <a:rPr lang="ru-RU" sz="2200" b="1" dirty="0"/>
              <a:t>по </a:t>
            </a:r>
            <a:r>
              <a:rPr lang="ru-RU" sz="2200" b="1" dirty="0" err="1" smtClean="0"/>
              <a:t>справі</a:t>
            </a:r>
            <a:r>
              <a:rPr lang="ru-RU" sz="2200" b="1" dirty="0" smtClean="0"/>
              <a:t> </a:t>
            </a:r>
            <a:r>
              <a:rPr lang="en-US" sz="2200" b="1" dirty="0"/>
              <a:t>№1-96/2007</a:t>
            </a:r>
            <a:r>
              <a:rPr lang="ru-RU" sz="5400" b="1" dirty="0"/>
              <a:t/>
            </a:r>
            <a:br>
              <a:rPr lang="ru-RU" sz="5400" b="1" dirty="0"/>
            </a:br>
            <a:endParaRPr lang="en-US" dirty="0"/>
          </a:p>
        </p:txBody>
      </p:sp>
      <p:sp>
        <p:nvSpPr>
          <p:cNvPr id="3" name="Объект 2"/>
          <p:cNvSpPr>
            <a:spLocks noGrp="1"/>
          </p:cNvSpPr>
          <p:nvPr>
            <p:ph idx="1"/>
          </p:nvPr>
        </p:nvSpPr>
        <p:spPr>
          <a:xfrm>
            <a:off x="457200" y="1844824"/>
            <a:ext cx="8229600" cy="4479776"/>
          </a:xfrm>
        </p:spPr>
        <p:txBody>
          <a:bodyPr/>
          <a:lstStyle/>
          <a:p>
            <a:pPr marL="0" indent="0">
              <a:buNone/>
            </a:pPr>
            <a:r>
              <a:rPr lang="ru-RU" dirty="0" err="1"/>
              <a:t>Європейський</a:t>
            </a:r>
            <a:r>
              <a:rPr lang="ru-RU" dirty="0"/>
              <a:t> суд з прав </a:t>
            </a:r>
            <a:r>
              <a:rPr lang="ru-RU" dirty="0" err="1"/>
              <a:t>людини</a:t>
            </a:r>
            <a:r>
              <a:rPr lang="ru-RU" dirty="0"/>
              <a:t> постановив </a:t>
            </a:r>
            <a:r>
              <a:rPr lang="ru-RU" dirty="0" err="1"/>
              <a:t>рішення</a:t>
            </a:r>
            <a:r>
              <a:rPr lang="ru-RU" dirty="0"/>
              <a:t> </a:t>
            </a:r>
            <a:r>
              <a:rPr lang="ru-RU" dirty="0" err="1"/>
              <a:t>від</a:t>
            </a:r>
            <a:r>
              <a:rPr lang="ru-RU" dirty="0"/>
              <a:t> 11 </a:t>
            </a:r>
            <a:r>
              <a:rPr lang="ru-RU" dirty="0" err="1"/>
              <a:t>липня</a:t>
            </a:r>
            <a:r>
              <a:rPr lang="ru-RU" dirty="0"/>
              <a:t> 2013 року у </a:t>
            </a:r>
            <a:r>
              <a:rPr lang="ru-RU" dirty="0" err="1"/>
              <a:t>справі</a:t>
            </a:r>
            <a:r>
              <a:rPr lang="ru-RU" dirty="0"/>
              <a:t> «</a:t>
            </a:r>
            <a:r>
              <a:rPr lang="ru-RU" dirty="0" err="1"/>
              <a:t>Рудніченко</a:t>
            </a:r>
            <a:r>
              <a:rPr lang="ru-RU" dirty="0"/>
              <a:t> </a:t>
            </a:r>
            <a:r>
              <a:rPr lang="ru-RU" dirty="0" err="1"/>
              <a:t>проти</a:t>
            </a:r>
            <a:r>
              <a:rPr lang="ru-RU" dirty="0"/>
              <a:t> </a:t>
            </a:r>
            <a:r>
              <a:rPr lang="ru-RU" dirty="0" err="1"/>
              <a:t>України</a:t>
            </a:r>
            <a:r>
              <a:rPr lang="ru-RU" dirty="0"/>
              <a:t>» (</a:t>
            </a:r>
            <a:r>
              <a:rPr lang="en-US" dirty="0"/>
              <a:t>Application No. 2775/07; </a:t>
            </a:r>
            <a:r>
              <a:rPr lang="en-US" dirty="0" err="1"/>
              <a:t>Rudnichenko</a:t>
            </a:r>
            <a:r>
              <a:rPr lang="en-US" dirty="0"/>
              <a:t> v. Ukraine, 11 July 2013), </a:t>
            </a:r>
            <a:r>
              <a:rPr lang="ru-RU" dirty="0" err="1"/>
              <a:t>яким</a:t>
            </a:r>
            <a:r>
              <a:rPr lang="ru-RU" dirty="0"/>
              <a:t> </a:t>
            </a:r>
            <a:r>
              <a:rPr lang="ru-RU" dirty="0" err="1"/>
              <a:t>констатував</a:t>
            </a:r>
            <a:r>
              <a:rPr lang="ru-RU" dirty="0"/>
              <a:t> </a:t>
            </a:r>
            <a:r>
              <a:rPr lang="ru-RU" dirty="0" err="1"/>
              <a:t>порушення</a:t>
            </a:r>
            <a:r>
              <a:rPr lang="ru-RU" dirty="0"/>
              <a:t> п. 1 ст. 5 </a:t>
            </a:r>
            <a:r>
              <a:rPr lang="ru-RU" dirty="0" err="1"/>
              <a:t>Конвенції</a:t>
            </a:r>
            <a:r>
              <a:rPr lang="ru-RU" dirty="0"/>
              <a:t> про </a:t>
            </a:r>
            <a:r>
              <a:rPr lang="ru-RU" dirty="0" err="1"/>
              <a:t>захист</a:t>
            </a:r>
            <a:r>
              <a:rPr lang="ru-RU" dirty="0"/>
              <a:t> прав </a:t>
            </a:r>
            <a:r>
              <a:rPr lang="ru-RU" dirty="0" err="1"/>
              <a:t>людини</a:t>
            </a:r>
            <a:r>
              <a:rPr lang="ru-RU" dirty="0"/>
              <a:t> і </a:t>
            </a:r>
            <a:r>
              <a:rPr lang="ru-RU" dirty="0" err="1"/>
              <a:t>основоположних</a:t>
            </a:r>
            <a:r>
              <a:rPr lang="ru-RU" dirty="0"/>
              <a:t> свобод </a:t>
            </a:r>
            <a:r>
              <a:rPr lang="ru-RU" dirty="0" err="1"/>
              <a:t>щодо</a:t>
            </a:r>
            <a:r>
              <a:rPr lang="ru-RU" dirty="0"/>
              <a:t> </a:t>
            </a:r>
            <a:r>
              <a:rPr lang="ru-RU" dirty="0" err="1"/>
              <a:t>законності</a:t>
            </a:r>
            <a:r>
              <a:rPr lang="ru-RU" dirty="0"/>
              <a:t> </a:t>
            </a:r>
            <a:r>
              <a:rPr lang="ru-RU" dirty="0" err="1"/>
              <a:t>тримання</a:t>
            </a:r>
            <a:r>
              <a:rPr lang="ru-RU" dirty="0"/>
              <a:t> </a:t>
            </a:r>
            <a:r>
              <a:rPr lang="ru-RU" dirty="0" err="1"/>
              <a:t>заявника</a:t>
            </a:r>
            <a:r>
              <a:rPr lang="ru-RU" dirty="0"/>
              <a:t> </a:t>
            </a:r>
            <a:r>
              <a:rPr lang="ru-RU" dirty="0" err="1"/>
              <a:t>під</a:t>
            </a:r>
            <a:r>
              <a:rPr lang="ru-RU" dirty="0"/>
              <a:t> </a:t>
            </a:r>
            <a:r>
              <a:rPr lang="ru-RU" dirty="0" err="1"/>
              <a:t>вартою</a:t>
            </a:r>
            <a:r>
              <a:rPr lang="ru-RU" dirty="0"/>
              <a:t>; п. 3 ст. 5 </a:t>
            </a:r>
            <a:r>
              <a:rPr lang="ru-RU" dirty="0" err="1"/>
              <a:t>Конвенції</a:t>
            </a:r>
            <a:r>
              <a:rPr lang="ru-RU" dirty="0"/>
              <a:t>; п. 1 та </a:t>
            </a:r>
            <a:r>
              <a:rPr lang="ru-RU" dirty="0" err="1"/>
              <a:t>підпункту</a:t>
            </a:r>
            <a:r>
              <a:rPr lang="ru-RU" dirty="0"/>
              <a:t> «</a:t>
            </a:r>
            <a:r>
              <a:rPr lang="en-US" dirty="0"/>
              <a:t>d» </a:t>
            </a:r>
            <a:r>
              <a:rPr lang="ru-RU" dirty="0"/>
              <a:t>п. 3 ст. 6 </a:t>
            </a:r>
            <a:r>
              <a:rPr lang="ru-RU" dirty="0" err="1"/>
              <a:t>Конвенції</a:t>
            </a:r>
            <a:r>
              <a:rPr lang="ru-RU" dirty="0"/>
              <a:t> </a:t>
            </a:r>
            <a:r>
              <a:rPr lang="ru-RU" dirty="0" err="1"/>
              <a:t>щодо</a:t>
            </a:r>
            <a:r>
              <a:rPr lang="ru-RU" dirty="0"/>
              <a:t> </a:t>
            </a:r>
            <a:r>
              <a:rPr lang="ru-RU" dirty="0" err="1"/>
              <a:t>незабезпечення</a:t>
            </a:r>
            <a:r>
              <a:rPr lang="ru-RU" dirty="0"/>
              <a:t> явки </a:t>
            </a:r>
            <a:r>
              <a:rPr lang="ru-RU" dirty="0" err="1"/>
              <a:t>свідка</a:t>
            </a:r>
            <a:r>
              <a:rPr lang="ru-RU" dirty="0"/>
              <a:t>; п. 1 ст. 6 </a:t>
            </a:r>
            <a:r>
              <a:rPr lang="ru-RU" dirty="0" err="1"/>
              <a:t>Конвенції</a:t>
            </a:r>
            <a:r>
              <a:rPr lang="ru-RU" dirty="0"/>
              <a:t> через </a:t>
            </a:r>
            <a:r>
              <a:rPr lang="ru-RU" dirty="0" err="1"/>
              <a:t>відсутність</a:t>
            </a:r>
            <a:r>
              <a:rPr lang="ru-RU" dirty="0"/>
              <a:t> </a:t>
            </a:r>
            <a:r>
              <a:rPr lang="ru-RU" dirty="0" err="1"/>
              <a:t>безсторонності</a:t>
            </a:r>
            <a:r>
              <a:rPr lang="ru-RU" dirty="0"/>
              <a:t> суду </a:t>
            </a:r>
            <a:r>
              <a:rPr lang="ru-RU" dirty="0" err="1"/>
              <a:t>першої</a:t>
            </a:r>
            <a:r>
              <a:rPr lang="ru-RU" dirty="0"/>
              <a:t> </a:t>
            </a:r>
            <a:r>
              <a:rPr lang="ru-RU" dirty="0" err="1"/>
              <a:t>інстанції</a:t>
            </a:r>
            <a:r>
              <a:rPr lang="ru-RU" dirty="0"/>
              <a:t>, </a:t>
            </a:r>
            <a:r>
              <a:rPr lang="ru-RU" dirty="0" err="1"/>
              <a:t>який</a:t>
            </a:r>
            <a:r>
              <a:rPr lang="ru-RU" dirty="0"/>
              <a:t> </a:t>
            </a:r>
            <a:r>
              <a:rPr lang="ru-RU" dirty="0" err="1"/>
              <a:t>виніс</a:t>
            </a:r>
            <a:r>
              <a:rPr lang="ru-RU" dirty="0"/>
              <a:t> </a:t>
            </a:r>
            <a:r>
              <a:rPr lang="ru-RU" dirty="0" err="1"/>
              <a:t>обвинувальний</a:t>
            </a:r>
            <a:r>
              <a:rPr lang="ru-RU" dirty="0"/>
              <a:t> </a:t>
            </a:r>
            <a:r>
              <a:rPr lang="ru-RU" dirty="0" err="1"/>
              <a:t>вирок</a:t>
            </a:r>
            <a:r>
              <a:rPr lang="ru-RU" dirty="0"/>
              <a:t> </a:t>
            </a:r>
            <a:r>
              <a:rPr lang="ru-RU" dirty="0" err="1"/>
              <a:t>заявнику</a:t>
            </a:r>
            <a:r>
              <a:rPr lang="ru-RU" dirty="0"/>
              <a:t>.</a:t>
            </a:r>
            <a:endParaRPr lang="en-US" dirty="0"/>
          </a:p>
        </p:txBody>
      </p:sp>
    </p:spTree>
    <p:extLst>
      <p:ext uri="{BB962C8B-B14F-4D97-AF65-F5344CB8AC3E}">
        <p14:creationId xmlns:p14="http://schemas.microsoft.com/office/powerpoint/2010/main" val="334832185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35280" cy="5991944"/>
          </a:xfrm>
        </p:spPr>
        <p:txBody>
          <a:bodyPr>
            <a:normAutofit lnSpcReduction="10000"/>
          </a:bodyPr>
          <a:lstStyle/>
          <a:p>
            <a:pPr marL="0" indent="0">
              <a:buNone/>
            </a:pPr>
            <a:r>
              <a:rPr lang="ru-RU" dirty="0"/>
              <a:t>За результатом перегляду заяви </a:t>
            </a:r>
            <a:r>
              <a:rPr lang="ru-RU" dirty="0" err="1"/>
              <a:t>Рудніченка</a:t>
            </a:r>
            <a:r>
              <a:rPr lang="ru-RU" dirty="0"/>
              <a:t> С.В. з </a:t>
            </a:r>
            <a:r>
              <a:rPr lang="ru-RU" dirty="0" err="1"/>
              <a:t>підстави</a:t>
            </a:r>
            <a:r>
              <a:rPr lang="ru-RU" dirty="0"/>
              <a:t> </a:t>
            </a:r>
            <a:r>
              <a:rPr lang="ru-RU" dirty="0" err="1"/>
              <a:t>встановлення</a:t>
            </a:r>
            <a:r>
              <a:rPr lang="ru-RU" dirty="0"/>
              <a:t> </a:t>
            </a:r>
            <a:r>
              <a:rPr lang="ru-RU" dirty="0" err="1"/>
              <a:t>міжнародною</a:t>
            </a:r>
            <a:r>
              <a:rPr lang="ru-RU" dirty="0"/>
              <a:t> судовою </a:t>
            </a:r>
            <a:r>
              <a:rPr lang="ru-RU" dirty="0" err="1"/>
              <a:t>установою</a:t>
            </a:r>
            <a:r>
              <a:rPr lang="ru-RU" dirty="0"/>
              <a:t>, </a:t>
            </a:r>
            <a:r>
              <a:rPr lang="ru-RU" dirty="0" err="1"/>
              <a:t>юрисдикція</a:t>
            </a:r>
            <a:r>
              <a:rPr lang="ru-RU" dirty="0"/>
              <a:t> </a:t>
            </a:r>
            <a:r>
              <a:rPr lang="ru-RU" dirty="0" err="1"/>
              <a:t>якої</a:t>
            </a:r>
            <a:r>
              <a:rPr lang="ru-RU" dirty="0"/>
              <a:t> </a:t>
            </a:r>
            <a:r>
              <a:rPr lang="ru-RU" dirty="0" err="1"/>
              <a:t>визнана</a:t>
            </a:r>
            <a:r>
              <a:rPr lang="ru-RU" dirty="0"/>
              <a:t> </a:t>
            </a:r>
            <a:r>
              <a:rPr lang="ru-RU" dirty="0" err="1"/>
              <a:t>Україною</a:t>
            </a:r>
            <a:r>
              <a:rPr lang="ru-RU" dirty="0"/>
              <a:t>, </a:t>
            </a:r>
            <a:r>
              <a:rPr lang="ru-RU" dirty="0" err="1"/>
              <a:t>порушення</a:t>
            </a:r>
            <a:r>
              <a:rPr lang="ru-RU" dirty="0"/>
              <a:t> </a:t>
            </a:r>
            <a:r>
              <a:rPr lang="ru-RU" dirty="0" err="1"/>
              <a:t>Україною</a:t>
            </a:r>
            <a:r>
              <a:rPr lang="ru-RU" dirty="0"/>
              <a:t> </a:t>
            </a:r>
            <a:r>
              <a:rPr lang="ru-RU" dirty="0" err="1"/>
              <a:t>міжнародних</a:t>
            </a:r>
            <a:r>
              <a:rPr lang="ru-RU" dirty="0"/>
              <a:t> </a:t>
            </a:r>
            <a:r>
              <a:rPr lang="ru-RU" dirty="0" err="1"/>
              <a:t>зобов’язань</a:t>
            </a:r>
            <a:r>
              <a:rPr lang="ru-RU" dirty="0"/>
              <a:t>, Велика Палата Верховного Суду </a:t>
            </a:r>
            <a:r>
              <a:rPr lang="ru-RU" dirty="0" err="1"/>
              <a:t>постановою</a:t>
            </a:r>
            <a:r>
              <a:rPr lang="ru-RU" dirty="0"/>
              <a:t> </a:t>
            </a:r>
            <a:r>
              <a:rPr lang="ru-RU" dirty="0" err="1"/>
              <a:t>від</a:t>
            </a:r>
            <a:r>
              <a:rPr lang="ru-RU" dirty="0"/>
              <a:t> 14 листопада 2018 року </a:t>
            </a:r>
            <a:r>
              <a:rPr lang="ru-RU" dirty="0" err="1"/>
              <a:t>заяву</a:t>
            </a:r>
            <a:r>
              <a:rPr lang="ru-RU" dirty="0"/>
              <a:t> </a:t>
            </a:r>
            <a:r>
              <a:rPr lang="ru-RU" dirty="0" err="1"/>
              <a:t>засудженого</a:t>
            </a:r>
            <a:r>
              <a:rPr lang="ru-RU" dirty="0"/>
              <a:t> </a:t>
            </a:r>
            <a:r>
              <a:rPr lang="ru-RU" dirty="0" err="1"/>
              <a:t>задовольнила</a:t>
            </a:r>
            <a:r>
              <a:rPr lang="ru-RU" dirty="0"/>
              <a:t> </a:t>
            </a:r>
            <a:r>
              <a:rPr lang="ru-RU" dirty="0" err="1"/>
              <a:t>повністю</a:t>
            </a:r>
            <a:r>
              <a:rPr lang="ru-RU" dirty="0"/>
              <a:t>. Велика Палата ВС </a:t>
            </a:r>
            <a:r>
              <a:rPr lang="ru-RU" dirty="0" err="1"/>
              <a:t>скасувала</a:t>
            </a:r>
            <a:r>
              <a:rPr lang="ru-RU" dirty="0"/>
              <a:t> </a:t>
            </a:r>
            <a:r>
              <a:rPr lang="ru-RU" dirty="0" err="1"/>
              <a:t>судові</a:t>
            </a:r>
            <a:r>
              <a:rPr lang="ru-RU" dirty="0"/>
              <a:t> </a:t>
            </a:r>
            <a:r>
              <a:rPr lang="ru-RU" dirty="0" err="1"/>
              <a:t>рішення</a:t>
            </a:r>
            <a:r>
              <a:rPr lang="ru-RU" dirty="0"/>
              <a:t> у </a:t>
            </a:r>
            <a:r>
              <a:rPr lang="ru-RU" dirty="0" err="1"/>
              <a:t>тій</a:t>
            </a:r>
            <a:r>
              <a:rPr lang="ru-RU" dirty="0"/>
              <a:t> </a:t>
            </a:r>
            <a:r>
              <a:rPr lang="ru-RU" dirty="0" err="1"/>
              <a:t>їх</a:t>
            </a:r>
            <a:r>
              <a:rPr lang="ru-RU" dirty="0"/>
              <a:t> </a:t>
            </a:r>
            <a:r>
              <a:rPr lang="ru-RU" dirty="0" err="1"/>
              <a:t>частині</a:t>
            </a:r>
            <a:r>
              <a:rPr lang="ru-RU" dirty="0"/>
              <a:t>, в </a:t>
            </a:r>
            <a:r>
              <a:rPr lang="ru-RU" dirty="0" err="1"/>
              <a:t>якій</a:t>
            </a:r>
            <a:r>
              <a:rPr lang="ru-RU" dirty="0"/>
              <a:t> ЄСПЛ </a:t>
            </a:r>
            <a:r>
              <a:rPr lang="ru-RU" dirty="0" err="1"/>
              <a:t>встановив</a:t>
            </a:r>
            <a:r>
              <a:rPr lang="ru-RU" dirty="0"/>
              <a:t> </a:t>
            </a:r>
            <a:r>
              <a:rPr lang="ru-RU" dirty="0" err="1"/>
              <a:t>зазначені</a:t>
            </a:r>
            <a:r>
              <a:rPr lang="ru-RU" dirty="0"/>
              <a:t> </a:t>
            </a:r>
            <a:r>
              <a:rPr lang="ru-RU" dirty="0" err="1"/>
              <a:t>порушення</a:t>
            </a:r>
            <a:r>
              <a:rPr lang="ru-RU" dirty="0"/>
              <a:t> </a:t>
            </a:r>
            <a:r>
              <a:rPr lang="ru-RU" dirty="0" err="1"/>
              <a:t>Конвенції</a:t>
            </a:r>
            <a:r>
              <a:rPr lang="ru-RU" dirty="0"/>
              <a:t>, </a:t>
            </a:r>
            <a:r>
              <a:rPr lang="ru-RU" dirty="0" err="1"/>
              <a:t>призначивши</a:t>
            </a:r>
            <a:r>
              <a:rPr lang="ru-RU" dirty="0"/>
              <a:t> </a:t>
            </a:r>
            <a:r>
              <a:rPr lang="ru-RU" dirty="0" err="1"/>
              <a:t>новий</a:t>
            </a:r>
            <a:r>
              <a:rPr lang="ru-RU" dirty="0"/>
              <a:t> </a:t>
            </a:r>
            <a:r>
              <a:rPr lang="ru-RU" dirty="0" err="1"/>
              <a:t>розгляд</a:t>
            </a:r>
            <a:r>
              <a:rPr lang="ru-RU" dirty="0"/>
              <a:t> </a:t>
            </a:r>
            <a:r>
              <a:rPr lang="ru-RU" dirty="0" err="1"/>
              <a:t>цієї</a:t>
            </a:r>
            <a:r>
              <a:rPr lang="ru-RU" dirty="0"/>
              <a:t> </a:t>
            </a:r>
            <a:r>
              <a:rPr lang="ru-RU" dirty="0" err="1"/>
              <a:t>справи</a:t>
            </a:r>
            <a:r>
              <a:rPr lang="ru-RU" dirty="0"/>
              <a:t> в </a:t>
            </a:r>
            <a:r>
              <a:rPr lang="ru-RU" dirty="0" err="1"/>
              <a:t>суді</a:t>
            </a:r>
            <a:r>
              <a:rPr lang="ru-RU" dirty="0"/>
              <a:t> </a:t>
            </a:r>
            <a:r>
              <a:rPr lang="ru-RU" dirty="0" err="1"/>
              <a:t>першої</a:t>
            </a:r>
            <a:r>
              <a:rPr lang="ru-RU" dirty="0"/>
              <a:t> </a:t>
            </a:r>
            <a:r>
              <a:rPr lang="ru-RU" dirty="0" err="1"/>
              <a:t>інстанції</a:t>
            </a:r>
            <a:r>
              <a:rPr lang="ru-RU" dirty="0"/>
              <a:t>.</a:t>
            </a:r>
          </a:p>
          <a:p>
            <a:pPr marL="0" indent="0">
              <a:buNone/>
            </a:pPr>
            <a:r>
              <a:rPr lang="ru-RU" dirty="0"/>
              <a:t>Велика Палата ВС </a:t>
            </a:r>
            <a:r>
              <a:rPr lang="ru-RU" dirty="0" err="1"/>
              <a:t>погодилася</a:t>
            </a:r>
            <a:r>
              <a:rPr lang="ru-RU" dirty="0"/>
              <a:t> з </a:t>
            </a:r>
            <a:r>
              <a:rPr lang="ru-RU" dirty="0" err="1"/>
              <a:t>висновком</a:t>
            </a:r>
            <a:r>
              <a:rPr lang="ru-RU" dirty="0"/>
              <a:t> ЄСПЛ про те, </a:t>
            </a:r>
            <a:r>
              <a:rPr lang="ru-RU" dirty="0" err="1"/>
              <a:t>що</a:t>
            </a:r>
            <a:r>
              <a:rPr lang="ru-RU" dirty="0"/>
              <a:t> не </a:t>
            </a:r>
            <a:r>
              <a:rPr lang="ru-RU" dirty="0" err="1"/>
              <a:t>було</a:t>
            </a:r>
            <a:r>
              <a:rPr lang="ru-RU" dirty="0"/>
              <a:t> </a:t>
            </a:r>
            <a:r>
              <a:rPr lang="ru-RU" dirty="0" err="1"/>
              <a:t>ніяких</a:t>
            </a:r>
            <a:r>
              <a:rPr lang="ru-RU" dirty="0"/>
              <a:t> причин для </a:t>
            </a:r>
            <a:r>
              <a:rPr lang="ru-RU" dirty="0" err="1"/>
              <a:t>обмеження</a:t>
            </a:r>
            <a:r>
              <a:rPr lang="ru-RU" dirty="0"/>
              <a:t> права </a:t>
            </a:r>
            <a:r>
              <a:rPr lang="ru-RU" dirty="0" err="1"/>
              <a:t>заявника</a:t>
            </a:r>
            <a:r>
              <a:rPr lang="ru-RU" dirty="0"/>
              <a:t> </a:t>
            </a:r>
            <a:r>
              <a:rPr lang="ru-RU" dirty="0" err="1"/>
              <a:t>домогтися</a:t>
            </a:r>
            <a:r>
              <a:rPr lang="ru-RU" dirty="0"/>
              <a:t> </a:t>
            </a:r>
            <a:r>
              <a:rPr lang="ru-RU" dirty="0" err="1"/>
              <a:t>допиту</a:t>
            </a:r>
            <a:r>
              <a:rPr lang="ru-RU" dirty="0"/>
              <a:t> </a:t>
            </a:r>
            <a:r>
              <a:rPr lang="ru-RU" dirty="0" err="1"/>
              <a:t>свідка</a:t>
            </a:r>
            <a:r>
              <a:rPr lang="ru-RU" dirty="0"/>
              <a:t>, </a:t>
            </a:r>
            <a:r>
              <a:rPr lang="ru-RU" dirty="0" err="1"/>
              <a:t>чиї</a:t>
            </a:r>
            <a:r>
              <a:rPr lang="ru-RU" dirty="0"/>
              <a:t> </a:t>
            </a:r>
            <a:r>
              <a:rPr lang="ru-RU" dirty="0" err="1"/>
              <a:t>показання</a:t>
            </a:r>
            <a:r>
              <a:rPr lang="ru-RU" dirty="0"/>
              <a:t> </a:t>
            </a:r>
            <a:r>
              <a:rPr lang="ru-RU" dirty="0" err="1"/>
              <a:t>лягли</a:t>
            </a:r>
            <a:r>
              <a:rPr lang="ru-RU" dirty="0"/>
              <a:t> в основу </a:t>
            </a:r>
            <a:r>
              <a:rPr lang="ru-RU" dirty="0" err="1"/>
              <a:t>вироку</a:t>
            </a:r>
            <a:r>
              <a:rPr lang="ru-RU" dirty="0"/>
              <a:t> </a:t>
            </a:r>
            <a:r>
              <a:rPr lang="ru-RU" dirty="0" err="1"/>
              <a:t>заявника</a:t>
            </a:r>
            <a:r>
              <a:rPr lang="ru-RU" dirty="0"/>
              <a:t> (п. 109 </a:t>
            </a:r>
            <a:r>
              <a:rPr lang="ru-RU" dirty="0" err="1"/>
              <a:t>Рішення</a:t>
            </a:r>
            <a:r>
              <a:rPr lang="ru-RU" dirty="0"/>
              <a:t> ЄСПЛ).</a:t>
            </a:r>
          </a:p>
          <a:p>
            <a:pPr marL="0" indent="0">
              <a:buNone/>
            </a:pPr>
            <a:endParaRPr lang="en-US" dirty="0"/>
          </a:p>
        </p:txBody>
      </p:sp>
    </p:spTree>
    <p:extLst>
      <p:ext uri="{BB962C8B-B14F-4D97-AF65-F5344CB8AC3E}">
        <p14:creationId xmlns:p14="http://schemas.microsoft.com/office/powerpoint/2010/main" val="3598877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lnSpcReduction="10000"/>
          </a:bodyPr>
          <a:lstStyle/>
          <a:p>
            <a:pPr marL="0" lvl="0" indent="0" algn="just">
              <a:buNone/>
            </a:pPr>
            <a:endParaRPr lang="uk-UA" b="1" dirty="0" smtClean="0"/>
          </a:p>
          <a:p>
            <a:pPr marL="0" indent="0" algn="ctr">
              <a:buNone/>
            </a:pPr>
            <a:r>
              <a:rPr lang="uk-UA" sz="2800" b="1" dirty="0"/>
              <a:t>Постанова ККС ВС від </a:t>
            </a:r>
            <a:r>
              <a:rPr lang="ru-RU" sz="2800" b="1" dirty="0"/>
              <a:t>12 </a:t>
            </a:r>
            <a:r>
              <a:rPr lang="ru-RU" sz="2800" b="1" dirty="0"/>
              <a:t>лютого 2019 </a:t>
            </a:r>
            <a:r>
              <a:rPr lang="ru-RU" sz="2800" b="1" dirty="0"/>
              <a:t>року, </a:t>
            </a:r>
          </a:p>
          <a:p>
            <a:pPr marL="0" indent="0" algn="ctr">
              <a:buNone/>
            </a:pPr>
            <a:r>
              <a:rPr lang="ru-RU" sz="2800" b="1" dirty="0"/>
              <a:t>справа №</a:t>
            </a:r>
            <a:r>
              <a:rPr lang="uk-UA" sz="2800" b="1" dirty="0"/>
              <a:t> </a:t>
            </a:r>
            <a:r>
              <a:rPr lang="en-US" sz="2800" b="1" dirty="0"/>
              <a:t>127/3712/17</a:t>
            </a:r>
            <a:endParaRPr lang="uk-UA" sz="2800" b="1" dirty="0"/>
          </a:p>
          <a:p>
            <a:pPr marL="0" indent="0" algn="ctr">
              <a:buNone/>
            </a:pPr>
            <a:endParaRPr lang="uk-UA" dirty="0" smtClean="0"/>
          </a:p>
          <a:p>
            <a:pPr marL="0" indent="0" algn="just">
              <a:buNone/>
            </a:pPr>
            <a:r>
              <a:rPr lang="uk-UA" b="1" dirty="0" smtClean="0"/>
              <a:t>Суди </a:t>
            </a:r>
            <a:r>
              <a:rPr lang="uk-UA" b="1" dirty="0"/>
              <a:t>апеляційної інстанції зобов’язані </a:t>
            </a:r>
            <a:r>
              <a:rPr lang="uk-UA" b="1" dirty="0" err="1"/>
              <a:t>безпосердньо</a:t>
            </a:r>
            <a:r>
              <a:rPr lang="uk-UA" b="1" dirty="0"/>
              <a:t> досліджувати докази, наявні у матеріалах справи, та давати їм </a:t>
            </a:r>
            <a:r>
              <a:rPr lang="uk-UA" b="1" dirty="0" err="1"/>
              <a:t>обгрунтовану</a:t>
            </a:r>
            <a:r>
              <a:rPr lang="uk-UA" b="1" dirty="0"/>
              <a:t> власну оцінку. Лише на підставі такого повного дослідження доказів та їх оцінки суди мають приймати рішення. Недотримання засади </a:t>
            </a:r>
            <a:r>
              <a:rPr lang="uk-UA" b="1" dirty="0" err="1"/>
              <a:t>безпосередньості</a:t>
            </a:r>
            <a:r>
              <a:rPr lang="uk-UA" b="1" dirty="0"/>
              <a:t> дослідження доказів призводить до недотримання інших засад кримінально-процесуального законодавства та є безсумнівним істотним порушенням вимог кримінального процесуального закону.</a:t>
            </a:r>
            <a:endParaRPr lang="en-US" dirty="0"/>
          </a:p>
          <a:p>
            <a:pPr marL="0" indent="0" algn="just">
              <a:buNone/>
            </a:pPr>
            <a:endParaRPr lang="en-US" dirty="0"/>
          </a:p>
        </p:txBody>
      </p:sp>
    </p:spTree>
    <p:extLst>
      <p:ext uri="{BB962C8B-B14F-4D97-AF65-F5344CB8AC3E}">
        <p14:creationId xmlns:p14="http://schemas.microsoft.com/office/powerpoint/2010/main" val="336630314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363272" cy="5991944"/>
          </a:xfrm>
        </p:spPr>
        <p:txBody>
          <a:bodyPr>
            <a:normAutofit fontScale="85000" lnSpcReduction="20000"/>
          </a:bodyPr>
          <a:lstStyle/>
          <a:p>
            <a:pPr marL="0" indent="0">
              <a:buNone/>
            </a:pPr>
            <a:r>
              <a:rPr lang="ru-RU" dirty="0" err="1"/>
              <a:t>Окрім</a:t>
            </a:r>
            <a:r>
              <a:rPr lang="ru-RU" dirty="0"/>
              <a:t> </a:t>
            </a:r>
            <a:r>
              <a:rPr lang="ru-RU" dirty="0" err="1"/>
              <a:t>цього</a:t>
            </a:r>
            <a:r>
              <a:rPr lang="ru-RU" dirty="0"/>
              <a:t>, Велика Палата ВС </a:t>
            </a:r>
            <a:r>
              <a:rPr lang="ru-RU" dirty="0" err="1"/>
              <a:t>врахувала</a:t>
            </a:r>
            <a:r>
              <a:rPr lang="ru-RU" dirty="0"/>
              <a:t> </a:t>
            </a:r>
            <a:r>
              <a:rPr lang="ru-RU" dirty="0" err="1"/>
              <a:t>висновок</a:t>
            </a:r>
            <a:r>
              <a:rPr lang="ru-RU" dirty="0"/>
              <a:t> ЄСПЛ про те, </a:t>
            </a:r>
            <a:r>
              <a:rPr lang="ru-RU" dirty="0" err="1"/>
              <a:t>що</a:t>
            </a:r>
            <a:r>
              <a:rPr lang="ru-RU" dirty="0"/>
              <a:t> </a:t>
            </a:r>
            <a:r>
              <a:rPr lang="ru-RU" dirty="0" err="1"/>
              <a:t>національний</a:t>
            </a:r>
            <a:r>
              <a:rPr lang="ru-RU" dirty="0"/>
              <a:t> суд, </a:t>
            </a:r>
            <a:r>
              <a:rPr lang="ru-RU" dirty="0" err="1"/>
              <a:t>ухвалюючи</a:t>
            </a:r>
            <a:r>
              <a:rPr lang="ru-RU" dirty="0"/>
              <a:t> </a:t>
            </a:r>
            <a:r>
              <a:rPr lang="ru-RU" dirty="0" err="1"/>
              <a:t>вирок</a:t>
            </a:r>
            <a:r>
              <a:rPr lang="ru-RU" dirty="0"/>
              <a:t> у </a:t>
            </a:r>
            <a:r>
              <a:rPr lang="ru-RU" dirty="0" err="1"/>
              <a:t>справі</a:t>
            </a:r>
            <a:r>
              <a:rPr lang="ru-RU" dirty="0"/>
              <a:t> </a:t>
            </a:r>
            <a:r>
              <a:rPr lang="ru-RU" dirty="0" err="1"/>
              <a:t>Рудніченка</a:t>
            </a:r>
            <a:r>
              <a:rPr lang="ru-RU" dirty="0"/>
              <a:t> С.В., не </a:t>
            </a:r>
            <a:r>
              <a:rPr lang="ru-RU" dirty="0" err="1"/>
              <a:t>був</a:t>
            </a:r>
            <a:r>
              <a:rPr lang="ru-RU" dirty="0"/>
              <a:t> </a:t>
            </a:r>
            <a:r>
              <a:rPr lang="ru-RU" dirty="0" err="1"/>
              <a:t>безстороннім</a:t>
            </a:r>
            <a:r>
              <a:rPr lang="ru-RU" dirty="0"/>
              <a:t> (п. 113 </a:t>
            </a:r>
            <a:r>
              <a:rPr lang="ru-RU" dirty="0" err="1"/>
              <a:t>Рішення</a:t>
            </a:r>
            <a:r>
              <a:rPr lang="ru-RU" dirty="0"/>
              <a:t> ЄСПЛ). </a:t>
            </a:r>
            <a:r>
              <a:rPr lang="ru-RU" dirty="0" err="1"/>
              <a:t>Безсторонність</a:t>
            </a:r>
            <a:r>
              <a:rPr lang="ru-RU" dirty="0"/>
              <a:t> </a:t>
            </a:r>
            <a:r>
              <a:rPr lang="ru-RU" dirty="0" err="1"/>
              <a:t>означає</a:t>
            </a:r>
            <a:r>
              <a:rPr lang="ru-RU" dirty="0"/>
              <a:t> </a:t>
            </a:r>
            <a:r>
              <a:rPr lang="ru-RU" dirty="0" err="1"/>
              <a:t>відсутність</a:t>
            </a:r>
            <a:r>
              <a:rPr lang="ru-RU" dirty="0"/>
              <a:t> </a:t>
            </a:r>
            <a:r>
              <a:rPr lang="ru-RU" dirty="0" err="1"/>
              <a:t>упередженості</a:t>
            </a:r>
            <a:r>
              <a:rPr lang="ru-RU" dirty="0"/>
              <a:t> та </a:t>
            </a:r>
            <a:r>
              <a:rPr lang="ru-RU" dirty="0" err="1"/>
              <a:t>прихильності</a:t>
            </a:r>
            <a:r>
              <a:rPr lang="ru-RU" dirty="0"/>
              <a:t>. ЄСПЛ </a:t>
            </a:r>
            <a:r>
              <a:rPr lang="ru-RU" dirty="0" err="1"/>
              <a:t>констатував</a:t>
            </a:r>
            <a:r>
              <a:rPr lang="ru-RU" dirty="0"/>
              <a:t>, </a:t>
            </a:r>
            <a:r>
              <a:rPr lang="ru-RU" dirty="0" err="1"/>
              <a:t>що</a:t>
            </a:r>
            <a:r>
              <a:rPr lang="ru-RU" dirty="0"/>
              <a:t> сам факт того, </a:t>
            </a:r>
            <a:r>
              <a:rPr lang="ru-RU" dirty="0" err="1"/>
              <a:t>що</a:t>
            </a:r>
            <a:r>
              <a:rPr lang="ru-RU" dirty="0"/>
              <a:t> справа </a:t>
            </a:r>
            <a:r>
              <a:rPr lang="ru-RU" dirty="0" err="1"/>
              <a:t>заявника</a:t>
            </a:r>
            <a:r>
              <a:rPr lang="ru-RU" dirty="0"/>
              <a:t> </a:t>
            </a:r>
            <a:r>
              <a:rPr lang="ru-RU" dirty="0" err="1"/>
              <a:t>розглядалася</a:t>
            </a:r>
            <a:r>
              <a:rPr lang="ru-RU" dirty="0"/>
              <a:t> </a:t>
            </a:r>
            <a:r>
              <a:rPr lang="ru-RU" dirty="0" err="1"/>
              <a:t>суддею</a:t>
            </a:r>
            <a:r>
              <a:rPr lang="ru-RU" dirty="0"/>
              <a:t>, яка сама мала </a:t>
            </a:r>
            <a:r>
              <a:rPr lang="ru-RU" dirty="0" err="1"/>
              <a:t>сумніви</a:t>
            </a:r>
            <a:r>
              <a:rPr lang="ru-RU" dirty="0"/>
              <a:t> </a:t>
            </a:r>
            <a:r>
              <a:rPr lang="ru-RU" dirty="0" err="1"/>
              <a:t>щодо</a:t>
            </a:r>
            <a:r>
              <a:rPr lang="ru-RU" dirty="0"/>
              <a:t> </a:t>
            </a:r>
            <a:r>
              <a:rPr lang="ru-RU" dirty="0" err="1"/>
              <a:t>своєї</a:t>
            </a:r>
            <a:r>
              <a:rPr lang="ru-RU" dirty="0"/>
              <a:t> </a:t>
            </a:r>
            <a:r>
              <a:rPr lang="ru-RU" dirty="0" err="1"/>
              <a:t>безсторонності</a:t>
            </a:r>
            <a:r>
              <a:rPr lang="ru-RU" dirty="0"/>
              <a:t> в </a:t>
            </a:r>
            <a:r>
              <a:rPr lang="ru-RU" dirty="0" err="1"/>
              <a:t>цій</a:t>
            </a:r>
            <a:r>
              <a:rPr lang="ru-RU" dirty="0"/>
              <a:t> </a:t>
            </a:r>
            <a:r>
              <a:rPr lang="ru-RU" dirty="0" err="1"/>
              <a:t>справі</a:t>
            </a:r>
            <a:r>
              <a:rPr lang="ru-RU" dirty="0"/>
              <a:t>, </a:t>
            </a:r>
            <a:r>
              <a:rPr lang="ru-RU" dirty="0" err="1"/>
              <a:t>підриває</a:t>
            </a:r>
            <a:r>
              <a:rPr lang="ru-RU" dirty="0"/>
              <a:t> </a:t>
            </a:r>
            <a:r>
              <a:rPr lang="ru-RU" dirty="0" err="1"/>
              <a:t>видимість</a:t>
            </a:r>
            <a:r>
              <a:rPr lang="ru-RU" dirty="0"/>
              <a:t> справедливого судового </a:t>
            </a:r>
            <a:r>
              <a:rPr lang="ru-RU" dirty="0" err="1"/>
              <a:t>розгляду</a:t>
            </a:r>
            <a:r>
              <a:rPr lang="ru-RU" dirty="0"/>
              <a:t> (п. 118 </a:t>
            </a:r>
            <a:r>
              <a:rPr lang="ru-RU" dirty="0" err="1"/>
              <a:t>Рішення</a:t>
            </a:r>
            <a:r>
              <a:rPr lang="ru-RU" dirty="0"/>
              <a:t> ЄСПЛ). </a:t>
            </a:r>
            <a:r>
              <a:rPr lang="ru-RU" dirty="0" err="1"/>
              <a:t>Цього</a:t>
            </a:r>
            <a:r>
              <a:rPr lang="ru-RU" dirty="0"/>
              <a:t> </a:t>
            </a:r>
            <a:r>
              <a:rPr lang="ru-RU" dirty="0" err="1"/>
              <a:t>достатньо</a:t>
            </a:r>
            <a:r>
              <a:rPr lang="ru-RU" dirty="0"/>
              <a:t>, </a:t>
            </a:r>
            <a:r>
              <a:rPr lang="ru-RU" dirty="0" err="1"/>
              <a:t>щоб</a:t>
            </a:r>
            <a:r>
              <a:rPr lang="ru-RU" dirty="0"/>
              <a:t> </a:t>
            </a:r>
            <a:r>
              <a:rPr lang="ru-RU" dirty="0" err="1"/>
              <a:t>зробити</a:t>
            </a:r>
            <a:r>
              <a:rPr lang="ru-RU" dirty="0"/>
              <a:t> </a:t>
            </a:r>
            <a:r>
              <a:rPr lang="ru-RU" dirty="0" err="1"/>
              <a:t>висновок</a:t>
            </a:r>
            <a:r>
              <a:rPr lang="ru-RU" dirty="0"/>
              <a:t> про те, </a:t>
            </a:r>
            <a:r>
              <a:rPr lang="ru-RU" dirty="0" err="1"/>
              <a:t>що</a:t>
            </a:r>
            <a:r>
              <a:rPr lang="ru-RU" dirty="0"/>
              <a:t> суд, </a:t>
            </a:r>
            <a:r>
              <a:rPr lang="ru-RU" dirty="0" err="1"/>
              <a:t>який</a:t>
            </a:r>
            <a:r>
              <a:rPr lang="ru-RU" dirty="0"/>
              <a:t> </a:t>
            </a:r>
            <a:r>
              <a:rPr lang="ru-RU" dirty="0" err="1"/>
              <a:t>визнав</a:t>
            </a:r>
            <a:r>
              <a:rPr lang="ru-RU" dirty="0"/>
              <a:t> </a:t>
            </a:r>
            <a:r>
              <a:rPr lang="ru-RU" dirty="0" err="1"/>
              <a:t>заявника</a:t>
            </a:r>
            <a:r>
              <a:rPr lang="ru-RU" dirty="0"/>
              <a:t> </a:t>
            </a:r>
            <a:r>
              <a:rPr lang="ru-RU" dirty="0" err="1"/>
              <a:t>винним</a:t>
            </a:r>
            <a:r>
              <a:rPr lang="ru-RU" dirty="0"/>
              <a:t>, не </a:t>
            </a:r>
            <a:r>
              <a:rPr lang="ru-RU" dirty="0" err="1"/>
              <a:t>може</a:t>
            </a:r>
            <a:r>
              <a:rPr lang="ru-RU" dirty="0"/>
              <a:t> </a:t>
            </a:r>
            <a:r>
              <a:rPr lang="ru-RU" dirty="0" err="1"/>
              <a:t>розглядатися</a:t>
            </a:r>
            <a:r>
              <a:rPr lang="ru-RU" dirty="0"/>
              <a:t> як </a:t>
            </a:r>
            <a:r>
              <a:rPr lang="ru-RU" dirty="0" err="1"/>
              <a:t>безсторонній</a:t>
            </a:r>
            <a:r>
              <a:rPr lang="ru-RU" dirty="0"/>
              <a:t> (п. 119–120 </a:t>
            </a:r>
            <a:r>
              <a:rPr lang="ru-RU" dirty="0" err="1"/>
              <a:t>Рішення</a:t>
            </a:r>
            <a:r>
              <a:rPr lang="ru-RU" dirty="0"/>
              <a:t> ЄСПЛ).</a:t>
            </a:r>
          </a:p>
          <a:p>
            <a:pPr marL="0" indent="0">
              <a:buNone/>
            </a:pPr>
            <a:r>
              <a:rPr lang="ru-RU" dirty="0" err="1"/>
              <a:t>Проаналізувавши</a:t>
            </a:r>
            <a:r>
              <a:rPr lang="ru-RU" dirty="0"/>
              <a:t> </a:t>
            </a:r>
            <a:r>
              <a:rPr lang="ru-RU" dirty="0" err="1"/>
              <a:t>зміст</a:t>
            </a:r>
            <a:r>
              <a:rPr lang="ru-RU" dirty="0"/>
              <a:t> </a:t>
            </a:r>
            <a:r>
              <a:rPr lang="ru-RU" dirty="0" err="1"/>
              <a:t>порушень</a:t>
            </a:r>
            <a:r>
              <a:rPr lang="ru-RU" dirty="0"/>
              <a:t>, </a:t>
            </a:r>
            <a:r>
              <a:rPr lang="ru-RU" dirty="0" err="1"/>
              <a:t>встановлених</a:t>
            </a:r>
            <a:r>
              <a:rPr lang="ru-RU" dirty="0"/>
              <a:t> </a:t>
            </a:r>
            <a:r>
              <a:rPr lang="ru-RU" dirty="0" err="1"/>
              <a:t>рішенням</a:t>
            </a:r>
            <a:r>
              <a:rPr lang="ru-RU" dirty="0"/>
              <a:t> ЄСПЛ, Велика Палата ВС </a:t>
            </a:r>
            <a:r>
              <a:rPr lang="ru-RU" dirty="0" err="1"/>
              <a:t>констатувала</a:t>
            </a:r>
            <a:r>
              <a:rPr lang="ru-RU" dirty="0"/>
              <a:t>, </a:t>
            </a:r>
            <a:r>
              <a:rPr lang="ru-RU" dirty="0" err="1"/>
              <a:t>що</a:t>
            </a:r>
            <a:r>
              <a:rPr lang="ru-RU" dirty="0"/>
              <a:t> </a:t>
            </a:r>
            <a:r>
              <a:rPr lang="ru-RU" dirty="0" err="1"/>
              <a:t>заявник</a:t>
            </a:r>
            <a:r>
              <a:rPr lang="ru-RU" dirty="0"/>
              <a:t> і </a:t>
            </a:r>
            <a:r>
              <a:rPr lang="ru-RU" dirty="0" err="1"/>
              <a:t>надалі</a:t>
            </a:r>
            <a:r>
              <a:rPr lang="ru-RU" dirty="0"/>
              <a:t> </a:t>
            </a:r>
            <a:r>
              <a:rPr lang="ru-RU" dirty="0" err="1"/>
              <a:t>зазнає</a:t>
            </a:r>
            <a:r>
              <a:rPr lang="ru-RU" dirty="0"/>
              <a:t> </a:t>
            </a:r>
            <a:r>
              <a:rPr lang="ru-RU" dirty="0" err="1"/>
              <a:t>негативних</a:t>
            </a:r>
            <a:r>
              <a:rPr lang="ru-RU" dirty="0"/>
              <a:t> </a:t>
            </a:r>
            <a:r>
              <a:rPr lang="ru-RU" dirty="0" err="1"/>
              <a:t>наслідків</a:t>
            </a:r>
            <a:r>
              <a:rPr lang="ru-RU" dirty="0"/>
              <a:t> </a:t>
            </a:r>
            <a:r>
              <a:rPr lang="ru-RU" dirty="0" err="1"/>
              <a:t>рішень</a:t>
            </a:r>
            <a:r>
              <a:rPr lang="ru-RU" dirty="0"/>
              <a:t>, </a:t>
            </a:r>
            <a:r>
              <a:rPr lang="ru-RU" dirty="0" err="1"/>
              <a:t>ухвалених</a:t>
            </a:r>
            <a:r>
              <a:rPr lang="ru-RU" dirty="0"/>
              <a:t> </a:t>
            </a:r>
            <a:r>
              <a:rPr lang="ru-RU" dirty="0" err="1"/>
              <a:t>щодо</a:t>
            </a:r>
            <a:r>
              <a:rPr lang="ru-RU" dirty="0"/>
              <a:t> </a:t>
            </a:r>
            <a:r>
              <a:rPr lang="ru-RU" dirty="0" err="1"/>
              <a:t>нього</a:t>
            </a:r>
            <a:r>
              <a:rPr lang="ru-RU" dirty="0"/>
              <a:t> на </a:t>
            </a:r>
            <a:r>
              <a:rPr lang="ru-RU" dirty="0" err="1"/>
              <a:t>національному</a:t>
            </a:r>
            <a:r>
              <a:rPr lang="ru-RU" dirty="0"/>
              <a:t> </a:t>
            </a:r>
            <a:r>
              <a:rPr lang="ru-RU" dirty="0" err="1"/>
              <a:t>рівні</a:t>
            </a:r>
            <a:r>
              <a:rPr lang="ru-RU" dirty="0"/>
              <a:t>.</a:t>
            </a:r>
          </a:p>
          <a:p>
            <a:pPr marL="0" indent="0">
              <a:buNone/>
            </a:pPr>
            <a:r>
              <a:rPr lang="ru-RU" dirty="0"/>
              <a:t>Тому суд </a:t>
            </a:r>
            <a:r>
              <a:rPr lang="ru-RU" dirty="0" err="1"/>
              <a:t>дійшов</a:t>
            </a:r>
            <a:r>
              <a:rPr lang="ru-RU" dirty="0"/>
              <a:t> </a:t>
            </a:r>
            <a:r>
              <a:rPr lang="ru-RU" dirty="0" err="1"/>
              <a:t>висновку</a:t>
            </a:r>
            <a:r>
              <a:rPr lang="ru-RU" dirty="0"/>
              <a:t> про те, </a:t>
            </a:r>
            <a:r>
              <a:rPr lang="ru-RU" dirty="0" err="1"/>
              <a:t>що</a:t>
            </a:r>
            <a:r>
              <a:rPr lang="ru-RU" dirty="0"/>
              <a:t> </a:t>
            </a:r>
            <a:r>
              <a:rPr lang="ru-RU" dirty="0" err="1"/>
              <a:t>єдиним</a:t>
            </a:r>
            <a:r>
              <a:rPr lang="ru-RU" dirty="0"/>
              <a:t> </a:t>
            </a:r>
            <a:r>
              <a:rPr lang="ru-RU" dirty="0" err="1"/>
              <a:t>додатковим</a:t>
            </a:r>
            <a:r>
              <a:rPr lang="ru-RU" dirty="0"/>
              <a:t> заходом </a:t>
            </a:r>
            <a:r>
              <a:rPr lang="ru-RU" dirty="0" err="1"/>
              <a:t>індивідуального</a:t>
            </a:r>
            <a:r>
              <a:rPr lang="ru-RU" dirty="0"/>
              <a:t> характеру, </a:t>
            </a:r>
            <a:r>
              <a:rPr lang="ru-RU" dirty="0" err="1"/>
              <a:t>який</a:t>
            </a:r>
            <a:r>
              <a:rPr lang="ru-RU" dirty="0"/>
              <a:t> </a:t>
            </a:r>
            <a:r>
              <a:rPr lang="ru-RU" dirty="0" err="1"/>
              <a:t>необхідно</a:t>
            </a:r>
            <a:r>
              <a:rPr lang="ru-RU" dirty="0"/>
              <a:t> </a:t>
            </a:r>
            <a:r>
              <a:rPr lang="ru-RU" dirty="0" err="1"/>
              <a:t>застосувати</a:t>
            </a:r>
            <a:r>
              <a:rPr lang="ru-RU" dirty="0"/>
              <a:t> у </a:t>
            </a:r>
            <a:r>
              <a:rPr lang="ru-RU" dirty="0" err="1"/>
              <a:t>цьому</a:t>
            </a:r>
            <a:r>
              <a:rPr lang="ru-RU" dirty="0"/>
              <a:t> </a:t>
            </a:r>
            <a:r>
              <a:rPr lang="ru-RU" dirty="0" err="1"/>
              <a:t>випадку</a:t>
            </a:r>
            <a:r>
              <a:rPr lang="ru-RU" dirty="0"/>
              <a:t>, є </a:t>
            </a:r>
            <a:r>
              <a:rPr lang="ru-RU" dirty="0" err="1"/>
              <a:t>відновлення</a:t>
            </a:r>
            <a:r>
              <a:rPr lang="ru-RU" dirty="0"/>
              <a:t> </a:t>
            </a:r>
            <a:r>
              <a:rPr lang="ru-RU" dirty="0" err="1"/>
              <a:t>настільки</a:t>
            </a:r>
            <a:r>
              <a:rPr lang="ru-RU" dirty="0"/>
              <a:t>, </a:t>
            </a:r>
            <a:r>
              <a:rPr lang="ru-RU" dirty="0" err="1"/>
              <a:t>наскільки</a:t>
            </a:r>
            <a:r>
              <a:rPr lang="ru-RU" dirty="0"/>
              <a:t> </a:t>
            </a:r>
            <a:r>
              <a:rPr lang="ru-RU" dirty="0" err="1"/>
              <a:t>це</a:t>
            </a:r>
            <a:r>
              <a:rPr lang="ru-RU" dirty="0"/>
              <a:t> </a:t>
            </a:r>
            <a:r>
              <a:rPr lang="ru-RU" dirty="0" err="1"/>
              <a:t>можливо</a:t>
            </a:r>
            <a:r>
              <a:rPr lang="ru-RU" dirty="0"/>
              <a:t>, </a:t>
            </a:r>
            <a:r>
              <a:rPr lang="ru-RU" dirty="0" err="1"/>
              <a:t>попереднього</a:t>
            </a:r>
            <a:r>
              <a:rPr lang="ru-RU" dirty="0"/>
              <a:t> </a:t>
            </a:r>
            <a:r>
              <a:rPr lang="ru-RU" dirty="0" err="1"/>
              <a:t>юридичного</a:t>
            </a:r>
            <a:r>
              <a:rPr lang="ru-RU" dirty="0"/>
              <a:t> стану, </a:t>
            </a:r>
            <a:r>
              <a:rPr lang="ru-RU" dirty="0" err="1"/>
              <a:t>який</a:t>
            </a:r>
            <a:r>
              <a:rPr lang="ru-RU" dirty="0"/>
              <a:t> </a:t>
            </a:r>
            <a:r>
              <a:rPr lang="ru-RU" dirty="0" err="1"/>
              <a:t>заявник</a:t>
            </a:r>
            <a:r>
              <a:rPr lang="ru-RU" dirty="0"/>
              <a:t> </a:t>
            </a:r>
            <a:r>
              <a:rPr lang="ru-RU" dirty="0" err="1"/>
              <a:t>мав</a:t>
            </a:r>
            <a:r>
              <a:rPr lang="ru-RU" dirty="0"/>
              <a:t> до </a:t>
            </a:r>
            <a:r>
              <a:rPr lang="ru-RU" dirty="0" err="1"/>
              <a:t>порушення</a:t>
            </a:r>
            <a:r>
              <a:rPr lang="ru-RU" dirty="0"/>
              <a:t> </a:t>
            </a:r>
            <a:r>
              <a:rPr lang="ru-RU" dirty="0" err="1"/>
              <a:t>Конвенції</a:t>
            </a:r>
            <a:r>
              <a:rPr lang="ru-RU" dirty="0"/>
              <a:t> та </a:t>
            </a:r>
            <a:r>
              <a:rPr lang="ru-RU" dirty="0" err="1"/>
              <a:t>Протоколів</a:t>
            </a:r>
            <a:r>
              <a:rPr lang="ru-RU" dirty="0"/>
              <a:t> до </a:t>
            </a:r>
            <a:r>
              <a:rPr lang="ru-RU" dirty="0" err="1"/>
              <a:t>неї</a:t>
            </a:r>
            <a:r>
              <a:rPr lang="ru-RU" dirty="0"/>
              <a:t> (</a:t>
            </a:r>
            <a:r>
              <a:rPr lang="en-US" dirty="0" err="1"/>
              <a:t>restitutio</a:t>
            </a:r>
            <a:r>
              <a:rPr lang="en-US" dirty="0"/>
              <a:t> in </a:t>
            </a:r>
            <a:r>
              <a:rPr lang="en-US" dirty="0" err="1"/>
              <a:t>integrum</a:t>
            </a:r>
            <a:r>
              <a:rPr lang="en-US" dirty="0"/>
              <a:t>).</a:t>
            </a:r>
          </a:p>
          <a:p>
            <a:pPr marL="0" indent="0">
              <a:buNone/>
            </a:pPr>
            <a:endParaRPr lang="en-US" dirty="0"/>
          </a:p>
        </p:txBody>
      </p:sp>
    </p:spTree>
    <p:extLst>
      <p:ext uri="{BB962C8B-B14F-4D97-AF65-F5344CB8AC3E}">
        <p14:creationId xmlns:p14="http://schemas.microsoft.com/office/powerpoint/2010/main" val="237993759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363272" cy="6063952"/>
          </a:xfrm>
        </p:spPr>
        <p:txBody>
          <a:bodyPr>
            <a:normAutofit fontScale="92500" lnSpcReduction="10000"/>
          </a:bodyPr>
          <a:lstStyle/>
          <a:p>
            <a:pPr marL="0" indent="0" algn="ctr">
              <a:buNone/>
            </a:pPr>
            <a:r>
              <a:rPr lang="ru-RU" sz="2800" b="1" dirty="0"/>
              <a:t>Постанова </a:t>
            </a:r>
            <a:r>
              <a:rPr lang="ru-RU" sz="2800" b="1" dirty="0" err="1"/>
              <a:t>колегії</a:t>
            </a:r>
            <a:r>
              <a:rPr lang="ru-RU" sz="2800" b="1" dirty="0"/>
              <a:t> </a:t>
            </a:r>
            <a:r>
              <a:rPr lang="ru-RU" sz="2800" b="1" dirty="0" err="1"/>
              <a:t>суддів</a:t>
            </a:r>
            <a:r>
              <a:rPr lang="ru-RU" sz="2800" b="1" dirty="0"/>
              <a:t> </a:t>
            </a:r>
            <a:r>
              <a:rPr lang="ru-RU" sz="2800" b="1" dirty="0" err="1"/>
              <a:t>П</a:t>
            </a:r>
            <a:r>
              <a:rPr lang="ru-RU" sz="2800" b="1" dirty="0" err="1" smtClean="0"/>
              <a:t>ершої</a:t>
            </a:r>
            <a:r>
              <a:rPr lang="ru-RU" sz="2800" b="1" dirty="0" smtClean="0"/>
              <a:t> </a:t>
            </a:r>
            <a:r>
              <a:rPr lang="ru-RU" sz="2800" b="1" dirty="0" err="1"/>
              <a:t>судової</a:t>
            </a:r>
            <a:r>
              <a:rPr lang="ru-RU" sz="2800" b="1" dirty="0"/>
              <a:t> </a:t>
            </a:r>
            <a:r>
              <a:rPr lang="ru-RU" sz="2800" b="1" dirty="0" err="1"/>
              <a:t>палати</a:t>
            </a:r>
            <a:r>
              <a:rPr lang="ru-RU" sz="2800" b="1" dirty="0"/>
              <a:t> </a:t>
            </a:r>
            <a:r>
              <a:rPr lang="ru-RU" sz="2800" b="1" dirty="0" err="1"/>
              <a:t>Касаційного</a:t>
            </a:r>
            <a:r>
              <a:rPr lang="ru-RU" sz="2800" b="1" dirty="0"/>
              <a:t> </a:t>
            </a:r>
            <a:r>
              <a:rPr lang="ru-RU" sz="2800" b="1" dirty="0" err="1"/>
              <a:t>кримінального</a:t>
            </a:r>
            <a:r>
              <a:rPr lang="ru-RU" sz="2800" b="1" dirty="0"/>
              <a:t> суду ВС </a:t>
            </a:r>
            <a:r>
              <a:rPr lang="ru-RU" sz="2800" b="1" dirty="0" err="1"/>
              <a:t>від</a:t>
            </a:r>
            <a:r>
              <a:rPr lang="ru-RU" sz="2800" b="1" dirty="0"/>
              <a:t> 26 </a:t>
            </a:r>
            <a:r>
              <a:rPr lang="ru-RU" sz="2800" b="1" dirty="0" err="1"/>
              <a:t>червня</a:t>
            </a:r>
            <a:r>
              <a:rPr lang="ru-RU" sz="2800" b="1" dirty="0"/>
              <a:t> 2018 року у </a:t>
            </a:r>
            <a:r>
              <a:rPr lang="ru-RU" sz="2800" b="1" dirty="0" err="1"/>
              <a:t>справі</a:t>
            </a:r>
            <a:r>
              <a:rPr lang="ru-RU" sz="2800" b="1" dirty="0"/>
              <a:t> № 520/9408|15-к</a:t>
            </a:r>
          </a:p>
          <a:p>
            <a:pPr marL="0" indent="0">
              <a:buNone/>
            </a:pPr>
            <a:r>
              <a:rPr lang="ru-RU" dirty="0" err="1"/>
              <a:t>Колегія</a:t>
            </a:r>
            <a:r>
              <a:rPr lang="ru-RU" dirty="0"/>
              <a:t> </a:t>
            </a:r>
            <a:r>
              <a:rPr lang="ru-RU" dirty="0" err="1"/>
              <a:t>суддів</a:t>
            </a:r>
            <a:r>
              <a:rPr lang="ru-RU" dirty="0"/>
              <a:t> </a:t>
            </a:r>
            <a:r>
              <a:rPr lang="ru-RU" dirty="0" err="1"/>
              <a:t>Першої</a:t>
            </a:r>
            <a:r>
              <a:rPr lang="ru-RU" dirty="0"/>
              <a:t> </a:t>
            </a:r>
            <a:r>
              <a:rPr lang="ru-RU" dirty="0" err="1"/>
              <a:t>судової</a:t>
            </a:r>
            <a:r>
              <a:rPr lang="ru-RU" dirty="0"/>
              <a:t> </a:t>
            </a:r>
            <a:r>
              <a:rPr lang="ru-RU" dirty="0" err="1"/>
              <a:t>палати</a:t>
            </a:r>
            <a:r>
              <a:rPr lang="ru-RU" dirty="0"/>
              <a:t> </a:t>
            </a:r>
            <a:r>
              <a:rPr lang="ru-RU" dirty="0" err="1"/>
              <a:t>Касаційного</a:t>
            </a:r>
            <a:r>
              <a:rPr lang="ru-RU" dirty="0"/>
              <a:t> </a:t>
            </a:r>
            <a:r>
              <a:rPr lang="ru-RU" dirty="0" err="1"/>
              <a:t>кримінального</a:t>
            </a:r>
            <a:r>
              <a:rPr lang="ru-RU" dirty="0"/>
              <a:t> суду у </a:t>
            </a:r>
            <a:r>
              <a:rPr lang="ru-RU" dirty="0" err="1"/>
              <a:t>складі</a:t>
            </a:r>
            <a:r>
              <a:rPr lang="ru-RU" dirty="0"/>
              <a:t> Верховного Суду </a:t>
            </a:r>
            <a:r>
              <a:rPr lang="ru-RU" dirty="0" err="1"/>
              <a:t>розглянула</a:t>
            </a:r>
            <a:r>
              <a:rPr lang="ru-RU" dirty="0"/>
              <a:t> </a:t>
            </a:r>
            <a:r>
              <a:rPr lang="ru-RU" dirty="0" err="1"/>
              <a:t>касаційну</a:t>
            </a:r>
            <a:r>
              <a:rPr lang="ru-RU" dirty="0"/>
              <a:t> </a:t>
            </a:r>
            <a:r>
              <a:rPr lang="ru-RU" dirty="0" err="1"/>
              <a:t>скаргу</a:t>
            </a:r>
            <a:r>
              <a:rPr lang="ru-RU" dirty="0"/>
              <a:t> </a:t>
            </a:r>
            <a:r>
              <a:rPr lang="ru-RU" dirty="0" err="1"/>
              <a:t>представника</a:t>
            </a:r>
            <a:r>
              <a:rPr lang="ru-RU" dirty="0"/>
              <a:t> </a:t>
            </a:r>
            <a:r>
              <a:rPr lang="ru-RU" dirty="0" err="1"/>
              <a:t>потерпілих</a:t>
            </a:r>
            <a:r>
              <a:rPr lang="ru-RU" dirty="0"/>
              <a:t> – адвоката на </a:t>
            </a:r>
            <a:r>
              <a:rPr lang="ru-RU" dirty="0" err="1"/>
              <a:t>вирок</a:t>
            </a:r>
            <a:r>
              <a:rPr lang="ru-RU" dirty="0"/>
              <a:t> суду </a:t>
            </a:r>
            <a:r>
              <a:rPr lang="ru-RU" dirty="0" err="1"/>
              <a:t>першої</a:t>
            </a:r>
            <a:r>
              <a:rPr lang="ru-RU" dirty="0"/>
              <a:t> та </a:t>
            </a:r>
            <a:r>
              <a:rPr lang="ru-RU" dirty="0" err="1"/>
              <a:t>ухвалу</a:t>
            </a:r>
            <a:r>
              <a:rPr lang="ru-RU" dirty="0"/>
              <a:t> суду </a:t>
            </a:r>
            <a:r>
              <a:rPr lang="ru-RU" dirty="0" err="1"/>
              <a:t>апеляційної</a:t>
            </a:r>
            <a:r>
              <a:rPr lang="ru-RU" dirty="0"/>
              <a:t> </a:t>
            </a:r>
            <a:r>
              <a:rPr lang="ru-RU" dirty="0" err="1"/>
              <a:t>інстанцій</a:t>
            </a:r>
            <a:r>
              <a:rPr lang="ru-RU" dirty="0"/>
              <a:t>. </a:t>
            </a:r>
            <a:r>
              <a:rPr lang="ru-RU" dirty="0" err="1"/>
              <a:t>Відповідно</a:t>
            </a:r>
            <a:r>
              <a:rPr lang="ru-RU" dirty="0"/>
              <a:t> до судового </a:t>
            </a:r>
            <a:r>
              <a:rPr lang="ru-RU" dirty="0" err="1"/>
              <a:t>рішення</a:t>
            </a:r>
            <a:r>
              <a:rPr lang="ru-RU" dirty="0"/>
              <a:t> </a:t>
            </a:r>
            <a:r>
              <a:rPr lang="ru-RU" dirty="0" err="1"/>
              <a:t>місцевого</a:t>
            </a:r>
            <a:r>
              <a:rPr lang="ru-RU" dirty="0"/>
              <a:t> суду </a:t>
            </a:r>
            <a:r>
              <a:rPr lang="ru-RU" dirty="0" err="1"/>
              <a:t>чоловік</a:t>
            </a:r>
            <a:r>
              <a:rPr lang="ru-RU" dirty="0"/>
              <a:t> </a:t>
            </a:r>
            <a:r>
              <a:rPr lang="ru-RU" dirty="0" err="1"/>
              <a:t>був</a:t>
            </a:r>
            <a:r>
              <a:rPr lang="ru-RU" dirty="0"/>
              <a:t> </a:t>
            </a:r>
            <a:r>
              <a:rPr lang="ru-RU" dirty="0" err="1"/>
              <a:t>засуджений</a:t>
            </a:r>
            <a:r>
              <a:rPr lang="ru-RU" dirty="0"/>
              <a:t> за </a:t>
            </a:r>
            <a:r>
              <a:rPr lang="ru-RU" dirty="0" err="1"/>
              <a:t>кількома</a:t>
            </a:r>
            <a:r>
              <a:rPr lang="ru-RU" dirty="0"/>
              <a:t> </a:t>
            </a:r>
            <a:r>
              <a:rPr lang="ru-RU" dirty="0" err="1"/>
              <a:t>статтями</a:t>
            </a:r>
            <a:r>
              <a:rPr lang="ru-RU" dirty="0"/>
              <a:t> </a:t>
            </a:r>
            <a:r>
              <a:rPr lang="ru-RU" dirty="0" err="1"/>
              <a:t>Кримінального</a:t>
            </a:r>
            <a:r>
              <a:rPr lang="ru-RU" dirty="0"/>
              <a:t> кодексу </a:t>
            </a:r>
            <a:r>
              <a:rPr lang="ru-RU" dirty="0" err="1"/>
              <a:t>України</a:t>
            </a:r>
            <a:r>
              <a:rPr lang="ru-RU" dirty="0"/>
              <a:t>. </a:t>
            </a:r>
            <a:r>
              <a:rPr lang="ru-RU" dirty="0" err="1"/>
              <a:t>Апеляційний</a:t>
            </a:r>
            <a:r>
              <a:rPr lang="ru-RU" dirty="0"/>
              <a:t> суд </a:t>
            </a:r>
            <a:r>
              <a:rPr lang="ru-RU" dirty="0" err="1"/>
              <a:t>частково</a:t>
            </a:r>
            <a:r>
              <a:rPr lang="ru-RU" dirty="0"/>
              <a:t> </a:t>
            </a:r>
            <a:r>
              <a:rPr lang="ru-RU" dirty="0" err="1"/>
              <a:t>змінив</a:t>
            </a:r>
            <a:r>
              <a:rPr lang="ru-RU" dirty="0"/>
              <a:t> </a:t>
            </a:r>
            <a:r>
              <a:rPr lang="ru-RU" dirty="0" err="1"/>
              <a:t>вирок</a:t>
            </a:r>
            <a:r>
              <a:rPr lang="ru-RU" dirty="0"/>
              <a:t>.</a:t>
            </a:r>
          </a:p>
          <a:p>
            <a:pPr marL="0" indent="0">
              <a:buNone/>
            </a:pPr>
            <a:r>
              <a:rPr lang="ru-RU" dirty="0"/>
              <a:t>У </a:t>
            </a:r>
            <a:r>
              <a:rPr lang="ru-RU" dirty="0" err="1"/>
              <a:t>касаційній</a:t>
            </a:r>
            <a:r>
              <a:rPr lang="ru-RU" dirty="0"/>
              <a:t> </a:t>
            </a:r>
            <a:r>
              <a:rPr lang="ru-RU" dirty="0" err="1"/>
              <a:t>скарзі</a:t>
            </a:r>
            <a:r>
              <a:rPr lang="ru-RU" dirty="0"/>
              <a:t> адвокат </a:t>
            </a:r>
            <a:r>
              <a:rPr lang="ru-RU" dirty="0" err="1"/>
              <a:t>зазначив</a:t>
            </a:r>
            <a:r>
              <a:rPr lang="ru-RU" dirty="0"/>
              <a:t>, </a:t>
            </a:r>
            <a:r>
              <a:rPr lang="ru-RU" dirty="0" err="1"/>
              <a:t>зокрема</a:t>
            </a:r>
            <a:r>
              <a:rPr lang="ru-RU" dirty="0"/>
              <a:t>, про те, </a:t>
            </a:r>
            <a:r>
              <a:rPr lang="ru-RU" dirty="0" err="1"/>
              <a:t>що</a:t>
            </a:r>
            <a:r>
              <a:rPr lang="ru-RU" dirty="0"/>
              <a:t> </a:t>
            </a:r>
            <a:r>
              <a:rPr lang="ru-RU" dirty="0" err="1"/>
              <a:t>місцевий</a:t>
            </a:r>
            <a:r>
              <a:rPr lang="ru-RU" dirty="0"/>
              <a:t> суд порушив порядок </a:t>
            </a:r>
            <a:r>
              <a:rPr lang="ru-RU" dirty="0" err="1"/>
              <a:t>виклику</a:t>
            </a:r>
            <a:r>
              <a:rPr lang="ru-RU" dirty="0"/>
              <a:t> особи, яка </a:t>
            </a:r>
            <a:r>
              <a:rPr lang="ru-RU" dirty="0" err="1"/>
              <a:t>перебуває</a:t>
            </a:r>
            <a:r>
              <a:rPr lang="ru-RU" dirty="0"/>
              <a:t> за межами </a:t>
            </a:r>
            <a:r>
              <a:rPr lang="ru-RU" dirty="0" err="1"/>
              <a:t>України</a:t>
            </a:r>
            <a:r>
              <a:rPr lang="ru-RU" dirty="0"/>
              <a:t>, </a:t>
            </a:r>
            <a:r>
              <a:rPr lang="ru-RU" dirty="0" err="1"/>
              <a:t>передбачений</a:t>
            </a:r>
            <a:r>
              <a:rPr lang="ru-RU" dirty="0"/>
              <a:t> ст.566 </a:t>
            </a:r>
            <a:r>
              <a:rPr lang="ru-RU" dirty="0" err="1"/>
              <a:t>Кримінального</a:t>
            </a:r>
            <a:r>
              <a:rPr lang="ru-RU" dirty="0"/>
              <a:t> </a:t>
            </a:r>
            <a:r>
              <a:rPr lang="ru-RU" dirty="0" err="1"/>
              <a:t>процесуального</a:t>
            </a:r>
            <a:r>
              <a:rPr lang="ru-RU" dirty="0"/>
              <a:t> кодексу </a:t>
            </a:r>
            <a:r>
              <a:rPr lang="ru-RU" dirty="0" err="1"/>
              <a:t>України</a:t>
            </a:r>
            <a:r>
              <a:rPr lang="ru-RU" dirty="0"/>
              <a:t>. В </a:t>
            </a:r>
            <a:r>
              <a:rPr lang="ru-RU" dirty="0" err="1"/>
              <a:t>результаті</a:t>
            </a:r>
            <a:r>
              <a:rPr lang="ru-RU" dirty="0"/>
              <a:t> </a:t>
            </a:r>
            <a:r>
              <a:rPr lang="ru-RU" dirty="0" err="1"/>
              <a:t>цього</a:t>
            </a:r>
            <a:r>
              <a:rPr lang="ru-RU" dirty="0"/>
              <a:t> один з </a:t>
            </a:r>
            <a:r>
              <a:rPr lang="ru-RU" dirty="0" err="1"/>
              <a:t>потерпілих</a:t>
            </a:r>
            <a:r>
              <a:rPr lang="ru-RU" dirty="0"/>
              <a:t> не </a:t>
            </a:r>
            <a:r>
              <a:rPr lang="ru-RU" dirty="0" err="1"/>
              <a:t>був</a:t>
            </a:r>
            <a:r>
              <a:rPr lang="ru-RU" dirty="0"/>
              <a:t> </a:t>
            </a:r>
            <a:r>
              <a:rPr lang="ru-RU" dirty="0" err="1"/>
              <a:t>належним</a:t>
            </a:r>
            <a:r>
              <a:rPr lang="ru-RU" dirty="0"/>
              <a:t> чином </a:t>
            </a:r>
            <a:r>
              <a:rPr lang="ru-RU" dirty="0" err="1"/>
              <a:t>повідомлений</a:t>
            </a:r>
            <a:r>
              <a:rPr lang="ru-RU" dirty="0"/>
              <a:t> про дату судового </a:t>
            </a:r>
            <a:r>
              <a:rPr lang="ru-RU" dirty="0" err="1"/>
              <a:t>засідання</a:t>
            </a:r>
            <a:r>
              <a:rPr lang="ru-RU" dirty="0"/>
              <a:t>.</a:t>
            </a:r>
          </a:p>
          <a:p>
            <a:pPr marL="0" indent="0">
              <a:buNone/>
            </a:pPr>
            <a:endParaRPr lang="en-US" dirty="0"/>
          </a:p>
        </p:txBody>
      </p:sp>
    </p:spTree>
    <p:extLst>
      <p:ext uri="{BB962C8B-B14F-4D97-AF65-F5344CB8AC3E}">
        <p14:creationId xmlns:p14="http://schemas.microsoft.com/office/powerpoint/2010/main" val="238482598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5991944"/>
          </a:xfrm>
        </p:spPr>
        <p:txBody>
          <a:bodyPr>
            <a:normAutofit fontScale="85000" lnSpcReduction="20000"/>
          </a:bodyPr>
          <a:lstStyle/>
          <a:p>
            <a:pPr marL="0" indent="0">
              <a:buNone/>
            </a:pPr>
            <a:r>
              <a:rPr lang="ru-RU" dirty="0" err="1"/>
              <a:t>Перевіривши</a:t>
            </a:r>
            <a:r>
              <a:rPr lang="ru-RU" dirty="0"/>
              <a:t> </a:t>
            </a:r>
            <a:r>
              <a:rPr lang="ru-RU" dirty="0" err="1"/>
              <a:t>матеріали</a:t>
            </a:r>
            <a:r>
              <a:rPr lang="ru-RU" dirty="0"/>
              <a:t> </a:t>
            </a:r>
            <a:r>
              <a:rPr lang="ru-RU" dirty="0" err="1"/>
              <a:t>справи</a:t>
            </a:r>
            <a:r>
              <a:rPr lang="ru-RU" dirty="0"/>
              <a:t>, ВС установив: коли </a:t>
            </a:r>
            <a:r>
              <a:rPr lang="ru-RU" dirty="0" err="1"/>
              <a:t>під</a:t>
            </a:r>
            <a:r>
              <a:rPr lang="ru-RU" dirty="0"/>
              <a:t> час судового </a:t>
            </a:r>
            <a:r>
              <a:rPr lang="ru-RU" dirty="0" err="1"/>
              <a:t>розгляду</a:t>
            </a:r>
            <a:r>
              <a:rPr lang="ru-RU" dirty="0"/>
              <a:t> прокурор </a:t>
            </a:r>
            <a:r>
              <a:rPr lang="ru-RU" dirty="0" err="1"/>
              <a:t>змінив</a:t>
            </a:r>
            <a:r>
              <a:rPr lang="ru-RU" dirty="0"/>
              <a:t> </a:t>
            </a:r>
            <a:r>
              <a:rPr lang="ru-RU" dirty="0" err="1"/>
              <a:t>обвинувачення</a:t>
            </a:r>
            <a:r>
              <a:rPr lang="ru-RU" dirty="0"/>
              <a:t> на </a:t>
            </a:r>
            <a:r>
              <a:rPr lang="ru-RU" dirty="0" err="1"/>
              <a:t>менш</a:t>
            </a:r>
            <a:r>
              <a:rPr lang="ru-RU" dirty="0"/>
              <a:t> </a:t>
            </a:r>
            <a:r>
              <a:rPr lang="ru-RU" dirty="0" err="1"/>
              <a:t>тяжкі</a:t>
            </a:r>
            <a:r>
              <a:rPr lang="ru-RU" dirty="0"/>
              <a:t> </a:t>
            </a:r>
            <a:r>
              <a:rPr lang="ru-RU" dirty="0" err="1"/>
              <a:t>злочини</a:t>
            </a:r>
            <a:r>
              <a:rPr lang="ru-RU" dirty="0"/>
              <a:t>, суд не вручив </a:t>
            </a:r>
            <a:r>
              <a:rPr lang="ru-RU" dirty="0" err="1"/>
              <a:t>потерпілому</a:t>
            </a:r>
            <a:r>
              <a:rPr lang="ru-RU" dirty="0"/>
              <a:t> </a:t>
            </a:r>
            <a:r>
              <a:rPr lang="ru-RU" dirty="0" err="1"/>
              <a:t>копію</a:t>
            </a:r>
            <a:r>
              <a:rPr lang="ru-RU" dirty="0"/>
              <a:t> </a:t>
            </a:r>
            <a:r>
              <a:rPr lang="ru-RU" dirty="0" err="1"/>
              <a:t>обвинувального</a:t>
            </a:r>
            <a:r>
              <a:rPr lang="ru-RU" dirty="0"/>
              <a:t> акта і не </a:t>
            </a:r>
            <a:r>
              <a:rPr lang="ru-RU" dirty="0" err="1"/>
              <a:t>роз’яснив</a:t>
            </a:r>
            <a:r>
              <a:rPr lang="ru-RU" dirty="0"/>
              <a:t> </a:t>
            </a:r>
            <a:r>
              <a:rPr lang="ru-RU" dirty="0" err="1"/>
              <a:t>йому</a:t>
            </a:r>
            <a:r>
              <a:rPr lang="ru-RU" dirty="0"/>
              <a:t> право </a:t>
            </a:r>
            <a:r>
              <a:rPr lang="ru-RU" dirty="0" err="1"/>
              <a:t>підтримувати</a:t>
            </a:r>
            <a:r>
              <a:rPr lang="ru-RU" dirty="0"/>
              <a:t> </a:t>
            </a:r>
            <a:r>
              <a:rPr lang="ru-RU" dirty="0" err="1"/>
              <a:t>обвинувачення</a:t>
            </a:r>
            <a:r>
              <a:rPr lang="ru-RU" dirty="0"/>
              <a:t> в </a:t>
            </a:r>
            <a:r>
              <a:rPr lang="ru-RU" dirty="0" err="1"/>
              <a:t>раніше</a:t>
            </a:r>
            <a:r>
              <a:rPr lang="ru-RU" dirty="0"/>
              <a:t> </a:t>
            </a:r>
            <a:r>
              <a:rPr lang="ru-RU" dirty="0" err="1"/>
              <a:t>пред’явленому</a:t>
            </a:r>
            <a:r>
              <a:rPr lang="ru-RU" dirty="0"/>
              <a:t> </a:t>
            </a:r>
            <a:r>
              <a:rPr lang="ru-RU" dirty="0" err="1"/>
              <a:t>обсязі</a:t>
            </a:r>
            <a:r>
              <a:rPr lang="ru-RU" dirty="0"/>
              <a:t>, грубо порушивши права </a:t>
            </a:r>
            <a:r>
              <a:rPr lang="ru-RU" dirty="0" err="1"/>
              <a:t>потерпілого</a:t>
            </a:r>
            <a:r>
              <a:rPr lang="ru-RU" dirty="0"/>
              <a:t> у </a:t>
            </a:r>
            <a:r>
              <a:rPr lang="ru-RU" dirty="0" err="1"/>
              <a:t>кримінальному</a:t>
            </a:r>
            <a:r>
              <a:rPr lang="ru-RU" dirty="0"/>
              <a:t> </a:t>
            </a:r>
            <a:r>
              <a:rPr lang="ru-RU" dirty="0" err="1"/>
              <a:t>процесі</a:t>
            </a:r>
            <a:r>
              <a:rPr lang="ru-RU" dirty="0"/>
              <a:t>.</a:t>
            </a:r>
          </a:p>
          <a:p>
            <a:pPr marL="0" indent="0">
              <a:buNone/>
            </a:pPr>
            <a:r>
              <a:rPr lang="ru-RU" dirty="0" err="1"/>
              <a:t>Відповідно</a:t>
            </a:r>
            <a:r>
              <a:rPr lang="ru-RU" dirty="0"/>
              <a:t> до закону </a:t>
            </a:r>
            <a:r>
              <a:rPr lang="ru-RU" dirty="0" err="1"/>
              <a:t>судове</a:t>
            </a:r>
            <a:r>
              <a:rPr lang="ru-RU" dirty="0"/>
              <a:t> </a:t>
            </a:r>
            <a:r>
              <a:rPr lang="ru-RU" dirty="0" err="1"/>
              <a:t>рішення</a:t>
            </a:r>
            <a:r>
              <a:rPr lang="ru-RU" dirty="0"/>
              <a:t> в будь-</a:t>
            </a:r>
            <a:r>
              <a:rPr lang="ru-RU" dirty="0" err="1"/>
              <a:t>якому</a:t>
            </a:r>
            <a:r>
              <a:rPr lang="ru-RU" dirty="0"/>
              <a:t> </a:t>
            </a:r>
            <a:r>
              <a:rPr lang="ru-RU" dirty="0" err="1"/>
              <a:t>разі</a:t>
            </a:r>
            <a:r>
              <a:rPr lang="ru-RU" dirty="0"/>
              <a:t> </a:t>
            </a:r>
            <a:r>
              <a:rPr lang="ru-RU" dirty="0" err="1"/>
              <a:t>підлягає</a:t>
            </a:r>
            <a:r>
              <a:rPr lang="ru-RU" dirty="0"/>
              <a:t> </a:t>
            </a:r>
            <a:r>
              <a:rPr lang="ru-RU" dirty="0" err="1"/>
              <a:t>скасуванню</a:t>
            </a:r>
            <a:r>
              <a:rPr lang="ru-RU" dirty="0"/>
              <a:t>, </a:t>
            </a:r>
            <a:r>
              <a:rPr lang="ru-RU" dirty="0" err="1"/>
              <a:t>якщо</a:t>
            </a:r>
            <a:r>
              <a:rPr lang="ru-RU" dirty="0"/>
              <a:t> </a:t>
            </a:r>
            <a:r>
              <a:rPr lang="ru-RU" dirty="0" err="1"/>
              <a:t>судове</a:t>
            </a:r>
            <a:r>
              <a:rPr lang="ru-RU" dirty="0"/>
              <a:t> </a:t>
            </a:r>
            <a:r>
              <a:rPr lang="ru-RU" dirty="0" err="1"/>
              <a:t>провадження</a:t>
            </a:r>
            <a:r>
              <a:rPr lang="ru-RU" dirty="0"/>
              <a:t> </a:t>
            </a:r>
            <a:r>
              <a:rPr lang="ru-RU" dirty="0" err="1"/>
              <a:t>здійснено</a:t>
            </a:r>
            <a:r>
              <a:rPr lang="ru-RU" dirty="0"/>
              <a:t> за </a:t>
            </a:r>
            <a:r>
              <a:rPr lang="ru-RU" dirty="0" err="1"/>
              <a:t>відсутності</a:t>
            </a:r>
            <a:r>
              <a:rPr lang="ru-RU" dirty="0"/>
              <a:t> </a:t>
            </a:r>
            <a:r>
              <a:rPr lang="ru-RU" dirty="0" err="1"/>
              <a:t>потерпілого</a:t>
            </a:r>
            <a:r>
              <a:rPr lang="ru-RU" dirty="0"/>
              <a:t>, </a:t>
            </a:r>
            <a:r>
              <a:rPr lang="ru-RU" dirty="0" err="1"/>
              <a:t>належним</a:t>
            </a:r>
            <a:r>
              <a:rPr lang="ru-RU" dirty="0"/>
              <a:t> чином не </a:t>
            </a:r>
            <a:r>
              <a:rPr lang="ru-RU" dirty="0" err="1"/>
              <a:t>повідомленого</a:t>
            </a:r>
            <a:r>
              <a:rPr lang="ru-RU" dirty="0"/>
              <a:t> про дату, час і </a:t>
            </a:r>
            <a:r>
              <a:rPr lang="ru-RU" dirty="0" err="1"/>
              <a:t>місце</a:t>
            </a:r>
            <a:r>
              <a:rPr lang="ru-RU" dirty="0"/>
              <a:t> </a:t>
            </a:r>
            <a:r>
              <a:rPr lang="ru-RU" dirty="0" err="1"/>
              <a:t>засідання</a:t>
            </a:r>
            <a:r>
              <a:rPr lang="ru-RU" dirty="0"/>
              <a:t>.</a:t>
            </a:r>
          </a:p>
          <a:p>
            <a:pPr marL="0" indent="0">
              <a:buNone/>
            </a:pPr>
            <a:r>
              <a:rPr lang="ru-RU" dirty="0"/>
              <a:t>Як </a:t>
            </a:r>
            <a:r>
              <a:rPr lang="ru-RU" dirty="0" err="1"/>
              <a:t>убачається</a:t>
            </a:r>
            <a:r>
              <a:rPr lang="ru-RU" dirty="0"/>
              <a:t> з </a:t>
            </a:r>
            <a:r>
              <a:rPr lang="ru-RU" dirty="0" err="1"/>
              <a:t>матеріалів</a:t>
            </a:r>
            <a:r>
              <a:rPr lang="ru-RU" dirty="0"/>
              <a:t> </a:t>
            </a:r>
            <a:r>
              <a:rPr lang="ru-RU" dirty="0" err="1"/>
              <a:t>кримінального</a:t>
            </a:r>
            <a:r>
              <a:rPr lang="ru-RU" dirty="0"/>
              <a:t> </a:t>
            </a:r>
            <a:r>
              <a:rPr lang="ru-RU" dirty="0" err="1"/>
              <a:t>провадження</a:t>
            </a:r>
            <a:r>
              <a:rPr lang="ru-RU" dirty="0"/>
              <a:t>, </a:t>
            </a:r>
            <a:r>
              <a:rPr lang="ru-RU" dirty="0" err="1"/>
              <a:t>потерпілий</a:t>
            </a:r>
            <a:r>
              <a:rPr lang="ru-RU" dirty="0"/>
              <a:t> </a:t>
            </a:r>
            <a:r>
              <a:rPr lang="ru-RU" dirty="0" err="1"/>
              <a:t>безпосередньо</a:t>
            </a:r>
            <a:r>
              <a:rPr lang="ru-RU" dirty="0"/>
              <a:t> не </a:t>
            </a:r>
            <a:r>
              <a:rPr lang="ru-RU" dirty="0" err="1"/>
              <a:t>отримав</a:t>
            </a:r>
            <a:r>
              <a:rPr lang="ru-RU" dirty="0"/>
              <a:t> </a:t>
            </a:r>
            <a:r>
              <a:rPr lang="ru-RU" dirty="0" err="1"/>
              <a:t>належного</a:t>
            </a:r>
            <a:r>
              <a:rPr lang="ru-RU" dirty="0"/>
              <a:t> </a:t>
            </a:r>
            <a:r>
              <a:rPr lang="ru-RU" dirty="0" err="1"/>
              <a:t>повідомлення</a:t>
            </a:r>
            <a:r>
              <a:rPr lang="ru-RU" dirty="0"/>
              <a:t> про </a:t>
            </a:r>
            <a:r>
              <a:rPr lang="ru-RU" dirty="0" err="1"/>
              <a:t>судовий</a:t>
            </a:r>
            <a:r>
              <a:rPr lang="ru-RU" dirty="0"/>
              <a:t> </a:t>
            </a:r>
            <a:r>
              <a:rPr lang="ru-RU" dirty="0" err="1"/>
              <a:t>розгляд</a:t>
            </a:r>
            <a:r>
              <a:rPr lang="ru-RU" dirty="0"/>
              <a:t>, </a:t>
            </a:r>
            <a:r>
              <a:rPr lang="ru-RU" dirty="0" err="1"/>
              <a:t>бо</a:t>
            </a:r>
            <a:r>
              <a:rPr lang="ru-RU" dirty="0"/>
              <a:t> </a:t>
            </a:r>
            <a:r>
              <a:rPr lang="ru-RU" dirty="0" err="1"/>
              <a:t>перебував</a:t>
            </a:r>
            <a:r>
              <a:rPr lang="ru-RU" dirty="0"/>
              <a:t> у </a:t>
            </a:r>
            <a:r>
              <a:rPr lang="ru-RU" dirty="0" err="1"/>
              <a:t>цей</a:t>
            </a:r>
            <a:r>
              <a:rPr lang="ru-RU" dirty="0"/>
              <a:t> час за межами </a:t>
            </a:r>
            <a:r>
              <a:rPr lang="ru-RU" dirty="0" err="1"/>
              <a:t>України</a:t>
            </a:r>
            <a:r>
              <a:rPr lang="ru-RU" dirty="0"/>
              <a:t>, тому й не брав </a:t>
            </a:r>
            <a:r>
              <a:rPr lang="ru-RU" dirty="0" err="1"/>
              <a:t>участі</a:t>
            </a:r>
            <a:r>
              <a:rPr lang="ru-RU" dirty="0"/>
              <a:t> в судовому </a:t>
            </a:r>
            <a:r>
              <a:rPr lang="ru-RU" dirty="0" err="1"/>
              <a:t>засіданні</a:t>
            </a:r>
            <a:r>
              <a:rPr lang="ru-RU" dirty="0"/>
              <a:t>. За таких </a:t>
            </a:r>
            <a:r>
              <a:rPr lang="ru-RU" dirty="0" err="1"/>
              <a:t>обставин</a:t>
            </a:r>
            <a:r>
              <a:rPr lang="ru-RU" dirty="0"/>
              <a:t> </a:t>
            </a:r>
            <a:r>
              <a:rPr lang="ru-RU" dirty="0" err="1"/>
              <a:t>колегія</a:t>
            </a:r>
            <a:r>
              <a:rPr lang="ru-RU" dirty="0"/>
              <a:t> </a:t>
            </a:r>
            <a:r>
              <a:rPr lang="ru-RU" dirty="0" err="1"/>
              <a:t>суддів</a:t>
            </a:r>
            <a:r>
              <a:rPr lang="ru-RU" dirty="0"/>
              <a:t> ККС ВС </a:t>
            </a:r>
            <a:r>
              <a:rPr lang="ru-RU" dirty="0" err="1"/>
              <a:t>дійшла</a:t>
            </a:r>
            <a:r>
              <a:rPr lang="ru-RU" dirty="0"/>
              <a:t> </a:t>
            </a:r>
            <a:r>
              <a:rPr lang="ru-RU" dirty="0" err="1"/>
              <a:t>висновку</a:t>
            </a:r>
            <a:r>
              <a:rPr lang="ru-RU" dirty="0"/>
              <a:t>, </a:t>
            </a:r>
            <a:r>
              <a:rPr lang="ru-RU" dirty="0" err="1"/>
              <a:t>що</a:t>
            </a:r>
            <a:r>
              <a:rPr lang="ru-RU" dirty="0"/>
              <a:t> суд порушив порядок </a:t>
            </a:r>
            <a:r>
              <a:rPr lang="ru-RU" dirty="0" err="1"/>
              <a:t>виклику</a:t>
            </a:r>
            <a:r>
              <a:rPr lang="ru-RU" dirty="0"/>
              <a:t> особи, яка </a:t>
            </a:r>
            <a:r>
              <a:rPr lang="ru-RU" dirty="0" err="1"/>
              <a:t>перебуває</a:t>
            </a:r>
            <a:r>
              <a:rPr lang="ru-RU" dirty="0"/>
              <a:t> за межами </a:t>
            </a:r>
            <a:r>
              <a:rPr lang="ru-RU" dirty="0" err="1"/>
              <a:t>України</a:t>
            </a:r>
            <a:r>
              <a:rPr lang="ru-RU" dirty="0"/>
              <a:t>, </a:t>
            </a:r>
            <a:r>
              <a:rPr lang="ru-RU" dirty="0" err="1"/>
              <a:t>передбачений</a:t>
            </a:r>
            <a:r>
              <a:rPr lang="ru-RU" dirty="0"/>
              <a:t> ст. 566 КПК </a:t>
            </a:r>
            <a:r>
              <a:rPr lang="ru-RU" dirty="0" err="1"/>
              <a:t>України</a:t>
            </a:r>
            <a:r>
              <a:rPr lang="ru-RU" dirty="0"/>
              <a:t>.</a:t>
            </a:r>
          </a:p>
          <a:p>
            <a:pPr marL="0" indent="0">
              <a:buNone/>
            </a:pPr>
            <a:r>
              <a:rPr lang="ru-RU" dirty="0" smtClean="0"/>
              <a:t>ВС </a:t>
            </a:r>
            <a:r>
              <a:rPr lang="ru-RU" dirty="0" err="1" smtClean="0"/>
              <a:t>скасував</a:t>
            </a:r>
            <a:r>
              <a:rPr lang="ru-RU" dirty="0" smtClean="0"/>
              <a:t> </a:t>
            </a:r>
            <a:r>
              <a:rPr lang="ru-RU" dirty="0" err="1"/>
              <a:t>вирок</a:t>
            </a:r>
            <a:r>
              <a:rPr lang="ru-RU" dirty="0"/>
              <a:t> </a:t>
            </a:r>
            <a:r>
              <a:rPr lang="ru-RU" dirty="0" err="1"/>
              <a:t>місцевого</a:t>
            </a:r>
            <a:r>
              <a:rPr lang="ru-RU" dirty="0"/>
              <a:t> та </a:t>
            </a:r>
            <a:r>
              <a:rPr lang="ru-RU" dirty="0" err="1"/>
              <a:t>ухвалу</a:t>
            </a:r>
            <a:r>
              <a:rPr lang="ru-RU" dirty="0"/>
              <a:t> </a:t>
            </a:r>
            <a:r>
              <a:rPr lang="ru-RU" dirty="0" err="1"/>
              <a:t>апеляційного</a:t>
            </a:r>
            <a:r>
              <a:rPr lang="ru-RU" dirty="0"/>
              <a:t> </a:t>
            </a:r>
            <a:r>
              <a:rPr lang="ru-RU" dirty="0" err="1"/>
              <a:t>судів</a:t>
            </a:r>
            <a:r>
              <a:rPr lang="ru-RU" dirty="0"/>
              <a:t> і </a:t>
            </a:r>
            <a:r>
              <a:rPr lang="ru-RU" dirty="0" err="1"/>
              <a:t>призначив</a:t>
            </a:r>
            <a:r>
              <a:rPr lang="ru-RU" dirty="0"/>
              <a:t> </a:t>
            </a:r>
            <a:r>
              <a:rPr lang="ru-RU" dirty="0" err="1"/>
              <a:t>новий</a:t>
            </a:r>
            <a:r>
              <a:rPr lang="ru-RU" dirty="0"/>
              <a:t> </a:t>
            </a:r>
            <a:r>
              <a:rPr lang="ru-RU" dirty="0" err="1"/>
              <a:t>розгляд</a:t>
            </a:r>
            <a:r>
              <a:rPr lang="ru-RU" dirty="0"/>
              <a:t> у </a:t>
            </a:r>
            <a:r>
              <a:rPr lang="ru-RU" dirty="0" err="1"/>
              <a:t>суді</a:t>
            </a:r>
            <a:r>
              <a:rPr lang="ru-RU" dirty="0"/>
              <a:t> </a:t>
            </a:r>
            <a:r>
              <a:rPr lang="ru-RU" dirty="0" err="1"/>
              <a:t>першої</a:t>
            </a:r>
            <a:r>
              <a:rPr lang="ru-RU" dirty="0"/>
              <a:t> </a:t>
            </a:r>
            <a:r>
              <a:rPr lang="ru-RU" dirty="0" err="1"/>
              <a:t>інстанції</a:t>
            </a:r>
            <a:r>
              <a:rPr lang="ru-RU" dirty="0" smtClean="0"/>
              <a:t>.</a:t>
            </a:r>
            <a:endParaRPr lang="ru-RU" dirty="0"/>
          </a:p>
        </p:txBody>
      </p:sp>
    </p:spTree>
    <p:extLst>
      <p:ext uri="{BB962C8B-B14F-4D97-AF65-F5344CB8AC3E}">
        <p14:creationId xmlns:p14="http://schemas.microsoft.com/office/powerpoint/2010/main" val="207097311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363272" cy="6063952"/>
          </a:xfrm>
        </p:spPr>
        <p:txBody>
          <a:bodyPr>
            <a:normAutofit fontScale="85000" lnSpcReduction="20000"/>
          </a:bodyPr>
          <a:lstStyle/>
          <a:p>
            <a:pPr marL="0" indent="0" algn="ctr">
              <a:buNone/>
            </a:pPr>
            <a:r>
              <a:rPr lang="ru-RU" sz="2800" b="1" dirty="0" smtClean="0"/>
              <a:t>Постанова </a:t>
            </a:r>
            <a:r>
              <a:rPr lang="ru-RU" sz="2800" b="1" dirty="0" err="1"/>
              <a:t>Великої</a:t>
            </a:r>
            <a:r>
              <a:rPr lang="ru-RU" sz="2800" b="1" dirty="0"/>
              <a:t> </a:t>
            </a:r>
            <a:r>
              <a:rPr lang="ru-RU" sz="2800" b="1" dirty="0" err="1"/>
              <a:t>палати</a:t>
            </a:r>
            <a:r>
              <a:rPr lang="ru-RU" sz="2800" b="1" dirty="0"/>
              <a:t> ВС </a:t>
            </a:r>
            <a:r>
              <a:rPr lang="ru-RU" sz="2800" b="1" dirty="0" err="1"/>
              <a:t>від</a:t>
            </a:r>
            <a:r>
              <a:rPr lang="ru-RU" sz="2800" b="1" dirty="0"/>
              <a:t> 17.10.2018 р.</a:t>
            </a:r>
            <a:br>
              <a:rPr lang="ru-RU" sz="2800" b="1" dirty="0"/>
            </a:br>
            <a:r>
              <a:rPr lang="ru-RU" sz="2800" b="1" dirty="0"/>
              <a:t>по </a:t>
            </a:r>
            <a:r>
              <a:rPr lang="ru-RU" sz="2800" b="1" dirty="0" err="1"/>
              <a:t>справі</a:t>
            </a:r>
            <a:r>
              <a:rPr lang="ru-RU" sz="2800" b="1" dirty="0"/>
              <a:t> № </a:t>
            </a:r>
            <a:r>
              <a:rPr lang="ru-RU" sz="2800" b="1" dirty="0" smtClean="0"/>
              <a:t>461/233/17-ц</a:t>
            </a:r>
            <a:endParaRPr lang="ru-RU" sz="2800" b="1" dirty="0"/>
          </a:p>
          <a:p>
            <a:pPr marL="0" indent="0" algn="just">
              <a:buNone/>
            </a:pPr>
            <a:endParaRPr lang="ru-RU" sz="2400" dirty="0" smtClean="0"/>
          </a:p>
          <a:p>
            <a:pPr marL="0" indent="0" algn="just">
              <a:buNone/>
            </a:pPr>
            <a:r>
              <a:rPr lang="ru-RU" sz="2400" dirty="0" smtClean="0"/>
              <a:t>Велика </a:t>
            </a:r>
            <a:r>
              <a:rPr lang="ru-RU" sz="2400" dirty="0"/>
              <a:t>Палата Верховного Суду </a:t>
            </a:r>
            <a:r>
              <a:rPr lang="ru-RU" sz="2400" dirty="0" err="1"/>
              <a:t>зробила</a:t>
            </a:r>
            <a:r>
              <a:rPr lang="ru-RU" sz="2400" dirty="0"/>
              <a:t> </a:t>
            </a:r>
            <a:r>
              <a:rPr lang="ru-RU" sz="2400" dirty="0" err="1"/>
              <a:t>висновок</a:t>
            </a:r>
            <a:r>
              <a:rPr lang="ru-RU" sz="2400" dirty="0"/>
              <a:t> про те, </a:t>
            </a:r>
            <a:r>
              <a:rPr lang="ru-RU" sz="2400" dirty="0" err="1"/>
              <a:t>що</a:t>
            </a:r>
            <a:r>
              <a:rPr lang="ru-RU" sz="2400" dirty="0"/>
              <a:t> </a:t>
            </a:r>
            <a:r>
              <a:rPr lang="ru-RU" sz="2400" dirty="0" err="1"/>
              <a:t>зняття</a:t>
            </a:r>
            <a:r>
              <a:rPr lang="ru-RU" sz="2400" dirty="0"/>
              <a:t> </a:t>
            </a:r>
            <a:r>
              <a:rPr lang="ru-RU" sz="2400" dirty="0" err="1"/>
              <a:t>арешту</a:t>
            </a:r>
            <a:r>
              <a:rPr lang="ru-RU" sz="2400" dirty="0"/>
              <a:t> з майна, </a:t>
            </a:r>
            <a:r>
              <a:rPr lang="ru-RU" sz="2400" dirty="0" err="1"/>
              <a:t>накладеного</a:t>
            </a:r>
            <a:r>
              <a:rPr lang="ru-RU" sz="2400" dirty="0"/>
              <a:t> в рамках </a:t>
            </a:r>
            <a:r>
              <a:rPr lang="ru-RU" sz="2400" dirty="0" err="1"/>
              <a:t>кримінального</a:t>
            </a:r>
            <a:r>
              <a:rPr lang="ru-RU" sz="2400" dirty="0"/>
              <a:t> </a:t>
            </a:r>
            <a:r>
              <a:rPr lang="ru-RU" sz="2400" dirty="0" err="1"/>
              <a:t>провадження</a:t>
            </a:r>
            <a:r>
              <a:rPr lang="ru-RU" sz="2400" dirty="0"/>
              <a:t>, </a:t>
            </a:r>
            <a:r>
              <a:rPr lang="ru-RU" sz="2400" dirty="0" err="1"/>
              <a:t>розглядається</a:t>
            </a:r>
            <a:r>
              <a:rPr lang="ru-RU" sz="2400" dirty="0"/>
              <a:t> у </a:t>
            </a:r>
            <a:r>
              <a:rPr lang="ru-RU" sz="2400" dirty="0" err="1"/>
              <a:t>встановленому</a:t>
            </a:r>
            <a:r>
              <a:rPr lang="ru-RU" sz="2400" dirty="0"/>
              <a:t> </a:t>
            </a:r>
            <a:r>
              <a:rPr lang="ru-RU" sz="2400" dirty="0" err="1"/>
              <a:t>кримінальним</a:t>
            </a:r>
            <a:r>
              <a:rPr lang="ru-RU" sz="2400" dirty="0"/>
              <a:t> </a:t>
            </a:r>
            <a:r>
              <a:rPr lang="ru-RU" sz="2400" dirty="0" err="1"/>
              <a:t>процесуальним</a:t>
            </a:r>
            <a:r>
              <a:rPr lang="ru-RU" sz="2400" dirty="0"/>
              <a:t> </a:t>
            </a:r>
            <a:r>
              <a:rPr lang="ru-RU" sz="2400" dirty="0" err="1"/>
              <a:t>законодавством</a:t>
            </a:r>
            <a:r>
              <a:rPr lang="ru-RU" sz="2400" dirty="0"/>
              <a:t> порядку,</a:t>
            </a:r>
            <a:r>
              <a:rPr lang="en-US" sz="2400" dirty="0"/>
              <a:t> </a:t>
            </a:r>
            <a:r>
              <a:rPr lang="ru-RU" sz="2400" dirty="0" err="1"/>
              <a:t>відтак</a:t>
            </a:r>
            <a:r>
              <a:rPr lang="ru-RU" sz="2400" dirty="0"/>
              <a:t> </a:t>
            </a:r>
            <a:r>
              <a:rPr lang="ru-RU" sz="2400" dirty="0" err="1"/>
              <a:t>даний</a:t>
            </a:r>
            <a:r>
              <a:rPr lang="ru-RU" sz="2400" dirty="0"/>
              <a:t> </a:t>
            </a:r>
            <a:r>
              <a:rPr lang="ru-RU" sz="2400" dirty="0" err="1"/>
              <a:t>спір</a:t>
            </a:r>
            <a:r>
              <a:rPr lang="ru-RU" sz="2400" dirty="0"/>
              <a:t> не </a:t>
            </a:r>
            <a:r>
              <a:rPr lang="ru-RU" sz="2400" dirty="0" err="1"/>
              <a:t>підлягає</a:t>
            </a:r>
            <a:r>
              <a:rPr lang="ru-RU" sz="2400" dirty="0"/>
              <a:t> </a:t>
            </a:r>
            <a:r>
              <a:rPr lang="ru-RU" sz="2400" dirty="0" err="1"/>
              <a:t>розгляду</a:t>
            </a:r>
            <a:r>
              <a:rPr lang="ru-RU" sz="2400" dirty="0"/>
              <a:t> в порядку </a:t>
            </a:r>
            <a:r>
              <a:rPr lang="ru-RU" sz="2400" dirty="0" err="1"/>
              <a:t>цивільного</a:t>
            </a:r>
            <a:r>
              <a:rPr lang="ru-RU" sz="2400" dirty="0"/>
              <a:t> </a:t>
            </a:r>
            <a:r>
              <a:rPr lang="ru-RU" sz="2400" dirty="0" err="1"/>
              <a:t>судочинства</a:t>
            </a:r>
            <a:r>
              <a:rPr lang="ru-RU" sz="2400" dirty="0"/>
              <a:t>.</a:t>
            </a:r>
          </a:p>
          <a:p>
            <a:pPr marL="0" indent="0" algn="just">
              <a:buNone/>
            </a:pPr>
            <a:r>
              <a:rPr lang="ru-RU" sz="2400" dirty="0" err="1"/>
              <a:t>Отже</a:t>
            </a:r>
            <a:r>
              <a:rPr lang="ru-RU" sz="2400" dirty="0"/>
              <a:t> у </a:t>
            </a:r>
            <a:r>
              <a:rPr lang="ru-RU" sz="2400" dirty="0" err="1"/>
              <a:t>разі</a:t>
            </a:r>
            <a:r>
              <a:rPr lang="ru-RU" sz="2400" dirty="0"/>
              <a:t>, </a:t>
            </a:r>
            <a:r>
              <a:rPr lang="ru-RU" sz="2400" dirty="0" err="1"/>
              <a:t>якщо</a:t>
            </a:r>
            <a:r>
              <a:rPr lang="ru-RU" sz="2400" dirty="0"/>
              <a:t> право </a:t>
            </a:r>
            <a:r>
              <a:rPr lang="ru-RU" sz="2400" dirty="0" err="1"/>
              <a:t>власності</a:t>
            </a:r>
            <a:r>
              <a:rPr lang="ru-RU" sz="2400" dirty="0"/>
              <a:t> особи </a:t>
            </a:r>
            <a:r>
              <a:rPr lang="ru-RU" sz="2400" dirty="0" err="1"/>
              <a:t>порушене</a:t>
            </a:r>
            <a:r>
              <a:rPr lang="ru-RU" sz="2400" dirty="0"/>
              <a:t> у </a:t>
            </a:r>
            <a:r>
              <a:rPr lang="ru-RU" sz="2400" dirty="0" err="1"/>
              <a:t>кримінальному</a:t>
            </a:r>
            <a:r>
              <a:rPr lang="ru-RU" sz="2400" dirty="0"/>
              <a:t> </a:t>
            </a:r>
            <a:r>
              <a:rPr lang="ru-RU" sz="2400" dirty="0" err="1"/>
              <a:t>провадженні</a:t>
            </a:r>
            <a:r>
              <a:rPr lang="ru-RU" sz="2400" dirty="0"/>
              <a:t>, </a:t>
            </a:r>
            <a:r>
              <a:rPr lang="ru-RU" sz="2400" dirty="0" err="1"/>
              <a:t>така</a:t>
            </a:r>
            <a:r>
              <a:rPr lang="ru-RU" sz="2400" dirty="0"/>
              <a:t> особа, </a:t>
            </a:r>
            <a:r>
              <a:rPr lang="ru-RU" sz="2400" dirty="0" err="1"/>
              <a:t>навіть</a:t>
            </a:r>
            <a:r>
              <a:rPr lang="ru-RU" sz="2400" dirty="0"/>
              <a:t> за </a:t>
            </a:r>
            <a:r>
              <a:rPr lang="ru-RU" sz="2400" dirty="0" err="1"/>
              <a:t>умови</a:t>
            </a:r>
            <a:r>
              <a:rPr lang="ru-RU" sz="2400" dirty="0"/>
              <a:t>, </a:t>
            </a:r>
            <a:r>
              <a:rPr lang="ru-RU" sz="2400" dirty="0" err="1"/>
              <a:t>що</a:t>
            </a:r>
            <a:r>
              <a:rPr lang="ru-RU" sz="2400" dirty="0"/>
              <a:t> вона не є </a:t>
            </a:r>
            <a:r>
              <a:rPr lang="ru-RU" sz="2400" dirty="0" err="1"/>
              <a:t>учасником</a:t>
            </a:r>
            <a:r>
              <a:rPr lang="ru-RU" sz="2400" dirty="0"/>
              <a:t> </a:t>
            </a:r>
            <a:r>
              <a:rPr lang="ru-RU" sz="2400" dirty="0" err="1"/>
              <a:t>кримінального</a:t>
            </a:r>
            <a:r>
              <a:rPr lang="ru-RU" sz="2400" dirty="0"/>
              <a:t> </a:t>
            </a:r>
            <a:r>
              <a:rPr lang="ru-RU" sz="2400" dirty="0" err="1"/>
              <a:t>провадження</a:t>
            </a:r>
            <a:r>
              <a:rPr lang="ru-RU" sz="2400" dirty="0"/>
              <a:t>, </a:t>
            </a:r>
            <a:r>
              <a:rPr lang="ru-RU" sz="2400" dirty="0" err="1"/>
              <a:t>має</a:t>
            </a:r>
            <a:r>
              <a:rPr lang="ru-RU" sz="2400" dirty="0"/>
              <a:t> право на </a:t>
            </a:r>
            <a:r>
              <a:rPr lang="ru-RU" sz="2400" dirty="0" err="1"/>
              <a:t>звернення</a:t>
            </a:r>
            <a:r>
              <a:rPr lang="ru-RU" sz="2400" dirty="0"/>
              <a:t> з </a:t>
            </a:r>
            <a:r>
              <a:rPr lang="ru-RU" sz="2400" dirty="0" err="1"/>
              <a:t>клопотанням</a:t>
            </a:r>
            <a:r>
              <a:rPr lang="ru-RU" sz="2400" dirty="0"/>
              <a:t> про </a:t>
            </a:r>
            <a:r>
              <a:rPr lang="ru-RU" sz="2400" dirty="0" err="1"/>
              <a:t>скасування</a:t>
            </a:r>
            <a:r>
              <a:rPr lang="ru-RU" sz="2400" dirty="0"/>
              <a:t> </a:t>
            </a:r>
            <a:r>
              <a:rPr lang="ru-RU" sz="2400" dirty="0" err="1"/>
              <a:t>арешту</a:t>
            </a:r>
            <a:r>
              <a:rPr lang="ru-RU" sz="2400" dirty="0"/>
              <a:t> та </a:t>
            </a:r>
            <a:r>
              <a:rPr lang="ru-RU" sz="2400" dirty="0" err="1"/>
              <a:t>вирішення</a:t>
            </a:r>
            <a:r>
              <a:rPr lang="ru-RU" sz="2400" dirty="0"/>
              <a:t> </a:t>
            </a:r>
            <a:r>
              <a:rPr lang="ru-RU" sz="2400" dirty="0" err="1"/>
              <a:t>інших</a:t>
            </a:r>
            <a:r>
              <a:rPr lang="ru-RU" sz="2400" dirty="0"/>
              <a:t> </a:t>
            </a:r>
            <a:r>
              <a:rPr lang="ru-RU" sz="2400" dirty="0" err="1"/>
              <a:t>питань</a:t>
            </a:r>
            <a:r>
              <a:rPr lang="ru-RU" sz="2400" dirty="0"/>
              <a:t>, </a:t>
            </a:r>
            <a:r>
              <a:rPr lang="ru-RU" sz="2400" dirty="0" err="1"/>
              <a:t>які</a:t>
            </a:r>
            <a:r>
              <a:rPr lang="ru-RU" sz="2400" dirty="0"/>
              <a:t> </a:t>
            </a:r>
            <a:r>
              <a:rPr lang="ru-RU" sz="2400" dirty="0" err="1"/>
              <a:t>безпосередньо</a:t>
            </a:r>
            <a:r>
              <a:rPr lang="ru-RU" sz="2400" dirty="0"/>
              <a:t> </a:t>
            </a:r>
            <a:r>
              <a:rPr lang="ru-RU" sz="2400" dirty="0" err="1"/>
              <a:t>стосуються</a:t>
            </a:r>
            <a:r>
              <a:rPr lang="ru-RU" sz="2400" dirty="0"/>
              <a:t> </a:t>
            </a:r>
            <a:r>
              <a:rPr lang="ru-RU" sz="2400" dirty="0" err="1"/>
              <a:t>її</a:t>
            </a:r>
            <a:r>
              <a:rPr lang="ru-RU" sz="2400" dirty="0"/>
              <a:t> прав, </a:t>
            </a:r>
            <a:r>
              <a:rPr lang="ru-RU" sz="2400" dirty="0" err="1"/>
              <a:t>обов'язків</a:t>
            </a:r>
            <a:r>
              <a:rPr lang="ru-RU" sz="2400" dirty="0"/>
              <a:t> </a:t>
            </a:r>
            <a:r>
              <a:rPr lang="ru-RU" sz="2400" dirty="0" err="1"/>
              <a:t>чи</a:t>
            </a:r>
            <a:r>
              <a:rPr lang="ru-RU" sz="2400" dirty="0"/>
              <a:t> </a:t>
            </a:r>
            <a:r>
              <a:rPr lang="ru-RU" sz="2400" dirty="0" err="1"/>
              <a:t>законних</a:t>
            </a:r>
            <a:r>
              <a:rPr lang="ru-RU" sz="2400" dirty="0"/>
              <a:t> </a:t>
            </a:r>
            <a:r>
              <a:rPr lang="ru-RU" sz="2400" dirty="0" err="1"/>
              <a:t>інтересів</a:t>
            </a:r>
            <a:r>
              <a:rPr lang="ru-RU" sz="2400" dirty="0"/>
              <a:t>, у порядку, </a:t>
            </a:r>
            <a:r>
              <a:rPr lang="ru-RU" sz="2400" dirty="0" err="1"/>
              <a:t>передбаченому</a:t>
            </a:r>
            <a:r>
              <a:rPr lang="ru-RU" sz="2400" dirty="0"/>
              <a:t> </a:t>
            </a:r>
            <a:r>
              <a:rPr lang="ru-RU" sz="2400" dirty="0">
                <a:hlinkClick r:id="rId2" tooltip="Кримінальний процесуальний кодекс України; нормативно-правовий акт № 4651-VI від 13.04.2012"/>
              </a:rPr>
              <a:t>КПК </a:t>
            </a:r>
            <a:r>
              <a:rPr lang="ru-RU" sz="2400" dirty="0" err="1">
                <a:hlinkClick r:id="rId2" tooltip="Кримінальний процесуальний кодекс України; нормативно-правовий акт № 4651-VI від 13.04.2012"/>
              </a:rPr>
              <a:t>України</a:t>
            </a:r>
            <a:r>
              <a:rPr lang="ru-RU" sz="2400" dirty="0"/>
              <a:t>.</a:t>
            </a:r>
          </a:p>
          <a:p>
            <a:pPr marL="0" indent="0" algn="just">
              <a:buNone/>
            </a:pPr>
            <a:r>
              <a:rPr lang="ru-RU" sz="2400" dirty="0" err="1"/>
              <a:t>Проте</a:t>
            </a:r>
            <a:r>
              <a:rPr lang="ru-RU" sz="2400" dirty="0"/>
              <a:t> суди </a:t>
            </a:r>
            <a:r>
              <a:rPr lang="ru-RU" sz="2400" dirty="0" err="1"/>
              <a:t>першої</a:t>
            </a:r>
            <a:r>
              <a:rPr lang="ru-RU" sz="2400" dirty="0"/>
              <a:t> та </a:t>
            </a:r>
            <a:r>
              <a:rPr lang="ru-RU" sz="2400" dirty="0" err="1"/>
              <a:t>апеляційної</a:t>
            </a:r>
            <a:r>
              <a:rPr lang="ru-RU" sz="2400" dirty="0"/>
              <a:t> </a:t>
            </a:r>
            <a:r>
              <a:rPr lang="ru-RU" sz="2400" dirty="0" err="1"/>
              <a:t>інстанцій</a:t>
            </a:r>
            <a:r>
              <a:rPr lang="ru-RU" sz="2400" dirty="0"/>
              <a:t>, </a:t>
            </a:r>
            <a:r>
              <a:rPr lang="ru-RU" sz="2400" dirty="0" err="1"/>
              <a:t>ухвалюючи</a:t>
            </a:r>
            <a:r>
              <a:rPr lang="ru-RU" sz="2400" dirty="0"/>
              <a:t> </a:t>
            </a:r>
            <a:r>
              <a:rPr lang="ru-RU" sz="2400" dirty="0" err="1"/>
              <a:t>свої</a:t>
            </a:r>
            <a:r>
              <a:rPr lang="ru-RU" sz="2400" dirty="0"/>
              <a:t> </a:t>
            </a:r>
            <a:r>
              <a:rPr lang="ru-RU" sz="2400" dirty="0" err="1"/>
              <a:t>рішення</a:t>
            </a:r>
            <a:r>
              <a:rPr lang="ru-RU" sz="2400" dirty="0"/>
              <a:t> (</a:t>
            </a:r>
            <a:r>
              <a:rPr lang="ru-RU" sz="2400" dirty="0" err="1"/>
              <a:t>від</a:t>
            </a:r>
            <a:r>
              <a:rPr lang="ru-RU" sz="2400" dirty="0"/>
              <a:t> 25 </a:t>
            </a:r>
            <a:r>
              <a:rPr lang="ru-RU" sz="2400" dirty="0" err="1"/>
              <a:t>вересня</a:t>
            </a:r>
            <a:r>
              <a:rPr lang="ru-RU" sz="2400" dirty="0"/>
              <a:t> 2017 року і </a:t>
            </a:r>
            <a:r>
              <a:rPr lang="ru-RU" sz="2400" dirty="0" err="1"/>
              <a:t>від</a:t>
            </a:r>
            <a:r>
              <a:rPr lang="ru-RU" sz="2400" dirty="0"/>
              <a:t> 14 </a:t>
            </a:r>
            <a:r>
              <a:rPr lang="ru-RU" sz="2400" dirty="0" err="1"/>
              <a:t>грудня</a:t>
            </a:r>
            <a:r>
              <a:rPr lang="ru-RU" sz="2400" dirty="0"/>
              <a:t> 2017 року </a:t>
            </a:r>
            <a:r>
              <a:rPr lang="ru-RU" sz="2400" dirty="0" err="1"/>
              <a:t>відповідно</a:t>
            </a:r>
            <a:r>
              <a:rPr lang="ru-RU" sz="2400" dirty="0"/>
              <a:t>), </a:t>
            </a:r>
            <a:r>
              <a:rPr lang="ru-RU" sz="2400" dirty="0" err="1"/>
              <a:t>керувалися</a:t>
            </a:r>
            <a:r>
              <a:rPr lang="ru-RU" sz="2400" dirty="0"/>
              <a:t> </a:t>
            </a:r>
            <a:r>
              <a:rPr lang="ru-RU" sz="2400" dirty="0" err="1"/>
              <a:t>правовим</a:t>
            </a:r>
            <a:r>
              <a:rPr lang="ru-RU" sz="2400" dirty="0"/>
              <a:t> </a:t>
            </a:r>
            <a:r>
              <a:rPr lang="ru-RU" sz="2400" dirty="0" err="1"/>
              <a:t>висновком</a:t>
            </a:r>
            <a:r>
              <a:rPr lang="ru-RU" sz="2400" dirty="0"/>
              <a:t>, </a:t>
            </a:r>
            <a:r>
              <a:rPr lang="ru-RU" sz="2400" dirty="0" err="1"/>
              <a:t>сформульованим</a:t>
            </a:r>
            <a:r>
              <a:rPr lang="ru-RU" sz="2400" dirty="0"/>
              <a:t> у </a:t>
            </a:r>
            <a:r>
              <a:rPr lang="ru-RU" sz="2400" dirty="0" err="1"/>
              <a:t>постанові</a:t>
            </a:r>
            <a:r>
              <a:rPr lang="ru-RU" sz="2400" dirty="0"/>
              <a:t> Верховного Суду </a:t>
            </a:r>
            <a:r>
              <a:rPr lang="ru-RU" sz="2400" dirty="0" err="1"/>
              <a:t>України</a:t>
            </a:r>
            <a:r>
              <a:rPr lang="ru-RU" sz="2400" dirty="0"/>
              <a:t> </a:t>
            </a:r>
            <a:r>
              <a:rPr lang="ru-RU" sz="2400" dirty="0" err="1"/>
              <a:t>від</a:t>
            </a:r>
            <a:r>
              <a:rPr lang="ru-RU" sz="2400" dirty="0"/>
              <a:t> 15 </a:t>
            </a:r>
            <a:r>
              <a:rPr lang="ru-RU" sz="2400" dirty="0" err="1"/>
              <a:t>травня</a:t>
            </a:r>
            <a:r>
              <a:rPr lang="ru-RU" sz="2400" dirty="0"/>
              <a:t> 2013 року (справа № 6-26 цс-13), а </a:t>
            </a:r>
            <a:r>
              <a:rPr lang="ru-RU" sz="2400" dirty="0" err="1"/>
              <a:t>саме</a:t>
            </a:r>
            <a:r>
              <a:rPr lang="ru-RU" sz="2400" dirty="0"/>
              <a:t>: «право </a:t>
            </a:r>
            <a:r>
              <a:rPr lang="ru-RU" sz="2400" dirty="0" err="1"/>
              <a:t>власності</a:t>
            </a:r>
            <a:r>
              <a:rPr lang="ru-RU" sz="2400" dirty="0"/>
              <a:t> особи, яка не є </a:t>
            </a:r>
            <a:r>
              <a:rPr lang="ru-RU" sz="2400" dirty="0" err="1"/>
              <a:t>учасником</a:t>
            </a:r>
            <a:r>
              <a:rPr lang="ru-RU" sz="2400" dirty="0"/>
              <a:t> </a:t>
            </a:r>
            <a:r>
              <a:rPr lang="ru-RU" sz="2400" dirty="0" err="1"/>
              <a:t>кримінального</a:t>
            </a:r>
            <a:r>
              <a:rPr lang="ru-RU" sz="2400" dirty="0"/>
              <a:t> </a:t>
            </a:r>
            <a:r>
              <a:rPr lang="ru-RU" sz="2400" dirty="0" err="1"/>
              <a:t>провадження</a:t>
            </a:r>
            <a:r>
              <a:rPr lang="ru-RU" sz="2400" dirty="0"/>
              <a:t>, </a:t>
            </a:r>
            <a:r>
              <a:rPr lang="ru-RU" sz="2400" dirty="0" err="1"/>
              <a:t>має</a:t>
            </a:r>
            <a:r>
              <a:rPr lang="ru-RU" sz="2400" dirty="0"/>
              <a:t> </a:t>
            </a:r>
            <a:r>
              <a:rPr lang="ru-RU" sz="2400" dirty="0" err="1"/>
              <a:t>захищатися</a:t>
            </a:r>
            <a:r>
              <a:rPr lang="ru-RU" sz="2400" dirty="0"/>
              <a:t> шляхом </a:t>
            </a:r>
            <a:r>
              <a:rPr lang="ru-RU" sz="2400" dirty="0" err="1"/>
              <a:t>звільнення</a:t>
            </a:r>
            <a:r>
              <a:rPr lang="ru-RU" sz="2400" dirty="0"/>
              <a:t> </a:t>
            </a:r>
            <a:r>
              <a:rPr lang="ru-RU" sz="2400" dirty="0" err="1"/>
              <a:t>цього</a:t>
            </a:r>
            <a:r>
              <a:rPr lang="ru-RU" sz="2400" dirty="0"/>
              <a:t> майна з-</a:t>
            </a:r>
            <a:r>
              <a:rPr lang="ru-RU" sz="2400" dirty="0" err="1"/>
              <a:t>під</a:t>
            </a:r>
            <a:r>
              <a:rPr lang="ru-RU" sz="2400" dirty="0"/>
              <a:t> </a:t>
            </a:r>
            <a:r>
              <a:rPr lang="ru-RU" sz="2400" dirty="0" err="1"/>
              <a:t>арешту</a:t>
            </a:r>
            <a:r>
              <a:rPr lang="ru-RU" sz="2400" dirty="0"/>
              <a:t>, </a:t>
            </a:r>
            <a:r>
              <a:rPr lang="ru-RU" sz="2400" dirty="0" err="1"/>
              <a:t>тобто</a:t>
            </a:r>
            <a:r>
              <a:rPr lang="ru-RU" sz="2400" dirty="0"/>
              <a:t> </a:t>
            </a:r>
            <a:r>
              <a:rPr lang="ru-RU" sz="2400" dirty="0" err="1"/>
              <a:t>законодавство</a:t>
            </a:r>
            <a:r>
              <a:rPr lang="ru-RU" sz="2400" dirty="0"/>
              <a:t> про </a:t>
            </a:r>
            <a:r>
              <a:rPr lang="ru-RU" sz="2400" dirty="0" err="1"/>
              <a:t>захист</a:t>
            </a:r>
            <a:r>
              <a:rPr lang="ru-RU" sz="2400" dirty="0"/>
              <a:t> права </a:t>
            </a:r>
            <a:r>
              <a:rPr lang="ru-RU" sz="2400" dirty="0" err="1"/>
              <a:t>власності</a:t>
            </a:r>
            <a:r>
              <a:rPr lang="ru-RU" sz="2400" dirty="0"/>
              <a:t> </a:t>
            </a:r>
            <a:r>
              <a:rPr lang="ru-RU" sz="2400" dirty="0" err="1"/>
              <a:t>поширюється</a:t>
            </a:r>
            <a:r>
              <a:rPr lang="ru-RU" sz="2400" dirty="0"/>
              <a:t> на </a:t>
            </a:r>
            <a:r>
              <a:rPr lang="ru-RU" sz="2400" dirty="0" err="1"/>
              <a:t>ці</a:t>
            </a:r>
            <a:r>
              <a:rPr lang="ru-RU" sz="2400" dirty="0"/>
              <a:t> </a:t>
            </a:r>
            <a:r>
              <a:rPr lang="ru-RU" sz="2400" dirty="0" err="1"/>
              <a:t>відносини</a:t>
            </a:r>
            <a:r>
              <a:rPr lang="ru-RU" sz="2400" dirty="0"/>
              <a:t>».</a:t>
            </a:r>
          </a:p>
          <a:p>
            <a:pPr marL="0" indent="0" algn="just">
              <a:buNone/>
            </a:pPr>
            <a:endParaRPr lang="en-US" sz="2800" dirty="0"/>
          </a:p>
          <a:p>
            <a:pPr marL="0" indent="0" algn="ctr">
              <a:buNone/>
            </a:pPr>
            <a:endParaRPr lang="en-US" sz="2800" b="1" dirty="0"/>
          </a:p>
        </p:txBody>
      </p:sp>
    </p:spTree>
    <p:extLst>
      <p:ext uri="{BB962C8B-B14F-4D97-AF65-F5344CB8AC3E}">
        <p14:creationId xmlns:p14="http://schemas.microsoft.com/office/powerpoint/2010/main" val="279296379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35280" cy="6120680"/>
          </a:xfrm>
        </p:spPr>
        <p:txBody>
          <a:bodyPr>
            <a:normAutofit lnSpcReduction="10000"/>
          </a:bodyPr>
          <a:lstStyle/>
          <a:p>
            <a:pPr marL="0" indent="0" algn="ctr">
              <a:buNone/>
            </a:pPr>
            <a:r>
              <a:rPr lang="uk-UA" sz="2400" b="1" dirty="0"/>
              <a:t>Окрема думка суддів </a:t>
            </a:r>
            <a:endParaRPr lang="uk-UA" sz="2400" b="1" dirty="0" smtClean="0"/>
          </a:p>
          <a:p>
            <a:pPr marL="0" indent="0">
              <a:buNone/>
            </a:pPr>
            <a:r>
              <a:rPr lang="ru-RU" sz="2400" b="1" dirty="0" err="1" smtClean="0"/>
              <a:t>Великої</a:t>
            </a:r>
            <a:r>
              <a:rPr lang="ru-RU" sz="2400" b="1" dirty="0" smtClean="0"/>
              <a:t> </a:t>
            </a:r>
            <a:r>
              <a:rPr lang="ru-RU" sz="2400" b="1" dirty="0" err="1"/>
              <a:t>Палати</a:t>
            </a:r>
            <a:r>
              <a:rPr lang="ru-RU" sz="2400" b="1" dirty="0"/>
              <a:t> Верховного Суду до постанови</a:t>
            </a:r>
            <a:br>
              <a:rPr lang="ru-RU" sz="2400" b="1" dirty="0"/>
            </a:br>
            <a:r>
              <a:rPr lang="ru-RU" sz="2400" b="1" dirty="0" err="1"/>
              <a:t>від</a:t>
            </a:r>
            <a:r>
              <a:rPr lang="ru-RU" sz="2400" b="1" dirty="0"/>
              <a:t> 17 </a:t>
            </a:r>
            <a:r>
              <a:rPr lang="ru-RU" sz="2400" b="1" dirty="0" err="1"/>
              <a:t>жовтня</a:t>
            </a:r>
            <a:r>
              <a:rPr lang="ru-RU" sz="2400" b="1" dirty="0"/>
              <a:t> 2018 року у </a:t>
            </a:r>
            <a:r>
              <a:rPr lang="ru-RU" sz="2400" b="1" dirty="0" err="1"/>
              <a:t>справі</a:t>
            </a:r>
            <a:r>
              <a:rPr lang="ru-RU" sz="2400" b="1" dirty="0"/>
              <a:t> № 461/233/17-ц</a:t>
            </a:r>
            <a:r>
              <a:rPr lang="ru-RU" sz="2800" dirty="0"/>
              <a:t/>
            </a:r>
            <a:br>
              <a:rPr lang="ru-RU" sz="2800" dirty="0"/>
            </a:br>
            <a:r>
              <a:rPr lang="ru-RU" dirty="0" err="1"/>
              <a:t>Із</a:t>
            </a:r>
            <a:r>
              <a:rPr lang="ru-RU" dirty="0"/>
              <a:t> метою реального </a:t>
            </a:r>
            <a:r>
              <a:rPr lang="ru-RU" dirty="0" err="1"/>
              <a:t>забезпечення</a:t>
            </a:r>
            <a:r>
              <a:rPr lang="ru-RU" dirty="0"/>
              <a:t> прав </a:t>
            </a:r>
            <a:r>
              <a:rPr lang="ru-RU" dirty="0" err="1"/>
              <a:t>позивача</a:t>
            </a:r>
            <a:r>
              <a:rPr lang="ru-RU" dirty="0"/>
              <a:t> у </a:t>
            </a:r>
            <a:r>
              <a:rPr lang="ru-RU" dirty="0" err="1"/>
              <a:t>цій</a:t>
            </a:r>
            <a:r>
              <a:rPr lang="ru-RU" dirty="0"/>
              <a:t> </a:t>
            </a:r>
            <a:r>
              <a:rPr lang="ru-RU" dirty="0" err="1"/>
              <a:t>справі</a:t>
            </a:r>
            <a:r>
              <a:rPr lang="ru-RU" dirty="0"/>
              <a:t> і </a:t>
            </a:r>
            <a:r>
              <a:rPr lang="ru-RU" dirty="0" err="1"/>
              <a:t>забезпечення</a:t>
            </a:r>
            <a:r>
              <a:rPr lang="ru-RU" dirty="0"/>
              <a:t> </a:t>
            </a:r>
            <a:r>
              <a:rPr lang="ru-RU" dirty="0" err="1"/>
              <a:t>єдності</a:t>
            </a:r>
            <a:r>
              <a:rPr lang="ru-RU" dirty="0"/>
              <a:t> </a:t>
            </a:r>
            <a:r>
              <a:rPr lang="ru-RU" dirty="0" err="1"/>
              <a:t>судової</a:t>
            </a:r>
            <a:r>
              <a:rPr lang="ru-RU" dirty="0"/>
              <a:t> практики в </a:t>
            </a:r>
            <a:r>
              <a:rPr lang="ru-RU" dirty="0" err="1"/>
              <a:t>державі</a:t>
            </a:r>
            <a:r>
              <a:rPr lang="ru-RU" dirty="0"/>
              <a:t> Велика Палата мала би не </a:t>
            </a:r>
            <a:r>
              <a:rPr lang="ru-RU" dirty="0" err="1"/>
              <a:t>лише</a:t>
            </a:r>
            <a:r>
              <a:rPr lang="ru-RU" dirty="0"/>
              <a:t> </a:t>
            </a:r>
            <a:r>
              <a:rPr lang="ru-RU" dirty="0" err="1"/>
              <a:t>вирішити</a:t>
            </a:r>
            <a:r>
              <a:rPr lang="ru-RU" dirty="0"/>
              <a:t> </a:t>
            </a:r>
            <a:r>
              <a:rPr lang="ru-RU" dirty="0" err="1"/>
              <a:t>спір</a:t>
            </a:r>
            <a:r>
              <a:rPr lang="ru-RU" dirty="0"/>
              <a:t> про </a:t>
            </a:r>
            <a:r>
              <a:rPr lang="ru-RU" dirty="0" err="1"/>
              <a:t>предметну</a:t>
            </a:r>
            <a:r>
              <a:rPr lang="ru-RU" dirty="0"/>
              <a:t> </a:t>
            </a:r>
            <a:r>
              <a:rPr lang="ru-RU" dirty="0" err="1"/>
              <a:t>юрисдикцію</a:t>
            </a:r>
            <a:r>
              <a:rPr lang="ru-RU" dirty="0"/>
              <a:t>, а й </a:t>
            </a:r>
            <a:r>
              <a:rPr lang="ru-RU" dirty="0" err="1"/>
              <a:t>визначити</a:t>
            </a:r>
            <a:r>
              <a:rPr lang="ru-RU" dirty="0"/>
              <a:t> </a:t>
            </a:r>
            <a:r>
              <a:rPr lang="ru-RU" dirty="0" err="1"/>
              <a:t>чіткі</a:t>
            </a:r>
            <a:r>
              <a:rPr lang="ru-RU" dirty="0"/>
              <a:t> </a:t>
            </a:r>
            <a:r>
              <a:rPr lang="ru-RU" dirty="0" err="1"/>
              <a:t>правові</a:t>
            </a:r>
            <a:r>
              <a:rPr lang="ru-RU" dirty="0"/>
              <a:t> </a:t>
            </a:r>
            <a:r>
              <a:rPr lang="ru-RU" dirty="0" err="1"/>
              <a:t>орієнтири</a:t>
            </a:r>
            <a:r>
              <a:rPr lang="ru-RU" dirty="0"/>
              <a:t> </a:t>
            </a:r>
            <a:r>
              <a:rPr lang="ru-RU" dirty="0" err="1"/>
              <a:t>щодо</a:t>
            </a:r>
            <a:r>
              <a:rPr lang="ru-RU" dirty="0"/>
              <a:t> </a:t>
            </a:r>
            <a:r>
              <a:rPr lang="ru-RU" dirty="0" err="1"/>
              <a:t>вирішення</a:t>
            </a:r>
            <a:r>
              <a:rPr lang="ru-RU" dirty="0"/>
              <a:t> </a:t>
            </a:r>
            <a:r>
              <a:rPr lang="ru-RU" dirty="0" err="1"/>
              <a:t>проблемної</a:t>
            </a:r>
            <a:r>
              <a:rPr lang="ru-RU" dirty="0"/>
              <a:t> </a:t>
            </a:r>
            <a:r>
              <a:rPr lang="ru-RU" dirty="0" err="1"/>
              <a:t>ситуації</a:t>
            </a:r>
            <a:r>
              <a:rPr lang="ru-RU" dirty="0"/>
              <a:t>, </a:t>
            </a:r>
            <a:r>
              <a:rPr lang="ru-RU" dirty="0" err="1"/>
              <a:t>що</a:t>
            </a:r>
            <a:r>
              <a:rPr lang="ru-RU" dirty="0"/>
              <a:t> </a:t>
            </a:r>
            <a:r>
              <a:rPr lang="ru-RU" dirty="0" err="1"/>
              <a:t>склалася</a:t>
            </a:r>
            <a:r>
              <a:rPr lang="ru-RU" dirty="0"/>
              <a:t> у </a:t>
            </a:r>
            <a:r>
              <a:rPr lang="ru-RU" dirty="0" err="1"/>
              <a:t>правозастосуванні</a:t>
            </a:r>
            <a:r>
              <a:rPr lang="ru-RU" dirty="0"/>
              <a:t> з </a:t>
            </a:r>
            <a:r>
              <a:rPr lang="ru-RU" dirty="0" err="1"/>
              <a:t>захистом</a:t>
            </a:r>
            <a:r>
              <a:rPr lang="ru-RU" dirty="0"/>
              <a:t> особами права </a:t>
            </a:r>
            <a:r>
              <a:rPr lang="ru-RU" dirty="0" err="1"/>
              <a:t>власності</a:t>
            </a:r>
            <a:r>
              <a:rPr lang="ru-RU" dirty="0"/>
              <a:t> у </a:t>
            </a:r>
            <a:r>
              <a:rPr lang="ru-RU" dirty="0" err="1"/>
              <a:t>кримінальному</a:t>
            </a:r>
            <a:r>
              <a:rPr lang="ru-RU" dirty="0"/>
              <a:t> </a:t>
            </a:r>
            <a:r>
              <a:rPr lang="ru-RU" dirty="0" err="1"/>
              <a:t>провадженні</a:t>
            </a:r>
            <a:r>
              <a:rPr lang="ru-RU" dirty="0"/>
              <a:t>.</a:t>
            </a:r>
          </a:p>
          <a:p>
            <a:pPr marL="0" indent="0">
              <a:buNone/>
            </a:pPr>
            <a:r>
              <a:rPr lang="ru-RU" dirty="0"/>
              <a:t>Велика Палата, </a:t>
            </a:r>
            <a:r>
              <a:rPr lang="ru-RU" dirty="0" err="1"/>
              <a:t>визнаючи</a:t>
            </a:r>
            <a:r>
              <a:rPr lang="ru-RU" dirty="0"/>
              <a:t>, </a:t>
            </a:r>
            <a:r>
              <a:rPr lang="ru-RU" dirty="0" err="1"/>
              <a:t>що</a:t>
            </a:r>
            <a:r>
              <a:rPr lang="ru-RU" dirty="0"/>
              <a:t> на </a:t>
            </a:r>
            <a:r>
              <a:rPr lang="ru-RU" dirty="0" err="1"/>
              <a:t>усунення</a:t>
            </a:r>
            <a:r>
              <a:rPr lang="ru-RU" dirty="0"/>
              <a:t> </a:t>
            </a:r>
            <a:r>
              <a:rPr lang="ru-RU" dirty="0" err="1"/>
              <a:t>перешкод</a:t>
            </a:r>
            <a:r>
              <a:rPr lang="ru-RU" dirty="0"/>
              <a:t> у </a:t>
            </a:r>
            <a:r>
              <a:rPr lang="ru-RU" dirty="0" err="1"/>
              <a:t>користуванні</a:t>
            </a:r>
            <a:r>
              <a:rPr lang="ru-RU" dirty="0"/>
              <a:t> правом </a:t>
            </a:r>
            <a:r>
              <a:rPr lang="ru-RU" dirty="0" err="1"/>
              <a:t>власності</a:t>
            </a:r>
            <a:r>
              <a:rPr lang="ru-RU" dirty="0"/>
              <a:t> </a:t>
            </a:r>
            <a:r>
              <a:rPr lang="ru-RU" dirty="0" err="1"/>
              <a:t>позивач</a:t>
            </a:r>
            <a:r>
              <a:rPr lang="ru-RU" dirty="0"/>
              <a:t> </a:t>
            </a:r>
            <a:r>
              <a:rPr lang="ru-RU" dirty="0" err="1"/>
              <a:t>міг</a:t>
            </a:r>
            <a:r>
              <a:rPr lang="ru-RU" dirty="0"/>
              <a:t> </a:t>
            </a:r>
            <a:r>
              <a:rPr lang="ru-RU" dirty="0" err="1"/>
              <a:t>розраховувати</a:t>
            </a:r>
            <a:r>
              <a:rPr lang="ru-RU" dirty="0"/>
              <a:t> у </a:t>
            </a:r>
            <a:r>
              <a:rPr lang="ru-RU" dirty="0" err="1"/>
              <a:t>кримінальному</a:t>
            </a:r>
            <a:r>
              <a:rPr lang="ru-RU" dirty="0"/>
              <a:t> </a:t>
            </a:r>
            <a:r>
              <a:rPr lang="ru-RU" dirty="0" err="1"/>
              <a:t>провадженні</a:t>
            </a:r>
            <a:r>
              <a:rPr lang="ru-RU" dirty="0"/>
              <a:t>, </a:t>
            </a:r>
            <a:r>
              <a:rPr lang="ru-RU" dirty="0" err="1"/>
              <a:t>вказує</a:t>
            </a:r>
            <a:r>
              <a:rPr lang="ru-RU" dirty="0"/>
              <a:t> на три </a:t>
            </a:r>
            <a:r>
              <a:rPr lang="ru-RU" dirty="0" err="1"/>
              <a:t>способи</a:t>
            </a:r>
            <a:r>
              <a:rPr lang="ru-RU" dirty="0"/>
              <a:t> </a:t>
            </a:r>
            <a:r>
              <a:rPr lang="ru-RU" dirty="0" err="1"/>
              <a:t>реалізації</a:t>
            </a:r>
            <a:r>
              <a:rPr lang="ru-RU" dirty="0"/>
              <a:t> такого права. </a:t>
            </a:r>
            <a:r>
              <a:rPr lang="ru-RU" dirty="0" err="1"/>
              <a:t>Однак</a:t>
            </a:r>
            <a:r>
              <a:rPr lang="ru-RU" dirty="0"/>
              <a:t> не </a:t>
            </a:r>
            <a:r>
              <a:rPr lang="ru-RU" dirty="0" err="1"/>
              <a:t>усі</a:t>
            </a:r>
            <a:r>
              <a:rPr lang="ru-RU" dirty="0"/>
              <a:t> з них є </a:t>
            </a:r>
            <a:r>
              <a:rPr lang="ru-RU" dirty="0" err="1"/>
              <a:t>ефективними</a:t>
            </a:r>
            <a:r>
              <a:rPr lang="ru-RU" dirty="0"/>
              <a:t> у </a:t>
            </a:r>
            <a:r>
              <a:rPr lang="ru-RU" dirty="0" err="1"/>
              <a:t>розглядуваній</a:t>
            </a:r>
            <a:r>
              <a:rPr lang="ru-RU" dirty="0"/>
              <a:t> </a:t>
            </a:r>
            <a:r>
              <a:rPr lang="ru-RU" dirty="0" err="1"/>
              <a:t>ситуації</a:t>
            </a:r>
            <a:r>
              <a:rPr lang="ru-RU" dirty="0"/>
              <a:t>.</a:t>
            </a:r>
          </a:p>
          <a:p>
            <a:pPr marL="0" indent="0" algn="ctr">
              <a:buNone/>
            </a:pPr>
            <a:endParaRPr lang="en-US" sz="2800" dirty="0"/>
          </a:p>
        </p:txBody>
      </p:sp>
    </p:spTree>
    <p:extLst>
      <p:ext uri="{BB962C8B-B14F-4D97-AF65-F5344CB8AC3E}">
        <p14:creationId xmlns:p14="http://schemas.microsoft.com/office/powerpoint/2010/main" val="98006976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96944" cy="6192688"/>
          </a:xfrm>
        </p:spPr>
        <p:txBody>
          <a:bodyPr>
            <a:normAutofit fontScale="70000" lnSpcReduction="20000"/>
          </a:bodyPr>
          <a:lstStyle/>
          <a:p>
            <a:pPr marL="0" indent="0">
              <a:buNone/>
            </a:pPr>
            <a:r>
              <a:rPr lang="ru-RU" sz="2900" dirty="0" err="1"/>
              <a:t>Єдиним</a:t>
            </a:r>
            <a:r>
              <a:rPr lang="ru-RU" sz="2900" dirty="0"/>
              <a:t> </a:t>
            </a:r>
            <a:r>
              <a:rPr lang="ru-RU" sz="2900" dirty="0" err="1"/>
              <a:t>ефективним</a:t>
            </a:r>
            <a:r>
              <a:rPr lang="ru-RU" sz="2900" dirty="0"/>
              <a:t> з </a:t>
            </a:r>
            <a:r>
              <a:rPr lang="ru-RU" sz="2900" dirty="0" err="1"/>
              <a:t>трьох</a:t>
            </a:r>
            <a:r>
              <a:rPr lang="ru-RU" sz="2900" dirty="0"/>
              <a:t> </a:t>
            </a:r>
            <a:r>
              <a:rPr lang="ru-RU" sz="2900" dirty="0" err="1"/>
              <a:t>визначених</a:t>
            </a:r>
            <a:r>
              <a:rPr lang="ru-RU" sz="2900" dirty="0"/>
              <a:t> Великою Палатою </a:t>
            </a:r>
            <a:r>
              <a:rPr lang="ru-RU" sz="2900" dirty="0" err="1"/>
              <a:t>способів</a:t>
            </a:r>
            <a:r>
              <a:rPr lang="ru-RU" sz="2900" dirty="0"/>
              <a:t> </a:t>
            </a:r>
            <a:r>
              <a:rPr lang="ru-RU" sz="2900" dirty="0" err="1"/>
              <a:t>захисту</a:t>
            </a:r>
            <a:r>
              <a:rPr lang="ru-RU" sz="2900" dirty="0"/>
              <a:t> </a:t>
            </a:r>
            <a:r>
              <a:rPr lang="ru-RU" sz="2900" dirty="0" err="1"/>
              <a:t>позивачем</a:t>
            </a:r>
            <a:r>
              <a:rPr lang="ru-RU" sz="2900" dirty="0"/>
              <a:t> </a:t>
            </a:r>
            <a:r>
              <a:rPr lang="ru-RU" sz="2900" dirty="0" err="1"/>
              <a:t>його</a:t>
            </a:r>
            <a:r>
              <a:rPr lang="ru-RU" sz="2900" dirty="0"/>
              <a:t> права </a:t>
            </a:r>
            <a:r>
              <a:rPr lang="ru-RU" sz="2900" dirty="0" err="1"/>
              <a:t>власності</a:t>
            </a:r>
            <a:r>
              <a:rPr lang="ru-RU" sz="2900" dirty="0"/>
              <a:t> є </a:t>
            </a:r>
            <a:r>
              <a:rPr lang="ru-RU" sz="2900" dirty="0" err="1"/>
              <a:t>звернення</a:t>
            </a:r>
            <a:r>
              <a:rPr lang="ru-RU" sz="2900" dirty="0"/>
              <a:t> до </a:t>
            </a:r>
            <a:r>
              <a:rPr lang="ru-RU" sz="2900" dirty="0" err="1"/>
              <a:t>слідчого</a:t>
            </a:r>
            <a:r>
              <a:rPr lang="ru-RU" sz="2900" dirty="0"/>
              <a:t> </a:t>
            </a:r>
            <a:r>
              <a:rPr lang="ru-RU" sz="2900" dirty="0" err="1"/>
              <a:t>судді</a:t>
            </a:r>
            <a:r>
              <a:rPr lang="ru-RU" sz="2900" dirty="0"/>
              <a:t> в порядку </a:t>
            </a:r>
            <a:r>
              <a:rPr lang="ru-RU" sz="2900" dirty="0" err="1">
                <a:hlinkClick r:id="rId2" tooltip="Кримінальний процесуальний кодекс України; нормативно-правовий акт № 4651-VI від 13.04.2012"/>
              </a:rPr>
              <a:t>статті</a:t>
            </a:r>
            <a:r>
              <a:rPr lang="ru-RU" sz="2900" dirty="0">
                <a:hlinkClick r:id="rId2" tooltip="Кримінальний процесуальний кодекс України; нормативно-правовий акт № 4651-VI від 13.04.2012"/>
              </a:rPr>
              <a:t> 174 КПК 2012 року</a:t>
            </a:r>
            <a:r>
              <a:rPr lang="ru-RU" sz="2900" dirty="0"/>
              <a:t> з </a:t>
            </a:r>
            <a:r>
              <a:rPr lang="ru-RU" sz="2900" dirty="0" err="1"/>
              <a:t>клопотанням</a:t>
            </a:r>
            <a:r>
              <a:rPr lang="ru-RU" sz="2900" dirty="0"/>
              <a:t> про </a:t>
            </a:r>
            <a:r>
              <a:rPr lang="ru-RU" sz="2900" dirty="0" err="1"/>
              <a:t>скасування</a:t>
            </a:r>
            <a:r>
              <a:rPr lang="ru-RU" sz="2900" dirty="0"/>
              <a:t> </a:t>
            </a:r>
            <a:r>
              <a:rPr lang="ru-RU" sz="2900" dirty="0" err="1"/>
              <a:t>арешту</a:t>
            </a:r>
            <a:r>
              <a:rPr lang="ru-RU" sz="2900" dirty="0"/>
              <a:t> майна. Але не в порядку абзацу </a:t>
            </a:r>
            <a:r>
              <a:rPr lang="ru-RU" sz="2900" dirty="0" err="1"/>
              <a:t>першого</a:t>
            </a:r>
            <a:r>
              <a:rPr lang="ru-RU" sz="2900" dirty="0"/>
              <a:t> </a:t>
            </a:r>
            <a:r>
              <a:rPr lang="ru-RU" sz="2900" dirty="0" err="1"/>
              <a:t>частини</a:t>
            </a:r>
            <a:r>
              <a:rPr lang="ru-RU" sz="2900" dirty="0"/>
              <a:t> </a:t>
            </a:r>
            <a:r>
              <a:rPr lang="ru-RU" sz="2900" dirty="0" err="1"/>
              <a:t>першої</a:t>
            </a:r>
            <a:r>
              <a:rPr lang="ru-RU" sz="2900" dirty="0"/>
              <a:t> </a:t>
            </a:r>
            <a:r>
              <a:rPr lang="ru-RU" sz="2900" dirty="0" err="1"/>
              <a:t>цієї</a:t>
            </a:r>
            <a:r>
              <a:rPr lang="ru-RU" sz="2900" dirty="0"/>
              <a:t> </a:t>
            </a:r>
            <a:r>
              <a:rPr lang="ru-RU" sz="2900" dirty="0" err="1"/>
              <a:t>статті</a:t>
            </a:r>
            <a:r>
              <a:rPr lang="ru-RU" sz="2900" dirty="0"/>
              <a:t>, </a:t>
            </a:r>
            <a:r>
              <a:rPr lang="ru-RU" sz="2900" dirty="0" err="1"/>
              <a:t>згідно</a:t>
            </a:r>
            <a:r>
              <a:rPr lang="ru-RU" sz="2900" dirty="0"/>
              <a:t> з </a:t>
            </a:r>
            <a:r>
              <a:rPr lang="ru-RU" sz="2900" dirty="0" err="1"/>
              <a:t>яким</a:t>
            </a:r>
            <a:r>
              <a:rPr lang="ru-RU" sz="2900" dirty="0"/>
              <a:t> до </a:t>
            </a:r>
            <a:r>
              <a:rPr lang="ru-RU" sz="2900" dirty="0" err="1"/>
              <a:t>слідчого</a:t>
            </a:r>
            <a:r>
              <a:rPr lang="ru-RU" sz="2900" dirty="0"/>
              <a:t> </a:t>
            </a:r>
            <a:r>
              <a:rPr lang="ru-RU" sz="2900" dirty="0" err="1"/>
              <a:t>судді</a:t>
            </a:r>
            <a:r>
              <a:rPr lang="ru-RU" sz="2900" dirty="0"/>
              <a:t> </a:t>
            </a:r>
            <a:r>
              <a:rPr lang="ru-RU" sz="2900" dirty="0" err="1"/>
              <a:t>має</a:t>
            </a:r>
            <a:r>
              <a:rPr lang="ru-RU" sz="2900" dirty="0"/>
              <a:t> право </a:t>
            </a:r>
            <a:r>
              <a:rPr lang="ru-RU" sz="2900" dirty="0" err="1"/>
              <a:t>звернутися</a:t>
            </a:r>
            <a:r>
              <a:rPr lang="ru-RU" sz="2900" dirty="0"/>
              <a:t> </a:t>
            </a:r>
            <a:r>
              <a:rPr lang="ru-RU" sz="2900" dirty="0" err="1"/>
              <a:t>інший</a:t>
            </a:r>
            <a:r>
              <a:rPr lang="ru-RU" sz="2900" dirty="0"/>
              <a:t> </a:t>
            </a:r>
            <a:r>
              <a:rPr lang="ru-RU" sz="2900" dirty="0" err="1"/>
              <a:t>власник</a:t>
            </a:r>
            <a:r>
              <a:rPr lang="ru-RU" sz="2900" dirty="0"/>
              <a:t> </a:t>
            </a:r>
            <a:r>
              <a:rPr lang="ru-RU" sz="2900" dirty="0" err="1"/>
              <a:t>або</a:t>
            </a:r>
            <a:r>
              <a:rPr lang="ru-RU" sz="2900" dirty="0"/>
              <a:t> </a:t>
            </a:r>
            <a:r>
              <a:rPr lang="ru-RU" sz="2900" dirty="0" err="1"/>
              <a:t>володілець</a:t>
            </a:r>
            <a:r>
              <a:rPr lang="ru-RU" sz="2900" dirty="0"/>
              <a:t> майна, </a:t>
            </a:r>
            <a:r>
              <a:rPr lang="ru-RU" sz="2900" dirty="0" err="1"/>
              <a:t>який</a:t>
            </a:r>
            <a:r>
              <a:rPr lang="ru-RU" sz="2900" dirty="0"/>
              <a:t> не </a:t>
            </a:r>
            <a:r>
              <a:rPr lang="ru-RU" sz="2900" dirty="0" err="1"/>
              <a:t>був</a:t>
            </a:r>
            <a:r>
              <a:rPr lang="ru-RU" sz="2900" dirty="0"/>
              <a:t> </a:t>
            </a:r>
            <a:r>
              <a:rPr lang="ru-RU" sz="2900" dirty="0" err="1"/>
              <a:t>присутнім</a:t>
            </a:r>
            <a:r>
              <a:rPr lang="ru-RU" sz="2900" dirty="0"/>
              <a:t> при </a:t>
            </a:r>
            <a:r>
              <a:rPr lang="ru-RU" sz="2900" dirty="0" err="1"/>
              <a:t>розгляді</a:t>
            </a:r>
            <a:r>
              <a:rPr lang="ru-RU" sz="2900" dirty="0"/>
              <a:t> </a:t>
            </a:r>
            <a:r>
              <a:rPr lang="ru-RU" sz="2900" dirty="0" err="1"/>
              <a:t>питання</a:t>
            </a:r>
            <a:r>
              <a:rPr lang="ru-RU" sz="2900" dirty="0"/>
              <a:t> про </a:t>
            </a:r>
            <a:r>
              <a:rPr lang="ru-RU" sz="2900" dirty="0" err="1"/>
              <a:t>арешт</a:t>
            </a:r>
            <a:r>
              <a:rPr lang="ru-RU" sz="2900" dirty="0"/>
              <a:t> майна, як </a:t>
            </a:r>
            <a:r>
              <a:rPr lang="ru-RU" sz="2900" dirty="0" err="1"/>
              <a:t>вказано</a:t>
            </a:r>
            <a:r>
              <a:rPr lang="ru-RU" sz="2900" dirty="0"/>
              <a:t> в </a:t>
            </a:r>
            <a:r>
              <a:rPr lang="ru-RU" sz="2900" dirty="0" err="1"/>
              <a:t>постанові</a:t>
            </a:r>
            <a:r>
              <a:rPr lang="ru-RU" sz="2900" dirty="0"/>
              <a:t> </a:t>
            </a:r>
            <a:r>
              <a:rPr lang="ru-RU" sz="2900" dirty="0" err="1"/>
              <a:t>від</a:t>
            </a:r>
            <a:r>
              <a:rPr lang="ru-RU" sz="2900" dirty="0"/>
              <a:t> 17 </a:t>
            </a:r>
            <a:r>
              <a:rPr lang="ru-RU" sz="2900" dirty="0" err="1"/>
              <a:t>жовтня</a:t>
            </a:r>
            <a:r>
              <a:rPr lang="ru-RU" sz="2900" dirty="0"/>
              <a:t> 2018 року (за умов </a:t>
            </a:r>
            <a:r>
              <a:rPr lang="ru-RU" sz="2900" dirty="0" err="1"/>
              <a:t>дії</a:t>
            </a:r>
            <a:r>
              <a:rPr lang="ru-RU" sz="2900" dirty="0"/>
              <a:t> </a:t>
            </a:r>
            <a:r>
              <a:rPr lang="ru-RU" sz="2900" dirty="0">
                <a:hlinkClick r:id="rId3" tooltip="Кримінально-процесуальний кодекс України"/>
              </a:rPr>
              <a:t>КПК 1960 року</a:t>
            </a:r>
            <a:r>
              <a:rPr lang="ru-RU" sz="2900" dirty="0"/>
              <a:t> </a:t>
            </a:r>
            <a:r>
              <a:rPr lang="ru-RU" sz="2900" dirty="0" err="1"/>
              <a:t>присутність</a:t>
            </a:r>
            <a:r>
              <a:rPr lang="ru-RU" sz="2900" dirty="0"/>
              <a:t> </a:t>
            </a:r>
            <a:r>
              <a:rPr lang="ru-RU" sz="2900" dirty="0" err="1"/>
              <a:t>власника</a:t>
            </a:r>
            <a:r>
              <a:rPr lang="ru-RU" sz="2900" dirty="0"/>
              <a:t> </a:t>
            </a:r>
            <a:r>
              <a:rPr lang="ru-RU" sz="2900" dirty="0" err="1"/>
              <a:t>або</a:t>
            </a:r>
            <a:r>
              <a:rPr lang="ru-RU" sz="2900" dirty="0"/>
              <a:t> </a:t>
            </a:r>
            <a:r>
              <a:rPr lang="ru-RU" sz="2900" dirty="0" err="1"/>
              <a:t>володільця</a:t>
            </a:r>
            <a:r>
              <a:rPr lang="ru-RU" sz="2900" dirty="0"/>
              <a:t> майна при </a:t>
            </a:r>
            <a:r>
              <a:rPr lang="ru-RU" sz="2900" dirty="0" err="1"/>
              <a:t>розгляді</a:t>
            </a:r>
            <a:r>
              <a:rPr lang="ru-RU" sz="2900" dirty="0"/>
              <a:t> </a:t>
            </a:r>
            <a:r>
              <a:rPr lang="ru-RU" sz="2900" dirty="0" err="1"/>
              <a:t>цього</a:t>
            </a:r>
            <a:r>
              <a:rPr lang="ru-RU" sz="2900" dirty="0"/>
              <a:t> </a:t>
            </a:r>
            <a:r>
              <a:rPr lang="ru-RU" sz="2900" dirty="0" err="1"/>
              <a:t>питання</a:t>
            </a:r>
            <a:r>
              <a:rPr lang="ru-RU" sz="2900" dirty="0"/>
              <a:t> не </a:t>
            </a:r>
            <a:r>
              <a:rPr lang="ru-RU" sz="2900" dirty="0" err="1"/>
              <a:t>передбачалася</a:t>
            </a:r>
            <a:r>
              <a:rPr lang="ru-RU" sz="2900" dirty="0"/>
              <a:t>), а в порядку абзацу другого </a:t>
            </a:r>
            <a:r>
              <a:rPr lang="ru-RU" sz="2900" dirty="0" err="1"/>
              <a:t>частини</a:t>
            </a:r>
            <a:r>
              <a:rPr lang="ru-RU" sz="2900" dirty="0"/>
              <a:t> </a:t>
            </a:r>
            <a:r>
              <a:rPr lang="ru-RU" sz="2900" dirty="0" err="1"/>
              <a:t>першої</a:t>
            </a:r>
            <a:r>
              <a:rPr lang="ru-RU" sz="2900" dirty="0"/>
              <a:t> </a:t>
            </a:r>
            <a:r>
              <a:rPr lang="ru-RU" sz="2900" dirty="0" err="1"/>
              <a:t>статті</a:t>
            </a:r>
            <a:r>
              <a:rPr lang="ru-RU" sz="2900" dirty="0"/>
              <a:t>. </a:t>
            </a:r>
            <a:r>
              <a:rPr lang="ru-RU" sz="2900" dirty="0" err="1"/>
              <a:t>Цією</a:t>
            </a:r>
            <a:r>
              <a:rPr lang="ru-RU" sz="2900" dirty="0"/>
              <a:t> нормою </a:t>
            </a:r>
            <a:r>
              <a:rPr lang="ru-RU" sz="2900" dirty="0" err="1"/>
              <a:t>встановлено</a:t>
            </a:r>
            <a:r>
              <a:rPr lang="ru-RU" sz="2900" dirty="0"/>
              <a:t>, </a:t>
            </a:r>
            <a:r>
              <a:rPr lang="ru-RU" sz="2900" dirty="0" err="1"/>
              <a:t>що</a:t>
            </a:r>
            <a:r>
              <a:rPr lang="ru-RU" sz="2900" dirty="0"/>
              <a:t> </a:t>
            </a:r>
            <a:r>
              <a:rPr lang="ru-RU" sz="2900" dirty="0" err="1"/>
              <a:t>арешт</a:t>
            </a:r>
            <a:r>
              <a:rPr lang="ru-RU" sz="2900" dirty="0"/>
              <a:t> майна </a:t>
            </a:r>
            <a:r>
              <a:rPr lang="ru-RU" sz="2900" dirty="0" err="1"/>
              <a:t>може</a:t>
            </a:r>
            <a:r>
              <a:rPr lang="ru-RU" sz="2900" dirty="0"/>
              <a:t> бути </a:t>
            </a:r>
            <a:r>
              <a:rPr lang="ru-RU" sz="2900" dirty="0" err="1"/>
              <a:t>скасовано</a:t>
            </a:r>
            <a:r>
              <a:rPr lang="ru-RU" sz="2900" dirty="0"/>
              <a:t> </a:t>
            </a:r>
            <a:r>
              <a:rPr lang="ru-RU" sz="2900" dirty="0" err="1"/>
              <a:t>повністю</a:t>
            </a:r>
            <a:r>
              <a:rPr lang="ru-RU" sz="2900" dirty="0"/>
              <a:t> </a:t>
            </a:r>
            <a:r>
              <a:rPr lang="ru-RU" sz="2900" dirty="0" err="1"/>
              <a:t>чи</a:t>
            </a:r>
            <a:r>
              <a:rPr lang="ru-RU" sz="2900" dirty="0"/>
              <a:t> </a:t>
            </a:r>
            <a:r>
              <a:rPr lang="ru-RU" sz="2900" dirty="0" err="1"/>
              <a:t>частково</a:t>
            </a:r>
            <a:r>
              <a:rPr lang="ru-RU" sz="2900" dirty="0"/>
              <a:t> </a:t>
            </a:r>
            <a:r>
              <a:rPr lang="ru-RU" sz="2900" dirty="0" err="1"/>
              <a:t>ухвалою</a:t>
            </a:r>
            <a:r>
              <a:rPr lang="ru-RU" sz="2900" dirty="0"/>
              <a:t> </a:t>
            </a:r>
            <a:r>
              <a:rPr lang="ru-RU" sz="2900" dirty="0" err="1"/>
              <a:t>слідчого</a:t>
            </a:r>
            <a:r>
              <a:rPr lang="ru-RU" sz="2900" dirty="0"/>
              <a:t> </a:t>
            </a:r>
            <a:r>
              <a:rPr lang="ru-RU" sz="2900" dirty="0" err="1"/>
              <a:t>судді</a:t>
            </a:r>
            <a:r>
              <a:rPr lang="ru-RU" sz="2900" dirty="0"/>
              <a:t> </a:t>
            </a:r>
            <a:r>
              <a:rPr lang="ru-RU" sz="2900" dirty="0" err="1"/>
              <a:t>під</a:t>
            </a:r>
            <a:r>
              <a:rPr lang="ru-RU" sz="2900" dirty="0"/>
              <a:t> час </a:t>
            </a:r>
            <a:r>
              <a:rPr lang="ru-RU" sz="2900" dirty="0" err="1"/>
              <a:t>досудового</a:t>
            </a:r>
            <a:r>
              <a:rPr lang="ru-RU" sz="2900" dirty="0"/>
              <a:t> </a:t>
            </a:r>
            <a:r>
              <a:rPr lang="ru-RU" sz="2900" dirty="0" err="1"/>
              <a:t>розслідування</a:t>
            </a:r>
            <a:r>
              <a:rPr lang="ru-RU" sz="2900" dirty="0"/>
              <a:t> </a:t>
            </a:r>
            <a:r>
              <a:rPr lang="ru-RU" sz="2900" dirty="0" err="1"/>
              <a:t>чи</a:t>
            </a:r>
            <a:r>
              <a:rPr lang="ru-RU" sz="2900" dirty="0"/>
              <a:t> суду </a:t>
            </a:r>
            <a:r>
              <a:rPr lang="ru-RU" sz="2900" dirty="0" err="1"/>
              <a:t>під</a:t>
            </a:r>
            <a:r>
              <a:rPr lang="ru-RU" sz="2900" dirty="0"/>
              <a:t> час судового </a:t>
            </a:r>
            <a:r>
              <a:rPr lang="ru-RU" sz="2900" dirty="0" err="1"/>
              <a:t>провадження</a:t>
            </a:r>
            <a:r>
              <a:rPr lang="ru-RU" sz="2900" dirty="0"/>
              <a:t> за </a:t>
            </a:r>
            <a:r>
              <a:rPr lang="ru-RU" sz="2900" dirty="0" err="1"/>
              <a:t>клопотанням</a:t>
            </a:r>
            <a:r>
              <a:rPr lang="ru-RU" sz="2900" dirty="0"/>
              <a:t> </a:t>
            </a:r>
            <a:r>
              <a:rPr lang="ru-RU" sz="2900" dirty="0" err="1"/>
              <a:t>іншого</a:t>
            </a:r>
            <a:r>
              <a:rPr lang="ru-RU" sz="2900" dirty="0"/>
              <a:t> </a:t>
            </a:r>
            <a:r>
              <a:rPr lang="ru-RU" sz="2900" dirty="0" err="1"/>
              <a:t>власника</a:t>
            </a:r>
            <a:r>
              <a:rPr lang="ru-RU" sz="2900" dirty="0"/>
              <a:t> </a:t>
            </a:r>
            <a:r>
              <a:rPr lang="ru-RU" sz="2900" dirty="0" err="1"/>
              <a:t>або</a:t>
            </a:r>
            <a:r>
              <a:rPr lang="ru-RU" sz="2900" dirty="0"/>
              <a:t> </a:t>
            </a:r>
            <a:r>
              <a:rPr lang="ru-RU" sz="2900" dirty="0" err="1"/>
              <a:t>володільця</a:t>
            </a:r>
            <a:r>
              <a:rPr lang="ru-RU" sz="2900" dirty="0"/>
              <a:t> майна, </a:t>
            </a:r>
            <a:r>
              <a:rPr lang="ru-RU" sz="2900" dirty="0" err="1"/>
              <a:t>якщо</a:t>
            </a:r>
            <a:r>
              <a:rPr lang="ru-RU" sz="2900" dirty="0"/>
              <a:t> вони </a:t>
            </a:r>
            <a:r>
              <a:rPr lang="ru-RU" sz="2900" dirty="0" err="1"/>
              <a:t>доведуть</a:t>
            </a:r>
            <a:r>
              <a:rPr lang="ru-RU" sz="2900" dirty="0"/>
              <a:t>, </a:t>
            </a:r>
            <a:r>
              <a:rPr lang="ru-RU" sz="2900" dirty="0" err="1"/>
              <a:t>що</a:t>
            </a:r>
            <a:r>
              <a:rPr lang="ru-RU" sz="2900" dirty="0"/>
              <a:t> в </a:t>
            </a:r>
            <a:r>
              <a:rPr lang="ru-RU" sz="2900" dirty="0" err="1"/>
              <a:t>подальшому</a:t>
            </a:r>
            <a:r>
              <a:rPr lang="ru-RU" sz="2900" dirty="0"/>
              <a:t> </a:t>
            </a:r>
            <a:r>
              <a:rPr lang="ru-RU" sz="2900" dirty="0" err="1"/>
              <a:t>застосуванні</a:t>
            </a:r>
            <a:r>
              <a:rPr lang="ru-RU" sz="2900" dirty="0"/>
              <a:t> </a:t>
            </a:r>
            <a:r>
              <a:rPr lang="ru-RU" sz="2900" dirty="0" err="1"/>
              <a:t>цього</a:t>
            </a:r>
            <a:r>
              <a:rPr lang="ru-RU" sz="2900" dirty="0"/>
              <a:t> заходу </a:t>
            </a:r>
            <a:r>
              <a:rPr lang="ru-RU" sz="2900" dirty="0" err="1"/>
              <a:t>відпала</a:t>
            </a:r>
            <a:r>
              <a:rPr lang="ru-RU" sz="2900" dirty="0"/>
              <a:t> потреба </a:t>
            </a:r>
            <a:r>
              <a:rPr lang="ru-RU" sz="2900" dirty="0" err="1"/>
              <a:t>або</a:t>
            </a:r>
            <a:r>
              <a:rPr lang="ru-RU" sz="2900" dirty="0"/>
              <a:t> </a:t>
            </a:r>
            <a:r>
              <a:rPr lang="ru-RU" sz="2900" dirty="0" err="1"/>
              <a:t>арешт</a:t>
            </a:r>
            <a:r>
              <a:rPr lang="ru-RU" sz="2900" dirty="0"/>
              <a:t> </a:t>
            </a:r>
            <a:r>
              <a:rPr lang="ru-RU" sz="2900" dirty="0" err="1"/>
              <a:t>накладено</a:t>
            </a:r>
            <a:r>
              <a:rPr lang="ru-RU" sz="2900" dirty="0"/>
              <a:t> </a:t>
            </a:r>
            <a:r>
              <a:rPr lang="ru-RU" sz="2900" dirty="0" err="1"/>
              <a:t>необґрунтовано</a:t>
            </a:r>
            <a:r>
              <a:rPr lang="ru-RU" sz="2900" dirty="0"/>
              <a:t>. </a:t>
            </a:r>
            <a:r>
              <a:rPr lang="ru-RU" sz="2900" dirty="0" err="1"/>
              <a:t>Саме</a:t>
            </a:r>
            <a:r>
              <a:rPr lang="ru-RU" sz="2900" dirty="0"/>
              <a:t> на </a:t>
            </a:r>
            <a:r>
              <a:rPr lang="ru-RU" sz="2900" dirty="0" err="1"/>
              <a:t>необґрунтованість</a:t>
            </a:r>
            <a:r>
              <a:rPr lang="ru-RU" sz="2900" dirty="0"/>
              <a:t> (</a:t>
            </a:r>
            <a:r>
              <a:rPr lang="ru-RU" sz="2900" dirty="0" err="1"/>
              <a:t>безпідставність</a:t>
            </a:r>
            <a:r>
              <a:rPr lang="ru-RU" sz="2900" dirty="0"/>
              <a:t>) </a:t>
            </a:r>
            <a:r>
              <a:rPr lang="ru-RU" sz="2900" dirty="0" err="1"/>
              <a:t>арешту</a:t>
            </a:r>
            <a:r>
              <a:rPr lang="ru-RU" sz="2900" dirty="0"/>
              <a:t> транспортного </a:t>
            </a:r>
            <a:r>
              <a:rPr lang="ru-RU" sz="2900" dirty="0" err="1"/>
              <a:t>засобу</a:t>
            </a:r>
            <a:r>
              <a:rPr lang="ru-RU" sz="2900" dirty="0"/>
              <a:t> (</a:t>
            </a:r>
            <a:r>
              <a:rPr lang="ru-RU" sz="2900" dirty="0" err="1"/>
              <a:t>накладення</a:t>
            </a:r>
            <a:r>
              <a:rPr lang="ru-RU" sz="2900" dirty="0"/>
              <a:t> заборони на </a:t>
            </a:r>
            <a:r>
              <a:rPr lang="ru-RU" sz="2900" dirty="0" err="1"/>
              <a:t>проведення</a:t>
            </a:r>
            <a:r>
              <a:rPr lang="ru-RU" sz="2900" dirty="0"/>
              <a:t> з ним </a:t>
            </a:r>
            <a:r>
              <a:rPr lang="ru-RU" sz="2900" dirty="0" err="1"/>
              <a:t>реєстраційних</a:t>
            </a:r>
            <a:r>
              <a:rPr lang="ru-RU" sz="2900" dirty="0"/>
              <a:t> </a:t>
            </a:r>
            <a:r>
              <a:rPr lang="ru-RU" sz="2900" dirty="0" err="1"/>
              <a:t>операцій</a:t>
            </a:r>
            <a:r>
              <a:rPr lang="ru-RU" sz="2900" dirty="0"/>
              <a:t>) </a:t>
            </a:r>
            <a:r>
              <a:rPr lang="ru-RU" sz="2900" dirty="0" err="1"/>
              <a:t>посилається</a:t>
            </a:r>
            <a:r>
              <a:rPr lang="ru-RU" sz="2900" dirty="0"/>
              <a:t> ОСОБА_2 в </a:t>
            </a:r>
            <a:r>
              <a:rPr lang="ru-RU" sz="2900" dirty="0" err="1"/>
              <a:t>цивільному</a:t>
            </a:r>
            <a:r>
              <a:rPr lang="ru-RU" sz="2900" dirty="0"/>
              <a:t> </a:t>
            </a:r>
            <a:r>
              <a:rPr lang="ru-RU" sz="2900" dirty="0" err="1"/>
              <a:t>позові</a:t>
            </a:r>
            <a:r>
              <a:rPr lang="ru-RU" sz="2900" dirty="0"/>
              <a:t>.</a:t>
            </a:r>
          </a:p>
          <a:p>
            <a:pPr marL="0" indent="0">
              <a:buNone/>
            </a:pPr>
            <a:r>
              <a:rPr lang="ru-RU" sz="2900" dirty="0"/>
              <a:t>На момент </a:t>
            </a:r>
            <a:r>
              <a:rPr lang="ru-RU" sz="2900" dirty="0" err="1"/>
              <a:t>подачі</a:t>
            </a:r>
            <a:r>
              <a:rPr lang="ru-RU" sz="2900" dirty="0"/>
              <a:t> позову (</a:t>
            </a:r>
            <a:r>
              <a:rPr lang="ru-RU" sz="2900" dirty="0" err="1"/>
              <a:t>січень</a:t>
            </a:r>
            <a:r>
              <a:rPr lang="ru-RU" sz="2900" dirty="0"/>
              <a:t> 2017 року) ОСОБА_2 не </a:t>
            </a:r>
            <a:r>
              <a:rPr lang="ru-RU" sz="2900" dirty="0" err="1"/>
              <a:t>використав</a:t>
            </a:r>
            <a:r>
              <a:rPr lang="ru-RU" sz="2900" dirty="0"/>
              <a:t> </a:t>
            </a:r>
            <a:r>
              <a:rPr lang="ru-RU" sz="2900" dirty="0" err="1"/>
              <a:t>належного</a:t>
            </a:r>
            <a:r>
              <a:rPr lang="ru-RU" sz="2900" dirty="0"/>
              <a:t> </a:t>
            </a:r>
            <a:r>
              <a:rPr lang="ru-RU" sz="2900" dirty="0" err="1"/>
              <a:t>йому</a:t>
            </a:r>
            <a:r>
              <a:rPr lang="ru-RU" sz="2900" dirty="0"/>
              <a:t> права на </a:t>
            </a:r>
            <a:r>
              <a:rPr lang="ru-RU" sz="2900" dirty="0" err="1"/>
              <a:t>звернення</a:t>
            </a:r>
            <a:r>
              <a:rPr lang="ru-RU" sz="2900" dirty="0"/>
              <a:t> до </a:t>
            </a:r>
            <a:r>
              <a:rPr lang="ru-RU" sz="2900" dirty="0" err="1"/>
              <a:t>слідчого</a:t>
            </a:r>
            <a:r>
              <a:rPr lang="ru-RU" sz="2900" dirty="0"/>
              <a:t> </a:t>
            </a:r>
            <a:r>
              <a:rPr lang="ru-RU" sz="2900" dirty="0" err="1"/>
              <a:t>судді</a:t>
            </a:r>
            <a:r>
              <a:rPr lang="ru-RU" sz="2900" dirty="0"/>
              <a:t> з </a:t>
            </a:r>
            <a:r>
              <a:rPr lang="ru-RU" sz="2900" dirty="0" err="1"/>
              <a:t>клопотанням</a:t>
            </a:r>
            <a:r>
              <a:rPr lang="ru-RU" sz="2900" dirty="0"/>
              <a:t> про </a:t>
            </a:r>
            <a:r>
              <a:rPr lang="ru-RU" sz="2900" dirty="0" err="1"/>
              <a:t>скасування</a:t>
            </a:r>
            <a:r>
              <a:rPr lang="ru-RU" sz="2900" dirty="0"/>
              <a:t> </a:t>
            </a:r>
            <a:r>
              <a:rPr lang="ru-RU" sz="2900" dirty="0" err="1"/>
              <a:t>арешту</a:t>
            </a:r>
            <a:r>
              <a:rPr lang="ru-RU" sz="2900" dirty="0"/>
              <a:t> </a:t>
            </a:r>
            <a:r>
              <a:rPr lang="ru-RU" sz="2900" dirty="0" err="1"/>
              <a:t>автомобіля</a:t>
            </a:r>
            <a:r>
              <a:rPr lang="ru-RU" sz="2900" dirty="0"/>
              <a:t> в порядку, </a:t>
            </a:r>
            <a:r>
              <a:rPr lang="ru-RU" sz="2900" dirty="0" err="1"/>
              <a:t>передбаченому</a:t>
            </a:r>
            <a:r>
              <a:rPr lang="ru-RU" sz="2900" dirty="0"/>
              <a:t> </a:t>
            </a:r>
            <a:r>
              <a:rPr lang="ru-RU" sz="2900" dirty="0" err="1">
                <a:hlinkClick r:id="rId2" tooltip="Кримінальний процесуальний кодекс України; нормативно-правовий акт № 4651-VI від 13.04.2012"/>
              </a:rPr>
              <a:t>статтею</a:t>
            </a:r>
            <a:r>
              <a:rPr lang="ru-RU" sz="2900" dirty="0">
                <a:hlinkClick r:id="rId2" tooltip="Кримінальний процесуальний кодекс України; нормативно-правовий акт № 4651-VI від 13.04.2012"/>
              </a:rPr>
              <a:t> 174 КПК </a:t>
            </a:r>
            <a:r>
              <a:rPr lang="ru-RU" sz="2900" dirty="0" err="1">
                <a:hlinkClick r:id="rId2" tooltip="Кримінальний процесуальний кодекс України; нормативно-правовий акт № 4651-VI від 13.04.2012"/>
              </a:rPr>
              <a:t>України</a:t>
            </a:r>
            <a:r>
              <a:rPr lang="ru-RU" sz="2900" dirty="0"/>
              <a:t>. </a:t>
            </a:r>
            <a:r>
              <a:rPr lang="ru-RU" sz="2900" dirty="0" err="1"/>
              <a:t>Такий</a:t>
            </a:r>
            <a:r>
              <a:rPr lang="ru-RU" sz="2900" dirty="0"/>
              <a:t> </a:t>
            </a:r>
            <a:r>
              <a:rPr lang="ru-RU" sz="2900" dirty="0" err="1"/>
              <a:t>спосіб</a:t>
            </a:r>
            <a:r>
              <a:rPr lang="ru-RU" sz="2900" dirty="0"/>
              <a:t> </a:t>
            </a:r>
            <a:r>
              <a:rPr lang="ru-RU" sz="2900" dirty="0" err="1"/>
              <a:t>захисту</a:t>
            </a:r>
            <a:r>
              <a:rPr lang="ru-RU" sz="2900" dirty="0"/>
              <a:t> права </a:t>
            </a:r>
            <a:r>
              <a:rPr lang="ru-RU" sz="2900" dirty="0" err="1"/>
              <a:t>власності</a:t>
            </a:r>
            <a:r>
              <a:rPr lang="ru-RU" sz="2900" dirty="0"/>
              <a:t> для ОСОБА_2 є </a:t>
            </a:r>
            <a:r>
              <a:rPr lang="ru-RU" sz="2900" dirty="0" err="1"/>
              <a:t>належним</a:t>
            </a:r>
            <a:r>
              <a:rPr lang="ru-RU" sz="2900" dirty="0"/>
              <a:t> і </a:t>
            </a:r>
            <a:r>
              <a:rPr lang="ru-RU" sz="2900" dirty="0" err="1"/>
              <a:t>ефективним</a:t>
            </a:r>
            <a:r>
              <a:rPr lang="ru-RU" sz="2900" dirty="0"/>
              <a:t>, а тому </a:t>
            </a:r>
            <a:r>
              <a:rPr lang="ru-RU" sz="2900" dirty="0" err="1"/>
              <a:t>ВеликаПалата</a:t>
            </a:r>
            <a:r>
              <a:rPr lang="ru-RU" sz="2900" dirty="0"/>
              <a:t> </a:t>
            </a:r>
            <a:r>
              <a:rPr lang="ru-RU" sz="2900" dirty="0" err="1"/>
              <a:t>саме</a:t>
            </a:r>
            <a:r>
              <a:rPr lang="ru-RU" sz="2900" dirty="0"/>
              <a:t> на </a:t>
            </a:r>
            <a:r>
              <a:rPr lang="ru-RU" sz="2900" dirty="0" err="1"/>
              <a:t>нього</a:t>
            </a:r>
            <a:r>
              <a:rPr lang="ru-RU" sz="2900" dirty="0"/>
              <a:t> мала би </a:t>
            </a:r>
            <a:r>
              <a:rPr lang="ru-RU" sz="2900" dirty="0" err="1"/>
              <a:t>послатися</a:t>
            </a:r>
            <a:r>
              <a:rPr lang="ru-RU" sz="2900" dirty="0"/>
              <a:t> у </a:t>
            </a:r>
            <a:r>
              <a:rPr lang="ru-RU" sz="2900" dirty="0" err="1"/>
              <a:t>своєму</a:t>
            </a:r>
            <a:r>
              <a:rPr lang="ru-RU" sz="2900" dirty="0"/>
              <a:t> </a:t>
            </a:r>
            <a:r>
              <a:rPr lang="ru-RU" sz="2900" dirty="0" err="1"/>
              <a:t>рішенні</a:t>
            </a:r>
            <a:r>
              <a:rPr lang="ru-RU" sz="2900" dirty="0"/>
              <a:t>.</a:t>
            </a:r>
          </a:p>
          <a:p>
            <a:pPr marL="0" indent="0">
              <a:buNone/>
            </a:pPr>
            <a:endParaRPr lang="en-US" dirty="0"/>
          </a:p>
        </p:txBody>
      </p:sp>
    </p:spTree>
    <p:extLst>
      <p:ext uri="{BB962C8B-B14F-4D97-AF65-F5344CB8AC3E}">
        <p14:creationId xmlns:p14="http://schemas.microsoft.com/office/powerpoint/2010/main" val="361024435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35280" cy="5991944"/>
          </a:xfrm>
        </p:spPr>
        <p:txBody>
          <a:bodyPr/>
          <a:lstStyle/>
          <a:p>
            <a:pPr marL="0" indent="0">
              <a:buNone/>
            </a:pPr>
            <a:r>
              <a:rPr lang="ru-RU" b="1" dirty="0"/>
              <a:t>4. </a:t>
            </a:r>
            <a:r>
              <a:rPr lang="ru-RU" dirty="0" err="1"/>
              <a:t>Окрім</a:t>
            </a:r>
            <a:r>
              <a:rPr lang="ru-RU" dirty="0"/>
              <a:t> того, </a:t>
            </a:r>
            <a:r>
              <a:rPr lang="ru-RU" dirty="0" err="1"/>
              <a:t>Великій</a:t>
            </a:r>
            <a:r>
              <a:rPr lang="ru-RU" dirty="0"/>
              <a:t> </a:t>
            </a:r>
            <a:r>
              <a:rPr lang="ru-RU" dirty="0" err="1"/>
              <a:t>Палаті</a:t>
            </a:r>
            <a:r>
              <a:rPr lang="ru-RU" dirty="0"/>
              <a:t> у </a:t>
            </a:r>
            <a:r>
              <a:rPr lang="ru-RU" dirty="0" err="1"/>
              <a:t>своєму</a:t>
            </a:r>
            <a:r>
              <a:rPr lang="ru-RU" dirty="0"/>
              <a:t> </a:t>
            </a:r>
            <a:r>
              <a:rPr lang="ru-RU" dirty="0" err="1"/>
              <a:t>рішенні</a:t>
            </a:r>
            <a:r>
              <a:rPr lang="ru-RU" dirty="0"/>
              <a:t> </a:t>
            </a:r>
            <a:r>
              <a:rPr lang="ru-RU" dirty="0" err="1"/>
              <a:t>доцільно</a:t>
            </a:r>
            <a:r>
              <a:rPr lang="ru-RU" dirty="0"/>
              <a:t> </a:t>
            </a:r>
            <a:r>
              <a:rPr lang="ru-RU" dirty="0" err="1"/>
              <a:t>було</a:t>
            </a:r>
            <a:r>
              <a:rPr lang="ru-RU" dirty="0"/>
              <a:t> би </a:t>
            </a:r>
            <a:r>
              <a:rPr lang="ru-RU" dirty="0" err="1"/>
              <a:t>послатися</a:t>
            </a:r>
            <a:r>
              <a:rPr lang="ru-RU" dirty="0"/>
              <a:t> на </a:t>
            </a:r>
            <a:r>
              <a:rPr lang="ru-RU" dirty="0" err="1"/>
              <a:t>правову</a:t>
            </a:r>
            <a:r>
              <a:rPr lang="ru-RU" dirty="0"/>
              <a:t> </a:t>
            </a:r>
            <a:r>
              <a:rPr lang="ru-RU" dirty="0" err="1"/>
              <a:t>позицію</a:t>
            </a:r>
            <a:r>
              <a:rPr lang="ru-RU" dirty="0"/>
              <a:t> Пленуму </a:t>
            </a:r>
            <a:r>
              <a:rPr lang="ru-RU" dirty="0" err="1"/>
              <a:t>Вищого</a:t>
            </a:r>
            <a:r>
              <a:rPr lang="ru-RU" dirty="0"/>
              <a:t> </a:t>
            </a:r>
            <a:r>
              <a:rPr lang="ru-RU" dirty="0" err="1"/>
              <a:t>спеціалізованого</a:t>
            </a:r>
            <a:r>
              <a:rPr lang="ru-RU" dirty="0"/>
              <a:t> суду </a:t>
            </a:r>
            <a:r>
              <a:rPr lang="ru-RU" dirty="0" err="1"/>
              <a:t>України</a:t>
            </a:r>
            <a:r>
              <a:rPr lang="ru-RU" dirty="0"/>
              <a:t> з </a:t>
            </a:r>
            <a:r>
              <a:rPr lang="ru-RU" dirty="0" err="1"/>
              <a:t>розгляду</a:t>
            </a:r>
            <a:r>
              <a:rPr lang="ru-RU" dirty="0"/>
              <a:t> </a:t>
            </a:r>
            <a:r>
              <a:rPr lang="ru-RU" dirty="0" err="1"/>
              <a:t>цивільних</a:t>
            </a:r>
            <a:r>
              <a:rPr lang="ru-RU" dirty="0"/>
              <a:t> і </a:t>
            </a:r>
            <a:r>
              <a:rPr lang="ru-RU" dirty="0" err="1"/>
              <a:t>кримінальних</a:t>
            </a:r>
            <a:r>
              <a:rPr lang="ru-RU" dirty="0"/>
              <a:t> справ, </a:t>
            </a:r>
            <a:r>
              <a:rPr lang="ru-RU" dirty="0" err="1"/>
              <a:t>висловлену</a:t>
            </a:r>
            <a:r>
              <a:rPr lang="ru-RU" dirty="0"/>
              <a:t> в </a:t>
            </a:r>
            <a:r>
              <a:rPr lang="ru-RU" dirty="0" err="1"/>
              <a:t>пункті</a:t>
            </a:r>
            <a:r>
              <a:rPr lang="ru-RU" dirty="0"/>
              <a:t> </a:t>
            </a:r>
            <a:r>
              <a:rPr lang="ru-RU" dirty="0" err="1"/>
              <a:t>першому</a:t>
            </a:r>
            <a:r>
              <a:rPr lang="ru-RU" dirty="0"/>
              <a:t> Постанови </a:t>
            </a:r>
            <a:r>
              <a:rPr lang="ru-RU" dirty="0" err="1"/>
              <a:t>від</a:t>
            </a:r>
            <a:r>
              <a:rPr lang="ru-RU" dirty="0"/>
              <a:t> 03 </a:t>
            </a:r>
            <a:r>
              <a:rPr lang="ru-RU" dirty="0" err="1"/>
              <a:t>червня</a:t>
            </a:r>
            <a:r>
              <a:rPr lang="ru-RU" dirty="0"/>
              <a:t> 2016 року № 5 «Про </a:t>
            </a:r>
            <a:r>
              <a:rPr lang="ru-RU" dirty="0" err="1"/>
              <a:t>судову</a:t>
            </a:r>
            <a:r>
              <a:rPr lang="ru-RU" dirty="0"/>
              <a:t> практику в справах про </a:t>
            </a:r>
            <a:r>
              <a:rPr lang="ru-RU" dirty="0" err="1"/>
              <a:t>зняття</a:t>
            </a:r>
            <a:r>
              <a:rPr lang="ru-RU" dirty="0"/>
              <a:t> </a:t>
            </a:r>
            <a:r>
              <a:rPr lang="ru-RU" dirty="0" err="1"/>
              <a:t>арешту</a:t>
            </a:r>
            <a:r>
              <a:rPr lang="ru-RU" dirty="0"/>
              <a:t> з майна», а </a:t>
            </a:r>
            <a:r>
              <a:rPr lang="ru-RU" dirty="0" err="1"/>
              <a:t>саме</a:t>
            </a:r>
            <a:r>
              <a:rPr lang="ru-RU"/>
              <a:t>: особа, яка не є </a:t>
            </a:r>
            <a:r>
              <a:rPr lang="ru-RU" dirty="0" err="1"/>
              <a:t>учасником</a:t>
            </a:r>
            <a:r>
              <a:rPr lang="ru-RU" dirty="0"/>
              <a:t> </a:t>
            </a:r>
            <a:r>
              <a:rPr lang="ru-RU" dirty="0" err="1"/>
              <a:t>кримінального</a:t>
            </a:r>
            <a:r>
              <a:rPr lang="ru-RU" dirty="0"/>
              <a:t> </a:t>
            </a:r>
            <a:r>
              <a:rPr lang="ru-RU" dirty="0" err="1"/>
              <a:t>провадження</a:t>
            </a:r>
            <a:r>
              <a:rPr lang="ru-RU" dirty="0"/>
              <a:t>, </a:t>
            </a:r>
            <a:r>
              <a:rPr lang="ru-RU" dirty="0" err="1"/>
              <a:t>має</a:t>
            </a:r>
            <a:r>
              <a:rPr lang="ru-RU" dirty="0"/>
              <a:t> право на </a:t>
            </a:r>
            <a:r>
              <a:rPr lang="ru-RU" dirty="0" err="1"/>
              <a:t>звернення</a:t>
            </a:r>
            <a:r>
              <a:rPr lang="ru-RU" dirty="0"/>
              <a:t> з </a:t>
            </a:r>
            <a:r>
              <a:rPr lang="ru-RU" dirty="0" err="1"/>
              <a:t>клопотанням</a:t>
            </a:r>
            <a:r>
              <a:rPr lang="ru-RU" dirty="0"/>
              <a:t> про </a:t>
            </a:r>
            <a:r>
              <a:rPr lang="ru-RU" dirty="0" err="1"/>
              <a:t>скасування</a:t>
            </a:r>
            <a:r>
              <a:rPr lang="ru-RU" dirty="0"/>
              <a:t> </a:t>
            </a:r>
            <a:r>
              <a:rPr lang="ru-RU" dirty="0" err="1"/>
              <a:t>арешту</a:t>
            </a:r>
            <a:r>
              <a:rPr lang="ru-RU" dirty="0"/>
              <a:t> та </a:t>
            </a:r>
            <a:r>
              <a:rPr lang="ru-RU" dirty="0" err="1"/>
              <a:t>вирішення</a:t>
            </a:r>
            <a:r>
              <a:rPr lang="ru-RU" dirty="0"/>
              <a:t> </a:t>
            </a:r>
            <a:r>
              <a:rPr lang="ru-RU" dirty="0" err="1"/>
              <a:t>інших</a:t>
            </a:r>
            <a:r>
              <a:rPr lang="ru-RU" dirty="0"/>
              <a:t> </a:t>
            </a:r>
            <a:r>
              <a:rPr lang="ru-RU" dirty="0" err="1"/>
              <a:t>питань</a:t>
            </a:r>
            <a:r>
              <a:rPr lang="ru-RU" dirty="0"/>
              <a:t>, </a:t>
            </a:r>
            <a:r>
              <a:rPr lang="ru-RU" dirty="0" err="1"/>
              <a:t>які</a:t>
            </a:r>
            <a:r>
              <a:rPr lang="ru-RU" dirty="0"/>
              <a:t> </a:t>
            </a:r>
            <a:r>
              <a:rPr lang="ru-RU" dirty="0" err="1"/>
              <a:t>безпосередньо</a:t>
            </a:r>
            <a:r>
              <a:rPr lang="ru-RU" dirty="0"/>
              <a:t> </a:t>
            </a:r>
            <a:r>
              <a:rPr lang="ru-RU" dirty="0" err="1"/>
              <a:t>стосуються</a:t>
            </a:r>
            <a:r>
              <a:rPr lang="ru-RU" dirty="0"/>
              <a:t> </a:t>
            </a:r>
            <a:r>
              <a:rPr lang="ru-RU" dirty="0" err="1"/>
              <a:t>її</a:t>
            </a:r>
            <a:r>
              <a:rPr lang="ru-RU" dirty="0"/>
              <a:t> прав, </a:t>
            </a:r>
            <a:r>
              <a:rPr lang="ru-RU" dirty="0" err="1"/>
              <a:t>обов'язків</a:t>
            </a:r>
            <a:r>
              <a:rPr lang="ru-RU" dirty="0"/>
              <a:t> </a:t>
            </a:r>
            <a:r>
              <a:rPr lang="ru-RU" dirty="0" err="1"/>
              <a:t>чи</a:t>
            </a:r>
            <a:r>
              <a:rPr lang="ru-RU" dirty="0"/>
              <a:t> </a:t>
            </a:r>
            <a:r>
              <a:rPr lang="ru-RU" dirty="0" err="1"/>
              <a:t>законних</a:t>
            </a:r>
            <a:r>
              <a:rPr lang="ru-RU" dirty="0"/>
              <a:t> </a:t>
            </a:r>
            <a:r>
              <a:rPr lang="ru-RU" dirty="0" err="1"/>
              <a:t>інтересів</a:t>
            </a:r>
            <a:r>
              <a:rPr lang="ru-RU" dirty="0"/>
              <a:t>, у порядку, </a:t>
            </a:r>
            <a:r>
              <a:rPr lang="ru-RU" dirty="0" err="1"/>
              <a:t>передбаченому</a:t>
            </a:r>
            <a:r>
              <a:rPr lang="ru-RU" dirty="0"/>
              <a:t> </a:t>
            </a:r>
            <a:r>
              <a:rPr lang="ru-RU" dirty="0" err="1">
                <a:hlinkClick r:id="rId2" tooltip="Кримінальний процесуальний кодекс України; нормативно-правовий акт № 4651-VI від 13.04.2012"/>
              </a:rPr>
              <a:t>статтею</a:t>
            </a:r>
            <a:r>
              <a:rPr lang="ru-RU" dirty="0">
                <a:hlinkClick r:id="rId2" tooltip="Кримінальний процесуальний кодекс України; нормативно-правовий акт № 4651-VI від 13.04.2012"/>
              </a:rPr>
              <a:t> 174 КПК </a:t>
            </a:r>
            <a:r>
              <a:rPr lang="ru-RU" dirty="0" err="1">
                <a:hlinkClick r:id="rId2" tooltip="Кримінальний процесуальний кодекс України; нормативно-правовий акт № 4651-VI від 13.04.2012"/>
              </a:rPr>
              <a:t>України</a:t>
            </a:r>
            <a:r>
              <a:rPr lang="ru-RU" dirty="0"/>
              <a:t>.</a:t>
            </a:r>
            <a:endParaRPr lang="en-US" dirty="0"/>
          </a:p>
        </p:txBody>
      </p:sp>
    </p:spTree>
    <p:extLst>
      <p:ext uri="{BB962C8B-B14F-4D97-AF65-F5344CB8AC3E}">
        <p14:creationId xmlns:p14="http://schemas.microsoft.com/office/powerpoint/2010/main" val="256999136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703912"/>
          </a:xfrm>
        </p:spPr>
        <p:txBody>
          <a:bodyPr/>
          <a:lstStyle/>
          <a:p>
            <a:pPr marL="0" indent="0" algn="ctr">
              <a:buNone/>
            </a:pPr>
            <a:r>
              <a:rPr lang="uk-UA" dirty="0" err="1" smtClean="0"/>
              <a:t>Криволапов</a:t>
            </a:r>
            <a:r>
              <a:rPr lang="uk-UA" dirty="0" smtClean="0"/>
              <a:t> проти України</a:t>
            </a:r>
          </a:p>
          <a:p>
            <a:pPr marL="0" indent="0" algn="ctr">
              <a:buNone/>
            </a:pPr>
            <a:r>
              <a:rPr lang="uk-UA" dirty="0" smtClean="0"/>
              <a:t>2.10.2018 р.</a:t>
            </a:r>
          </a:p>
          <a:p>
            <a:pPr marL="0" indent="0" algn="ctr">
              <a:buNone/>
            </a:pPr>
            <a:endParaRPr lang="uk-UA" dirty="0"/>
          </a:p>
          <a:p>
            <a:pPr marL="0" indent="0" algn="ctr">
              <a:buNone/>
            </a:pPr>
            <a:r>
              <a:rPr lang="uk-UA" dirty="0" smtClean="0"/>
              <a:t>- Суд не вправі вирішуючи питання про обрання запобіжного заходу у вигляді тримання під вартою </a:t>
            </a:r>
            <a:r>
              <a:rPr lang="uk-UA" dirty="0" err="1" smtClean="0"/>
              <a:t>обгрунтовувати</a:t>
            </a:r>
            <a:r>
              <a:rPr lang="uk-UA" dirty="0" smtClean="0"/>
              <a:t> своє рішення посиланням на </a:t>
            </a:r>
            <a:r>
              <a:rPr lang="uk-UA" dirty="0" err="1" smtClean="0"/>
              <a:t>увязнення</a:t>
            </a:r>
            <a:r>
              <a:rPr lang="uk-UA" dirty="0" smtClean="0"/>
              <a:t> особи у супутніх провадженнях</a:t>
            </a:r>
          </a:p>
          <a:p>
            <a:pPr marL="0" indent="0" algn="ctr">
              <a:buNone/>
            </a:pPr>
            <a:r>
              <a:rPr lang="uk-UA" dirty="0" smtClean="0"/>
              <a:t>(порушення ст. 5 Конвенції)</a:t>
            </a:r>
          </a:p>
          <a:p>
            <a:pPr marL="0" indent="0" algn="ctr">
              <a:buNone/>
            </a:pPr>
            <a:r>
              <a:rPr lang="uk-UA" dirty="0"/>
              <a:t>-</a:t>
            </a:r>
            <a:endParaRPr lang="uk-UA" dirty="0" smtClean="0"/>
          </a:p>
          <a:p>
            <a:pPr algn="ctr">
              <a:buFontTx/>
              <a:buChar char="-"/>
            </a:pPr>
            <a:endParaRPr lang="uk-UA" dirty="0" smtClean="0"/>
          </a:p>
        </p:txBody>
      </p:sp>
    </p:spTree>
    <p:extLst>
      <p:ext uri="{BB962C8B-B14F-4D97-AF65-F5344CB8AC3E}">
        <p14:creationId xmlns:p14="http://schemas.microsoft.com/office/powerpoint/2010/main" val="230493362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496944" cy="6120680"/>
          </a:xfrm>
        </p:spPr>
        <p:txBody>
          <a:bodyPr>
            <a:normAutofit fontScale="77500" lnSpcReduction="20000"/>
          </a:bodyPr>
          <a:lstStyle/>
          <a:p>
            <a:pPr marL="0" indent="0" algn="just">
              <a:buNone/>
            </a:pPr>
            <a:r>
              <a:rPr lang="ru-RU" dirty="0" smtClean="0"/>
              <a:t>129. Ст. </a:t>
            </a:r>
            <a:r>
              <a:rPr lang="ru-RU" dirty="0"/>
              <a:t>6 § 2 </a:t>
            </a:r>
            <a:r>
              <a:rPr lang="ru-RU" dirty="0" err="1"/>
              <a:t>Конвенції</a:t>
            </a:r>
            <a:r>
              <a:rPr lang="ru-RU" dirty="0"/>
              <a:t> </a:t>
            </a:r>
            <a:r>
              <a:rPr lang="ru-RU" dirty="0" err="1"/>
              <a:t>забороняє</a:t>
            </a:r>
            <a:r>
              <a:rPr lang="ru-RU" dirty="0"/>
              <a:t> </a:t>
            </a:r>
            <a:r>
              <a:rPr lang="ru-RU" dirty="0" err="1"/>
              <a:t>посадовим</a:t>
            </a:r>
            <a:r>
              <a:rPr lang="ru-RU" dirty="0"/>
              <a:t> особам </a:t>
            </a:r>
            <a:r>
              <a:rPr lang="ru-RU" dirty="0" err="1"/>
              <a:t>проголошувати</a:t>
            </a:r>
            <a:r>
              <a:rPr lang="ru-RU" dirty="0"/>
              <a:t> </a:t>
            </a:r>
            <a:r>
              <a:rPr lang="ru-RU" dirty="0" err="1"/>
              <a:t>людину</a:t>
            </a:r>
            <a:r>
              <a:rPr lang="ru-RU" dirty="0"/>
              <a:t> винною до </a:t>
            </a:r>
            <a:r>
              <a:rPr lang="ru-RU" dirty="0" err="1"/>
              <a:t>його</a:t>
            </a:r>
            <a:r>
              <a:rPr lang="ru-RU" dirty="0"/>
              <a:t> </a:t>
            </a:r>
            <a:r>
              <a:rPr lang="ru-RU" dirty="0" err="1"/>
              <a:t>засудження</a:t>
            </a:r>
            <a:r>
              <a:rPr lang="ru-RU" dirty="0"/>
              <a:t> судом. </a:t>
            </a:r>
            <a:r>
              <a:rPr lang="ru-RU" dirty="0" err="1"/>
              <a:t>Посадові</a:t>
            </a:r>
            <a:r>
              <a:rPr lang="ru-RU" dirty="0"/>
              <a:t> особи </a:t>
            </a:r>
            <a:r>
              <a:rPr lang="ru-RU" dirty="0" err="1"/>
              <a:t>можуть</a:t>
            </a:r>
            <a:r>
              <a:rPr lang="ru-RU" dirty="0"/>
              <a:t> </a:t>
            </a:r>
            <a:r>
              <a:rPr lang="ru-RU" dirty="0" err="1"/>
              <a:t>розповісти</a:t>
            </a:r>
            <a:r>
              <a:rPr lang="ru-RU" dirty="0"/>
              <a:t> </a:t>
            </a:r>
            <a:r>
              <a:rPr lang="ru-RU" dirty="0" err="1"/>
              <a:t>громадськості</a:t>
            </a:r>
            <a:r>
              <a:rPr lang="ru-RU" dirty="0"/>
              <a:t> про </a:t>
            </a:r>
            <a:r>
              <a:rPr lang="ru-RU" dirty="0" err="1"/>
              <a:t>кримінальне</a:t>
            </a:r>
            <a:r>
              <a:rPr lang="ru-RU" dirty="0"/>
              <a:t> </a:t>
            </a:r>
            <a:r>
              <a:rPr lang="ru-RU" dirty="0" err="1"/>
              <a:t>розслідування</a:t>
            </a:r>
            <a:r>
              <a:rPr lang="ru-RU" dirty="0"/>
              <a:t>, </a:t>
            </a:r>
            <a:r>
              <a:rPr lang="ru-RU" dirty="0" err="1"/>
              <a:t>наприклад</a:t>
            </a:r>
            <a:r>
              <a:rPr lang="ru-RU" dirty="0"/>
              <a:t>, шляхом </a:t>
            </a:r>
            <a:r>
              <a:rPr lang="ru-RU" dirty="0" err="1"/>
              <a:t>повідомлення</a:t>
            </a:r>
            <a:r>
              <a:rPr lang="ru-RU" dirty="0"/>
              <a:t> про </a:t>
            </a:r>
            <a:r>
              <a:rPr lang="ru-RU" dirty="0" err="1"/>
              <a:t>підозри</a:t>
            </a:r>
            <a:r>
              <a:rPr lang="ru-RU" dirty="0"/>
              <a:t>, </a:t>
            </a:r>
            <a:r>
              <a:rPr lang="ru-RU" dirty="0" err="1"/>
              <a:t>арешти</a:t>
            </a:r>
            <a:r>
              <a:rPr lang="ru-RU" dirty="0"/>
              <a:t> і </a:t>
            </a:r>
            <a:r>
              <a:rPr lang="ru-RU" dirty="0" err="1"/>
              <a:t>зізнаннях</a:t>
            </a:r>
            <a:r>
              <a:rPr lang="ru-RU" dirty="0"/>
              <a:t>, </a:t>
            </a:r>
            <a:r>
              <a:rPr lang="ru-RU" dirty="0" err="1"/>
              <a:t>якщо</a:t>
            </a:r>
            <a:r>
              <a:rPr lang="ru-RU" dirty="0"/>
              <a:t> </a:t>
            </a:r>
            <a:r>
              <a:rPr lang="ru-RU" dirty="0" err="1"/>
              <a:t>зроблять</a:t>
            </a:r>
            <a:r>
              <a:rPr lang="ru-RU" dirty="0"/>
              <a:t> </a:t>
            </a:r>
            <a:r>
              <a:rPr lang="ru-RU" dirty="0" err="1"/>
              <a:t>це</a:t>
            </a:r>
            <a:r>
              <a:rPr lang="ru-RU" dirty="0"/>
              <a:t> </a:t>
            </a:r>
            <a:r>
              <a:rPr lang="ru-RU" dirty="0" err="1"/>
              <a:t>стримано</a:t>
            </a:r>
            <a:r>
              <a:rPr lang="ru-RU" dirty="0"/>
              <a:t> і </a:t>
            </a:r>
            <a:r>
              <a:rPr lang="ru-RU" dirty="0" err="1"/>
              <a:t>обережно</a:t>
            </a:r>
            <a:r>
              <a:rPr lang="ru-RU" dirty="0"/>
              <a:t>. </a:t>
            </a:r>
            <a:r>
              <a:rPr lang="ru-RU" dirty="0" err="1"/>
              <a:t>Вибір</a:t>
            </a:r>
            <a:r>
              <a:rPr lang="ru-RU" dirty="0"/>
              <a:t> </a:t>
            </a:r>
            <a:r>
              <a:rPr lang="ru-RU" dirty="0" err="1"/>
              <a:t>слів</a:t>
            </a:r>
            <a:r>
              <a:rPr lang="ru-RU" dirty="0"/>
              <a:t> </a:t>
            </a:r>
            <a:r>
              <a:rPr lang="ru-RU" dirty="0" err="1"/>
              <a:t>має</a:t>
            </a:r>
            <a:r>
              <a:rPr lang="ru-RU" dirty="0"/>
              <a:t> </a:t>
            </a:r>
            <a:r>
              <a:rPr lang="ru-RU" dirty="0" err="1"/>
              <a:t>значення</a:t>
            </a:r>
            <a:r>
              <a:rPr lang="ru-RU" dirty="0"/>
              <a:t> (див. </a:t>
            </a:r>
            <a:r>
              <a:rPr lang="en-US" dirty="0" err="1"/>
              <a:t>Turyev</a:t>
            </a:r>
            <a:r>
              <a:rPr lang="en-US" dirty="0"/>
              <a:t> v. Russia, № 20758/04, § 19, 11 </a:t>
            </a:r>
            <a:r>
              <a:rPr lang="ru-RU" dirty="0" err="1"/>
              <a:t>жовтня</a:t>
            </a:r>
            <a:r>
              <a:rPr lang="ru-RU" dirty="0"/>
              <a:t> 2016, з </a:t>
            </a:r>
            <a:r>
              <a:rPr lang="ru-RU" dirty="0" err="1"/>
              <a:t>подальшими</a:t>
            </a:r>
            <a:r>
              <a:rPr lang="ru-RU" dirty="0"/>
              <a:t> </a:t>
            </a:r>
            <a:r>
              <a:rPr lang="ru-RU" dirty="0" err="1"/>
              <a:t>посиланнями</a:t>
            </a:r>
            <a:r>
              <a:rPr lang="ru-RU" dirty="0"/>
              <a:t>). </a:t>
            </a:r>
            <a:endParaRPr lang="ru-RU" dirty="0" smtClean="0"/>
          </a:p>
          <a:p>
            <a:pPr marL="0" indent="0" algn="just">
              <a:buNone/>
            </a:pPr>
            <a:r>
              <a:rPr lang="ru-RU" dirty="0" smtClean="0"/>
              <a:t>130</a:t>
            </a:r>
            <a:r>
              <a:rPr lang="ru-RU" dirty="0"/>
              <a:t>. Суд </a:t>
            </a:r>
            <a:r>
              <a:rPr lang="ru-RU" dirty="0" err="1"/>
              <a:t>вважає</a:t>
            </a:r>
            <a:r>
              <a:rPr lang="ru-RU" dirty="0"/>
              <a:t>, </a:t>
            </a:r>
            <a:r>
              <a:rPr lang="ru-RU" dirty="0" err="1"/>
              <a:t>що</a:t>
            </a:r>
            <a:r>
              <a:rPr lang="ru-RU" dirty="0"/>
              <a:t> в </a:t>
            </a:r>
            <a:r>
              <a:rPr lang="ru-RU" dirty="0" err="1"/>
              <a:t>цій</a:t>
            </a:r>
            <a:r>
              <a:rPr lang="ru-RU" dirty="0"/>
              <a:t> </a:t>
            </a:r>
            <a:r>
              <a:rPr lang="ru-RU" dirty="0" err="1"/>
              <a:t>справі</a:t>
            </a:r>
            <a:r>
              <a:rPr lang="ru-RU" dirty="0"/>
              <a:t> </a:t>
            </a:r>
            <a:r>
              <a:rPr lang="ru-RU" dirty="0" err="1"/>
              <a:t>твердження</a:t>
            </a:r>
            <a:r>
              <a:rPr lang="ru-RU" dirty="0"/>
              <a:t>, </a:t>
            </a:r>
            <a:r>
              <a:rPr lang="ru-RU" dirty="0" err="1"/>
              <a:t>зроблені</a:t>
            </a:r>
            <a:r>
              <a:rPr lang="ru-RU" dirty="0"/>
              <a:t> </a:t>
            </a:r>
            <a:r>
              <a:rPr lang="ru-RU" dirty="0" err="1"/>
              <a:t>слідчим</a:t>
            </a:r>
            <a:r>
              <a:rPr lang="ru-RU" dirty="0"/>
              <a:t> і </a:t>
            </a:r>
            <a:r>
              <a:rPr lang="ru-RU" dirty="0" err="1"/>
              <a:t>посадовими</a:t>
            </a:r>
            <a:r>
              <a:rPr lang="ru-RU" dirty="0"/>
              <a:t> особами </a:t>
            </a:r>
            <a:r>
              <a:rPr lang="ru-RU" dirty="0" err="1"/>
              <a:t>зі</a:t>
            </a:r>
            <a:r>
              <a:rPr lang="ru-RU" dirty="0"/>
              <a:t> </a:t>
            </a:r>
            <a:r>
              <a:rPr lang="ru-RU" dirty="0" err="1"/>
              <a:t>Служби</a:t>
            </a:r>
            <a:r>
              <a:rPr lang="ru-RU" dirty="0"/>
              <a:t> </a:t>
            </a:r>
            <a:r>
              <a:rPr lang="ru-RU" dirty="0" err="1"/>
              <a:t>безпеки</a:t>
            </a:r>
            <a:r>
              <a:rPr lang="ru-RU" dirty="0"/>
              <a:t> в ЗМІ </a:t>
            </a:r>
            <a:r>
              <a:rPr lang="ru-RU" dirty="0" err="1"/>
              <a:t>щодо</a:t>
            </a:r>
            <a:r>
              <a:rPr lang="ru-RU" dirty="0"/>
              <a:t> </a:t>
            </a:r>
            <a:r>
              <a:rPr lang="ru-RU" dirty="0" err="1"/>
              <a:t>кримінального</a:t>
            </a:r>
            <a:r>
              <a:rPr lang="ru-RU" dirty="0"/>
              <a:t> </a:t>
            </a:r>
            <a:r>
              <a:rPr lang="ru-RU" dirty="0" err="1"/>
              <a:t>провадження</a:t>
            </a:r>
            <a:r>
              <a:rPr lang="ru-RU" dirty="0"/>
              <a:t> </a:t>
            </a:r>
            <a:r>
              <a:rPr lang="ru-RU" dirty="0" err="1"/>
              <a:t>проти</a:t>
            </a:r>
            <a:r>
              <a:rPr lang="ru-RU" dirty="0"/>
              <a:t> </a:t>
            </a:r>
            <a:r>
              <a:rPr lang="ru-RU" dirty="0" err="1"/>
              <a:t>заявника</a:t>
            </a:r>
            <a:r>
              <a:rPr lang="ru-RU" dirty="0"/>
              <a:t> </a:t>
            </a:r>
            <a:r>
              <a:rPr lang="ru-RU" dirty="0" err="1"/>
              <a:t>були</a:t>
            </a:r>
            <a:r>
              <a:rPr lang="ru-RU" dirty="0"/>
              <a:t> </a:t>
            </a:r>
            <a:r>
              <a:rPr lang="ru-RU" dirty="0" err="1"/>
              <a:t>далекі</a:t>
            </a:r>
            <a:r>
              <a:rPr lang="ru-RU" dirty="0"/>
              <a:t> </a:t>
            </a:r>
            <a:r>
              <a:rPr lang="ru-RU" dirty="0" err="1"/>
              <a:t>від</a:t>
            </a:r>
            <a:r>
              <a:rPr lang="ru-RU" dirty="0"/>
              <a:t> </a:t>
            </a:r>
            <a:r>
              <a:rPr lang="ru-RU" dirty="0" err="1"/>
              <a:t>стриманих</a:t>
            </a:r>
            <a:r>
              <a:rPr lang="ru-RU" dirty="0"/>
              <a:t> і </a:t>
            </a:r>
            <a:r>
              <a:rPr lang="ru-RU" dirty="0" err="1"/>
              <a:t>обережних</a:t>
            </a:r>
            <a:r>
              <a:rPr lang="ru-RU" dirty="0"/>
              <a:t>. Вони представляли собою </a:t>
            </a:r>
            <a:r>
              <a:rPr lang="ru-RU" dirty="0" err="1"/>
              <a:t>некваліфіковане</a:t>
            </a:r>
            <a:r>
              <a:rPr lang="ru-RU" dirty="0"/>
              <a:t> </a:t>
            </a:r>
            <a:r>
              <a:rPr lang="ru-RU" dirty="0" err="1"/>
              <a:t>проголошення</a:t>
            </a:r>
            <a:r>
              <a:rPr lang="ru-RU" dirty="0"/>
              <a:t> </a:t>
            </a:r>
            <a:r>
              <a:rPr lang="ru-RU" dirty="0" err="1"/>
              <a:t>його</a:t>
            </a:r>
            <a:r>
              <a:rPr lang="ru-RU" dirty="0"/>
              <a:t> </a:t>
            </a:r>
            <a:r>
              <a:rPr lang="ru-RU" dirty="0" err="1"/>
              <a:t>провини</a:t>
            </a:r>
            <a:r>
              <a:rPr lang="ru-RU" dirty="0"/>
              <a:t> </a:t>
            </a:r>
            <a:r>
              <a:rPr lang="ru-RU" dirty="0" err="1"/>
              <a:t>навіть</a:t>
            </a:r>
            <a:r>
              <a:rPr lang="ru-RU" dirty="0"/>
              <a:t> без </a:t>
            </a:r>
            <a:r>
              <a:rPr lang="ru-RU" dirty="0" err="1"/>
              <a:t>уточнення</a:t>
            </a:r>
            <a:r>
              <a:rPr lang="ru-RU" dirty="0"/>
              <a:t>, на </a:t>
            </a:r>
            <a:r>
              <a:rPr lang="ru-RU" dirty="0" err="1"/>
              <a:t>якій</a:t>
            </a:r>
            <a:r>
              <a:rPr lang="ru-RU" dirty="0"/>
              <a:t> </a:t>
            </a:r>
            <a:r>
              <a:rPr lang="ru-RU" dirty="0" err="1"/>
              <a:t>стадії</a:t>
            </a:r>
            <a:r>
              <a:rPr lang="ru-RU" dirty="0"/>
              <a:t> в той час </a:t>
            </a:r>
            <a:r>
              <a:rPr lang="ru-RU" dirty="0" err="1"/>
              <a:t>знаходився</a:t>
            </a:r>
            <a:r>
              <a:rPr lang="ru-RU" dirty="0"/>
              <a:t> </a:t>
            </a:r>
            <a:r>
              <a:rPr lang="ru-RU" dirty="0" err="1"/>
              <a:t>процес</a:t>
            </a:r>
            <a:r>
              <a:rPr lang="ru-RU" dirty="0"/>
              <a:t>: </a:t>
            </a:r>
            <a:r>
              <a:rPr lang="ru-RU" dirty="0" err="1"/>
              <a:t>особистість</a:t>
            </a:r>
            <a:r>
              <a:rPr lang="ru-RU" dirty="0"/>
              <a:t> </a:t>
            </a:r>
            <a:r>
              <a:rPr lang="ru-RU" dirty="0" err="1"/>
              <a:t>заявника</a:t>
            </a:r>
            <a:r>
              <a:rPr lang="ru-RU" dirty="0"/>
              <a:t> </a:t>
            </a:r>
            <a:r>
              <a:rPr lang="ru-RU" dirty="0" err="1"/>
              <a:t>була</a:t>
            </a:r>
            <a:r>
              <a:rPr lang="ru-RU" dirty="0"/>
              <a:t> </a:t>
            </a:r>
            <a:r>
              <a:rPr lang="ru-RU" dirty="0" err="1"/>
              <a:t>розкрита</a:t>
            </a:r>
            <a:r>
              <a:rPr lang="ru-RU" dirty="0"/>
              <a:t> </a:t>
            </a:r>
            <a:r>
              <a:rPr lang="ru-RU" dirty="0" err="1"/>
              <a:t>громадськості</a:t>
            </a:r>
            <a:r>
              <a:rPr lang="ru-RU" dirty="0"/>
              <a:t> та </a:t>
            </a:r>
            <a:r>
              <a:rPr lang="ru-RU" dirty="0" err="1"/>
              <a:t>він</a:t>
            </a:r>
            <a:r>
              <a:rPr lang="ru-RU" dirty="0"/>
              <a:t> </a:t>
            </a:r>
            <a:r>
              <a:rPr lang="ru-RU" dirty="0" err="1"/>
              <a:t>був</a:t>
            </a:r>
            <a:r>
              <a:rPr lang="ru-RU" dirty="0"/>
              <a:t> </a:t>
            </a:r>
            <a:r>
              <a:rPr lang="ru-RU" dirty="0" err="1"/>
              <a:t>затаврований</a:t>
            </a:r>
            <a:r>
              <a:rPr lang="ru-RU" dirty="0"/>
              <a:t>, як </a:t>
            </a:r>
            <a:r>
              <a:rPr lang="ru-RU" dirty="0" err="1"/>
              <a:t>вбивця</a:t>
            </a:r>
            <a:r>
              <a:rPr lang="ru-RU" dirty="0"/>
              <a:t> і </a:t>
            </a:r>
            <a:r>
              <a:rPr lang="ru-RU" dirty="0" err="1"/>
              <a:t>людина</a:t>
            </a:r>
            <a:r>
              <a:rPr lang="ru-RU" dirty="0"/>
              <a:t>, </a:t>
            </a:r>
            <a:r>
              <a:rPr lang="ru-RU" dirty="0" err="1"/>
              <a:t>який</a:t>
            </a:r>
            <a:r>
              <a:rPr lang="ru-RU" dirty="0"/>
              <a:t> </a:t>
            </a:r>
            <a:r>
              <a:rPr lang="ru-RU" dirty="0" err="1"/>
              <a:t>підробив</a:t>
            </a:r>
            <a:r>
              <a:rPr lang="ru-RU" dirty="0"/>
              <a:t> особливо </a:t>
            </a:r>
            <a:r>
              <a:rPr lang="ru-RU" dirty="0" err="1"/>
              <a:t>делікатне</a:t>
            </a:r>
            <a:r>
              <a:rPr lang="ru-RU" dirty="0"/>
              <a:t> </a:t>
            </a:r>
            <a:r>
              <a:rPr lang="ru-RU" dirty="0" err="1"/>
              <a:t>кримінальну</a:t>
            </a:r>
            <a:r>
              <a:rPr lang="ru-RU" dirty="0"/>
              <a:t> справу (див. </a:t>
            </a:r>
            <a:r>
              <a:rPr lang="ru-RU" dirty="0" smtClean="0"/>
              <a:t>п. </a:t>
            </a:r>
            <a:r>
              <a:rPr lang="ru-RU" dirty="0"/>
              <a:t>41 і 43 </a:t>
            </a:r>
            <a:r>
              <a:rPr lang="ru-RU" dirty="0" err="1"/>
              <a:t>вище</a:t>
            </a:r>
            <a:r>
              <a:rPr lang="ru-RU" dirty="0"/>
              <a:t>). </a:t>
            </a:r>
            <a:r>
              <a:rPr lang="ru-RU" dirty="0" err="1"/>
              <a:t>Крім</a:t>
            </a:r>
            <a:r>
              <a:rPr lang="ru-RU" dirty="0"/>
              <a:t> того, Суд </a:t>
            </a:r>
            <a:r>
              <a:rPr lang="ru-RU" dirty="0" err="1"/>
              <a:t>зазначає</a:t>
            </a:r>
            <a:r>
              <a:rPr lang="ru-RU" dirty="0"/>
              <a:t>, </a:t>
            </a:r>
            <a:r>
              <a:rPr lang="ru-RU" dirty="0" err="1"/>
              <a:t>що</a:t>
            </a:r>
            <a:r>
              <a:rPr lang="ru-RU" dirty="0"/>
              <a:t> </a:t>
            </a:r>
            <a:r>
              <a:rPr lang="ru-RU" dirty="0" err="1"/>
              <a:t>ці</a:t>
            </a:r>
            <a:r>
              <a:rPr lang="ru-RU" dirty="0"/>
              <a:t> </a:t>
            </a:r>
            <a:r>
              <a:rPr lang="ru-RU" dirty="0" err="1"/>
              <a:t>твердження</a:t>
            </a:r>
            <a:r>
              <a:rPr lang="ru-RU" dirty="0"/>
              <a:t> </a:t>
            </a:r>
            <a:r>
              <a:rPr lang="ru-RU" dirty="0" err="1"/>
              <a:t>були</a:t>
            </a:r>
            <a:r>
              <a:rPr lang="ru-RU" dirty="0"/>
              <a:t> </a:t>
            </a:r>
            <a:r>
              <a:rPr lang="ru-RU" dirty="0" err="1"/>
              <a:t>неодноразово</a:t>
            </a:r>
            <a:r>
              <a:rPr lang="ru-RU" dirty="0"/>
              <a:t> </a:t>
            </a:r>
            <a:r>
              <a:rPr lang="ru-RU" dirty="0" err="1"/>
              <a:t>поширені</a:t>
            </a:r>
            <a:r>
              <a:rPr lang="ru-RU" dirty="0"/>
              <a:t> в документальному </a:t>
            </a:r>
            <a:r>
              <a:rPr lang="ru-RU" dirty="0" err="1"/>
              <a:t>відео</a:t>
            </a:r>
            <a:r>
              <a:rPr lang="ru-RU" dirty="0"/>
              <a:t>, яке </a:t>
            </a:r>
            <a:r>
              <a:rPr lang="ru-RU" dirty="0" err="1"/>
              <a:t>було</a:t>
            </a:r>
            <a:r>
              <a:rPr lang="ru-RU" dirty="0"/>
              <a:t> створено за </a:t>
            </a:r>
            <a:r>
              <a:rPr lang="ru-RU" dirty="0" err="1"/>
              <a:t>прямої</a:t>
            </a:r>
            <a:r>
              <a:rPr lang="ru-RU" dirty="0"/>
              <a:t> </a:t>
            </a:r>
            <a:r>
              <a:rPr lang="ru-RU" dirty="0" err="1"/>
              <a:t>підтримки</a:t>
            </a:r>
            <a:r>
              <a:rPr lang="ru-RU" dirty="0"/>
              <a:t> </a:t>
            </a:r>
            <a:r>
              <a:rPr lang="ru-RU" dirty="0" err="1"/>
              <a:t>високопоставлених</a:t>
            </a:r>
            <a:r>
              <a:rPr lang="ru-RU" dirty="0"/>
              <a:t> </a:t>
            </a:r>
            <a:r>
              <a:rPr lang="ru-RU" dirty="0" err="1"/>
              <a:t>державних</a:t>
            </a:r>
            <a:r>
              <a:rPr lang="ru-RU" dirty="0"/>
              <a:t> </a:t>
            </a:r>
            <a:r>
              <a:rPr lang="ru-RU" dirty="0" err="1"/>
              <a:t>органів</a:t>
            </a:r>
            <a:r>
              <a:rPr lang="ru-RU" dirty="0"/>
              <a:t> і яке </a:t>
            </a:r>
            <a:r>
              <a:rPr lang="ru-RU" dirty="0" err="1"/>
              <a:t>містило</a:t>
            </a:r>
            <a:r>
              <a:rPr lang="ru-RU" dirty="0"/>
              <a:t> </a:t>
            </a:r>
            <a:r>
              <a:rPr lang="ru-RU" dirty="0" err="1"/>
              <a:t>відрізки</a:t>
            </a:r>
            <a:r>
              <a:rPr lang="ru-RU" dirty="0"/>
              <a:t> з </a:t>
            </a:r>
            <a:r>
              <a:rPr lang="ru-RU" dirty="0" err="1"/>
              <a:t>відео</a:t>
            </a:r>
            <a:r>
              <a:rPr lang="ru-RU" dirty="0"/>
              <a:t> з </a:t>
            </a:r>
            <a:r>
              <a:rPr lang="ru-RU" dirty="0" err="1"/>
              <a:t>визнанням</a:t>
            </a:r>
            <a:r>
              <a:rPr lang="ru-RU" dirty="0"/>
              <a:t> </a:t>
            </a:r>
            <a:r>
              <a:rPr lang="ru-RU" dirty="0" err="1"/>
              <a:t>заявника</a:t>
            </a:r>
            <a:r>
              <a:rPr lang="ru-RU" dirty="0"/>
              <a:t> </a:t>
            </a:r>
            <a:r>
              <a:rPr lang="ru-RU" dirty="0" err="1"/>
              <a:t>міліції</a:t>
            </a:r>
            <a:r>
              <a:rPr lang="ru-RU" dirty="0"/>
              <a:t> (див. п</a:t>
            </a:r>
            <a:r>
              <a:rPr lang="ru-RU" dirty="0" smtClean="0"/>
              <a:t>. </a:t>
            </a:r>
            <a:r>
              <a:rPr lang="ru-RU" dirty="0"/>
              <a:t>17 і 41 </a:t>
            </a:r>
            <a:r>
              <a:rPr lang="ru-RU" dirty="0" err="1"/>
              <a:t>вище</a:t>
            </a:r>
            <a:r>
              <a:rPr lang="ru-RU" dirty="0"/>
              <a:t>). </a:t>
            </a:r>
            <a:endParaRPr lang="ru-RU" dirty="0" smtClean="0"/>
          </a:p>
          <a:p>
            <a:pPr marL="0" indent="0" algn="just">
              <a:buNone/>
            </a:pPr>
            <a:r>
              <a:rPr lang="ru-RU" dirty="0" smtClean="0"/>
              <a:t>131</a:t>
            </a:r>
            <a:r>
              <a:rPr lang="ru-RU" dirty="0"/>
              <a:t>. Суд </a:t>
            </a:r>
            <a:r>
              <a:rPr lang="ru-RU" dirty="0" err="1"/>
              <a:t>вважає</a:t>
            </a:r>
            <a:r>
              <a:rPr lang="ru-RU" dirty="0"/>
              <a:t>, </a:t>
            </a:r>
            <a:r>
              <a:rPr lang="ru-RU" dirty="0" err="1"/>
              <a:t>що</a:t>
            </a:r>
            <a:r>
              <a:rPr lang="ru-RU" dirty="0"/>
              <a:t> </a:t>
            </a:r>
            <a:r>
              <a:rPr lang="ru-RU" dirty="0" err="1"/>
              <a:t>такі</a:t>
            </a:r>
            <a:r>
              <a:rPr lang="ru-RU" dirty="0"/>
              <a:t> </a:t>
            </a:r>
            <a:r>
              <a:rPr lang="ru-RU" dirty="0" err="1"/>
              <a:t>твердження</a:t>
            </a:r>
            <a:r>
              <a:rPr lang="ru-RU" dirty="0"/>
              <a:t> </a:t>
            </a:r>
            <a:r>
              <a:rPr lang="ru-RU" dirty="0" err="1"/>
              <a:t>державних</a:t>
            </a:r>
            <a:r>
              <a:rPr lang="ru-RU" dirty="0"/>
              <a:t> </a:t>
            </a:r>
            <a:r>
              <a:rPr lang="ru-RU" dirty="0" err="1"/>
              <a:t>посадових</a:t>
            </a:r>
            <a:r>
              <a:rPr lang="ru-RU" dirty="0"/>
              <a:t> </a:t>
            </a:r>
            <a:r>
              <a:rPr lang="ru-RU" dirty="0" err="1"/>
              <a:t>осіб</a:t>
            </a:r>
            <a:r>
              <a:rPr lang="ru-RU" dirty="0"/>
              <a:t> закликали </a:t>
            </a:r>
            <a:r>
              <a:rPr lang="ru-RU" dirty="0" err="1"/>
              <a:t>громадськість</a:t>
            </a:r>
            <a:r>
              <a:rPr lang="ru-RU" dirty="0"/>
              <a:t> </a:t>
            </a:r>
            <a:r>
              <a:rPr lang="ru-RU" dirty="0" err="1"/>
              <a:t>вважати</a:t>
            </a:r>
            <a:r>
              <a:rPr lang="ru-RU" dirty="0"/>
              <a:t>, </a:t>
            </a:r>
            <a:r>
              <a:rPr lang="ru-RU" dirty="0" err="1"/>
              <a:t>що</a:t>
            </a:r>
            <a:r>
              <a:rPr lang="ru-RU" dirty="0"/>
              <a:t> </a:t>
            </a:r>
            <a:r>
              <a:rPr lang="ru-RU" dirty="0" err="1"/>
              <a:t>заявник</a:t>
            </a:r>
            <a:r>
              <a:rPr lang="ru-RU" dirty="0"/>
              <a:t> </a:t>
            </a:r>
            <a:r>
              <a:rPr lang="ru-RU" dirty="0" err="1"/>
              <a:t>винен</a:t>
            </a:r>
            <a:r>
              <a:rPr lang="ru-RU" dirty="0"/>
              <a:t>, і </a:t>
            </a:r>
            <a:r>
              <a:rPr lang="ru-RU" dirty="0" err="1"/>
              <a:t>сприяли</a:t>
            </a:r>
            <a:r>
              <a:rPr lang="ru-RU" dirty="0"/>
              <a:t> </a:t>
            </a:r>
            <a:r>
              <a:rPr lang="ru-RU" dirty="0" err="1" smtClean="0"/>
              <a:t>формуванню</a:t>
            </a:r>
            <a:r>
              <a:rPr lang="ru-RU" dirty="0" smtClean="0"/>
              <a:t> </a:t>
            </a:r>
            <a:r>
              <a:rPr lang="ru-RU" dirty="0" err="1" smtClean="0"/>
              <a:t>упередженої</a:t>
            </a:r>
            <a:r>
              <a:rPr lang="ru-RU" dirty="0" smtClean="0"/>
              <a:t> </a:t>
            </a:r>
            <a:r>
              <a:rPr lang="ru-RU" dirty="0" err="1"/>
              <a:t>оцінки</a:t>
            </a:r>
            <a:r>
              <a:rPr lang="ru-RU" dirty="0"/>
              <a:t> </a:t>
            </a:r>
            <a:r>
              <a:rPr lang="ru-RU" dirty="0" err="1"/>
              <a:t>фактів</a:t>
            </a:r>
            <a:r>
              <a:rPr lang="ru-RU" dirty="0"/>
              <a:t> </a:t>
            </a:r>
            <a:r>
              <a:rPr lang="ru-RU" dirty="0" err="1"/>
              <a:t>відповідним</a:t>
            </a:r>
            <a:r>
              <a:rPr lang="ru-RU" dirty="0"/>
              <a:t> </a:t>
            </a:r>
            <a:r>
              <a:rPr lang="ru-RU" dirty="0" err="1"/>
              <a:t>судовим</a:t>
            </a:r>
            <a:r>
              <a:rPr lang="ru-RU" dirty="0"/>
              <a:t> органом. 132. Тому Суд приходить до </a:t>
            </a:r>
            <a:r>
              <a:rPr lang="ru-RU" dirty="0" err="1"/>
              <a:t>висновку</a:t>
            </a:r>
            <a:r>
              <a:rPr lang="ru-RU" dirty="0"/>
              <a:t>, </a:t>
            </a:r>
            <a:r>
              <a:rPr lang="ru-RU" dirty="0" err="1"/>
              <a:t>що</a:t>
            </a:r>
            <a:r>
              <a:rPr lang="ru-RU" dirty="0"/>
              <a:t> мало </a:t>
            </a:r>
            <a:r>
              <a:rPr lang="ru-RU" dirty="0" err="1"/>
              <a:t>місце</a:t>
            </a:r>
            <a:r>
              <a:rPr lang="ru-RU" dirty="0"/>
              <a:t> </a:t>
            </a:r>
            <a:r>
              <a:rPr lang="ru-RU" dirty="0" err="1"/>
              <a:t>порушення</a:t>
            </a:r>
            <a:r>
              <a:rPr lang="ru-RU" dirty="0"/>
              <a:t> </a:t>
            </a:r>
            <a:r>
              <a:rPr lang="ru-RU" dirty="0" smtClean="0"/>
              <a:t>ст. </a:t>
            </a:r>
            <a:r>
              <a:rPr lang="ru-RU" dirty="0"/>
              <a:t>6 § 2 </a:t>
            </a:r>
            <a:r>
              <a:rPr lang="ru-RU" dirty="0" err="1"/>
              <a:t>Конвенції</a:t>
            </a:r>
            <a:r>
              <a:rPr lang="ru-RU" dirty="0"/>
              <a:t>.</a:t>
            </a:r>
            <a:endParaRPr lang="en-US" dirty="0"/>
          </a:p>
        </p:txBody>
      </p:sp>
    </p:spTree>
    <p:extLst>
      <p:ext uri="{BB962C8B-B14F-4D97-AF65-F5344CB8AC3E}">
        <p14:creationId xmlns:p14="http://schemas.microsoft.com/office/powerpoint/2010/main" val="354446418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792088"/>
          </a:xfrm>
        </p:spPr>
        <p:txBody>
          <a:bodyPr>
            <a:normAutofit/>
          </a:bodyPr>
          <a:lstStyle/>
          <a:p>
            <a:pPr algn="ctr"/>
            <a:r>
              <a:rPr lang="ru-RU" sz="2000" b="1" dirty="0"/>
              <a:t>Постанова </a:t>
            </a:r>
            <a:r>
              <a:rPr lang="ru-RU" sz="2000" b="1" dirty="0" err="1"/>
              <a:t>колегії</a:t>
            </a:r>
            <a:r>
              <a:rPr lang="ru-RU" sz="2000" b="1" dirty="0"/>
              <a:t> </a:t>
            </a:r>
            <a:r>
              <a:rPr lang="ru-RU" sz="2000" b="1" dirty="0" err="1"/>
              <a:t>суддів</a:t>
            </a:r>
            <a:r>
              <a:rPr lang="ru-RU" sz="2000" b="1" dirty="0"/>
              <a:t> </a:t>
            </a:r>
            <a:r>
              <a:rPr lang="ru-RU" sz="2000" b="1" dirty="0" err="1"/>
              <a:t>Другої</a:t>
            </a:r>
            <a:r>
              <a:rPr lang="ru-RU" sz="2000" b="1" dirty="0"/>
              <a:t> </a:t>
            </a:r>
            <a:r>
              <a:rPr lang="ru-RU" sz="2000" b="1" dirty="0" err="1"/>
              <a:t>судової</a:t>
            </a:r>
            <a:r>
              <a:rPr lang="ru-RU" sz="2000" b="1" dirty="0"/>
              <a:t> </a:t>
            </a:r>
            <a:r>
              <a:rPr lang="ru-RU" sz="2000" b="1" dirty="0" err="1"/>
              <a:t>палати</a:t>
            </a:r>
            <a:r>
              <a:rPr lang="ru-RU" sz="2000" b="1" dirty="0"/>
              <a:t> </a:t>
            </a:r>
            <a:r>
              <a:rPr lang="ru-RU" sz="2000" b="1" dirty="0" err="1"/>
              <a:t>Касаційного</a:t>
            </a:r>
            <a:r>
              <a:rPr lang="ru-RU" sz="2000" b="1" dirty="0"/>
              <a:t> </a:t>
            </a:r>
            <a:r>
              <a:rPr lang="ru-RU" sz="2000" b="1" dirty="0" err="1"/>
              <a:t>кримінального</a:t>
            </a:r>
            <a:r>
              <a:rPr lang="ru-RU" sz="2000" b="1" dirty="0"/>
              <a:t> суду ВС </a:t>
            </a:r>
            <a:r>
              <a:rPr lang="ru-RU" sz="2000" b="1" dirty="0" err="1"/>
              <a:t>від</a:t>
            </a:r>
            <a:r>
              <a:rPr lang="ru-RU" sz="2000" b="1" dirty="0"/>
              <a:t> </a:t>
            </a:r>
            <a:r>
              <a:rPr lang="ru-RU" sz="2000" b="1" dirty="0" smtClean="0"/>
              <a:t>25 </a:t>
            </a:r>
            <a:r>
              <a:rPr lang="ru-RU" sz="2000" b="1" dirty="0" err="1" smtClean="0"/>
              <a:t>вересня</a:t>
            </a:r>
            <a:r>
              <a:rPr lang="ru-RU" sz="2000" b="1" dirty="0" smtClean="0"/>
              <a:t> </a:t>
            </a:r>
            <a:r>
              <a:rPr lang="ru-RU" sz="2000" b="1" dirty="0"/>
              <a:t>2018 року у </a:t>
            </a:r>
            <a:r>
              <a:rPr lang="ru-RU" sz="2000" b="1" dirty="0" err="1"/>
              <a:t>справі</a:t>
            </a:r>
            <a:r>
              <a:rPr lang="ru-RU" sz="2000" b="1" dirty="0"/>
              <a:t> № 623/4131/15-к</a:t>
            </a:r>
            <a:endParaRPr lang="en-US" sz="2000" b="1" dirty="0"/>
          </a:p>
        </p:txBody>
      </p:sp>
      <p:sp>
        <p:nvSpPr>
          <p:cNvPr id="3" name="Объект 2"/>
          <p:cNvSpPr>
            <a:spLocks noGrp="1"/>
          </p:cNvSpPr>
          <p:nvPr>
            <p:ph idx="1"/>
          </p:nvPr>
        </p:nvSpPr>
        <p:spPr>
          <a:xfrm>
            <a:off x="457200" y="1412776"/>
            <a:ext cx="8229600" cy="5040560"/>
          </a:xfrm>
        </p:spPr>
        <p:txBody>
          <a:bodyPr>
            <a:normAutofit/>
          </a:bodyPr>
          <a:lstStyle/>
          <a:p>
            <a:pPr marL="0" indent="0" algn="just">
              <a:buNone/>
            </a:pPr>
            <a:r>
              <a:rPr lang="ru-RU" sz="2400" dirty="0"/>
              <a:t>Так, </a:t>
            </a:r>
            <a:r>
              <a:rPr lang="ru-RU" sz="2400" dirty="0" err="1"/>
              <a:t>відповідно</a:t>
            </a:r>
            <a:r>
              <a:rPr lang="ru-RU" sz="2400" dirty="0"/>
              <a:t> до ч. 2 ст. 237 КПК </a:t>
            </a:r>
            <a:r>
              <a:rPr lang="ru-RU" sz="2400" dirty="0" err="1"/>
              <a:t>України</a:t>
            </a:r>
            <a:r>
              <a:rPr lang="ru-RU" sz="2400" dirty="0"/>
              <a:t> </a:t>
            </a:r>
            <a:r>
              <a:rPr lang="ru-RU" sz="2400" dirty="0" err="1"/>
              <a:t>огляд</a:t>
            </a:r>
            <a:r>
              <a:rPr lang="ru-RU" sz="2400" dirty="0"/>
              <a:t> </a:t>
            </a:r>
            <a:r>
              <a:rPr lang="ru-RU" sz="2400" dirty="0" err="1"/>
              <a:t>житла</a:t>
            </a:r>
            <a:r>
              <a:rPr lang="ru-RU" sz="2400" dirty="0"/>
              <a:t> </a:t>
            </a:r>
            <a:r>
              <a:rPr lang="ru-RU" sz="2400" dirty="0" err="1"/>
              <a:t>чи</a:t>
            </a:r>
            <a:r>
              <a:rPr lang="ru-RU" sz="2400" dirty="0"/>
              <a:t> </a:t>
            </a:r>
            <a:r>
              <a:rPr lang="ru-RU" sz="2400" dirty="0" err="1"/>
              <a:t>іншого</a:t>
            </a:r>
            <a:r>
              <a:rPr lang="ru-RU" sz="2400" dirty="0"/>
              <a:t> </a:t>
            </a:r>
            <a:r>
              <a:rPr lang="ru-RU" sz="2400" dirty="0" err="1"/>
              <a:t>володіння</a:t>
            </a:r>
            <a:r>
              <a:rPr lang="ru-RU" sz="2400" dirty="0"/>
              <a:t> особи </a:t>
            </a:r>
            <a:r>
              <a:rPr lang="ru-RU" sz="2400" dirty="0" err="1"/>
              <a:t>здійснюється</a:t>
            </a:r>
            <a:r>
              <a:rPr lang="ru-RU" sz="2400" dirty="0"/>
              <a:t> </a:t>
            </a:r>
            <a:r>
              <a:rPr lang="ru-RU" sz="2400" dirty="0" err="1"/>
              <a:t>згідно</a:t>
            </a:r>
            <a:r>
              <a:rPr lang="ru-RU" sz="2400" dirty="0"/>
              <a:t> з правилами </a:t>
            </a:r>
            <a:r>
              <a:rPr lang="ru-RU" sz="2400" dirty="0" err="1"/>
              <a:t>цього</a:t>
            </a:r>
            <a:r>
              <a:rPr lang="ru-RU" sz="2400" dirty="0"/>
              <a:t> Кодексу, </a:t>
            </a:r>
            <a:r>
              <a:rPr lang="ru-RU" sz="2400" dirty="0" err="1"/>
              <a:t>передбаченими</a:t>
            </a:r>
            <a:r>
              <a:rPr lang="ru-RU" sz="2400" dirty="0"/>
              <a:t> для </a:t>
            </a:r>
            <a:r>
              <a:rPr lang="ru-RU" sz="2400" dirty="0" err="1"/>
              <a:t>обшуку</a:t>
            </a:r>
            <a:r>
              <a:rPr lang="ru-RU" sz="2400" dirty="0"/>
              <a:t> </a:t>
            </a:r>
            <a:r>
              <a:rPr lang="ru-RU" sz="2400" dirty="0" err="1"/>
              <a:t>житла</a:t>
            </a:r>
            <a:r>
              <a:rPr lang="ru-RU" sz="2400" dirty="0"/>
              <a:t> </a:t>
            </a:r>
            <a:r>
              <a:rPr lang="ru-RU" sz="2400" dirty="0" err="1"/>
              <a:t>чи</a:t>
            </a:r>
            <a:r>
              <a:rPr lang="ru-RU" sz="2400" dirty="0"/>
              <a:t> </a:t>
            </a:r>
            <a:r>
              <a:rPr lang="ru-RU" sz="2400" dirty="0" err="1"/>
              <a:t>іншого</a:t>
            </a:r>
            <a:r>
              <a:rPr lang="ru-RU" sz="2400" dirty="0"/>
              <a:t> </a:t>
            </a:r>
            <a:r>
              <a:rPr lang="ru-RU" sz="2400" dirty="0" err="1"/>
              <a:t>володіння</a:t>
            </a:r>
            <a:r>
              <a:rPr lang="ru-RU" sz="2400" dirty="0"/>
              <a:t> особи.</a:t>
            </a:r>
          </a:p>
          <a:p>
            <a:pPr marL="0" indent="0" algn="just">
              <a:buNone/>
            </a:pPr>
            <a:r>
              <a:rPr lang="ru-RU" sz="2400" dirty="0" err="1"/>
              <a:t>Згідно</a:t>
            </a:r>
            <a:r>
              <a:rPr lang="ru-RU" sz="2400" dirty="0"/>
              <a:t> з ч. 2 ст. 233 КПК </a:t>
            </a:r>
            <a:r>
              <a:rPr lang="ru-RU" sz="2400" dirty="0" err="1"/>
              <a:t>України</a:t>
            </a:r>
            <a:r>
              <a:rPr lang="ru-RU" sz="2400" dirty="0"/>
              <a:t> </a:t>
            </a:r>
            <a:r>
              <a:rPr lang="ru-RU" sz="2400" dirty="0" err="1"/>
              <a:t>під</a:t>
            </a:r>
            <a:r>
              <a:rPr lang="ru-RU" sz="2400" dirty="0"/>
              <a:t> </a:t>
            </a:r>
            <a:r>
              <a:rPr lang="ru-RU" sz="2400" dirty="0" err="1"/>
              <a:t>іншим</a:t>
            </a:r>
            <a:r>
              <a:rPr lang="ru-RU" sz="2400" dirty="0"/>
              <a:t> </a:t>
            </a:r>
            <a:r>
              <a:rPr lang="ru-RU" sz="2400" dirty="0" err="1"/>
              <a:t>володінням</a:t>
            </a:r>
            <a:r>
              <a:rPr lang="ru-RU" sz="2400" dirty="0"/>
              <a:t> особи </a:t>
            </a:r>
            <a:r>
              <a:rPr lang="ru-RU" sz="2400" dirty="0" err="1"/>
              <a:t>розуміються</a:t>
            </a:r>
            <a:r>
              <a:rPr lang="ru-RU" sz="2400" dirty="0"/>
              <a:t> </a:t>
            </a:r>
            <a:r>
              <a:rPr lang="ru-RU" sz="2400" dirty="0" err="1"/>
              <a:t>транспортний</a:t>
            </a:r>
            <a:r>
              <a:rPr lang="ru-RU" sz="2400" dirty="0"/>
              <a:t> </a:t>
            </a:r>
            <a:r>
              <a:rPr lang="ru-RU" sz="2400" dirty="0" err="1"/>
              <a:t>засіб</a:t>
            </a:r>
            <a:r>
              <a:rPr lang="ru-RU" sz="2400" dirty="0"/>
              <a:t>, </a:t>
            </a:r>
            <a:r>
              <a:rPr lang="ru-RU" sz="2400" dirty="0" err="1"/>
              <a:t>земельна</a:t>
            </a:r>
            <a:r>
              <a:rPr lang="ru-RU" sz="2400" dirty="0"/>
              <a:t> </a:t>
            </a:r>
            <a:r>
              <a:rPr lang="ru-RU" sz="2400" dirty="0" err="1"/>
              <a:t>ділянка</a:t>
            </a:r>
            <a:r>
              <a:rPr lang="ru-RU" sz="2400" dirty="0"/>
              <a:t>, гараж, </a:t>
            </a:r>
            <a:r>
              <a:rPr lang="ru-RU" sz="2400" dirty="0" err="1"/>
              <a:t>інші</a:t>
            </a:r>
            <a:r>
              <a:rPr lang="ru-RU" sz="2400" dirty="0"/>
              <a:t> </a:t>
            </a:r>
            <a:r>
              <a:rPr lang="ru-RU" sz="2400" dirty="0" err="1"/>
              <a:t>будівлі</a:t>
            </a:r>
            <a:r>
              <a:rPr lang="ru-RU" sz="2400" dirty="0"/>
              <a:t> </a:t>
            </a:r>
            <a:r>
              <a:rPr lang="ru-RU" sz="2400" dirty="0" err="1"/>
              <a:t>чи</a:t>
            </a:r>
            <a:r>
              <a:rPr lang="ru-RU" sz="2400" dirty="0"/>
              <a:t> </a:t>
            </a:r>
            <a:r>
              <a:rPr lang="ru-RU" sz="2400" dirty="0" err="1"/>
              <a:t>приміщення</a:t>
            </a:r>
            <a:r>
              <a:rPr lang="ru-RU" sz="2400" dirty="0"/>
              <a:t> </a:t>
            </a:r>
            <a:r>
              <a:rPr lang="ru-RU" sz="2400" dirty="0" err="1"/>
              <a:t>побутового</a:t>
            </a:r>
            <a:r>
              <a:rPr lang="ru-RU" sz="2400" dirty="0"/>
              <a:t>, </a:t>
            </a:r>
            <a:r>
              <a:rPr lang="ru-RU" sz="2400" dirty="0" err="1"/>
              <a:t>службового</a:t>
            </a:r>
            <a:r>
              <a:rPr lang="ru-RU" sz="2400" dirty="0"/>
              <a:t>, </a:t>
            </a:r>
            <a:r>
              <a:rPr lang="ru-RU" sz="2400" dirty="0" err="1"/>
              <a:t>господарського</a:t>
            </a:r>
            <a:r>
              <a:rPr lang="ru-RU" sz="2400" dirty="0"/>
              <a:t>, </a:t>
            </a:r>
            <a:r>
              <a:rPr lang="ru-RU" sz="2400" dirty="0" err="1"/>
              <a:t>виробничого</a:t>
            </a:r>
            <a:r>
              <a:rPr lang="ru-RU" sz="2400" dirty="0"/>
              <a:t> та </a:t>
            </a:r>
            <a:r>
              <a:rPr lang="ru-RU" sz="2400" dirty="0" err="1"/>
              <a:t>іншого</a:t>
            </a:r>
            <a:r>
              <a:rPr lang="ru-RU" sz="2400" dirty="0"/>
              <a:t> </a:t>
            </a:r>
            <a:r>
              <a:rPr lang="ru-RU" sz="2400" dirty="0" err="1"/>
              <a:t>призначення</a:t>
            </a:r>
            <a:r>
              <a:rPr lang="ru-RU" sz="2400" dirty="0"/>
              <a:t> </a:t>
            </a:r>
            <a:r>
              <a:rPr lang="ru-RU" sz="2400" dirty="0" err="1"/>
              <a:t>тощо</a:t>
            </a:r>
            <a:r>
              <a:rPr lang="ru-RU" sz="2400" dirty="0"/>
              <a:t>, </a:t>
            </a:r>
            <a:r>
              <a:rPr lang="ru-RU" sz="2400" dirty="0" err="1"/>
              <a:t>які</a:t>
            </a:r>
            <a:r>
              <a:rPr lang="ru-RU" sz="2400" dirty="0"/>
              <a:t> </a:t>
            </a:r>
            <a:r>
              <a:rPr lang="ru-RU" sz="2400" dirty="0" err="1"/>
              <a:t>знаходяться</a:t>
            </a:r>
            <a:r>
              <a:rPr lang="ru-RU" sz="2400" dirty="0"/>
              <a:t> у </a:t>
            </a:r>
            <a:r>
              <a:rPr lang="ru-RU" sz="2400" dirty="0" err="1"/>
              <a:t>володінні</a:t>
            </a:r>
            <a:r>
              <a:rPr lang="ru-RU" sz="2400" dirty="0"/>
              <a:t> особи.</a:t>
            </a:r>
          </a:p>
          <a:p>
            <a:pPr marL="0" indent="0" algn="just">
              <a:buNone/>
            </a:pPr>
            <a:r>
              <a:rPr lang="ru-RU" sz="2400" dirty="0" err="1"/>
              <a:t>Відповідно</a:t>
            </a:r>
            <a:r>
              <a:rPr lang="ru-RU" sz="2400" dirty="0"/>
              <a:t> до ч. 2 ст. 234 КПК </a:t>
            </a:r>
            <a:r>
              <a:rPr lang="ru-RU" sz="2400" dirty="0" err="1"/>
              <a:t>України</a:t>
            </a:r>
            <a:r>
              <a:rPr lang="ru-RU" sz="2400" dirty="0"/>
              <a:t> </a:t>
            </a:r>
            <a:r>
              <a:rPr lang="ru-RU" sz="2400" dirty="0" err="1"/>
              <a:t>обшук</a:t>
            </a:r>
            <a:r>
              <a:rPr lang="ru-RU" sz="2400" dirty="0"/>
              <a:t> проводиться на </a:t>
            </a:r>
            <a:r>
              <a:rPr lang="ru-RU" sz="2400" dirty="0" err="1"/>
              <a:t>підставі</a:t>
            </a:r>
            <a:r>
              <a:rPr lang="ru-RU" sz="2400" dirty="0"/>
              <a:t> </a:t>
            </a:r>
            <a:r>
              <a:rPr lang="ru-RU" sz="2400" dirty="0" err="1"/>
              <a:t>ухвали</a:t>
            </a:r>
            <a:r>
              <a:rPr lang="ru-RU" sz="2400" dirty="0"/>
              <a:t> </a:t>
            </a:r>
            <a:r>
              <a:rPr lang="ru-RU" sz="2400" dirty="0" err="1"/>
              <a:t>слідчого</a:t>
            </a:r>
            <a:r>
              <a:rPr lang="ru-RU" sz="2400" dirty="0"/>
              <a:t> </a:t>
            </a:r>
            <a:r>
              <a:rPr lang="ru-RU" sz="2400" dirty="0" err="1"/>
              <a:t>судді</a:t>
            </a:r>
            <a:r>
              <a:rPr lang="ru-RU" sz="2400" dirty="0"/>
              <a:t> </a:t>
            </a:r>
            <a:r>
              <a:rPr lang="ru-RU" sz="2400" dirty="0" err="1"/>
              <a:t>місцевого</a:t>
            </a:r>
            <a:r>
              <a:rPr lang="ru-RU" sz="2400" dirty="0"/>
              <a:t> </a:t>
            </a:r>
            <a:r>
              <a:rPr lang="ru-RU" sz="2400" dirty="0" err="1"/>
              <a:t>загального</a:t>
            </a:r>
            <a:r>
              <a:rPr lang="ru-RU" sz="2400" dirty="0"/>
              <a:t> суду, в межах </a:t>
            </a:r>
            <a:r>
              <a:rPr lang="ru-RU" sz="2400" dirty="0" err="1"/>
              <a:t>територіальної</a:t>
            </a:r>
            <a:r>
              <a:rPr lang="ru-RU" sz="2400" dirty="0"/>
              <a:t> </a:t>
            </a:r>
            <a:r>
              <a:rPr lang="ru-RU" sz="2400" dirty="0" err="1"/>
              <a:t>юрисдикції</a:t>
            </a:r>
            <a:r>
              <a:rPr lang="ru-RU" sz="2400" dirty="0"/>
              <a:t> </a:t>
            </a:r>
            <a:r>
              <a:rPr lang="ru-RU" sz="2400" dirty="0" err="1"/>
              <a:t>якого</a:t>
            </a:r>
            <a:r>
              <a:rPr lang="ru-RU" sz="2400" dirty="0"/>
              <a:t> </a:t>
            </a:r>
            <a:r>
              <a:rPr lang="ru-RU" sz="2400" dirty="0" err="1"/>
              <a:t>знаходиться</a:t>
            </a:r>
            <a:r>
              <a:rPr lang="ru-RU" sz="2400" dirty="0"/>
              <a:t> орган </a:t>
            </a:r>
            <a:r>
              <a:rPr lang="ru-RU" sz="2400" dirty="0" err="1"/>
              <a:t>досудового</a:t>
            </a:r>
            <a:r>
              <a:rPr lang="ru-RU" sz="2400" dirty="0"/>
              <a:t> </a:t>
            </a:r>
            <a:r>
              <a:rPr lang="ru-RU" sz="2400" dirty="0" err="1"/>
              <a:t>розслідування</a:t>
            </a:r>
            <a:r>
              <a:rPr lang="ru-RU" sz="2400" dirty="0" smtClean="0"/>
              <a:t>.</a:t>
            </a:r>
            <a:endParaRPr lang="ru-RU" sz="2400" dirty="0"/>
          </a:p>
        </p:txBody>
      </p:sp>
    </p:spTree>
    <p:extLst>
      <p:ext uri="{BB962C8B-B14F-4D97-AF65-F5344CB8AC3E}">
        <p14:creationId xmlns:p14="http://schemas.microsoft.com/office/powerpoint/2010/main" val="1050081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a:bodyPr>
          <a:lstStyle/>
          <a:p>
            <a:pPr marL="0" indent="0" algn="ctr">
              <a:buNone/>
            </a:pPr>
            <a:r>
              <a:rPr lang="uk-UA" sz="2400" b="1" dirty="0"/>
              <a:t>Постанова </a:t>
            </a:r>
            <a:r>
              <a:rPr lang="uk-UA" sz="2400" b="1" dirty="0"/>
              <a:t>ККС ВС від </a:t>
            </a:r>
            <a:r>
              <a:rPr lang="ru-RU" sz="2400" b="1" dirty="0"/>
              <a:t>5 </a:t>
            </a:r>
            <a:r>
              <a:rPr lang="ru-RU" sz="2400" b="1" dirty="0"/>
              <a:t>лютого 2019 року, </a:t>
            </a:r>
          </a:p>
          <a:p>
            <a:pPr marL="0" indent="0" algn="ctr">
              <a:buNone/>
            </a:pPr>
            <a:r>
              <a:rPr lang="ru-RU" sz="2400" b="1" dirty="0"/>
              <a:t>справа №</a:t>
            </a:r>
            <a:r>
              <a:rPr lang="uk-UA" sz="2400" b="1" dirty="0"/>
              <a:t> </a:t>
            </a:r>
            <a:r>
              <a:rPr lang="ru-RU" sz="2400" b="1" dirty="0"/>
              <a:t>463/1883/15-к</a:t>
            </a:r>
            <a:endParaRPr lang="uk-UA" sz="2400" b="1" dirty="0"/>
          </a:p>
          <a:p>
            <a:pPr marL="0" indent="0" algn="just">
              <a:buNone/>
            </a:pPr>
            <a:r>
              <a:rPr lang="uk-UA" b="1" dirty="0" smtClean="0"/>
              <a:t>Для </a:t>
            </a:r>
            <a:r>
              <a:rPr lang="uk-UA" b="1" dirty="0"/>
              <a:t>визнання доказу недопустимим та належного мотивування такого рішення суд має вказати на конкретні порушення вимог </a:t>
            </a:r>
            <a:r>
              <a:rPr lang="uk-UA" b="1" dirty="0">
                <a:hlinkClick r:id="rId2"/>
              </a:rPr>
              <a:t>КПК</a:t>
            </a:r>
            <a:r>
              <a:rPr lang="uk-UA" b="1" dirty="0"/>
              <a:t>, які були допущені під час його отримання. Це положення </a:t>
            </a:r>
            <a:r>
              <a:rPr lang="uk-UA" b="1" dirty="0" smtClean="0"/>
              <a:t>стосується всіх </a:t>
            </a:r>
            <a:r>
              <a:rPr lang="uk-UA" b="1" dirty="0"/>
              <a:t>доказів, які опинилися на розгляді у суду, у тому числі - і висновків експертів. У випадку наявності в матеріалах справи висновку експерта, суди повинні аналізувати допустимість його як доказу шляхом встановлення дотримання вимог закону щодо порядку призначення та проведення експертизи.</a:t>
            </a:r>
            <a:endParaRPr lang="en-US" dirty="0"/>
          </a:p>
        </p:txBody>
      </p:sp>
    </p:spTree>
    <p:extLst>
      <p:ext uri="{BB962C8B-B14F-4D97-AF65-F5344CB8AC3E}">
        <p14:creationId xmlns:p14="http://schemas.microsoft.com/office/powerpoint/2010/main" val="369851015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120680"/>
          </a:xfrm>
        </p:spPr>
        <p:txBody>
          <a:bodyPr>
            <a:noAutofit/>
          </a:bodyPr>
          <a:lstStyle/>
          <a:p>
            <a:pPr marL="0" indent="0" algn="just">
              <a:buNone/>
            </a:pPr>
            <a:r>
              <a:rPr lang="ru-RU" sz="2000" dirty="0" err="1"/>
              <a:t>Частиною</a:t>
            </a:r>
            <a:r>
              <a:rPr lang="ru-RU" sz="2000" dirty="0"/>
              <a:t> 3 ст. 233 КПК </a:t>
            </a:r>
            <a:r>
              <a:rPr lang="ru-RU" sz="2000" dirty="0" err="1"/>
              <a:t>України</a:t>
            </a:r>
            <a:r>
              <a:rPr lang="ru-RU" sz="2000" dirty="0"/>
              <a:t> </a:t>
            </a:r>
            <a:r>
              <a:rPr lang="ru-RU" sz="2000" dirty="0" err="1"/>
              <a:t>визначено</a:t>
            </a:r>
            <a:r>
              <a:rPr lang="ru-RU" sz="2000" dirty="0"/>
              <a:t>, </a:t>
            </a:r>
            <a:r>
              <a:rPr lang="ru-RU" sz="2000" dirty="0" err="1"/>
              <a:t>що</a:t>
            </a:r>
            <a:r>
              <a:rPr lang="ru-RU" sz="2000" dirty="0"/>
              <a:t> прокурор </a:t>
            </a:r>
            <a:r>
              <a:rPr lang="ru-RU" sz="2000" dirty="0" err="1"/>
              <a:t>має</a:t>
            </a:r>
            <a:r>
              <a:rPr lang="ru-RU" sz="2000" dirty="0"/>
              <a:t> право до </a:t>
            </a:r>
            <a:r>
              <a:rPr lang="ru-RU" sz="2000" dirty="0" err="1"/>
              <a:t>постановлення</a:t>
            </a:r>
            <a:r>
              <a:rPr lang="ru-RU" sz="2000" dirty="0"/>
              <a:t> </a:t>
            </a:r>
            <a:r>
              <a:rPr lang="ru-RU" sz="2000" dirty="0" err="1"/>
              <a:t>ухвали</a:t>
            </a:r>
            <a:r>
              <a:rPr lang="ru-RU" sz="2000" dirty="0"/>
              <a:t> </a:t>
            </a:r>
            <a:r>
              <a:rPr lang="ru-RU" sz="2000" dirty="0" err="1"/>
              <a:t>слідчого</a:t>
            </a:r>
            <a:r>
              <a:rPr lang="ru-RU" sz="2000" dirty="0"/>
              <a:t> </a:t>
            </a:r>
            <a:r>
              <a:rPr lang="ru-RU" sz="2000" dirty="0" err="1"/>
              <a:t>судді</a:t>
            </a:r>
            <a:r>
              <a:rPr lang="ru-RU" sz="2000" dirty="0"/>
              <a:t> </a:t>
            </a:r>
            <a:r>
              <a:rPr lang="ru-RU" sz="2000" dirty="0" err="1"/>
              <a:t>увійти</a:t>
            </a:r>
            <a:r>
              <a:rPr lang="ru-RU" sz="2000" dirty="0"/>
              <a:t> до </a:t>
            </a:r>
            <a:r>
              <a:rPr lang="ru-RU" sz="2000" dirty="0" err="1"/>
              <a:t>житла</a:t>
            </a:r>
            <a:r>
              <a:rPr lang="ru-RU" sz="2000" dirty="0"/>
              <a:t> </a:t>
            </a:r>
            <a:r>
              <a:rPr lang="ru-RU" sz="2000" dirty="0" err="1"/>
              <a:t>чи</a:t>
            </a:r>
            <a:r>
              <a:rPr lang="ru-RU" sz="2000" dirty="0"/>
              <a:t> </a:t>
            </a:r>
            <a:r>
              <a:rPr lang="ru-RU" sz="2000" dirty="0" err="1"/>
              <a:t>іншого</a:t>
            </a:r>
            <a:r>
              <a:rPr lang="ru-RU" sz="2000" dirty="0"/>
              <a:t> </a:t>
            </a:r>
            <a:r>
              <a:rPr lang="ru-RU" sz="2000" dirty="0" err="1"/>
              <a:t>володіння</a:t>
            </a:r>
            <a:r>
              <a:rPr lang="ru-RU" sz="2000" dirty="0"/>
              <a:t> особи </a:t>
            </a:r>
            <a:r>
              <a:rPr lang="ru-RU" sz="2000" dirty="0" err="1"/>
              <a:t>лише</a:t>
            </a:r>
            <a:r>
              <a:rPr lang="ru-RU" sz="2000" dirty="0"/>
              <a:t> у </a:t>
            </a:r>
            <a:r>
              <a:rPr lang="ru-RU" sz="2000" dirty="0" err="1"/>
              <a:t>невідкладних</a:t>
            </a:r>
            <a:r>
              <a:rPr lang="ru-RU" sz="2000" dirty="0"/>
              <a:t> </a:t>
            </a:r>
            <a:r>
              <a:rPr lang="ru-RU" sz="2000" dirty="0" err="1"/>
              <a:t>випадках</a:t>
            </a:r>
            <a:r>
              <a:rPr lang="ru-RU" sz="2000" dirty="0"/>
              <a:t>, </a:t>
            </a:r>
            <a:r>
              <a:rPr lang="ru-RU" sz="2000" dirty="0" err="1"/>
              <a:t>пов'язаних</a:t>
            </a:r>
            <a:r>
              <a:rPr lang="ru-RU" sz="2000" dirty="0"/>
              <a:t> </a:t>
            </a:r>
            <a:r>
              <a:rPr lang="ru-RU" sz="2000" dirty="0" err="1"/>
              <a:t>із</a:t>
            </a:r>
            <a:r>
              <a:rPr lang="ru-RU" sz="2000" dirty="0"/>
              <a:t> </a:t>
            </a:r>
            <a:r>
              <a:rPr lang="ru-RU" sz="2000" dirty="0" err="1"/>
              <a:t>врятуванням</a:t>
            </a:r>
            <a:r>
              <a:rPr lang="ru-RU" sz="2000" dirty="0"/>
              <a:t> </a:t>
            </a:r>
            <a:r>
              <a:rPr lang="ru-RU" sz="2000" dirty="0" err="1"/>
              <a:t>життя</a:t>
            </a:r>
            <a:r>
              <a:rPr lang="ru-RU" sz="2000" dirty="0"/>
              <a:t> людей та майна </a:t>
            </a:r>
            <a:r>
              <a:rPr lang="ru-RU" sz="2000" dirty="0" err="1"/>
              <a:t>чи</a:t>
            </a:r>
            <a:r>
              <a:rPr lang="ru-RU" sz="2000" dirty="0"/>
              <a:t> з </a:t>
            </a:r>
            <a:r>
              <a:rPr lang="ru-RU" sz="2000" dirty="0" err="1"/>
              <a:t>безпосереднім</a:t>
            </a:r>
            <a:r>
              <a:rPr lang="ru-RU" sz="2000" dirty="0"/>
              <a:t> </a:t>
            </a:r>
            <a:r>
              <a:rPr lang="ru-RU" sz="2000" dirty="0" err="1"/>
              <a:t>переслідуванням</a:t>
            </a:r>
            <a:r>
              <a:rPr lang="ru-RU" sz="2000" dirty="0"/>
              <a:t> </a:t>
            </a:r>
            <a:r>
              <a:rPr lang="ru-RU" sz="2000" dirty="0" err="1"/>
              <a:t>осіб</a:t>
            </a:r>
            <a:r>
              <a:rPr lang="ru-RU" sz="2000" dirty="0"/>
              <a:t>, </a:t>
            </a:r>
            <a:r>
              <a:rPr lang="ru-RU" sz="2000" dirty="0" err="1"/>
              <a:t>які</a:t>
            </a:r>
            <a:r>
              <a:rPr lang="ru-RU" sz="2000" dirty="0"/>
              <a:t> </a:t>
            </a:r>
            <a:r>
              <a:rPr lang="ru-RU" sz="2000" dirty="0" err="1"/>
              <a:t>підозрюються</a:t>
            </a:r>
            <a:r>
              <a:rPr lang="ru-RU" sz="2000" dirty="0"/>
              <a:t> у </a:t>
            </a:r>
            <a:r>
              <a:rPr lang="ru-RU" sz="2000" dirty="0" err="1"/>
              <a:t>вчиненні</a:t>
            </a:r>
            <a:r>
              <a:rPr lang="ru-RU" sz="2000" dirty="0"/>
              <a:t> </a:t>
            </a:r>
            <a:r>
              <a:rPr lang="ru-RU" sz="2000" dirty="0" err="1"/>
              <a:t>злочину</a:t>
            </a:r>
            <a:r>
              <a:rPr lang="ru-RU" sz="2000" dirty="0"/>
              <a:t>.  У такому </a:t>
            </a:r>
            <a:r>
              <a:rPr lang="ru-RU" sz="2000" dirty="0" err="1"/>
              <a:t>випадку</a:t>
            </a:r>
            <a:r>
              <a:rPr lang="ru-RU" sz="2000" dirty="0"/>
              <a:t> прокурор, </a:t>
            </a:r>
            <a:r>
              <a:rPr lang="ru-RU" sz="2000" dirty="0" err="1"/>
              <a:t>слідчий</a:t>
            </a:r>
            <a:r>
              <a:rPr lang="ru-RU" sz="2000" dirty="0"/>
              <a:t> за </a:t>
            </a:r>
            <a:r>
              <a:rPr lang="ru-RU" sz="2000" dirty="0" err="1"/>
              <a:t>погодженням</a:t>
            </a:r>
            <a:r>
              <a:rPr lang="ru-RU" sz="2000" dirty="0"/>
              <a:t> </a:t>
            </a:r>
            <a:r>
              <a:rPr lang="ru-RU" sz="2000" dirty="0" err="1"/>
              <a:t>із</a:t>
            </a:r>
            <a:r>
              <a:rPr lang="ru-RU" sz="2000" dirty="0"/>
              <a:t> прокурором </a:t>
            </a:r>
            <a:r>
              <a:rPr lang="ru-RU" sz="2000" dirty="0" err="1"/>
              <a:t>зобов'язаний</a:t>
            </a:r>
            <a:r>
              <a:rPr lang="ru-RU" sz="2000" dirty="0"/>
              <a:t> </a:t>
            </a:r>
            <a:r>
              <a:rPr lang="ru-RU" sz="2000" dirty="0" err="1"/>
              <a:t>невідкладно</a:t>
            </a:r>
            <a:r>
              <a:rPr lang="ru-RU" sz="2000" dirty="0"/>
              <a:t> </a:t>
            </a:r>
            <a:r>
              <a:rPr lang="ru-RU" sz="2000" dirty="0" err="1"/>
              <a:t>після</a:t>
            </a:r>
            <a:r>
              <a:rPr lang="ru-RU" sz="2000" dirty="0"/>
              <a:t> </a:t>
            </a:r>
            <a:r>
              <a:rPr lang="ru-RU" sz="2000" dirty="0" err="1"/>
              <a:t>здійснення</a:t>
            </a:r>
            <a:r>
              <a:rPr lang="ru-RU" sz="2000" dirty="0"/>
              <a:t> таких </a:t>
            </a:r>
            <a:r>
              <a:rPr lang="ru-RU" sz="2000" dirty="0" err="1"/>
              <a:t>дій</a:t>
            </a:r>
            <a:r>
              <a:rPr lang="ru-RU" sz="2000" dirty="0"/>
              <a:t> </a:t>
            </a:r>
            <a:r>
              <a:rPr lang="ru-RU" sz="2000" dirty="0" err="1"/>
              <a:t>звернутися</a:t>
            </a:r>
            <a:r>
              <a:rPr lang="ru-RU" sz="2000" dirty="0"/>
              <a:t> з </a:t>
            </a:r>
            <a:r>
              <a:rPr lang="ru-RU" sz="2000" dirty="0" err="1"/>
              <a:t>клопотанням</a:t>
            </a:r>
            <a:r>
              <a:rPr lang="ru-RU" sz="2000" dirty="0"/>
              <a:t> про </a:t>
            </a:r>
            <a:r>
              <a:rPr lang="ru-RU" sz="2000" dirty="0" err="1"/>
              <a:t>проведення</a:t>
            </a:r>
            <a:r>
              <a:rPr lang="ru-RU" sz="2000" dirty="0"/>
              <a:t> </a:t>
            </a:r>
            <a:r>
              <a:rPr lang="ru-RU" sz="2000" dirty="0" err="1"/>
              <a:t>обшуку</a:t>
            </a:r>
            <a:r>
              <a:rPr lang="ru-RU" sz="2000" dirty="0"/>
              <a:t> до </a:t>
            </a:r>
            <a:r>
              <a:rPr lang="ru-RU" sz="2000" dirty="0" err="1"/>
              <a:t>слідчого</a:t>
            </a:r>
            <a:r>
              <a:rPr lang="ru-RU" sz="2000" dirty="0"/>
              <a:t> </a:t>
            </a:r>
            <a:r>
              <a:rPr lang="ru-RU" sz="2000" dirty="0" err="1"/>
              <a:t>судді</a:t>
            </a:r>
            <a:r>
              <a:rPr lang="ru-RU" sz="2000" dirty="0" smtClean="0"/>
              <a:t>.</a:t>
            </a:r>
          </a:p>
          <a:p>
            <a:pPr marL="0" indent="0" algn="just">
              <a:buNone/>
            </a:pPr>
            <a:r>
              <a:rPr lang="ru-RU" sz="2000" dirty="0" smtClean="0"/>
              <a:t>Як </a:t>
            </a:r>
            <a:r>
              <a:rPr lang="ru-RU" sz="2000" dirty="0" err="1"/>
              <a:t>убачається</a:t>
            </a:r>
            <a:r>
              <a:rPr lang="ru-RU" sz="2000" dirty="0"/>
              <a:t> </a:t>
            </a:r>
            <a:r>
              <a:rPr lang="ru-RU" sz="2000" dirty="0" err="1"/>
              <a:t>зі</a:t>
            </a:r>
            <a:r>
              <a:rPr lang="ru-RU" sz="2000" dirty="0"/>
              <a:t> </a:t>
            </a:r>
            <a:r>
              <a:rPr lang="ru-RU" sz="2000" dirty="0" err="1"/>
              <a:t>справи</a:t>
            </a:r>
            <a:r>
              <a:rPr lang="ru-RU" sz="2000" dirty="0"/>
              <a:t>, </a:t>
            </a:r>
            <a:r>
              <a:rPr lang="ru-RU" sz="2000" dirty="0" err="1"/>
              <a:t>всупереч</a:t>
            </a:r>
            <a:r>
              <a:rPr lang="ru-RU" sz="2000" dirty="0"/>
              <a:t> </a:t>
            </a:r>
            <a:r>
              <a:rPr lang="ru-RU" sz="2000" dirty="0" err="1"/>
              <a:t>наведеним</a:t>
            </a:r>
            <a:r>
              <a:rPr lang="ru-RU" sz="2000" dirty="0"/>
              <a:t> </a:t>
            </a:r>
            <a:r>
              <a:rPr lang="ru-RU" sz="2000" dirty="0" err="1"/>
              <a:t>вимогам</a:t>
            </a:r>
            <a:r>
              <a:rPr lang="ru-RU" sz="2000" dirty="0"/>
              <a:t> </a:t>
            </a:r>
            <a:r>
              <a:rPr lang="ru-RU" sz="2000" dirty="0" err="1"/>
              <a:t>кримінального</a:t>
            </a:r>
            <a:r>
              <a:rPr lang="ru-RU" sz="2000" dirty="0"/>
              <a:t> </a:t>
            </a:r>
            <a:r>
              <a:rPr lang="ru-RU" sz="2000" dirty="0" err="1"/>
              <a:t>процесуального</a:t>
            </a:r>
            <a:r>
              <a:rPr lang="ru-RU" sz="2000" dirty="0"/>
              <a:t> закону, </a:t>
            </a:r>
            <a:r>
              <a:rPr lang="ru-RU" sz="2000" dirty="0" err="1"/>
              <a:t>після</a:t>
            </a:r>
            <a:r>
              <a:rPr lang="ru-RU" sz="2000" dirty="0"/>
              <a:t> </a:t>
            </a:r>
            <a:r>
              <a:rPr lang="ru-RU" sz="2000" dirty="0" err="1"/>
              <a:t>здійсненого</a:t>
            </a:r>
            <a:r>
              <a:rPr lang="ru-RU" sz="2000" dirty="0"/>
              <a:t> 08 </a:t>
            </a:r>
            <a:r>
              <a:rPr lang="ru-RU" sz="2000" dirty="0" err="1"/>
              <a:t>січня</a:t>
            </a:r>
            <a:r>
              <a:rPr lang="ru-RU" sz="2000" dirty="0"/>
              <a:t> 2015 року </a:t>
            </a:r>
            <a:r>
              <a:rPr lang="ru-RU" sz="2000" dirty="0" err="1"/>
              <a:t>працівниками</a:t>
            </a:r>
            <a:r>
              <a:rPr lang="ru-RU" sz="2000" dirty="0"/>
              <a:t> </a:t>
            </a:r>
            <a:r>
              <a:rPr lang="ru-RU" sz="2000" dirty="0" err="1"/>
              <a:t>правоохоронного</a:t>
            </a:r>
            <a:r>
              <a:rPr lang="ru-RU" sz="2000" dirty="0"/>
              <a:t> органу </a:t>
            </a:r>
            <a:r>
              <a:rPr lang="ru-RU" sz="2000" dirty="0" err="1"/>
              <a:t>огляду</a:t>
            </a:r>
            <a:r>
              <a:rPr lang="ru-RU" sz="2000" dirty="0"/>
              <a:t> </a:t>
            </a:r>
            <a:r>
              <a:rPr lang="ru-RU" sz="2000" dirty="0" err="1"/>
              <a:t>автомобіля</a:t>
            </a:r>
            <a:r>
              <a:rPr lang="ru-RU" sz="2000" dirty="0"/>
              <a:t> «Форд Транзит», </a:t>
            </a:r>
            <a:r>
              <a:rPr lang="ru-RU" sz="2000" dirty="0" err="1"/>
              <a:t>державний</a:t>
            </a:r>
            <a:r>
              <a:rPr lang="ru-RU" sz="2000" dirty="0"/>
              <a:t> </a:t>
            </a:r>
            <a:r>
              <a:rPr lang="ru-RU" sz="2000" dirty="0" err="1"/>
              <a:t>номерний</a:t>
            </a:r>
            <a:r>
              <a:rPr lang="ru-RU" sz="2000" dirty="0"/>
              <a:t> знак НОМЕР_1, орган </a:t>
            </a:r>
            <a:r>
              <a:rPr lang="ru-RU" sz="2000" dirty="0" err="1"/>
              <a:t>досудового</a:t>
            </a:r>
            <a:r>
              <a:rPr lang="ru-RU" sz="2000" dirty="0"/>
              <a:t> </a:t>
            </a:r>
            <a:r>
              <a:rPr lang="ru-RU" sz="2000" dirty="0" err="1"/>
              <a:t>розслідування</a:t>
            </a:r>
            <a:r>
              <a:rPr lang="ru-RU" sz="2000" dirty="0"/>
              <a:t> не </a:t>
            </a:r>
            <a:r>
              <a:rPr lang="ru-RU" sz="2000" dirty="0" err="1"/>
              <a:t>звернувся</a:t>
            </a:r>
            <a:r>
              <a:rPr lang="ru-RU" sz="2000" dirty="0"/>
              <a:t> з </a:t>
            </a:r>
            <a:r>
              <a:rPr lang="ru-RU" sz="2000" dirty="0" err="1"/>
              <a:t>клопотанням</a:t>
            </a:r>
            <a:r>
              <a:rPr lang="ru-RU" sz="2000" dirty="0"/>
              <a:t> про </a:t>
            </a:r>
            <a:r>
              <a:rPr lang="ru-RU" sz="2000" dirty="0" err="1"/>
              <a:t>проведення</a:t>
            </a:r>
            <a:r>
              <a:rPr lang="ru-RU" sz="2000" dirty="0"/>
              <a:t> </a:t>
            </a:r>
            <a:r>
              <a:rPr lang="ru-RU" sz="2000" dirty="0" err="1"/>
              <a:t>обшуку</a:t>
            </a:r>
            <a:r>
              <a:rPr lang="ru-RU" sz="2000" dirty="0"/>
              <a:t> до </a:t>
            </a:r>
            <a:r>
              <a:rPr lang="ru-RU" sz="2000" dirty="0" err="1"/>
              <a:t>слідчого</a:t>
            </a:r>
            <a:r>
              <a:rPr lang="ru-RU" sz="2000" dirty="0"/>
              <a:t> </a:t>
            </a:r>
            <a:r>
              <a:rPr lang="ru-RU" sz="2000" dirty="0" err="1"/>
              <a:t>судді</a:t>
            </a:r>
            <a:r>
              <a:rPr lang="ru-RU" sz="2000" dirty="0"/>
              <a:t>, а 12 </a:t>
            </a:r>
            <a:r>
              <a:rPr lang="ru-RU" sz="2000" dirty="0" err="1"/>
              <a:t>січня</a:t>
            </a:r>
            <a:r>
              <a:rPr lang="ru-RU" sz="2000" dirty="0"/>
              <a:t> 2015 року подав </a:t>
            </a:r>
            <a:r>
              <a:rPr lang="ru-RU" sz="2000" dirty="0" err="1"/>
              <a:t>лише</a:t>
            </a:r>
            <a:r>
              <a:rPr lang="ru-RU" sz="2000" dirty="0"/>
              <a:t> </a:t>
            </a:r>
            <a:r>
              <a:rPr lang="ru-RU" sz="2000" dirty="0" err="1"/>
              <a:t>клопотання</a:t>
            </a:r>
            <a:r>
              <a:rPr lang="ru-RU" sz="2000" dirty="0"/>
              <a:t>  про </a:t>
            </a:r>
            <a:r>
              <a:rPr lang="ru-RU" sz="2000" dirty="0" err="1"/>
              <a:t>тимчасовий</a:t>
            </a:r>
            <a:r>
              <a:rPr lang="ru-RU" sz="2000" dirty="0"/>
              <a:t> доступ до речей і </a:t>
            </a:r>
            <a:r>
              <a:rPr lang="ru-RU" sz="2000" dirty="0" err="1"/>
              <a:t>документів</a:t>
            </a:r>
            <a:r>
              <a:rPr lang="ru-RU" sz="2000" dirty="0"/>
              <a:t>, а </a:t>
            </a:r>
            <a:r>
              <a:rPr lang="ru-RU" sz="2000" dirty="0" err="1"/>
              <a:t>саме</a:t>
            </a:r>
            <a:r>
              <a:rPr lang="ru-RU" sz="2000" dirty="0"/>
              <a:t>: до </a:t>
            </a:r>
            <a:r>
              <a:rPr lang="ru-RU" sz="2000" dirty="0" err="1"/>
              <a:t>автомобіля</a:t>
            </a:r>
            <a:r>
              <a:rPr lang="ru-RU" sz="2000" dirty="0"/>
              <a:t> ОСОБА_4 та </a:t>
            </a:r>
            <a:r>
              <a:rPr lang="ru-RU" sz="2000" dirty="0" err="1"/>
              <a:t>ухвалою</a:t>
            </a:r>
            <a:r>
              <a:rPr lang="ru-RU" sz="2000" dirty="0"/>
              <a:t> </a:t>
            </a:r>
            <a:r>
              <a:rPr lang="ru-RU" sz="2000" dirty="0" err="1"/>
              <a:t>слідчого</a:t>
            </a:r>
            <a:r>
              <a:rPr lang="ru-RU" sz="2000" dirty="0"/>
              <a:t> </a:t>
            </a:r>
            <a:r>
              <a:rPr lang="ru-RU" sz="2000" dirty="0" err="1"/>
              <a:t>судді</a:t>
            </a:r>
            <a:r>
              <a:rPr lang="ru-RU" sz="2000" dirty="0"/>
              <a:t> </a:t>
            </a:r>
            <a:r>
              <a:rPr lang="ru-RU" sz="2000" dirty="0" err="1"/>
              <a:t>від</a:t>
            </a:r>
            <a:r>
              <a:rPr lang="ru-RU" sz="2000" dirty="0"/>
              <a:t> 14 </a:t>
            </a:r>
            <a:r>
              <a:rPr lang="ru-RU" sz="2000" dirty="0" err="1"/>
              <a:t>січня</a:t>
            </a:r>
            <a:r>
              <a:rPr lang="ru-RU" sz="2000" dirty="0"/>
              <a:t> 2015 року </a:t>
            </a:r>
            <a:r>
              <a:rPr lang="ru-RU" sz="2000" dirty="0" err="1"/>
              <a:t>було</a:t>
            </a:r>
            <a:r>
              <a:rPr lang="ru-RU" sz="2000" dirty="0"/>
              <a:t> </a:t>
            </a:r>
            <a:r>
              <a:rPr lang="ru-RU" sz="2000" dirty="0" err="1"/>
              <a:t>надано</a:t>
            </a:r>
            <a:r>
              <a:rPr lang="ru-RU" sz="2000" dirty="0"/>
              <a:t> </a:t>
            </a:r>
            <a:r>
              <a:rPr lang="ru-RU" sz="2000" dirty="0" err="1"/>
              <a:t>тимчасовий</a:t>
            </a:r>
            <a:r>
              <a:rPr lang="ru-RU" sz="2000" dirty="0"/>
              <a:t> доступ до </a:t>
            </a:r>
            <a:r>
              <a:rPr lang="ru-RU" sz="2000" dirty="0" err="1"/>
              <a:t>автомобіля</a:t>
            </a:r>
            <a:r>
              <a:rPr lang="ru-RU" sz="2000" dirty="0"/>
              <a:t> з метою </a:t>
            </a:r>
            <a:r>
              <a:rPr lang="ru-RU" sz="2000" dirty="0" err="1"/>
              <a:t>його</a:t>
            </a:r>
            <a:r>
              <a:rPr lang="ru-RU" sz="2000" dirty="0"/>
              <a:t> </a:t>
            </a:r>
            <a:r>
              <a:rPr lang="ru-RU" sz="2000" dirty="0" err="1"/>
              <a:t>вилучення</a:t>
            </a:r>
            <a:r>
              <a:rPr lang="ru-RU" sz="2000" dirty="0"/>
              <a:t> для </a:t>
            </a:r>
            <a:r>
              <a:rPr lang="ru-RU" sz="2000" dirty="0" err="1"/>
              <a:t>запобігання</a:t>
            </a:r>
            <a:r>
              <a:rPr lang="ru-RU" sz="2000" dirty="0"/>
              <a:t> </a:t>
            </a:r>
            <a:r>
              <a:rPr lang="ru-RU" sz="2000" dirty="0" err="1"/>
              <a:t>можливості</a:t>
            </a:r>
            <a:r>
              <a:rPr lang="ru-RU" sz="2000" dirty="0"/>
              <a:t> </a:t>
            </a:r>
            <a:r>
              <a:rPr lang="ru-RU" sz="2000" dirty="0" err="1"/>
              <a:t>внесення</a:t>
            </a:r>
            <a:r>
              <a:rPr lang="ru-RU" sz="2000" dirty="0"/>
              <a:t> </a:t>
            </a:r>
            <a:r>
              <a:rPr lang="ru-RU" sz="2000" dirty="0" err="1"/>
              <a:t>змін</a:t>
            </a:r>
            <a:r>
              <a:rPr lang="ru-RU" sz="2000" dirty="0"/>
              <a:t> у </a:t>
            </a:r>
            <a:r>
              <a:rPr lang="ru-RU" sz="2000" dirty="0" err="1"/>
              <a:t>його</a:t>
            </a:r>
            <a:r>
              <a:rPr lang="ru-RU" sz="2000" dirty="0"/>
              <a:t> </a:t>
            </a:r>
            <a:r>
              <a:rPr lang="ru-RU" sz="2000" dirty="0" err="1"/>
              <a:t>технічний</a:t>
            </a:r>
            <a:r>
              <a:rPr lang="ru-RU" sz="2000" dirty="0"/>
              <a:t> стан</a:t>
            </a:r>
            <a:r>
              <a:rPr lang="ru-RU" sz="2000" dirty="0" smtClean="0"/>
              <a:t>.</a:t>
            </a:r>
          </a:p>
        </p:txBody>
      </p:sp>
    </p:spTree>
    <p:extLst>
      <p:ext uri="{BB962C8B-B14F-4D97-AF65-F5344CB8AC3E}">
        <p14:creationId xmlns:p14="http://schemas.microsoft.com/office/powerpoint/2010/main" val="138542550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291264" cy="5904656"/>
          </a:xfrm>
        </p:spPr>
        <p:txBody>
          <a:bodyPr>
            <a:normAutofit fontScale="85000" lnSpcReduction="10000"/>
          </a:bodyPr>
          <a:lstStyle/>
          <a:p>
            <a:pPr marL="0" indent="0" algn="just">
              <a:buNone/>
            </a:pPr>
            <a:r>
              <a:rPr lang="ru-RU" sz="2800" dirty="0" err="1"/>
              <a:t>Тобто</a:t>
            </a:r>
            <a:r>
              <a:rPr lang="ru-RU" sz="2800" dirty="0"/>
              <a:t>, </a:t>
            </a:r>
            <a:r>
              <a:rPr lang="ru-RU" sz="2800" dirty="0" err="1"/>
              <a:t>ухвали</a:t>
            </a:r>
            <a:r>
              <a:rPr lang="ru-RU" sz="2800" dirty="0"/>
              <a:t> </a:t>
            </a:r>
            <a:r>
              <a:rPr lang="ru-RU" sz="2800" dirty="0" err="1"/>
              <a:t>слідчого</a:t>
            </a:r>
            <a:r>
              <a:rPr lang="ru-RU" sz="2800" dirty="0"/>
              <a:t> </a:t>
            </a:r>
            <a:r>
              <a:rPr lang="ru-RU" sz="2800" dirty="0" err="1"/>
              <a:t>судді</a:t>
            </a:r>
            <a:r>
              <a:rPr lang="ru-RU" sz="2800" dirty="0"/>
              <a:t> про </a:t>
            </a:r>
            <a:r>
              <a:rPr lang="ru-RU" sz="2800" dirty="0" err="1"/>
              <a:t>надання</a:t>
            </a:r>
            <a:r>
              <a:rPr lang="ru-RU" sz="2800" dirty="0"/>
              <a:t> </a:t>
            </a:r>
            <a:r>
              <a:rPr lang="ru-RU" sz="2800" dirty="0" err="1"/>
              <a:t>дозволу</a:t>
            </a:r>
            <a:r>
              <a:rPr lang="ru-RU" sz="2800" dirty="0"/>
              <a:t> на </a:t>
            </a:r>
            <a:r>
              <a:rPr lang="ru-RU" sz="2800" dirty="0" err="1"/>
              <a:t>обшук</a:t>
            </a:r>
            <a:r>
              <a:rPr lang="ru-RU" sz="2800" dirty="0"/>
              <a:t> </a:t>
            </a:r>
            <a:r>
              <a:rPr lang="ru-RU" sz="2800" dirty="0" err="1"/>
              <a:t>автомобіля</a:t>
            </a:r>
            <a:r>
              <a:rPr lang="ru-RU" sz="2800" dirty="0"/>
              <a:t> органом </a:t>
            </a:r>
            <a:r>
              <a:rPr lang="ru-RU" sz="2800" dirty="0" err="1"/>
              <a:t>досудового</a:t>
            </a:r>
            <a:r>
              <a:rPr lang="ru-RU" sz="2800" dirty="0"/>
              <a:t> </a:t>
            </a:r>
            <a:r>
              <a:rPr lang="ru-RU" sz="2800" dirty="0" err="1"/>
              <a:t>розслідування</a:t>
            </a:r>
            <a:r>
              <a:rPr lang="ru-RU" sz="2800" dirty="0"/>
              <a:t> в </a:t>
            </a:r>
            <a:r>
              <a:rPr lang="ru-RU" sz="2800" dirty="0" err="1"/>
              <a:t>даній</a:t>
            </a:r>
            <a:r>
              <a:rPr lang="ru-RU" sz="2800" dirty="0"/>
              <a:t> </a:t>
            </a:r>
            <a:r>
              <a:rPr lang="ru-RU" sz="2800" dirty="0" err="1"/>
              <a:t>справі</a:t>
            </a:r>
            <a:r>
              <a:rPr lang="ru-RU" sz="2800" dirty="0"/>
              <a:t> </a:t>
            </a:r>
            <a:r>
              <a:rPr lang="ru-RU" sz="2800" dirty="0" err="1"/>
              <a:t>отримано</a:t>
            </a:r>
            <a:r>
              <a:rPr lang="ru-RU" sz="2800" dirty="0"/>
              <a:t> не </a:t>
            </a:r>
            <a:r>
              <a:rPr lang="ru-RU" sz="2800" dirty="0" err="1"/>
              <a:t>було</a:t>
            </a:r>
            <a:r>
              <a:rPr lang="ru-RU" sz="2800" dirty="0"/>
              <a:t>, в </a:t>
            </a:r>
            <a:r>
              <a:rPr lang="ru-RU" sz="2800" dirty="0" err="1"/>
              <a:t>зв'язку</a:t>
            </a:r>
            <a:r>
              <a:rPr lang="ru-RU" sz="2800" dirty="0"/>
              <a:t> з </a:t>
            </a:r>
            <a:r>
              <a:rPr lang="ru-RU" sz="2800" dirty="0" err="1"/>
              <a:t>чим</a:t>
            </a:r>
            <a:r>
              <a:rPr lang="ru-RU" sz="2800" dirty="0"/>
              <a:t> </a:t>
            </a:r>
            <a:r>
              <a:rPr lang="ru-RU" sz="2800" dirty="0" err="1"/>
              <a:t>апеляційний</a:t>
            </a:r>
            <a:r>
              <a:rPr lang="ru-RU" sz="2800" dirty="0"/>
              <a:t> суд </a:t>
            </a:r>
            <a:r>
              <a:rPr lang="ru-RU" sz="2800" dirty="0" err="1"/>
              <a:t>дійшов</a:t>
            </a:r>
            <a:r>
              <a:rPr lang="ru-RU" sz="2800" dirty="0"/>
              <a:t> правильного </a:t>
            </a:r>
            <a:r>
              <a:rPr lang="ru-RU" sz="2800" dirty="0" err="1"/>
              <a:t>висновку</a:t>
            </a:r>
            <a:r>
              <a:rPr lang="ru-RU" sz="2800" dirty="0"/>
              <a:t> про </a:t>
            </a:r>
            <a:r>
              <a:rPr lang="ru-RU" sz="2800" dirty="0" err="1"/>
              <a:t>здійснення</a:t>
            </a:r>
            <a:r>
              <a:rPr lang="ru-RU" sz="2800" dirty="0"/>
              <a:t> </a:t>
            </a:r>
            <a:r>
              <a:rPr lang="ru-RU" sz="2800" dirty="0" err="1"/>
              <a:t>вказаної</a:t>
            </a:r>
            <a:r>
              <a:rPr lang="ru-RU" sz="2800" dirty="0"/>
              <a:t> </a:t>
            </a:r>
            <a:r>
              <a:rPr lang="ru-RU" sz="2800" dirty="0" err="1"/>
              <a:t>слідчої</a:t>
            </a:r>
            <a:r>
              <a:rPr lang="ru-RU" sz="2800" dirty="0"/>
              <a:t> </a:t>
            </a:r>
            <a:r>
              <a:rPr lang="ru-RU" sz="2800" dirty="0" err="1"/>
              <a:t>дії</a:t>
            </a:r>
            <a:r>
              <a:rPr lang="ru-RU" sz="2800" dirty="0"/>
              <a:t> з </a:t>
            </a:r>
            <a:r>
              <a:rPr lang="ru-RU" sz="2800" dirty="0" err="1"/>
              <a:t>порушенням</a:t>
            </a:r>
            <a:r>
              <a:rPr lang="ru-RU" sz="2800" dirty="0"/>
              <a:t> </a:t>
            </a:r>
            <a:r>
              <a:rPr lang="ru-RU" sz="2800" dirty="0" err="1"/>
              <a:t>вимог</a:t>
            </a:r>
            <a:r>
              <a:rPr lang="ru-RU" sz="2800" dirty="0"/>
              <a:t> </a:t>
            </a:r>
            <a:r>
              <a:rPr lang="ru-RU" sz="2800" dirty="0" err="1"/>
              <a:t>кримінального</a:t>
            </a:r>
            <a:r>
              <a:rPr lang="ru-RU" sz="2800" dirty="0"/>
              <a:t> </a:t>
            </a:r>
            <a:r>
              <a:rPr lang="ru-RU" sz="2800" dirty="0" err="1"/>
              <a:t>процесуального</a:t>
            </a:r>
            <a:r>
              <a:rPr lang="ru-RU" sz="2800" dirty="0"/>
              <a:t> закону, </a:t>
            </a:r>
            <a:r>
              <a:rPr lang="ru-RU" sz="2800" dirty="0" err="1"/>
              <a:t>передбачених</a:t>
            </a:r>
            <a:r>
              <a:rPr lang="ru-RU" sz="2800" dirty="0"/>
              <a:t> ч. 2 ст. 237, ч. 2 ст. 233 КПК </a:t>
            </a:r>
            <a:r>
              <a:rPr lang="ru-RU" sz="2800" dirty="0" err="1"/>
              <a:t>України</a:t>
            </a:r>
            <a:r>
              <a:rPr lang="ru-RU" sz="2800" dirty="0"/>
              <a:t>.</a:t>
            </a:r>
          </a:p>
          <a:p>
            <a:pPr marL="0" indent="0" algn="just">
              <a:buNone/>
            </a:pPr>
            <a:r>
              <a:rPr lang="ru-RU" sz="2800" dirty="0" err="1"/>
              <a:t>Колегія</a:t>
            </a:r>
            <a:r>
              <a:rPr lang="ru-RU" sz="2800" dirty="0"/>
              <a:t> </a:t>
            </a:r>
            <a:r>
              <a:rPr lang="ru-RU" sz="2800" dirty="0" err="1"/>
              <a:t>суддів</a:t>
            </a:r>
            <a:r>
              <a:rPr lang="ru-RU" sz="2800" dirty="0"/>
              <a:t> </a:t>
            </a:r>
            <a:r>
              <a:rPr lang="ru-RU" sz="2800" dirty="0" err="1"/>
              <a:t>погоджується</a:t>
            </a:r>
            <a:r>
              <a:rPr lang="ru-RU" sz="2800" dirty="0"/>
              <a:t> </a:t>
            </a:r>
            <a:r>
              <a:rPr lang="ru-RU" sz="2800" dirty="0" err="1"/>
              <a:t>рішенням</a:t>
            </a:r>
            <a:r>
              <a:rPr lang="ru-RU" sz="2800" dirty="0"/>
              <a:t> суду </a:t>
            </a:r>
            <a:r>
              <a:rPr lang="ru-RU" sz="2800" dirty="0" err="1"/>
              <a:t>апеляційної</a:t>
            </a:r>
            <a:r>
              <a:rPr lang="ru-RU" sz="2800" dirty="0"/>
              <a:t> </a:t>
            </a:r>
            <a:r>
              <a:rPr lang="ru-RU" sz="2800" dirty="0" err="1"/>
              <a:t>інстанції</a:t>
            </a:r>
            <a:r>
              <a:rPr lang="ru-RU" sz="2800" dirty="0"/>
              <a:t> про </a:t>
            </a:r>
            <a:r>
              <a:rPr lang="ru-RU" sz="2800" dirty="0" err="1"/>
              <a:t>недопустимість</a:t>
            </a:r>
            <a:r>
              <a:rPr lang="ru-RU" sz="2800" dirty="0"/>
              <a:t> такого </a:t>
            </a:r>
            <a:r>
              <a:rPr lang="ru-RU" sz="2800" dirty="0" err="1"/>
              <a:t>доказу</a:t>
            </a:r>
            <a:r>
              <a:rPr lang="ru-RU" sz="2800" dirty="0"/>
              <a:t>, з </a:t>
            </a:r>
            <a:r>
              <a:rPr lang="ru-RU" sz="2800" dirty="0" err="1"/>
              <a:t>огляду</a:t>
            </a:r>
            <a:r>
              <a:rPr lang="ru-RU" sz="2800" dirty="0"/>
              <a:t> на </a:t>
            </a:r>
            <a:r>
              <a:rPr lang="ru-RU" sz="2800" dirty="0" err="1"/>
              <a:t>положення</a:t>
            </a:r>
            <a:r>
              <a:rPr lang="ru-RU" sz="2800" dirty="0"/>
              <a:t> статей 86, 87 КПК </a:t>
            </a:r>
            <a:r>
              <a:rPr lang="ru-RU" sz="2800" dirty="0" err="1"/>
              <a:t>України</a:t>
            </a:r>
            <a:r>
              <a:rPr lang="ru-RU" sz="2800" dirty="0"/>
              <a:t> та </a:t>
            </a:r>
            <a:r>
              <a:rPr lang="ru-RU" sz="2800" dirty="0" err="1"/>
              <a:t>вважає</a:t>
            </a:r>
            <a:r>
              <a:rPr lang="ru-RU" sz="2800" dirty="0"/>
              <a:t>, </a:t>
            </a:r>
            <a:r>
              <a:rPr lang="ru-RU" sz="2800" dirty="0" err="1"/>
              <a:t>що</a:t>
            </a:r>
            <a:r>
              <a:rPr lang="ru-RU" sz="2800" dirty="0"/>
              <a:t> у </a:t>
            </a:r>
            <a:r>
              <a:rPr lang="ru-RU" sz="2800" dirty="0" err="1"/>
              <a:t>зв'язку</a:t>
            </a:r>
            <a:r>
              <a:rPr lang="ru-RU" sz="2800" dirty="0"/>
              <a:t> з </a:t>
            </a:r>
            <a:r>
              <a:rPr lang="ru-RU" sz="2800" dirty="0" err="1"/>
              <a:t>зазначеним</a:t>
            </a:r>
            <a:r>
              <a:rPr lang="ru-RU" sz="2800" dirty="0"/>
              <a:t>, суд </a:t>
            </a:r>
            <a:r>
              <a:rPr lang="ru-RU" sz="2800" dirty="0" err="1"/>
              <a:t>дійшов</a:t>
            </a:r>
            <a:r>
              <a:rPr lang="ru-RU" sz="2800" dirty="0"/>
              <a:t> </a:t>
            </a:r>
            <a:r>
              <a:rPr lang="ru-RU" sz="2800" dirty="0" err="1"/>
              <a:t>обґрунтованого</a:t>
            </a:r>
            <a:r>
              <a:rPr lang="ru-RU" sz="2800" dirty="0"/>
              <a:t> </a:t>
            </a:r>
            <a:r>
              <a:rPr lang="ru-RU" sz="2800" dirty="0" err="1"/>
              <a:t>висновку</a:t>
            </a:r>
            <a:r>
              <a:rPr lang="ru-RU" sz="2800" dirty="0"/>
              <a:t> про </a:t>
            </a:r>
            <a:r>
              <a:rPr lang="ru-RU" sz="2800" dirty="0" err="1"/>
              <a:t>необхідність</a:t>
            </a:r>
            <a:r>
              <a:rPr lang="ru-RU" sz="2800" dirty="0"/>
              <a:t> </a:t>
            </a:r>
            <a:r>
              <a:rPr lang="ru-RU" sz="2800" dirty="0" err="1"/>
              <a:t>скасування</a:t>
            </a:r>
            <a:r>
              <a:rPr lang="ru-RU" sz="2800" dirty="0"/>
              <a:t> </a:t>
            </a:r>
            <a:r>
              <a:rPr lang="ru-RU" sz="2800" dirty="0" err="1"/>
              <a:t>вироку</a:t>
            </a:r>
            <a:r>
              <a:rPr lang="ru-RU" sz="2800" dirty="0"/>
              <a:t> суду </a:t>
            </a:r>
            <a:r>
              <a:rPr lang="ru-RU" sz="2800" dirty="0" err="1"/>
              <a:t>першої</a:t>
            </a:r>
            <a:r>
              <a:rPr lang="ru-RU" sz="2800" dirty="0"/>
              <a:t> </a:t>
            </a:r>
            <a:r>
              <a:rPr lang="ru-RU" sz="2800" dirty="0" err="1"/>
              <a:t>інстанції</a:t>
            </a:r>
            <a:r>
              <a:rPr lang="ru-RU" sz="2800" dirty="0"/>
              <a:t> та </a:t>
            </a:r>
            <a:r>
              <a:rPr lang="ru-RU" sz="2800" dirty="0" err="1"/>
              <a:t>закриття</a:t>
            </a:r>
            <a:r>
              <a:rPr lang="ru-RU" sz="2800" dirty="0"/>
              <a:t> </a:t>
            </a:r>
            <a:r>
              <a:rPr lang="ru-RU" sz="2800" dirty="0" err="1"/>
              <a:t>кримінального</a:t>
            </a:r>
            <a:r>
              <a:rPr lang="ru-RU" sz="2800" dirty="0"/>
              <a:t> </a:t>
            </a:r>
            <a:r>
              <a:rPr lang="ru-RU" sz="2800" dirty="0" err="1"/>
              <a:t>провадження</a:t>
            </a:r>
            <a:r>
              <a:rPr lang="ru-RU" sz="2800" dirty="0"/>
              <a:t> на </a:t>
            </a:r>
            <a:r>
              <a:rPr lang="ru-RU" sz="2800" dirty="0" err="1"/>
              <a:t>підставі</a:t>
            </a:r>
            <a:r>
              <a:rPr lang="ru-RU" sz="2800" dirty="0"/>
              <a:t> п. 3 ч. 1 ст. 284 КПК </a:t>
            </a:r>
            <a:r>
              <a:rPr lang="ru-RU" sz="2800" dirty="0" err="1"/>
              <a:t>України</a:t>
            </a:r>
            <a:r>
              <a:rPr lang="ru-RU" sz="2800" dirty="0"/>
              <a:t>.</a:t>
            </a:r>
          </a:p>
          <a:p>
            <a:pPr marL="0" indent="0" algn="just">
              <a:buNone/>
            </a:pPr>
            <a:r>
              <a:rPr lang="ru-RU" sz="2800" dirty="0"/>
              <a:t>При </a:t>
            </a:r>
            <a:r>
              <a:rPr lang="ru-RU" sz="2800" dirty="0" err="1"/>
              <a:t>цьому</a:t>
            </a:r>
            <a:r>
              <a:rPr lang="ru-RU" sz="2800" dirty="0"/>
              <a:t>, </a:t>
            </a:r>
            <a:r>
              <a:rPr lang="ru-RU" sz="2800" dirty="0" err="1"/>
              <a:t>вказаний</a:t>
            </a:r>
            <a:r>
              <a:rPr lang="ru-RU" sz="2800" dirty="0"/>
              <a:t> суд </a:t>
            </a:r>
            <a:r>
              <a:rPr lang="ru-RU" sz="2800" dirty="0" err="1"/>
              <a:t>керувався</a:t>
            </a:r>
            <a:r>
              <a:rPr lang="ru-RU" sz="2800" dirty="0"/>
              <a:t> </a:t>
            </a:r>
            <a:r>
              <a:rPr lang="ru-RU" sz="2800" dirty="0" err="1"/>
              <a:t>також</a:t>
            </a:r>
            <a:r>
              <a:rPr lang="ru-RU" sz="2800" dirty="0"/>
              <a:t> </a:t>
            </a:r>
            <a:r>
              <a:rPr lang="ru-RU" sz="2800" dirty="0" err="1"/>
              <a:t>тим</a:t>
            </a:r>
            <a:r>
              <a:rPr lang="ru-RU" sz="2800" dirty="0"/>
              <a:t>, </a:t>
            </a:r>
            <a:r>
              <a:rPr lang="ru-RU" sz="2800" dirty="0" err="1"/>
              <a:t>що</a:t>
            </a:r>
            <a:r>
              <a:rPr lang="ru-RU" sz="2800" dirty="0"/>
              <a:t> </a:t>
            </a:r>
            <a:r>
              <a:rPr lang="ru-RU" sz="2800" dirty="0" err="1"/>
              <a:t>інших</a:t>
            </a:r>
            <a:r>
              <a:rPr lang="ru-RU" sz="2800" dirty="0"/>
              <a:t> </a:t>
            </a:r>
            <a:r>
              <a:rPr lang="ru-RU" sz="2800" dirty="0" err="1"/>
              <a:t>доказів</a:t>
            </a:r>
            <a:r>
              <a:rPr lang="ru-RU" sz="2800" dirty="0"/>
              <a:t> для </a:t>
            </a:r>
            <a:r>
              <a:rPr lang="ru-RU" sz="2800" dirty="0" err="1"/>
              <a:t>доведення</a:t>
            </a:r>
            <a:r>
              <a:rPr lang="ru-RU" sz="2800" dirty="0"/>
              <a:t> </a:t>
            </a:r>
            <a:r>
              <a:rPr lang="ru-RU" sz="2800" dirty="0" err="1"/>
              <a:t>винуватості</a:t>
            </a:r>
            <a:r>
              <a:rPr lang="ru-RU" sz="2800" dirty="0"/>
              <a:t> ОСОБА_4 орган </a:t>
            </a:r>
            <a:r>
              <a:rPr lang="ru-RU" sz="2800" dirty="0" err="1"/>
              <a:t>досудового</a:t>
            </a:r>
            <a:r>
              <a:rPr lang="ru-RU" sz="2800" dirty="0"/>
              <a:t> </a:t>
            </a:r>
            <a:r>
              <a:rPr lang="ru-RU" sz="2800" dirty="0" err="1"/>
              <a:t>розслідування</a:t>
            </a:r>
            <a:r>
              <a:rPr lang="ru-RU" sz="2800" dirty="0"/>
              <a:t> та прокурор суду не </a:t>
            </a:r>
            <a:r>
              <a:rPr lang="ru-RU" sz="2800" dirty="0" err="1"/>
              <a:t>надали</a:t>
            </a:r>
            <a:r>
              <a:rPr lang="ru-RU" sz="2800" dirty="0" smtClean="0"/>
              <a:t>.</a:t>
            </a:r>
            <a:endParaRPr lang="ru-RU" sz="2800" dirty="0"/>
          </a:p>
        </p:txBody>
      </p:sp>
    </p:spTree>
    <p:extLst>
      <p:ext uri="{BB962C8B-B14F-4D97-AF65-F5344CB8AC3E}">
        <p14:creationId xmlns:p14="http://schemas.microsoft.com/office/powerpoint/2010/main" val="342642128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720080"/>
          </a:xfrm>
        </p:spPr>
        <p:txBody>
          <a:bodyPr>
            <a:normAutofit/>
          </a:bodyPr>
          <a:lstStyle/>
          <a:p>
            <a:pPr algn="ctr"/>
            <a:r>
              <a:rPr lang="ru-RU" sz="2200" b="1" dirty="0"/>
              <a:t>Постанова </a:t>
            </a:r>
            <a:r>
              <a:rPr lang="ru-RU" sz="2200" b="1" dirty="0" err="1"/>
              <a:t>Великої</a:t>
            </a:r>
            <a:r>
              <a:rPr lang="ru-RU" sz="2200" b="1" dirty="0"/>
              <a:t> </a:t>
            </a:r>
            <a:r>
              <a:rPr lang="ru-RU" sz="2200" b="1" dirty="0" err="1"/>
              <a:t>палати</a:t>
            </a:r>
            <a:r>
              <a:rPr lang="ru-RU" sz="2200" b="1" dirty="0"/>
              <a:t> ВС </a:t>
            </a:r>
            <a:r>
              <a:rPr lang="ru-RU" sz="2200" b="1" dirty="0" err="1"/>
              <a:t>від</a:t>
            </a:r>
            <a:r>
              <a:rPr lang="ru-RU" sz="2200" b="1" dirty="0"/>
              <a:t> 20.09.2018 р.</a:t>
            </a:r>
            <a:br>
              <a:rPr lang="ru-RU" sz="2200" b="1" dirty="0"/>
            </a:br>
            <a:r>
              <a:rPr lang="ru-RU" sz="2200" b="1" dirty="0"/>
              <a:t>по </a:t>
            </a:r>
            <a:r>
              <a:rPr lang="ru-RU" sz="2200" b="1" dirty="0" err="1"/>
              <a:t>справі</a:t>
            </a:r>
            <a:r>
              <a:rPr lang="ru-RU" sz="2200" b="1" dirty="0"/>
              <a:t> № 686/23731/15-ц</a:t>
            </a:r>
            <a:endParaRPr lang="en-US" sz="2200" b="1" dirty="0"/>
          </a:p>
        </p:txBody>
      </p:sp>
      <p:sp>
        <p:nvSpPr>
          <p:cNvPr id="3" name="Объект 2"/>
          <p:cNvSpPr>
            <a:spLocks noGrp="1"/>
          </p:cNvSpPr>
          <p:nvPr>
            <p:ph idx="1"/>
          </p:nvPr>
        </p:nvSpPr>
        <p:spPr>
          <a:xfrm>
            <a:off x="323528" y="1124744"/>
            <a:ext cx="8363272" cy="5544616"/>
          </a:xfrm>
        </p:spPr>
        <p:txBody>
          <a:bodyPr>
            <a:normAutofit fontScale="77500" lnSpcReduction="20000"/>
          </a:bodyPr>
          <a:lstStyle/>
          <a:p>
            <a:pPr marL="0" indent="0" algn="just">
              <a:buNone/>
            </a:pPr>
            <a:r>
              <a:rPr lang="ru-RU" dirty="0" err="1"/>
              <a:t>Рішенням</a:t>
            </a:r>
            <a:r>
              <a:rPr lang="ru-RU" dirty="0"/>
              <a:t> ЄСПЛ </a:t>
            </a:r>
            <a:r>
              <a:rPr lang="ru-RU" dirty="0" err="1"/>
              <a:t>від</a:t>
            </a:r>
            <a:r>
              <a:rPr lang="ru-RU" dirty="0"/>
              <a:t> </a:t>
            </a:r>
            <a:r>
              <a:rPr lang="ru-RU" dirty="0" smtClean="0"/>
              <a:t>21.04.2011 р. </a:t>
            </a:r>
            <a:r>
              <a:rPr lang="ru-RU" dirty="0"/>
              <a:t>у </a:t>
            </a:r>
            <a:r>
              <a:rPr lang="ru-RU" dirty="0" err="1"/>
              <a:t>справі</a:t>
            </a:r>
            <a:r>
              <a:rPr lang="ru-RU" dirty="0"/>
              <a:t> </a:t>
            </a:r>
            <a:r>
              <a:rPr lang="ru-RU" dirty="0" smtClean="0"/>
              <a:t>«</a:t>
            </a:r>
            <a:r>
              <a:rPr lang="ru-RU" b="1" i="1" dirty="0" err="1" smtClean="0"/>
              <a:t>Нечипорук</a:t>
            </a:r>
            <a:r>
              <a:rPr lang="ru-RU" b="1" i="1" dirty="0" smtClean="0"/>
              <a:t> </a:t>
            </a:r>
            <a:r>
              <a:rPr lang="ru-RU" b="1" i="1" dirty="0"/>
              <a:t>і </a:t>
            </a:r>
            <a:r>
              <a:rPr lang="ru-RU" b="1" i="1" dirty="0" err="1" smtClean="0"/>
              <a:t>Йонкало</a:t>
            </a:r>
            <a:r>
              <a:rPr lang="ru-RU" b="1" i="1" dirty="0" smtClean="0"/>
              <a:t> </a:t>
            </a:r>
            <a:r>
              <a:rPr lang="ru-RU" b="1" i="1" dirty="0" err="1"/>
              <a:t>проти</a:t>
            </a:r>
            <a:r>
              <a:rPr lang="ru-RU" b="1" i="1" dirty="0"/>
              <a:t> </a:t>
            </a:r>
            <a:r>
              <a:rPr lang="ru-RU" b="1" i="1" dirty="0" err="1"/>
              <a:t>України</a:t>
            </a:r>
            <a:r>
              <a:rPr lang="ru-RU" dirty="0"/>
              <a:t>», яке </a:t>
            </a:r>
            <a:r>
              <a:rPr lang="ru-RU" dirty="0" err="1"/>
              <a:t>набуло</a:t>
            </a:r>
            <a:r>
              <a:rPr lang="ru-RU" dirty="0"/>
              <a:t> статусу остаточного </a:t>
            </a:r>
            <a:r>
              <a:rPr lang="ru-RU" dirty="0" smtClean="0"/>
              <a:t>21.07.2011 р., </a:t>
            </a:r>
            <a:r>
              <a:rPr lang="ru-RU" dirty="0"/>
              <a:t>одноголосно постановлено, </a:t>
            </a:r>
            <a:r>
              <a:rPr lang="ru-RU" dirty="0" err="1"/>
              <a:t>що</a:t>
            </a:r>
            <a:r>
              <a:rPr lang="ru-RU" dirty="0"/>
              <a:t> мало </a:t>
            </a:r>
            <a:r>
              <a:rPr lang="ru-RU" dirty="0" err="1"/>
              <a:t>місце</a:t>
            </a:r>
            <a:r>
              <a:rPr lang="ru-RU" dirty="0"/>
              <a:t> </a:t>
            </a:r>
            <a:r>
              <a:rPr lang="ru-RU" dirty="0" err="1"/>
              <a:t>порушення</a:t>
            </a:r>
            <a:r>
              <a:rPr lang="ru-RU" dirty="0"/>
              <a:t> </a:t>
            </a:r>
            <a:r>
              <a:rPr lang="ru-RU" dirty="0" err="1"/>
              <a:t>статті</a:t>
            </a:r>
            <a:r>
              <a:rPr lang="ru-RU" dirty="0"/>
              <a:t> 3 </a:t>
            </a:r>
            <a:r>
              <a:rPr lang="ru-RU" dirty="0" err="1"/>
              <a:t>Конвенції</a:t>
            </a:r>
            <a:r>
              <a:rPr lang="ru-RU" dirty="0"/>
              <a:t> у </a:t>
            </a:r>
            <a:r>
              <a:rPr lang="ru-RU" dirty="0" err="1"/>
              <a:t>зв'язку</a:t>
            </a:r>
            <a:r>
              <a:rPr lang="ru-RU" dirty="0"/>
              <a:t> з </a:t>
            </a:r>
            <a:r>
              <a:rPr lang="ru-RU" dirty="0" err="1"/>
              <a:t>відсутністю</a:t>
            </a:r>
            <a:r>
              <a:rPr lang="ru-RU" dirty="0"/>
              <a:t> </a:t>
            </a:r>
            <a:r>
              <a:rPr lang="ru-RU" dirty="0" err="1"/>
              <a:t>ефективного</a:t>
            </a:r>
            <a:r>
              <a:rPr lang="ru-RU" dirty="0"/>
              <a:t> </a:t>
            </a:r>
            <a:r>
              <a:rPr lang="ru-RU" dirty="0" err="1"/>
              <a:t>розслідування</a:t>
            </a:r>
            <a:r>
              <a:rPr lang="ru-RU" dirty="0"/>
              <a:t> </a:t>
            </a:r>
            <a:r>
              <a:rPr lang="ru-RU" dirty="0" err="1"/>
              <a:t>тверджень</a:t>
            </a:r>
            <a:r>
              <a:rPr lang="ru-RU" dirty="0"/>
              <a:t> </a:t>
            </a:r>
            <a:r>
              <a:rPr lang="ru-RU" dirty="0" err="1"/>
              <a:t>заявника</a:t>
            </a:r>
            <a:r>
              <a:rPr lang="ru-RU" dirty="0"/>
              <a:t> про </a:t>
            </a:r>
            <a:r>
              <a:rPr lang="ru-RU" dirty="0" err="1"/>
              <a:t>його</a:t>
            </a:r>
            <a:r>
              <a:rPr lang="ru-RU" dirty="0"/>
              <a:t> </a:t>
            </a:r>
            <a:r>
              <a:rPr lang="ru-RU" dirty="0" err="1"/>
              <a:t>катування</a:t>
            </a:r>
            <a:r>
              <a:rPr lang="ru-RU" dirty="0"/>
              <a:t> </a:t>
            </a:r>
            <a:r>
              <a:rPr lang="ru-RU" dirty="0" err="1"/>
              <a:t>працівниками</a:t>
            </a:r>
            <a:r>
              <a:rPr lang="ru-RU" dirty="0"/>
              <a:t> </a:t>
            </a:r>
            <a:r>
              <a:rPr lang="ru-RU" dirty="0" err="1"/>
              <a:t>міліції</a:t>
            </a:r>
            <a:r>
              <a:rPr lang="ru-RU" dirty="0"/>
              <a:t>; мало </a:t>
            </a:r>
            <a:r>
              <a:rPr lang="ru-RU" dirty="0" err="1"/>
              <a:t>місце</a:t>
            </a:r>
            <a:r>
              <a:rPr lang="ru-RU" dirty="0"/>
              <a:t> </a:t>
            </a:r>
            <a:r>
              <a:rPr lang="ru-RU" dirty="0" err="1"/>
              <a:t>порушення</a:t>
            </a:r>
            <a:r>
              <a:rPr lang="ru-RU" dirty="0"/>
              <a:t> </a:t>
            </a:r>
            <a:r>
              <a:rPr lang="ru-RU" dirty="0" smtClean="0"/>
              <a:t>п. </a:t>
            </a:r>
            <a:r>
              <a:rPr lang="ru-RU" dirty="0"/>
              <a:t>1 </a:t>
            </a:r>
            <a:r>
              <a:rPr lang="ru-RU" dirty="0" smtClean="0"/>
              <a:t>ст. </a:t>
            </a:r>
            <a:r>
              <a:rPr lang="ru-RU" dirty="0"/>
              <a:t>5 </a:t>
            </a:r>
            <a:r>
              <a:rPr lang="ru-RU" dirty="0" err="1"/>
              <a:t>Конвенції</a:t>
            </a:r>
            <a:r>
              <a:rPr lang="ru-RU" dirty="0"/>
              <a:t> у </a:t>
            </a:r>
            <a:r>
              <a:rPr lang="ru-RU" dirty="0" err="1"/>
              <a:t>зв'язку</a:t>
            </a:r>
            <a:r>
              <a:rPr lang="ru-RU" dirty="0"/>
              <a:t> з </a:t>
            </a:r>
            <a:r>
              <a:rPr lang="ru-RU" dirty="0" err="1"/>
              <a:t>затриманням</a:t>
            </a:r>
            <a:r>
              <a:rPr lang="ru-RU" dirty="0"/>
              <a:t> </a:t>
            </a:r>
            <a:r>
              <a:rPr lang="ru-RU" dirty="0" err="1"/>
              <a:t>заявника</a:t>
            </a:r>
            <a:r>
              <a:rPr lang="ru-RU" dirty="0"/>
              <a:t> з 20 до </a:t>
            </a:r>
            <a:r>
              <a:rPr lang="ru-RU" dirty="0" smtClean="0"/>
              <a:t>26.05.2004 р., </a:t>
            </a:r>
            <a:r>
              <a:rPr lang="ru-RU" dirty="0"/>
              <a:t>у </a:t>
            </a:r>
            <a:r>
              <a:rPr lang="ru-RU" dirty="0" err="1"/>
              <a:t>зв'язку</a:t>
            </a:r>
            <a:r>
              <a:rPr lang="ru-RU" dirty="0"/>
              <a:t> з </a:t>
            </a:r>
            <a:r>
              <a:rPr lang="ru-RU" dirty="0" err="1"/>
              <a:t>триманням</a:t>
            </a:r>
            <a:r>
              <a:rPr lang="ru-RU" dirty="0"/>
              <a:t> </a:t>
            </a:r>
            <a:r>
              <a:rPr lang="ru-RU" dirty="0" err="1"/>
              <a:t>заявника</a:t>
            </a:r>
            <a:r>
              <a:rPr lang="ru-RU" dirty="0"/>
              <a:t> </a:t>
            </a:r>
            <a:r>
              <a:rPr lang="ru-RU" dirty="0" err="1"/>
              <a:t>під</a:t>
            </a:r>
            <a:r>
              <a:rPr lang="ru-RU" dirty="0"/>
              <a:t> </a:t>
            </a:r>
            <a:r>
              <a:rPr lang="ru-RU" dirty="0" err="1"/>
              <a:t>вартою</a:t>
            </a:r>
            <a:r>
              <a:rPr lang="ru-RU" dirty="0"/>
              <a:t> з </a:t>
            </a:r>
            <a:r>
              <a:rPr lang="ru-RU" dirty="0" smtClean="0"/>
              <a:t>14.10.2004 р. </a:t>
            </a:r>
            <a:r>
              <a:rPr lang="ru-RU" dirty="0"/>
              <a:t>до </a:t>
            </a:r>
            <a:r>
              <a:rPr lang="ru-RU" dirty="0" smtClean="0"/>
              <a:t>5.05.2005 р. </a:t>
            </a:r>
            <a:r>
              <a:rPr lang="ru-RU" dirty="0"/>
              <a:t>та з </a:t>
            </a:r>
            <a:r>
              <a:rPr lang="ru-RU" dirty="0" smtClean="0"/>
              <a:t>21.03. </a:t>
            </a:r>
            <a:r>
              <a:rPr lang="ru-RU" dirty="0"/>
              <a:t>до </a:t>
            </a:r>
            <a:r>
              <a:rPr lang="ru-RU" dirty="0" smtClean="0"/>
              <a:t>31.08.2007 р., </a:t>
            </a:r>
            <a:r>
              <a:rPr lang="ru-RU" dirty="0"/>
              <a:t>з 18 до </a:t>
            </a:r>
            <a:r>
              <a:rPr lang="ru-RU" dirty="0" smtClean="0"/>
              <a:t>21.12.2006 р., </a:t>
            </a:r>
            <a:r>
              <a:rPr lang="ru-RU" dirty="0"/>
              <a:t>з </a:t>
            </a:r>
            <a:r>
              <a:rPr lang="ru-RU" dirty="0" smtClean="0"/>
              <a:t>23.02. </a:t>
            </a:r>
            <a:r>
              <a:rPr lang="ru-RU" dirty="0"/>
              <a:t>до </a:t>
            </a:r>
            <a:r>
              <a:rPr lang="ru-RU" dirty="0" smtClean="0"/>
              <a:t>21.03.2007 </a:t>
            </a:r>
            <a:r>
              <a:rPr lang="ru-RU" dirty="0"/>
              <a:t>року; мало </a:t>
            </a:r>
            <a:r>
              <a:rPr lang="ru-RU" dirty="0" err="1"/>
              <a:t>місце</a:t>
            </a:r>
            <a:r>
              <a:rPr lang="ru-RU" dirty="0"/>
              <a:t> </a:t>
            </a:r>
            <a:r>
              <a:rPr lang="ru-RU" dirty="0" err="1"/>
              <a:t>порушення</a:t>
            </a:r>
            <a:r>
              <a:rPr lang="ru-RU" dirty="0"/>
              <a:t> </a:t>
            </a:r>
            <a:r>
              <a:rPr lang="ru-RU" dirty="0" smtClean="0"/>
              <a:t>п. </a:t>
            </a:r>
            <a:r>
              <a:rPr lang="ru-RU" dirty="0"/>
              <a:t>2 </a:t>
            </a:r>
            <a:r>
              <a:rPr lang="ru-RU" dirty="0" smtClean="0"/>
              <a:t>ст. </a:t>
            </a:r>
            <a:r>
              <a:rPr lang="ru-RU" dirty="0"/>
              <a:t>5 </a:t>
            </a:r>
            <a:r>
              <a:rPr lang="ru-RU" dirty="0" err="1"/>
              <a:t>Конвенції</a:t>
            </a:r>
            <a:r>
              <a:rPr lang="ru-RU" dirty="0"/>
              <a:t> </a:t>
            </a:r>
            <a:r>
              <a:rPr lang="ru-RU" dirty="0" err="1"/>
              <a:t>щодо</a:t>
            </a:r>
            <a:r>
              <a:rPr lang="ru-RU" dirty="0"/>
              <a:t> </a:t>
            </a:r>
            <a:r>
              <a:rPr lang="ru-RU" dirty="0" err="1"/>
              <a:t>заявника</a:t>
            </a:r>
            <a:r>
              <a:rPr lang="ru-RU" dirty="0"/>
              <a:t>; мало </a:t>
            </a:r>
            <a:r>
              <a:rPr lang="ru-RU" dirty="0" err="1"/>
              <a:t>місце</a:t>
            </a:r>
            <a:r>
              <a:rPr lang="ru-RU" dirty="0"/>
              <a:t> </a:t>
            </a:r>
            <a:r>
              <a:rPr lang="ru-RU" dirty="0" err="1"/>
              <a:t>порушення</a:t>
            </a:r>
            <a:r>
              <a:rPr lang="ru-RU" dirty="0"/>
              <a:t> </a:t>
            </a:r>
            <a:r>
              <a:rPr lang="ru-RU" dirty="0" smtClean="0"/>
              <a:t>п. </a:t>
            </a:r>
            <a:r>
              <a:rPr lang="ru-RU" dirty="0"/>
              <a:t>3 </a:t>
            </a:r>
            <a:r>
              <a:rPr lang="ru-RU" dirty="0" smtClean="0"/>
              <a:t>ст. </a:t>
            </a:r>
            <a:r>
              <a:rPr lang="ru-RU" dirty="0"/>
              <a:t>5 </a:t>
            </a:r>
            <a:r>
              <a:rPr lang="ru-RU" dirty="0" err="1"/>
              <a:t>Конвенції</a:t>
            </a:r>
            <a:r>
              <a:rPr lang="ru-RU" dirty="0"/>
              <a:t> </a:t>
            </a:r>
            <a:r>
              <a:rPr lang="ru-RU" dirty="0" err="1"/>
              <a:t>щодо</a:t>
            </a:r>
            <a:r>
              <a:rPr lang="ru-RU" dirty="0"/>
              <a:t> права </a:t>
            </a:r>
            <a:r>
              <a:rPr lang="ru-RU" dirty="0" err="1"/>
              <a:t>заявника</a:t>
            </a:r>
            <a:r>
              <a:rPr lang="ru-RU" dirty="0"/>
              <a:t> «</a:t>
            </a:r>
            <a:r>
              <a:rPr lang="ru-RU" dirty="0" err="1"/>
              <a:t>негайно</a:t>
            </a:r>
            <a:r>
              <a:rPr lang="ru-RU" dirty="0"/>
              <a:t> </a:t>
            </a:r>
            <a:r>
              <a:rPr lang="ru-RU" dirty="0" err="1"/>
              <a:t>постати</a:t>
            </a:r>
            <a:r>
              <a:rPr lang="ru-RU" dirty="0"/>
              <a:t> перед </a:t>
            </a:r>
            <a:r>
              <a:rPr lang="ru-RU" dirty="0" err="1"/>
              <a:t>суддею</a:t>
            </a:r>
            <a:r>
              <a:rPr lang="ru-RU" dirty="0"/>
              <a:t>», на «</a:t>
            </a:r>
            <a:r>
              <a:rPr lang="ru-RU" dirty="0" err="1"/>
              <a:t>розгляд</a:t>
            </a:r>
            <a:r>
              <a:rPr lang="ru-RU" dirty="0"/>
              <a:t> </a:t>
            </a:r>
            <a:r>
              <a:rPr lang="ru-RU" dirty="0" err="1"/>
              <a:t>справи</a:t>
            </a:r>
            <a:r>
              <a:rPr lang="ru-RU" dirty="0"/>
              <a:t> судом </a:t>
            </a:r>
            <a:r>
              <a:rPr lang="ru-RU" dirty="0" err="1"/>
              <a:t>упродовж</a:t>
            </a:r>
            <a:r>
              <a:rPr lang="ru-RU" dirty="0"/>
              <a:t> </a:t>
            </a:r>
            <a:r>
              <a:rPr lang="ru-RU" dirty="0" err="1"/>
              <a:t>розумного</a:t>
            </a:r>
            <a:r>
              <a:rPr lang="ru-RU" dirty="0"/>
              <a:t> строку </a:t>
            </a:r>
            <a:r>
              <a:rPr lang="ru-RU" dirty="0" err="1"/>
              <a:t>або</a:t>
            </a:r>
            <a:r>
              <a:rPr lang="ru-RU" dirty="0"/>
              <a:t> </a:t>
            </a:r>
            <a:r>
              <a:rPr lang="ru-RU" dirty="0" err="1"/>
              <a:t>звільнення</a:t>
            </a:r>
            <a:r>
              <a:rPr lang="ru-RU" dirty="0"/>
              <a:t> </a:t>
            </a:r>
            <a:r>
              <a:rPr lang="ru-RU" dirty="0" err="1"/>
              <a:t>під</a:t>
            </a:r>
            <a:r>
              <a:rPr lang="ru-RU" dirty="0"/>
              <a:t> час </a:t>
            </a:r>
            <a:r>
              <a:rPr lang="ru-RU" dirty="0" err="1"/>
              <a:t>провадження</a:t>
            </a:r>
            <a:r>
              <a:rPr lang="ru-RU" dirty="0"/>
              <a:t>»; мало </a:t>
            </a:r>
            <a:r>
              <a:rPr lang="ru-RU" dirty="0" err="1"/>
              <a:t>місце</a:t>
            </a:r>
            <a:r>
              <a:rPr lang="ru-RU" dirty="0"/>
              <a:t> </a:t>
            </a:r>
            <a:r>
              <a:rPr lang="ru-RU" dirty="0" err="1"/>
              <a:t>порушення</a:t>
            </a:r>
            <a:r>
              <a:rPr lang="ru-RU" dirty="0"/>
              <a:t> </a:t>
            </a:r>
            <a:r>
              <a:rPr lang="ru-RU" dirty="0" smtClean="0"/>
              <a:t>п. 4 ст. </a:t>
            </a:r>
            <a:r>
              <a:rPr lang="ru-RU" dirty="0"/>
              <a:t>5 </a:t>
            </a:r>
            <a:r>
              <a:rPr lang="ru-RU" dirty="0" err="1"/>
              <a:t>Конвенції</a:t>
            </a:r>
            <a:r>
              <a:rPr lang="ru-RU" dirty="0"/>
              <a:t> </a:t>
            </a:r>
            <a:r>
              <a:rPr lang="ru-RU" dirty="0" err="1"/>
              <a:t>щодо</a:t>
            </a:r>
            <a:r>
              <a:rPr lang="ru-RU" dirty="0"/>
              <a:t> </a:t>
            </a:r>
            <a:r>
              <a:rPr lang="ru-RU" dirty="0" err="1"/>
              <a:t>заявника</a:t>
            </a:r>
            <a:r>
              <a:rPr lang="ru-RU" dirty="0"/>
              <a:t> у </a:t>
            </a:r>
            <a:r>
              <a:rPr lang="ru-RU" dirty="0" err="1"/>
              <a:t>зв'язку</a:t>
            </a:r>
            <a:r>
              <a:rPr lang="ru-RU" dirty="0"/>
              <a:t> з </a:t>
            </a:r>
            <a:r>
              <a:rPr lang="ru-RU" dirty="0" err="1"/>
              <a:t>відсутністю</a:t>
            </a:r>
            <a:r>
              <a:rPr lang="ru-RU" dirty="0"/>
              <a:t> </a:t>
            </a:r>
            <a:r>
              <a:rPr lang="ru-RU" dirty="0" err="1"/>
              <a:t>адекватної</a:t>
            </a:r>
            <a:r>
              <a:rPr lang="ru-RU" dirty="0"/>
              <a:t> </a:t>
            </a:r>
            <a:r>
              <a:rPr lang="ru-RU" dirty="0" err="1"/>
              <a:t>процедури</a:t>
            </a:r>
            <a:r>
              <a:rPr lang="ru-RU" dirty="0"/>
              <a:t> судового </a:t>
            </a:r>
            <a:r>
              <a:rPr lang="ru-RU" dirty="0" err="1"/>
              <a:t>розгляду</a:t>
            </a:r>
            <a:r>
              <a:rPr lang="ru-RU" dirty="0"/>
              <a:t> </a:t>
            </a:r>
            <a:r>
              <a:rPr lang="ru-RU" dirty="0" err="1"/>
              <a:t>питання</a:t>
            </a:r>
            <a:r>
              <a:rPr lang="ru-RU" dirty="0"/>
              <a:t> </a:t>
            </a:r>
            <a:r>
              <a:rPr lang="ru-RU" dirty="0" err="1"/>
              <a:t>законності</a:t>
            </a:r>
            <a:r>
              <a:rPr lang="ru-RU" dirty="0"/>
              <a:t> </a:t>
            </a:r>
            <a:r>
              <a:rPr lang="ru-RU" dirty="0" err="1"/>
              <a:t>тримання</a:t>
            </a:r>
            <a:r>
              <a:rPr lang="ru-RU" dirty="0"/>
              <a:t> </a:t>
            </a:r>
            <a:r>
              <a:rPr lang="ru-RU" dirty="0" err="1"/>
              <a:t>під</a:t>
            </a:r>
            <a:r>
              <a:rPr lang="ru-RU" dirty="0"/>
              <a:t> </a:t>
            </a:r>
            <a:r>
              <a:rPr lang="ru-RU" dirty="0" err="1"/>
              <a:t>вартою</a:t>
            </a:r>
            <a:r>
              <a:rPr lang="ru-RU" dirty="0"/>
              <a:t> </a:t>
            </a:r>
            <a:r>
              <a:rPr lang="ru-RU" dirty="0" err="1"/>
              <a:t>під</a:t>
            </a:r>
            <a:r>
              <a:rPr lang="ru-RU" dirty="0"/>
              <a:t> час судового </a:t>
            </a:r>
            <a:r>
              <a:rPr lang="ru-RU" dirty="0" err="1"/>
              <a:t>провадження</a:t>
            </a:r>
            <a:r>
              <a:rPr lang="ru-RU" dirty="0"/>
              <a:t>; мало </a:t>
            </a:r>
            <a:r>
              <a:rPr lang="ru-RU" dirty="0" err="1"/>
              <a:t>місце</a:t>
            </a:r>
            <a:r>
              <a:rPr lang="ru-RU" dirty="0"/>
              <a:t> </a:t>
            </a:r>
            <a:r>
              <a:rPr lang="ru-RU" dirty="0" err="1"/>
              <a:t>порушення</a:t>
            </a:r>
            <a:r>
              <a:rPr lang="ru-RU" dirty="0"/>
              <a:t> </a:t>
            </a:r>
            <a:r>
              <a:rPr lang="ru-RU" dirty="0" smtClean="0"/>
              <a:t>п. </a:t>
            </a:r>
            <a:r>
              <a:rPr lang="ru-RU" dirty="0"/>
              <a:t>5 </a:t>
            </a:r>
            <a:r>
              <a:rPr lang="ru-RU" dirty="0" smtClean="0"/>
              <a:t>ст. </a:t>
            </a:r>
            <a:r>
              <a:rPr lang="ru-RU" dirty="0"/>
              <a:t>5 </a:t>
            </a:r>
            <a:r>
              <a:rPr lang="ru-RU" dirty="0" err="1"/>
              <a:t>Конвенції</a:t>
            </a:r>
            <a:r>
              <a:rPr lang="ru-RU" dirty="0"/>
              <a:t> </a:t>
            </a:r>
            <a:r>
              <a:rPr lang="ru-RU" dirty="0" err="1"/>
              <a:t>щодо</a:t>
            </a:r>
            <a:r>
              <a:rPr lang="ru-RU" dirty="0"/>
              <a:t> </a:t>
            </a:r>
            <a:r>
              <a:rPr lang="ru-RU" dirty="0" err="1"/>
              <a:t>заявника</a:t>
            </a:r>
            <a:r>
              <a:rPr lang="ru-RU" dirty="0"/>
              <a:t>; мало </a:t>
            </a:r>
            <a:r>
              <a:rPr lang="ru-RU" dirty="0" err="1"/>
              <a:t>місце</a:t>
            </a:r>
            <a:r>
              <a:rPr lang="ru-RU" dirty="0"/>
              <a:t> </a:t>
            </a:r>
            <a:r>
              <a:rPr lang="ru-RU" dirty="0" err="1"/>
              <a:t>порушення</a:t>
            </a:r>
            <a:r>
              <a:rPr lang="ru-RU" dirty="0"/>
              <a:t> </a:t>
            </a:r>
            <a:r>
              <a:rPr lang="ru-RU" dirty="0" smtClean="0"/>
              <a:t>п. </a:t>
            </a:r>
            <a:r>
              <a:rPr lang="ru-RU" dirty="0"/>
              <a:t>1 </a:t>
            </a:r>
            <a:r>
              <a:rPr lang="ru-RU" dirty="0" smtClean="0"/>
              <a:t>ст. </a:t>
            </a:r>
            <a:r>
              <a:rPr lang="ru-RU" dirty="0"/>
              <a:t>6 </a:t>
            </a:r>
            <a:r>
              <a:rPr lang="ru-RU" dirty="0" err="1"/>
              <a:t>Конвенції</a:t>
            </a:r>
            <a:r>
              <a:rPr lang="ru-RU" dirty="0"/>
              <a:t> </a:t>
            </a:r>
            <a:r>
              <a:rPr lang="ru-RU" dirty="0" err="1"/>
              <a:t>щодо</a:t>
            </a:r>
            <a:r>
              <a:rPr lang="ru-RU" dirty="0"/>
              <a:t> права </a:t>
            </a:r>
            <a:r>
              <a:rPr lang="ru-RU" dirty="0" err="1"/>
              <a:t>заявника</a:t>
            </a:r>
            <a:r>
              <a:rPr lang="ru-RU" dirty="0"/>
              <a:t> не </a:t>
            </a:r>
            <a:r>
              <a:rPr lang="ru-RU" dirty="0" err="1"/>
              <a:t>свідчити</a:t>
            </a:r>
            <a:r>
              <a:rPr lang="ru-RU" dirty="0"/>
              <a:t> </a:t>
            </a:r>
            <a:r>
              <a:rPr lang="ru-RU" dirty="0" err="1"/>
              <a:t>проти</a:t>
            </a:r>
            <a:r>
              <a:rPr lang="ru-RU" dirty="0"/>
              <a:t> себе; мало </a:t>
            </a:r>
            <a:r>
              <a:rPr lang="ru-RU" dirty="0" err="1"/>
              <a:t>місце</a:t>
            </a:r>
            <a:r>
              <a:rPr lang="ru-RU" dirty="0"/>
              <a:t> </a:t>
            </a:r>
            <a:r>
              <a:rPr lang="ru-RU" dirty="0" err="1"/>
              <a:t>порушення</a:t>
            </a:r>
            <a:r>
              <a:rPr lang="ru-RU" dirty="0"/>
              <a:t> </a:t>
            </a:r>
            <a:r>
              <a:rPr lang="ru-RU" dirty="0" smtClean="0"/>
              <a:t>п. </a:t>
            </a:r>
            <a:r>
              <a:rPr lang="ru-RU" dirty="0"/>
              <a:t>1 </a:t>
            </a:r>
            <a:r>
              <a:rPr lang="ru-RU" dirty="0" smtClean="0"/>
              <a:t>ст. </a:t>
            </a:r>
            <a:r>
              <a:rPr lang="ru-RU" dirty="0"/>
              <a:t>6 </a:t>
            </a:r>
            <a:r>
              <a:rPr lang="ru-RU" dirty="0" err="1"/>
              <a:t>Конвенції</a:t>
            </a:r>
            <a:r>
              <a:rPr lang="ru-RU" dirty="0"/>
              <a:t> </a:t>
            </a:r>
            <a:r>
              <a:rPr lang="ru-RU" dirty="0" err="1"/>
              <a:t>щодо</a:t>
            </a:r>
            <a:r>
              <a:rPr lang="ru-RU" dirty="0"/>
              <a:t> </a:t>
            </a:r>
            <a:r>
              <a:rPr lang="ru-RU" dirty="0" err="1"/>
              <a:t>обґрунтування</a:t>
            </a:r>
            <a:r>
              <a:rPr lang="ru-RU" dirty="0"/>
              <a:t> </a:t>
            </a:r>
            <a:r>
              <a:rPr lang="ru-RU" dirty="0" err="1"/>
              <a:t>рішень</a:t>
            </a:r>
            <a:r>
              <a:rPr lang="ru-RU" dirty="0"/>
              <a:t> </a:t>
            </a:r>
            <a:r>
              <a:rPr lang="ru-RU" dirty="0" err="1"/>
              <a:t>національних</a:t>
            </a:r>
            <a:r>
              <a:rPr lang="ru-RU" dirty="0"/>
              <a:t> </a:t>
            </a:r>
            <a:r>
              <a:rPr lang="ru-RU" dirty="0" err="1"/>
              <a:t>судів</a:t>
            </a:r>
            <a:r>
              <a:rPr lang="ru-RU" dirty="0"/>
              <a:t>, </a:t>
            </a:r>
            <a:r>
              <a:rPr lang="ru-RU" dirty="0" err="1"/>
              <a:t>якими</a:t>
            </a:r>
            <a:r>
              <a:rPr lang="ru-RU" dirty="0"/>
              <a:t> </a:t>
            </a:r>
            <a:r>
              <a:rPr lang="ru-RU" dirty="0" err="1"/>
              <a:t>заявника</a:t>
            </a:r>
            <a:r>
              <a:rPr lang="ru-RU" dirty="0"/>
              <a:t> </a:t>
            </a:r>
            <a:r>
              <a:rPr lang="ru-RU" dirty="0" err="1"/>
              <a:t>було</a:t>
            </a:r>
            <a:r>
              <a:rPr lang="ru-RU" dirty="0"/>
              <a:t> </a:t>
            </a:r>
            <a:r>
              <a:rPr lang="ru-RU" dirty="0" err="1"/>
              <a:t>засуджено</a:t>
            </a:r>
            <a:endParaRPr lang="en-US" dirty="0"/>
          </a:p>
        </p:txBody>
      </p:sp>
    </p:spTree>
    <p:extLst>
      <p:ext uri="{BB962C8B-B14F-4D97-AF65-F5344CB8AC3E}">
        <p14:creationId xmlns:p14="http://schemas.microsoft.com/office/powerpoint/2010/main" val="219985150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904656"/>
          </a:xfrm>
        </p:spPr>
        <p:txBody>
          <a:bodyPr>
            <a:normAutofit fontScale="85000" lnSpcReduction="10000"/>
          </a:bodyPr>
          <a:lstStyle/>
          <a:p>
            <a:pPr marL="0" indent="0">
              <a:buNone/>
            </a:pPr>
            <a:r>
              <a:rPr lang="ru-RU" dirty="0"/>
              <a:t>Моральною шкодою </a:t>
            </a:r>
            <a:r>
              <a:rPr lang="ru-RU" dirty="0" err="1"/>
              <a:t>визнаються</a:t>
            </a:r>
            <a:r>
              <a:rPr lang="ru-RU" dirty="0"/>
              <a:t> </a:t>
            </a:r>
            <a:r>
              <a:rPr lang="ru-RU" dirty="0" err="1"/>
              <a:t>страждання</a:t>
            </a:r>
            <a:r>
              <a:rPr lang="ru-RU" dirty="0"/>
              <a:t>, </a:t>
            </a:r>
            <a:r>
              <a:rPr lang="ru-RU" dirty="0" err="1"/>
              <a:t>заподіяні</a:t>
            </a:r>
            <a:r>
              <a:rPr lang="ru-RU" dirty="0"/>
              <a:t> </a:t>
            </a:r>
            <a:r>
              <a:rPr lang="ru-RU" dirty="0" err="1"/>
              <a:t>громадянинові</a:t>
            </a:r>
            <a:r>
              <a:rPr lang="ru-RU" dirty="0"/>
              <a:t> </a:t>
            </a:r>
            <a:r>
              <a:rPr lang="ru-RU" dirty="0" err="1"/>
              <a:t>внаслідок</a:t>
            </a:r>
            <a:r>
              <a:rPr lang="ru-RU" dirty="0"/>
              <a:t> </a:t>
            </a:r>
            <a:r>
              <a:rPr lang="ru-RU" dirty="0" err="1"/>
              <a:t>фізичного</a:t>
            </a:r>
            <a:r>
              <a:rPr lang="ru-RU" dirty="0"/>
              <a:t> </a:t>
            </a:r>
            <a:r>
              <a:rPr lang="ru-RU" dirty="0" err="1"/>
              <a:t>чи</a:t>
            </a:r>
            <a:r>
              <a:rPr lang="ru-RU" dirty="0"/>
              <a:t> </a:t>
            </a:r>
            <a:r>
              <a:rPr lang="ru-RU" dirty="0" err="1"/>
              <a:t>психічного</a:t>
            </a:r>
            <a:r>
              <a:rPr lang="ru-RU" dirty="0"/>
              <a:t> </a:t>
            </a:r>
            <a:r>
              <a:rPr lang="ru-RU" dirty="0" err="1"/>
              <a:t>впливу</a:t>
            </a:r>
            <a:r>
              <a:rPr lang="ru-RU" dirty="0"/>
              <a:t>, </a:t>
            </a:r>
            <a:r>
              <a:rPr lang="ru-RU" dirty="0" err="1"/>
              <a:t>що</a:t>
            </a:r>
            <a:r>
              <a:rPr lang="ru-RU" dirty="0"/>
              <a:t> </a:t>
            </a:r>
            <a:r>
              <a:rPr lang="ru-RU" dirty="0" err="1"/>
              <a:t>призвело</a:t>
            </a:r>
            <a:r>
              <a:rPr lang="ru-RU" dirty="0"/>
              <a:t> до </a:t>
            </a:r>
            <a:r>
              <a:rPr lang="ru-RU" dirty="0" err="1"/>
              <a:t>погіршення</a:t>
            </a:r>
            <a:r>
              <a:rPr lang="ru-RU" dirty="0"/>
              <a:t> </a:t>
            </a:r>
            <a:r>
              <a:rPr lang="ru-RU" dirty="0" err="1"/>
              <a:t>або</a:t>
            </a:r>
            <a:r>
              <a:rPr lang="ru-RU" dirty="0"/>
              <a:t> </a:t>
            </a:r>
            <a:r>
              <a:rPr lang="ru-RU" dirty="0" err="1"/>
              <a:t>позбавлення</a:t>
            </a:r>
            <a:r>
              <a:rPr lang="ru-RU" dirty="0"/>
              <a:t> </a:t>
            </a:r>
            <a:r>
              <a:rPr lang="ru-RU" dirty="0" err="1"/>
              <a:t>можливості</a:t>
            </a:r>
            <a:r>
              <a:rPr lang="ru-RU" dirty="0"/>
              <a:t> </a:t>
            </a:r>
            <a:r>
              <a:rPr lang="ru-RU" dirty="0" err="1"/>
              <a:t>реалізації</a:t>
            </a:r>
            <a:r>
              <a:rPr lang="ru-RU" dirty="0"/>
              <a:t> ним </a:t>
            </a:r>
            <a:r>
              <a:rPr lang="ru-RU" dirty="0" err="1"/>
              <a:t>своїх</a:t>
            </a:r>
            <a:r>
              <a:rPr lang="ru-RU" dirty="0"/>
              <a:t> </a:t>
            </a:r>
            <a:r>
              <a:rPr lang="ru-RU" dirty="0" err="1"/>
              <a:t>звичок</a:t>
            </a:r>
            <a:r>
              <a:rPr lang="ru-RU" dirty="0"/>
              <a:t> і </a:t>
            </a:r>
            <a:r>
              <a:rPr lang="ru-RU" dirty="0" err="1"/>
              <a:t>бажань</a:t>
            </a:r>
            <a:r>
              <a:rPr lang="ru-RU" dirty="0"/>
              <a:t>, </a:t>
            </a:r>
            <a:r>
              <a:rPr lang="ru-RU" dirty="0" err="1"/>
              <a:t>погіршення</a:t>
            </a:r>
            <a:r>
              <a:rPr lang="ru-RU" dirty="0"/>
              <a:t> </a:t>
            </a:r>
            <a:r>
              <a:rPr lang="ru-RU" dirty="0" err="1"/>
              <a:t>відносин</a:t>
            </a:r>
            <a:r>
              <a:rPr lang="ru-RU" dirty="0"/>
              <a:t> з </a:t>
            </a:r>
            <a:r>
              <a:rPr lang="ru-RU" dirty="0" err="1"/>
              <a:t>оточуючими</a:t>
            </a:r>
            <a:r>
              <a:rPr lang="ru-RU" dirty="0"/>
              <a:t> людьми, </a:t>
            </a:r>
            <a:r>
              <a:rPr lang="ru-RU" dirty="0" err="1"/>
              <a:t>інших</a:t>
            </a:r>
            <a:r>
              <a:rPr lang="ru-RU" dirty="0"/>
              <a:t> </a:t>
            </a:r>
            <a:r>
              <a:rPr lang="ru-RU" dirty="0" err="1"/>
              <a:t>негативних</a:t>
            </a:r>
            <a:r>
              <a:rPr lang="ru-RU" dirty="0"/>
              <a:t> </a:t>
            </a:r>
            <a:r>
              <a:rPr lang="ru-RU" dirty="0" err="1"/>
              <a:t>наслідків</a:t>
            </a:r>
            <a:r>
              <a:rPr lang="ru-RU" dirty="0"/>
              <a:t> морального характеру. У </a:t>
            </a:r>
            <a:r>
              <a:rPr lang="ru-RU" dirty="0" err="1"/>
              <a:t>випадках</a:t>
            </a:r>
            <a:r>
              <a:rPr lang="ru-RU" dirty="0"/>
              <a:t>, коли </a:t>
            </a:r>
            <a:r>
              <a:rPr lang="ru-RU" dirty="0" err="1"/>
              <a:t>межі</a:t>
            </a:r>
            <a:r>
              <a:rPr lang="ru-RU" dirty="0"/>
              <a:t> </a:t>
            </a:r>
            <a:r>
              <a:rPr lang="ru-RU" dirty="0" err="1"/>
              <a:t>відшкодування</a:t>
            </a:r>
            <a:r>
              <a:rPr lang="ru-RU" dirty="0"/>
              <a:t> </a:t>
            </a:r>
            <a:r>
              <a:rPr lang="ru-RU" dirty="0" err="1"/>
              <a:t>моральної</a:t>
            </a:r>
            <a:r>
              <a:rPr lang="ru-RU" dirty="0"/>
              <a:t> </a:t>
            </a:r>
            <a:r>
              <a:rPr lang="ru-RU" dirty="0" err="1"/>
              <a:t>шкоди</a:t>
            </a:r>
            <a:r>
              <a:rPr lang="ru-RU" dirty="0"/>
              <a:t> </a:t>
            </a:r>
            <a:r>
              <a:rPr lang="ru-RU" dirty="0" err="1"/>
              <a:t>визначаються</a:t>
            </a:r>
            <a:r>
              <a:rPr lang="ru-RU" dirty="0"/>
              <a:t> у кратному </a:t>
            </a:r>
            <a:r>
              <a:rPr lang="ru-RU" dirty="0" err="1"/>
              <a:t>співвідношенні</a:t>
            </a:r>
            <a:r>
              <a:rPr lang="ru-RU" dirty="0"/>
              <a:t> </a:t>
            </a:r>
            <a:r>
              <a:rPr lang="ru-RU" dirty="0" err="1"/>
              <a:t>мінімальним</a:t>
            </a:r>
            <a:r>
              <a:rPr lang="ru-RU" dirty="0"/>
              <a:t> </a:t>
            </a:r>
            <a:r>
              <a:rPr lang="ru-RU" dirty="0" err="1"/>
              <a:t>розміром</a:t>
            </a:r>
            <a:r>
              <a:rPr lang="ru-RU" dirty="0"/>
              <a:t> </a:t>
            </a:r>
            <a:r>
              <a:rPr lang="ru-RU" dirty="0" err="1"/>
              <a:t>заробітної</a:t>
            </a:r>
            <a:r>
              <a:rPr lang="ru-RU" dirty="0"/>
              <a:t> плати </a:t>
            </a:r>
            <a:r>
              <a:rPr lang="ru-RU" dirty="0" err="1"/>
              <a:t>чи</a:t>
            </a:r>
            <a:r>
              <a:rPr lang="ru-RU" dirty="0"/>
              <a:t> </a:t>
            </a:r>
            <a:r>
              <a:rPr lang="ru-RU" dirty="0" err="1"/>
              <a:t>неоподатковуваним</a:t>
            </a:r>
            <a:r>
              <a:rPr lang="ru-RU" dirty="0"/>
              <a:t> </a:t>
            </a:r>
            <a:r>
              <a:rPr lang="ru-RU" dirty="0" err="1"/>
              <a:t>мінімумом</a:t>
            </a:r>
            <a:r>
              <a:rPr lang="ru-RU" dirty="0"/>
              <a:t> </a:t>
            </a:r>
            <a:r>
              <a:rPr lang="ru-RU" dirty="0" err="1"/>
              <a:t>доходів</a:t>
            </a:r>
            <a:r>
              <a:rPr lang="ru-RU" dirty="0"/>
              <a:t> </a:t>
            </a:r>
            <a:r>
              <a:rPr lang="ru-RU" dirty="0" err="1"/>
              <a:t>громадян</a:t>
            </a:r>
            <a:r>
              <a:rPr lang="ru-RU" dirty="0"/>
              <a:t>, суд при </a:t>
            </a:r>
            <a:r>
              <a:rPr lang="ru-RU" dirty="0" err="1"/>
              <a:t>вирішенні</a:t>
            </a:r>
            <a:r>
              <a:rPr lang="ru-RU" dirty="0"/>
              <a:t> </a:t>
            </a:r>
            <a:r>
              <a:rPr lang="ru-RU" dirty="0" err="1"/>
              <a:t>цього</a:t>
            </a:r>
            <a:r>
              <a:rPr lang="ru-RU" dirty="0"/>
              <a:t> </a:t>
            </a:r>
            <a:r>
              <a:rPr lang="ru-RU" dirty="0" err="1"/>
              <a:t>питання</a:t>
            </a:r>
            <a:r>
              <a:rPr lang="ru-RU" dirty="0"/>
              <a:t> </a:t>
            </a:r>
            <a:r>
              <a:rPr lang="ru-RU" dirty="0" err="1"/>
              <a:t>має</a:t>
            </a:r>
            <a:r>
              <a:rPr lang="ru-RU" dirty="0"/>
              <a:t> </a:t>
            </a:r>
            <a:r>
              <a:rPr lang="ru-RU" dirty="0" err="1"/>
              <a:t>виходити</a:t>
            </a:r>
            <a:r>
              <a:rPr lang="ru-RU" dirty="0"/>
              <a:t> з такого </a:t>
            </a:r>
            <a:r>
              <a:rPr lang="ru-RU" dirty="0" err="1"/>
              <a:t>розміру</a:t>
            </a:r>
            <a:r>
              <a:rPr lang="ru-RU" dirty="0"/>
              <a:t> </a:t>
            </a:r>
            <a:r>
              <a:rPr lang="ru-RU" dirty="0" err="1"/>
              <a:t>мінімальної</a:t>
            </a:r>
            <a:r>
              <a:rPr lang="ru-RU" dirty="0"/>
              <a:t> </a:t>
            </a:r>
            <a:r>
              <a:rPr lang="ru-RU" dirty="0" err="1"/>
              <a:t>заробітної</a:t>
            </a:r>
            <a:r>
              <a:rPr lang="ru-RU" dirty="0"/>
              <a:t> плати </a:t>
            </a:r>
            <a:r>
              <a:rPr lang="ru-RU" dirty="0" err="1"/>
              <a:t>чи</a:t>
            </a:r>
            <a:r>
              <a:rPr lang="ru-RU" dirty="0"/>
              <a:t> </a:t>
            </a:r>
            <a:r>
              <a:rPr lang="ru-RU" dirty="0" err="1"/>
              <a:t>неоподатковуваного</a:t>
            </a:r>
            <a:r>
              <a:rPr lang="ru-RU" dirty="0"/>
              <a:t> </a:t>
            </a:r>
            <a:r>
              <a:rPr lang="ru-RU" dirty="0" err="1"/>
              <a:t>мінімуму</a:t>
            </a:r>
            <a:r>
              <a:rPr lang="ru-RU" dirty="0"/>
              <a:t> </a:t>
            </a:r>
            <a:r>
              <a:rPr lang="ru-RU" dirty="0" err="1"/>
              <a:t>доходів</a:t>
            </a:r>
            <a:r>
              <a:rPr lang="ru-RU" dirty="0"/>
              <a:t> </a:t>
            </a:r>
            <a:r>
              <a:rPr lang="ru-RU" dirty="0" err="1"/>
              <a:t>громадян</a:t>
            </a:r>
            <a:r>
              <a:rPr lang="ru-RU" dirty="0"/>
              <a:t>, </a:t>
            </a:r>
            <a:r>
              <a:rPr lang="ru-RU" dirty="0" err="1"/>
              <a:t>що</a:t>
            </a:r>
            <a:r>
              <a:rPr lang="ru-RU" dirty="0"/>
              <a:t> </a:t>
            </a:r>
            <a:r>
              <a:rPr lang="ru-RU" dirty="0" err="1"/>
              <a:t>діють</a:t>
            </a:r>
            <a:r>
              <a:rPr lang="ru-RU" dirty="0"/>
              <a:t> на час </a:t>
            </a:r>
            <a:r>
              <a:rPr lang="ru-RU" dirty="0" err="1"/>
              <a:t>розгляду</a:t>
            </a:r>
            <a:r>
              <a:rPr lang="ru-RU" dirty="0"/>
              <a:t> </a:t>
            </a:r>
            <a:r>
              <a:rPr lang="ru-RU" dirty="0" err="1"/>
              <a:t>справи</a:t>
            </a:r>
            <a:r>
              <a:rPr lang="ru-RU" dirty="0"/>
              <a:t>.</a:t>
            </a:r>
          </a:p>
          <a:p>
            <a:pPr marL="0" indent="0" algn="just">
              <a:buNone/>
            </a:pPr>
            <a:r>
              <a:rPr lang="ru-RU" dirty="0"/>
              <a:t>Суди </a:t>
            </a:r>
            <a:r>
              <a:rPr lang="ru-RU" dirty="0" err="1"/>
              <a:t>попередніх</a:t>
            </a:r>
            <a:r>
              <a:rPr lang="ru-RU" dirty="0"/>
              <a:t> </a:t>
            </a:r>
            <a:r>
              <a:rPr lang="ru-RU" dirty="0" err="1"/>
              <a:t>інстанцій</a:t>
            </a:r>
            <a:r>
              <a:rPr lang="ru-RU" dirty="0"/>
              <a:t> правильно </a:t>
            </a:r>
            <a:r>
              <a:rPr lang="ru-RU" dirty="0" err="1"/>
              <a:t>керувалися</a:t>
            </a:r>
            <a:r>
              <a:rPr lang="ru-RU" dirty="0"/>
              <a:t> </a:t>
            </a:r>
            <a:r>
              <a:rPr lang="ru-RU" dirty="0" err="1"/>
              <a:t>тим</a:t>
            </a:r>
            <a:r>
              <a:rPr lang="ru-RU" dirty="0"/>
              <a:t>, </a:t>
            </a:r>
            <a:r>
              <a:rPr lang="ru-RU" dirty="0" err="1"/>
              <a:t>що</a:t>
            </a:r>
            <a:r>
              <a:rPr lang="ru-RU" dirty="0"/>
              <a:t> на </a:t>
            </a:r>
            <a:r>
              <a:rPr lang="ru-RU" dirty="0" err="1"/>
              <a:t>підставі</a:t>
            </a:r>
            <a:r>
              <a:rPr lang="ru-RU" dirty="0"/>
              <a:t> </a:t>
            </a:r>
            <a:r>
              <a:rPr lang="ru-RU" dirty="0" err="1"/>
              <a:t>положень</a:t>
            </a:r>
            <a:r>
              <a:rPr lang="ru-RU" dirty="0"/>
              <a:t> </a:t>
            </a:r>
            <a:r>
              <a:rPr lang="ru-RU" dirty="0">
                <a:hlinkClick r:id="rId2" tooltip="Про порядок відшкодування шкоди, завданої громадянинові незаконними діями органів, що здійснюють оперативно-розшукову діяльність, органів досудового розслідування, прокуратури і суду; нормативно-правовий акт № 266/94-ВР від 01.12.1994"/>
              </a:rPr>
              <a:t>Закону № 266/94-ВР</a:t>
            </a:r>
            <a:r>
              <a:rPr lang="ru-RU" dirty="0"/>
              <a:t>ОСОБА_3 </a:t>
            </a:r>
            <a:r>
              <a:rPr lang="ru-RU" dirty="0" err="1"/>
              <a:t>має</a:t>
            </a:r>
            <a:r>
              <a:rPr lang="ru-RU" dirty="0"/>
              <a:t> право на </a:t>
            </a:r>
            <a:r>
              <a:rPr lang="ru-RU" dirty="0" err="1"/>
              <a:t>відшкодування</a:t>
            </a:r>
            <a:r>
              <a:rPr lang="ru-RU" dirty="0"/>
              <a:t> </a:t>
            </a:r>
            <a:r>
              <a:rPr lang="ru-RU" dirty="0" err="1"/>
              <a:t>моральної</a:t>
            </a:r>
            <a:r>
              <a:rPr lang="ru-RU" dirty="0"/>
              <a:t> </a:t>
            </a:r>
            <a:r>
              <a:rPr lang="ru-RU" dirty="0" err="1"/>
              <a:t>шкоди</a:t>
            </a:r>
            <a:r>
              <a:rPr lang="ru-RU" dirty="0"/>
              <a:t>, яку </a:t>
            </a:r>
            <a:r>
              <a:rPr lang="ru-RU" dirty="0" err="1"/>
              <a:t>необхідно</a:t>
            </a:r>
            <a:r>
              <a:rPr lang="ru-RU" dirty="0"/>
              <a:t> </a:t>
            </a:r>
            <a:r>
              <a:rPr lang="ru-RU" dirty="0" err="1"/>
              <a:t>визначати</a:t>
            </a:r>
            <a:r>
              <a:rPr lang="ru-RU" dirty="0"/>
              <a:t>, </a:t>
            </a:r>
            <a:r>
              <a:rPr lang="ru-RU" dirty="0" err="1"/>
              <a:t>виходячи</a:t>
            </a:r>
            <a:r>
              <a:rPr lang="ru-RU" dirty="0"/>
              <a:t> з </a:t>
            </a:r>
            <a:r>
              <a:rPr lang="ru-RU" dirty="0" err="1"/>
              <a:t>мінімального</a:t>
            </a:r>
            <a:r>
              <a:rPr lang="ru-RU" dirty="0"/>
              <a:t> </a:t>
            </a:r>
            <a:r>
              <a:rPr lang="ru-RU" dirty="0" err="1"/>
              <a:t>розміру</a:t>
            </a:r>
            <a:r>
              <a:rPr lang="ru-RU" dirty="0"/>
              <a:t> </a:t>
            </a:r>
            <a:r>
              <a:rPr lang="ru-RU" dirty="0" err="1"/>
              <a:t>заробітної</a:t>
            </a:r>
            <a:r>
              <a:rPr lang="ru-RU" dirty="0"/>
              <a:t> плати за </a:t>
            </a:r>
            <a:r>
              <a:rPr lang="ru-RU" dirty="0" err="1"/>
              <a:t>кожен</a:t>
            </a:r>
            <a:r>
              <a:rPr lang="ru-RU" dirty="0"/>
              <a:t> </a:t>
            </a:r>
            <a:r>
              <a:rPr lang="ru-RU" dirty="0" err="1"/>
              <a:t>місяць</a:t>
            </a:r>
            <a:r>
              <a:rPr lang="ru-RU" dirty="0"/>
              <a:t> </a:t>
            </a:r>
            <a:r>
              <a:rPr lang="ru-RU" dirty="0" err="1"/>
              <a:t>перебування</a:t>
            </a:r>
            <a:r>
              <a:rPr lang="ru-RU" dirty="0"/>
              <a:t> </a:t>
            </a:r>
            <a:r>
              <a:rPr lang="ru-RU" dirty="0" err="1"/>
              <a:t>під</a:t>
            </a:r>
            <a:r>
              <a:rPr lang="ru-RU" dirty="0"/>
              <a:t> </a:t>
            </a:r>
            <a:r>
              <a:rPr lang="ru-RU" dirty="0" err="1"/>
              <a:t>слідством</a:t>
            </a:r>
            <a:r>
              <a:rPr lang="ru-RU" dirty="0"/>
              <a:t> і судом, </a:t>
            </a:r>
            <a:r>
              <a:rPr lang="ru-RU" dirty="0" err="1"/>
              <a:t>починаючи</a:t>
            </a:r>
            <a:r>
              <a:rPr lang="ru-RU" dirty="0"/>
              <a:t> з часу </a:t>
            </a:r>
            <a:r>
              <a:rPr lang="ru-RU" dirty="0" err="1"/>
              <a:t>пред'явлення</a:t>
            </a:r>
            <a:r>
              <a:rPr lang="ru-RU" dirty="0"/>
              <a:t> </a:t>
            </a:r>
            <a:r>
              <a:rPr lang="ru-RU" dirty="0" err="1"/>
              <a:t>обвинувачення</a:t>
            </a:r>
            <a:r>
              <a:rPr lang="ru-RU" dirty="0"/>
              <a:t> до </a:t>
            </a:r>
            <a:r>
              <a:rPr lang="ru-RU" dirty="0" err="1"/>
              <a:t>набрання</a:t>
            </a:r>
            <a:r>
              <a:rPr lang="ru-RU" dirty="0"/>
              <a:t> </a:t>
            </a:r>
            <a:r>
              <a:rPr lang="ru-RU" dirty="0" err="1"/>
              <a:t>виправдувальним</a:t>
            </a:r>
            <a:r>
              <a:rPr lang="ru-RU" dirty="0"/>
              <a:t> </a:t>
            </a:r>
            <a:r>
              <a:rPr lang="ru-RU" dirty="0" err="1"/>
              <a:t>вироком</a:t>
            </a:r>
            <a:r>
              <a:rPr lang="ru-RU" dirty="0"/>
              <a:t> </a:t>
            </a:r>
            <a:r>
              <a:rPr lang="ru-RU" dirty="0" err="1"/>
              <a:t>законної</a:t>
            </a:r>
            <a:r>
              <a:rPr lang="ru-RU" dirty="0"/>
              <a:t> </a:t>
            </a:r>
            <a:r>
              <a:rPr lang="ru-RU" dirty="0" err="1"/>
              <a:t>сили</a:t>
            </a:r>
            <a:r>
              <a:rPr lang="ru-RU" dirty="0"/>
              <a:t>.</a:t>
            </a:r>
          </a:p>
          <a:p>
            <a:pPr marL="0" indent="0">
              <a:buNone/>
            </a:pPr>
            <a:endParaRPr lang="en-US" dirty="0"/>
          </a:p>
        </p:txBody>
      </p:sp>
    </p:spTree>
    <p:extLst>
      <p:ext uri="{BB962C8B-B14F-4D97-AF65-F5344CB8AC3E}">
        <p14:creationId xmlns:p14="http://schemas.microsoft.com/office/powerpoint/2010/main" val="63805131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20688"/>
            <a:ext cx="8363272" cy="5904656"/>
          </a:xfrm>
        </p:spPr>
        <p:txBody>
          <a:bodyPr>
            <a:normAutofit fontScale="70000" lnSpcReduction="20000"/>
          </a:bodyPr>
          <a:lstStyle/>
          <a:p>
            <a:pPr marL="0" indent="0" algn="just">
              <a:buNone/>
            </a:pPr>
            <a:r>
              <a:rPr lang="ru-RU" dirty="0"/>
              <a:t>Разом з </a:t>
            </a:r>
            <a:r>
              <a:rPr lang="ru-RU" dirty="0" err="1"/>
              <a:t>тим</a:t>
            </a:r>
            <a:r>
              <a:rPr lang="ru-RU" dirty="0"/>
              <a:t> суди не </a:t>
            </a:r>
            <a:r>
              <a:rPr lang="ru-RU" dirty="0" err="1"/>
              <a:t>врахували</a:t>
            </a:r>
            <a:r>
              <a:rPr lang="ru-RU" dirty="0"/>
              <a:t>, </a:t>
            </a:r>
            <a:r>
              <a:rPr lang="ru-RU" dirty="0" err="1"/>
              <a:t>що</a:t>
            </a:r>
            <a:r>
              <a:rPr lang="ru-RU" dirty="0"/>
              <a:t> </a:t>
            </a:r>
            <a:r>
              <a:rPr lang="ru-RU" dirty="0" err="1"/>
              <a:t>законодавець</a:t>
            </a:r>
            <a:r>
              <a:rPr lang="ru-RU" dirty="0"/>
              <a:t> </a:t>
            </a:r>
            <a:r>
              <a:rPr lang="ru-RU" dirty="0" err="1"/>
              <a:t>визначив</a:t>
            </a:r>
            <a:r>
              <a:rPr lang="ru-RU" dirty="0"/>
              <a:t> </a:t>
            </a:r>
            <a:r>
              <a:rPr lang="ru-RU" dirty="0" err="1"/>
              <a:t>мінімальний</a:t>
            </a:r>
            <a:r>
              <a:rPr lang="ru-RU" dirty="0"/>
              <a:t> </a:t>
            </a:r>
            <a:r>
              <a:rPr lang="ru-RU" dirty="0" err="1"/>
              <a:t>розмір</a:t>
            </a:r>
            <a:r>
              <a:rPr lang="ru-RU" dirty="0"/>
              <a:t> </a:t>
            </a:r>
            <a:r>
              <a:rPr lang="ru-RU" dirty="0" err="1"/>
              <a:t>моральної</a:t>
            </a:r>
            <a:r>
              <a:rPr lang="ru-RU" dirty="0"/>
              <a:t> </a:t>
            </a:r>
            <a:r>
              <a:rPr lang="ru-RU" dirty="0" err="1"/>
              <a:t>шкоди</a:t>
            </a:r>
            <a:r>
              <a:rPr lang="ru-RU" dirty="0"/>
              <a:t>, </a:t>
            </a:r>
            <a:r>
              <a:rPr lang="ru-RU" dirty="0" err="1"/>
              <a:t>виходячи</a:t>
            </a:r>
            <a:r>
              <a:rPr lang="ru-RU" dirty="0"/>
              <a:t> з </a:t>
            </a:r>
            <a:r>
              <a:rPr lang="ru-RU" dirty="0" err="1"/>
              <a:t>установленого</a:t>
            </a:r>
            <a:r>
              <a:rPr lang="ru-RU" dirty="0"/>
              <a:t> </a:t>
            </a:r>
            <a:r>
              <a:rPr lang="ru-RU" dirty="0" err="1"/>
              <a:t>законодавством</a:t>
            </a:r>
            <a:r>
              <a:rPr lang="ru-RU" dirty="0"/>
              <a:t> </a:t>
            </a:r>
            <a:r>
              <a:rPr lang="ru-RU" dirty="0" err="1"/>
              <a:t>розміру</a:t>
            </a:r>
            <a:r>
              <a:rPr lang="ru-RU" dirty="0"/>
              <a:t> </a:t>
            </a:r>
            <a:r>
              <a:rPr lang="ru-RU" dirty="0" err="1"/>
              <a:t>заробітної</a:t>
            </a:r>
            <a:r>
              <a:rPr lang="ru-RU" dirty="0"/>
              <a:t> плати на момент </a:t>
            </a:r>
            <a:r>
              <a:rPr lang="ru-RU" dirty="0" err="1"/>
              <a:t>розгляду</a:t>
            </a:r>
            <a:r>
              <a:rPr lang="ru-RU" dirty="0"/>
              <a:t> </a:t>
            </a:r>
            <a:r>
              <a:rPr lang="ru-RU" dirty="0" err="1"/>
              <a:t>справи</a:t>
            </a:r>
            <a:r>
              <a:rPr lang="ru-RU" dirty="0"/>
              <a:t> судом, за </a:t>
            </a:r>
            <a:r>
              <a:rPr lang="ru-RU" dirty="0" err="1"/>
              <a:t>кожен</a:t>
            </a:r>
            <a:r>
              <a:rPr lang="ru-RU" dirty="0"/>
              <a:t> </a:t>
            </a:r>
            <a:r>
              <a:rPr lang="ru-RU" dirty="0" err="1"/>
              <a:t>місяць</a:t>
            </a:r>
            <a:r>
              <a:rPr lang="ru-RU" dirty="0"/>
              <a:t> </a:t>
            </a:r>
            <a:r>
              <a:rPr lang="ru-RU" dirty="0" err="1"/>
              <a:t>перебування</a:t>
            </a:r>
            <a:r>
              <a:rPr lang="ru-RU" dirty="0"/>
              <a:t> </a:t>
            </a:r>
            <a:r>
              <a:rPr lang="ru-RU" dirty="0" err="1"/>
              <a:t>під</a:t>
            </a:r>
            <a:r>
              <a:rPr lang="ru-RU" dirty="0"/>
              <a:t> </a:t>
            </a:r>
            <a:r>
              <a:rPr lang="ru-RU" dirty="0" err="1"/>
              <a:t>слідством</a:t>
            </a:r>
            <a:r>
              <a:rPr lang="ru-RU" dirty="0"/>
              <a:t> та судом. </a:t>
            </a:r>
            <a:r>
              <a:rPr lang="ru-RU" dirty="0" err="1"/>
              <a:t>Тобто</a:t>
            </a:r>
            <a:r>
              <a:rPr lang="ru-RU" dirty="0"/>
              <a:t> </a:t>
            </a:r>
            <a:r>
              <a:rPr lang="ru-RU" dirty="0" err="1"/>
              <a:t>цей</a:t>
            </a:r>
            <a:r>
              <a:rPr lang="ru-RU" dirty="0"/>
              <a:t> </a:t>
            </a:r>
            <a:r>
              <a:rPr lang="ru-RU" dirty="0" err="1"/>
              <a:t>розмір</a:t>
            </a:r>
            <a:r>
              <a:rPr lang="ru-RU" dirty="0"/>
              <a:t> у будь-</a:t>
            </a:r>
            <a:r>
              <a:rPr lang="ru-RU" dirty="0" err="1"/>
              <a:t>якому</a:t>
            </a:r>
            <a:r>
              <a:rPr lang="ru-RU" dirty="0"/>
              <a:t> </a:t>
            </a:r>
            <a:r>
              <a:rPr lang="ru-RU" dirty="0" err="1"/>
              <a:t>випадку</a:t>
            </a:r>
            <a:r>
              <a:rPr lang="ru-RU" dirty="0"/>
              <a:t> не </a:t>
            </a:r>
            <a:r>
              <a:rPr lang="ru-RU" dirty="0" err="1"/>
              <a:t>може</a:t>
            </a:r>
            <a:r>
              <a:rPr lang="ru-RU" dirty="0"/>
              <a:t> бути </a:t>
            </a:r>
            <a:r>
              <a:rPr lang="ru-RU" dirty="0" err="1"/>
              <a:t>зменшено</a:t>
            </a:r>
            <a:r>
              <a:rPr lang="ru-RU" dirty="0"/>
              <a:t>, </a:t>
            </a:r>
            <a:r>
              <a:rPr lang="ru-RU" dirty="0" err="1"/>
              <a:t>оскільки</a:t>
            </a:r>
            <a:r>
              <a:rPr lang="ru-RU" dirty="0"/>
              <a:t> </a:t>
            </a:r>
            <a:r>
              <a:rPr lang="ru-RU" dirty="0" err="1"/>
              <a:t>він</a:t>
            </a:r>
            <a:r>
              <a:rPr lang="ru-RU" dirty="0"/>
              <a:t> є </a:t>
            </a:r>
            <a:r>
              <a:rPr lang="ru-RU" dirty="0" err="1"/>
              <a:t>гарантованим</a:t>
            </a:r>
            <a:r>
              <a:rPr lang="ru-RU" dirty="0"/>
              <a:t> </a:t>
            </a:r>
            <a:r>
              <a:rPr lang="ru-RU" dirty="0" err="1"/>
              <a:t>мінімумом</a:t>
            </a:r>
            <a:r>
              <a:rPr lang="ru-RU" dirty="0"/>
              <a:t>. Але </a:t>
            </a:r>
            <a:r>
              <a:rPr lang="ru-RU" dirty="0" err="1"/>
              <a:t>визначення</a:t>
            </a:r>
            <a:r>
              <a:rPr lang="ru-RU" dirty="0"/>
              <a:t> </a:t>
            </a:r>
            <a:r>
              <a:rPr lang="ru-RU" dirty="0" err="1"/>
              <a:t>розміру</a:t>
            </a:r>
            <a:r>
              <a:rPr lang="ru-RU" dirty="0"/>
              <a:t> </a:t>
            </a:r>
            <a:r>
              <a:rPr lang="ru-RU" dirty="0" err="1"/>
              <a:t>відшкодування</a:t>
            </a:r>
            <a:r>
              <a:rPr lang="ru-RU" dirty="0"/>
              <a:t> </a:t>
            </a:r>
            <a:r>
              <a:rPr lang="ru-RU" dirty="0" err="1"/>
              <a:t>залежить</a:t>
            </a:r>
            <a:r>
              <a:rPr lang="ru-RU" dirty="0"/>
              <a:t> </a:t>
            </a:r>
            <a:r>
              <a:rPr lang="ru-RU" dirty="0" err="1"/>
              <a:t>від</a:t>
            </a:r>
            <a:r>
              <a:rPr lang="ru-RU" dirty="0"/>
              <a:t> таких </a:t>
            </a:r>
            <a:r>
              <a:rPr lang="ru-RU" dirty="0" err="1"/>
              <a:t>чинників</a:t>
            </a:r>
            <a:r>
              <a:rPr lang="ru-RU" dirty="0"/>
              <a:t>, як характер і </a:t>
            </a:r>
            <a:r>
              <a:rPr lang="ru-RU" dirty="0" err="1"/>
              <a:t>обсяг</a:t>
            </a:r>
            <a:r>
              <a:rPr lang="ru-RU" dirty="0"/>
              <a:t> </a:t>
            </a:r>
            <a:r>
              <a:rPr lang="ru-RU" dirty="0" err="1"/>
              <a:t>страждань</a:t>
            </a:r>
            <a:r>
              <a:rPr lang="ru-RU" dirty="0"/>
              <a:t> (</a:t>
            </a:r>
            <a:r>
              <a:rPr lang="ru-RU" dirty="0" err="1"/>
              <a:t>фізичного</a:t>
            </a:r>
            <a:r>
              <a:rPr lang="ru-RU" dirty="0"/>
              <a:t> болю, </a:t>
            </a:r>
            <a:r>
              <a:rPr lang="ru-RU" dirty="0" err="1"/>
              <a:t>душевних</a:t>
            </a:r>
            <a:r>
              <a:rPr lang="ru-RU" dirty="0"/>
              <a:t> і </a:t>
            </a:r>
            <a:r>
              <a:rPr lang="ru-RU" dirty="0" err="1"/>
              <a:t>психічних</a:t>
            </a:r>
            <a:r>
              <a:rPr lang="ru-RU" dirty="0"/>
              <a:t> </a:t>
            </a:r>
            <a:r>
              <a:rPr lang="ru-RU" dirty="0" err="1"/>
              <a:t>страждань</a:t>
            </a:r>
            <a:r>
              <a:rPr lang="ru-RU" dirty="0"/>
              <a:t> </a:t>
            </a:r>
            <a:r>
              <a:rPr lang="ru-RU" dirty="0" err="1"/>
              <a:t>тощо</a:t>
            </a:r>
            <a:r>
              <a:rPr lang="ru-RU" dirty="0"/>
              <a:t>), </a:t>
            </a:r>
            <a:r>
              <a:rPr lang="ru-RU" dirty="0" err="1"/>
              <a:t>яких</a:t>
            </a:r>
            <a:r>
              <a:rPr lang="ru-RU" dirty="0"/>
              <a:t> </a:t>
            </a:r>
            <a:r>
              <a:rPr lang="ru-RU" dirty="0" err="1"/>
              <a:t>зазнав</a:t>
            </a:r>
            <a:r>
              <a:rPr lang="ru-RU" dirty="0"/>
              <a:t> </a:t>
            </a:r>
            <a:r>
              <a:rPr lang="ru-RU" dirty="0" err="1"/>
              <a:t>позивач</a:t>
            </a:r>
            <a:r>
              <a:rPr lang="ru-RU" dirty="0"/>
              <a:t>, </a:t>
            </a:r>
            <a:r>
              <a:rPr lang="ru-RU" dirty="0" err="1"/>
              <a:t>можливості</a:t>
            </a:r>
            <a:r>
              <a:rPr lang="ru-RU" dirty="0"/>
              <a:t> </a:t>
            </a:r>
            <a:r>
              <a:rPr lang="ru-RU" dirty="0" err="1"/>
              <a:t>відновлення</a:t>
            </a:r>
            <a:r>
              <a:rPr lang="ru-RU" dirty="0"/>
              <a:t> </a:t>
            </a:r>
            <a:r>
              <a:rPr lang="ru-RU" dirty="0" err="1"/>
              <a:t>немайнових</a:t>
            </a:r>
            <a:r>
              <a:rPr lang="ru-RU" dirty="0"/>
              <a:t> </a:t>
            </a:r>
            <a:r>
              <a:rPr lang="ru-RU" dirty="0" err="1"/>
              <a:t>втрат</a:t>
            </a:r>
            <a:r>
              <a:rPr lang="ru-RU" dirty="0"/>
              <a:t>, </a:t>
            </a:r>
            <a:r>
              <a:rPr lang="ru-RU" dirty="0" err="1"/>
              <a:t>їх</a:t>
            </a:r>
            <a:r>
              <a:rPr lang="ru-RU" dirty="0"/>
              <a:t> </a:t>
            </a:r>
            <a:r>
              <a:rPr lang="ru-RU" dirty="0" err="1"/>
              <a:t>тривалість</a:t>
            </a:r>
            <a:r>
              <a:rPr lang="ru-RU" dirty="0"/>
              <a:t>, </a:t>
            </a:r>
            <a:r>
              <a:rPr lang="ru-RU" dirty="0" err="1"/>
              <a:t>тяжкість</a:t>
            </a:r>
            <a:r>
              <a:rPr lang="ru-RU" dirty="0"/>
              <a:t> </a:t>
            </a:r>
            <a:r>
              <a:rPr lang="ru-RU" dirty="0" err="1"/>
              <a:t>вимушених</a:t>
            </a:r>
            <a:r>
              <a:rPr lang="ru-RU" dirty="0"/>
              <a:t> </a:t>
            </a:r>
            <a:r>
              <a:rPr lang="ru-RU" dirty="0" err="1"/>
              <a:t>змін</a:t>
            </a:r>
            <a:r>
              <a:rPr lang="ru-RU" dirty="0"/>
              <a:t> у </a:t>
            </a:r>
            <a:r>
              <a:rPr lang="ru-RU" dirty="0" err="1"/>
              <a:t>його</a:t>
            </a:r>
            <a:r>
              <a:rPr lang="ru-RU" dirty="0"/>
              <a:t> </a:t>
            </a:r>
            <a:r>
              <a:rPr lang="ru-RU" dirty="0" err="1"/>
              <a:t>життєвих</a:t>
            </a:r>
            <a:r>
              <a:rPr lang="ru-RU" dirty="0"/>
              <a:t> і </a:t>
            </a:r>
            <a:r>
              <a:rPr lang="ru-RU" dirty="0" err="1"/>
              <a:t>суспільних</a:t>
            </a:r>
            <a:r>
              <a:rPr lang="ru-RU" dirty="0"/>
              <a:t> </a:t>
            </a:r>
            <a:r>
              <a:rPr lang="ru-RU" dirty="0" err="1"/>
              <a:t>стосунках</a:t>
            </a:r>
            <a:r>
              <a:rPr lang="ru-RU" dirty="0"/>
              <a:t>, </a:t>
            </a:r>
            <a:r>
              <a:rPr lang="ru-RU" dirty="0" err="1"/>
              <a:t>ступінь</a:t>
            </a:r>
            <a:r>
              <a:rPr lang="ru-RU" dirty="0"/>
              <a:t> </a:t>
            </a:r>
            <a:r>
              <a:rPr lang="ru-RU" dirty="0" err="1"/>
              <a:t>зниження</a:t>
            </a:r>
            <a:r>
              <a:rPr lang="ru-RU" dirty="0"/>
              <a:t> престижу, </a:t>
            </a:r>
            <a:r>
              <a:rPr lang="ru-RU" dirty="0" err="1"/>
              <a:t>репутації</a:t>
            </a:r>
            <a:r>
              <a:rPr lang="ru-RU" dirty="0"/>
              <a:t>, час та </a:t>
            </a:r>
            <a:r>
              <a:rPr lang="ru-RU" dirty="0" err="1"/>
              <a:t>зусилля</a:t>
            </a:r>
            <a:r>
              <a:rPr lang="ru-RU" dirty="0"/>
              <a:t>, </a:t>
            </a:r>
            <a:r>
              <a:rPr lang="ru-RU" dirty="0" err="1"/>
              <a:t>необхідні</a:t>
            </a:r>
            <a:r>
              <a:rPr lang="ru-RU" dirty="0"/>
              <a:t> для </a:t>
            </a:r>
            <a:r>
              <a:rPr lang="ru-RU" dirty="0" err="1"/>
              <a:t>відновлення</a:t>
            </a:r>
            <a:r>
              <a:rPr lang="ru-RU" dirty="0"/>
              <a:t> </a:t>
            </a:r>
            <a:r>
              <a:rPr lang="ru-RU" dirty="0" err="1"/>
              <a:t>попереднього</a:t>
            </a:r>
            <a:r>
              <a:rPr lang="ru-RU" dirty="0"/>
              <a:t> стану, і сама </a:t>
            </a:r>
            <a:r>
              <a:rPr lang="ru-RU" dirty="0" err="1"/>
              <a:t>можливість</a:t>
            </a:r>
            <a:r>
              <a:rPr lang="ru-RU" dirty="0"/>
              <a:t> такого </a:t>
            </a:r>
            <a:r>
              <a:rPr lang="ru-RU" dirty="0" err="1"/>
              <a:t>відновлення</a:t>
            </a:r>
            <a:r>
              <a:rPr lang="ru-RU" dirty="0"/>
              <a:t> у </a:t>
            </a:r>
            <a:r>
              <a:rPr lang="ru-RU" dirty="0" err="1"/>
              <a:t>необхідному</a:t>
            </a:r>
            <a:r>
              <a:rPr lang="ru-RU" dirty="0"/>
              <a:t> </a:t>
            </a:r>
            <a:r>
              <a:rPr lang="ru-RU" dirty="0" err="1"/>
              <a:t>чи</a:t>
            </a:r>
            <a:r>
              <a:rPr lang="ru-RU" dirty="0"/>
              <a:t> </a:t>
            </a:r>
            <a:r>
              <a:rPr lang="ru-RU" dirty="0" err="1"/>
              <a:t>повному</a:t>
            </a:r>
            <a:r>
              <a:rPr lang="ru-RU" dirty="0"/>
              <a:t> </a:t>
            </a:r>
            <a:r>
              <a:rPr lang="ru-RU" dirty="0" err="1"/>
              <a:t>обсязі</a:t>
            </a:r>
            <a:r>
              <a:rPr lang="ru-RU" dirty="0"/>
              <a:t>.</a:t>
            </a:r>
          </a:p>
          <a:p>
            <a:pPr marL="0" indent="0" algn="just">
              <a:buNone/>
            </a:pPr>
            <a:r>
              <a:rPr lang="ru-RU" dirty="0" err="1"/>
              <a:t>Тобто</a:t>
            </a:r>
            <a:r>
              <a:rPr lang="ru-RU" dirty="0"/>
              <a:t> суд повинен </a:t>
            </a:r>
            <a:r>
              <a:rPr lang="ru-RU" dirty="0" err="1"/>
              <a:t>з'ясувати</a:t>
            </a:r>
            <a:r>
              <a:rPr lang="ru-RU" dirty="0"/>
              <a:t> </a:t>
            </a:r>
            <a:r>
              <a:rPr lang="ru-RU" dirty="0" err="1"/>
              <a:t>усі</a:t>
            </a:r>
            <a:r>
              <a:rPr lang="ru-RU" dirty="0"/>
              <a:t> доводи </a:t>
            </a:r>
            <a:r>
              <a:rPr lang="ru-RU" dirty="0" err="1"/>
              <a:t>позивача</a:t>
            </a:r>
            <a:r>
              <a:rPr lang="ru-RU" dirty="0"/>
              <a:t> </a:t>
            </a:r>
            <a:r>
              <a:rPr lang="ru-RU" dirty="0" err="1"/>
              <a:t>щодо</a:t>
            </a:r>
            <a:r>
              <a:rPr lang="ru-RU" dirty="0"/>
              <a:t> </a:t>
            </a:r>
            <a:r>
              <a:rPr lang="ru-RU" dirty="0" err="1"/>
              <a:t>обґрунтування</a:t>
            </a:r>
            <a:r>
              <a:rPr lang="ru-RU" dirty="0"/>
              <a:t> ним як </a:t>
            </a:r>
            <a:r>
              <a:rPr lang="ru-RU" dirty="0" err="1"/>
              <a:t>обставин</a:t>
            </a:r>
            <a:r>
              <a:rPr lang="ru-RU" dirty="0"/>
              <a:t> </a:t>
            </a:r>
            <a:r>
              <a:rPr lang="ru-RU" dirty="0" err="1"/>
              <a:t>спричинення</a:t>
            </a:r>
            <a:r>
              <a:rPr lang="ru-RU" dirty="0"/>
              <a:t>, так і </a:t>
            </a:r>
            <a:r>
              <a:rPr lang="ru-RU" dirty="0" err="1"/>
              <a:t>розміру</a:t>
            </a:r>
            <a:r>
              <a:rPr lang="ru-RU" dirty="0"/>
              <a:t> </a:t>
            </a:r>
            <a:r>
              <a:rPr lang="ru-RU" dirty="0" err="1"/>
              <a:t>моральної</a:t>
            </a:r>
            <a:r>
              <a:rPr lang="ru-RU" dirty="0"/>
              <a:t> </a:t>
            </a:r>
            <a:r>
              <a:rPr lang="ru-RU" dirty="0" err="1"/>
              <a:t>шкоди</a:t>
            </a:r>
            <a:r>
              <a:rPr lang="ru-RU" dirty="0"/>
              <a:t>, </a:t>
            </a:r>
            <a:r>
              <a:rPr lang="ru-RU" dirty="0" err="1"/>
              <a:t>дослідити</a:t>
            </a:r>
            <a:r>
              <a:rPr lang="ru-RU" dirty="0"/>
              <a:t> </a:t>
            </a:r>
            <a:r>
              <a:rPr lang="ru-RU" dirty="0" err="1"/>
              <a:t>надані</a:t>
            </a:r>
            <a:r>
              <a:rPr lang="ru-RU" dirty="0"/>
              <a:t> </a:t>
            </a:r>
            <a:r>
              <a:rPr lang="ru-RU" dirty="0" err="1"/>
              <a:t>докази</a:t>
            </a:r>
            <a:r>
              <a:rPr lang="ru-RU" dirty="0"/>
              <a:t>, </a:t>
            </a:r>
            <a:r>
              <a:rPr lang="ru-RU" dirty="0" err="1"/>
              <a:t>оцінити</a:t>
            </a:r>
            <a:r>
              <a:rPr lang="ru-RU" dirty="0"/>
              <a:t> </a:t>
            </a:r>
            <a:r>
              <a:rPr lang="ru-RU" dirty="0" err="1"/>
              <a:t>їх</a:t>
            </a:r>
            <a:r>
              <a:rPr lang="ru-RU" dirty="0"/>
              <a:t> та </a:t>
            </a:r>
            <a:r>
              <a:rPr lang="ru-RU" dirty="0" err="1"/>
              <a:t>визначити</a:t>
            </a:r>
            <a:r>
              <a:rPr lang="ru-RU" dirty="0"/>
              <a:t> </a:t>
            </a:r>
            <a:r>
              <a:rPr lang="ru-RU" dirty="0" err="1"/>
              <a:t>конкретний</a:t>
            </a:r>
            <a:r>
              <a:rPr lang="ru-RU" dirty="0"/>
              <a:t> </a:t>
            </a:r>
            <a:r>
              <a:rPr lang="ru-RU" dirty="0" err="1"/>
              <a:t>розмір</a:t>
            </a:r>
            <a:r>
              <a:rPr lang="ru-RU" dirty="0"/>
              <a:t> </a:t>
            </a:r>
            <a:r>
              <a:rPr lang="ru-RU" dirty="0" err="1"/>
              <a:t>моральної</a:t>
            </a:r>
            <a:r>
              <a:rPr lang="ru-RU" dirty="0"/>
              <a:t> </a:t>
            </a:r>
            <a:r>
              <a:rPr lang="ru-RU" dirty="0" err="1"/>
              <a:t>шкоди</a:t>
            </a:r>
            <a:r>
              <a:rPr lang="ru-RU" dirty="0"/>
              <a:t>, </a:t>
            </a:r>
            <a:r>
              <a:rPr lang="ru-RU" dirty="0" err="1"/>
              <a:t>зважаючи</a:t>
            </a:r>
            <a:r>
              <a:rPr lang="ru-RU" dirty="0"/>
              <a:t> на засади верховенства права, </a:t>
            </a:r>
            <a:r>
              <a:rPr lang="ru-RU" dirty="0" err="1"/>
              <a:t>вимоги</a:t>
            </a:r>
            <a:r>
              <a:rPr lang="ru-RU" dirty="0"/>
              <a:t> </a:t>
            </a:r>
            <a:r>
              <a:rPr lang="ru-RU" dirty="0" err="1"/>
              <a:t>розумності</a:t>
            </a:r>
            <a:r>
              <a:rPr lang="ru-RU" dirty="0"/>
              <a:t>, </a:t>
            </a:r>
            <a:r>
              <a:rPr lang="ru-RU" dirty="0" err="1"/>
              <a:t>виваженості</a:t>
            </a:r>
            <a:r>
              <a:rPr lang="ru-RU" dirty="0"/>
              <a:t> і </a:t>
            </a:r>
            <a:r>
              <a:rPr lang="ru-RU" dirty="0" err="1"/>
              <a:t>справедливості</a:t>
            </a:r>
            <a:r>
              <a:rPr lang="ru-RU" dirty="0"/>
              <a:t>.</a:t>
            </a:r>
          </a:p>
          <a:p>
            <a:pPr marL="0" indent="0" algn="just">
              <a:buNone/>
            </a:pPr>
            <a:r>
              <a:rPr lang="ru-RU" dirty="0" err="1"/>
              <a:t>Оскільки</a:t>
            </a:r>
            <a:r>
              <a:rPr lang="ru-RU" dirty="0"/>
              <a:t> суди </a:t>
            </a:r>
            <a:r>
              <a:rPr lang="ru-RU" dirty="0" err="1"/>
              <a:t>першої</a:t>
            </a:r>
            <a:r>
              <a:rPr lang="ru-RU" dirty="0"/>
              <a:t> й </a:t>
            </a:r>
            <a:r>
              <a:rPr lang="ru-RU" dirty="0" err="1"/>
              <a:t>апеляційної</a:t>
            </a:r>
            <a:r>
              <a:rPr lang="ru-RU" dirty="0"/>
              <a:t> </a:t>
            </a:r>
            <a:r>
              <a:rPr lang="ru-RU" dirty="0" err="1"/>
              <a:t>інстанцій</a:t>
            </a:r>
            <a:r>
              <a:rPr lang="ru-RU" dirty="0"/>
              <a:t> </a:t>
            </a:r>
            <a:r>
              <a:rPr lang="ru-RU" dirty="0" err="1"/>
              <a:t>визначили</a:t>
            </a:r>
            <a:r>
              <a:rPr lang="ru-RU" dirty="0"/>
              <a:t> </a:t>
            </a:r>
            <a:r>
              <a:rPr lang="ru-RU" dirty="0" err="1"/>
              <a:t>моральну</a:t>
            </a:r>
            <a:r>
              <a:rPr lang="ru-RU" dirty="0"/>
              <a:t> шкоду у </a:t>
            </a:r>
            <a:r>
              <a:rPr lang="ru-RU" dirty="0" err="1"/>
              <a:t>мінімально</a:t>
            </a:r>
            <a:r>
              <a:rPr lang="ru-RU" dirty="0"/>
              <a:t> </a:t>
            </a:r>
            <a:r>
              <a:rPr lang="ru-RU" dirty="0" err="1"/>
              <a:t>можливому</a:t>
            </a:r>
            <a:r>
              <a:rPr lang="ru-RU" dirty="0"/>
              <a:t> </a:t>
            </a:r>
            <a:r>
              <a:rPr lang="ru-RU" dirty="0" err="1"/>
              <a:t>розмірі</a:t>
            </a:r>
            <a:r>
              <a:rPr lang="ru-RU" dirty="0"/>
              <a:t> та не навели </a:t>
            </a:r>
            <a:r>
              <a:rPr lang="ru-RU" dirty="0" err="1"/>
              <a:t>належного</a:t>
            </a:r>
            <a:r>
              <a:rPr lang="ru-RU" dirty="0"/>
              <a:t> </a:t>
            </a:r>
            <a:r>
              <a:rPr lang="ru-RU" dirty="0" err="1"/>
              <a:t>обґрунтування</a:t>
            </a:r>
            <a:r>
              <a:rPr lang="ru-RU" dirty="0"/>
              <a:t> такому </a:t>
            </a:r>
            <a:r>
              <a:rPr lang="ru-RU" dirty="0" err="1"/>
              <a:t>висновку</a:t>
            </a:r>
            <a:r>
              <a:rPr lang="ru-RU" dirty="0"/>
              <a:t>, то не </a:t>
            </a:r>
            <a:r>
              <a:rPr lang="ru-RU" dirty="0" err="1"/>
              <a:t>можна</a:t>
            </a:r>
            <a:r>
              <a:rPr lang="ru-RU" dirty="0"/>
              <a:t> </a:t>
            </a:r>
            <a:r>
              <a:rPr lang="ru-RU" dirty="0" err="1"/>
              <a:t>вважати</a:t>
            </a:r>
            <a:r>
              <a:rPr lang="ru-RU" dirty="0"/>
              <a:t> </a:t>
            </a:r>
            <a:r>
              <a:rPr lang="ru-RU" dirty="0" err="1"/>
              <a:t>правильними</a:t>
            </a:r>
            <a:r>
              <a:rPr lang="ru-RU" dirty="0"/>
              <a:t>, </a:t>
            </a:r>
            <a:r>
              <a:rPr lang="ru-RU" dirty="0" err="1"/>
              <a:t>законними</a:t>
            </a:r>
            <a:r>
              <a:rPr lang="ru-RU" dirty="0"/>
              <a:t> та </a:t>
            </a:r>
            <a:r>
              <a:rPr lang="ru-RU" dirty="0" err="1"/>
              <a:t>обґрунтованими</a:t>
            </a:r>
            <a:r>
              <a:rPr lang="ru-RU" dirty="0"/>
              <a:t> </a:t>
            </a:r>
            <a:r>
              <a:rPr lang="ru-RU" dirty="0" err="1"/>
              <a:t>висновки</a:t>
            </a:r>
            <a:r>
              <a:rPr lang="ru-RU" dirty="0"/>
              <a:t> </a:t>
            </a:r>
            <a:r>
              <a:rPr lang="ru-RU" dirty="0" err="1"/>
              <a:t>апеляційного</a:t>
            </a:r>
            <a:r>
              <a:rPr lang="ru-RU" dirty="0"/>
              <a:t> суду про те, </a:t>
            </a:r>
            <a:r>
              <a:rPr lang="ru-RU" dirty="0" err="1"/>
              <a:t>що</a:t>
            </a:r>
            <a:r>
              <a:rPr lang="ru-RU" dirty="0"/>
              <a:t> </a:t>
            </a:r>
            <a:r>
              <a:rPr lang="ru-RU" dirty="0" err="1"/>
              <a:t>оскільки</a:t>
            </a:r>
            <a:r>
              <a:rPr lang="ru-RU" dirty="0"/>
              <a:t> ОСОБА_3 </a:t>
            </a:r>
            <a:r>
              <a:rPr lang="ru-RU" dirty="0" err="1"/>
              <a:t>перебував</a:t>
            </a:r>
            <a:r>
              <a:rPr lang="ru-RU" dirty="0"/>
              <a:t> </a:t>
            </a:r>
            <a:r>
              <a:rPr lang="ru-RU" dirty="0" err="1"/>
              <a:t>під</a:t>
            </a:r>
            <a:r>
              <a:rPr lang="ru-RU" dirty="0"/>
              <a:t> </a:t>
            </a:r>
            <a:r>
              <a:rPr lang="ru-RU" dirty="0" err="1"/>
              <a:t>слідством</a:t>
            </a:r>
            <a:r>
              <a:rPr lang="ru-RU" dirty="0"/>
              <a:t> та судом </a:t>
            </a:r>
            <a:r>
              <a:rPr lang="ru-RU" dirty="0" err="1"/>
              <a:t>із</a:t>
            </a:r>
            <a:r>
              <a:rPr lang="ru-RU" dirty="0"/>
              <a:t> 20 </a:t>
            </a:r>
            <a:r>
              <a:rPr lang="ru-RU" dirty="0" err="1"/>
              <a:t>травня</a:t>
            </a:r>
            <a:r>
              <a:rPr lang="ru-RU" dirty="0"/>
              <a:t> 2004 року по 29 листопада 2013 року, </a:t>
            </a:r>
            <a:r>
              <a:rPr lang="ru-RU" dirty="0" err="1"/>
              <a:t>тобто</a:t>
            </a:r>
            <a:r>
              <a:rPr lang="ru-RU" dirty="0"/>
              <a:t> 114 </a:t>
            </a:r>
            <a:r>
              <a:rPr lang="ru-RU" dirty="0" err="1"/>
              <a:t>повних</a:t>
            </a:r>
            <a:r>
              <a:rPr lang="ru-RU" dirty="0"/>
              <a:t> </a:t>
            </a:r>
            <a:r>
              <a:rPr lang="ru-RU" dirty="0" err="1"/>
              <a:t>місяців</a:t>
            </a:r>
            <a:r>
              <a:rPr lang="ru-RU" dirty="0"/>
              <a:t>, то </a:t>
            </a:r>
            <a:r>
              <a:rPr lang="ru-RU" dirty="0" err="1"/>
              <a:t>розмір</a:t>
            </a:r>
            <a:r>
              <a:rPr lang="ru-RU" dirty="0"/>
              <a:t> </a:t>
            </a:r>
            <a:r>
              <a:rPr lang="ru-RU" dirty="0" err="1"/>
              <a:t>відшкодування</a:t>
            </a:r>
            <a:r>
              <a:rPr lang="ru-RU" dirty="0"/>
              <a:t> </a:t>
            </a:r>
            <a:r>
              <a:rPr lang="ru-RU" dirty="0" err="1"/>
              <a:t>моральної</a:t>
            </a:r>
            <a:r>
              <a:rPr lang="ru-RU" dirty="0"/>
              <a:t> </a:t>
            </a:r>
            <a:r>
              <a:rPr lang="ru-RU" dirty="0" err="1"/>
              <a:t>шкоди</a:t>
            </a:r>
            <a:r>
              <a:rPr lang="ru-RU" dirty="0"/>
              <a:t> становить 165 000 </a:t>
            </a:r>
            <a:r>
              <a:rPr lang="ru-RU" dirty="0" err="1"/>
              <a:t>грн</a:t>
            </a:r>
            <a:r>
              <a:rPr lang="ru-RU" dirty="0"/>
              <a:t> (1 450 </a:t>
            </a:r>
            <a:r>
              <a:rPr lang="ru-RU" dirty="0" err="1"/>
              <a:t>грн</a:t>
            </a:r>
            <a:r>
              <a:rPr lang="ru-RU" dirty="0"/>
              <a:t> (</a:t>
            </a:r>
            <a:r>
              <a:rPr lang="ru-RU" dirty="0" err="1"/>
              <a:t>мінімальна</a:t>
            </a:r>
            <a:r>
              <a:rPr lang="ru-RU" dirty="0"/>
              <a:t> </a:t>
            </a:r>
            <a:r>
              <a:rPr lang="ru-RU" dirty="0" err="1"/>
              <a:t>заробітна</a:t>
            </a:r>
            <a:r>
              <a:rPr lang="ru-RU" dirty="0"/>
              <a:t> плата) х 114 </a:t>
            </a:r>
            <a:r>
              <a:rPr lang="ru-RU" dirty="0" err="1"/>
              <a:t>місяців</a:t>
            </a:r>
            <a:r>
              <a:rPr lang="ru-RU" dirty="0" smtClean="0"/>
              <a:t>).</a:t>
            </a:r>
            <a:endParaRPr lang="ru-RU" dirty="0"/>
          </a:p>
        </p:txBody>
      </p:sp>
    </p:spTree>
    <p:extLst>
      <p:ext uri="{BB962C8B-B14F-4D97-AF65-F5344CB8AC3E}">
        <p14:creationId xmlns:p14="http://schemas.microsoft.com/office/powerpoint/2010/main" val="416331361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049" y="188640"/>
            <a:ext cx="8229600" cy="864096"/>
          </a:xfrm>
        </p:spPr>
        <p:txBody>
          <a:bodyPr>
            <a:normAutofit/>
          </a:bodyPr>
          <a:lstStyle/>
          <a:p>
            <a:pPr algn="ctr"/>
            <a:r>
              <a:rPr lang="ru-RU" sz="2400" b="1" dirty="0" smtClean="0"/>
              <a:t>Постанова </a:t>
            </a:r>
            <a:r>
              <a:rPr lang="ru-RU" sz="2400" b="1" dirty="0" err="1" smtClean="0"/>
              <a:t>Великої</a:t>
            </a:r>
            <a:r>
              <a:rPr lang="ru-RU" sz="2400" b="1" dirty="0" smtClean="0"/>
              <a:t> </a:t>
            </a:r>
            <a:r>
              <a:rPr lang="ru-RU" sz="2400" b="1" dirty="0" err="1" smtClean="0"/>
              <a:t>палати</a:t>
            </a:r>
            <a:r>
              <a:rPr lang="ru-RU" sz="2400" b="1" dirty="0" smtClean="0"/>
              <a:t> ВС </a:t>
            </a:r>
            <a:r>
              <a:rPr lang="ru-RU" sz="2400" b="1" dirty="0" err="1" smtClean="0"/>
              <a:t>від</a:t>
            </a:r>
            <a:r>
              <a:rPr lang="ru-RU" sz="2400" b="1" dirty="0" smtClean="0"/>
              <a:t> 12.09.2018 р.</a:t>
            </a:r>
            <a:br>
              <a:rPr lang="ru-RU" sz="2400" b="1" dirty="0" smtClean="0"/>
            </a:br>
            <a:r>
              <a:rPr lang="ru-RU" sz="2400" b="1" dirty="0" smtClean="0"/>
              <a:t>по </a:t>
            </a:r>
            <a:r>
              <a:rPr lang="ru-RU" sz="2400" b="1" dirty="0" err="1" smtClean="0"/>
              <a:t>справі</a:t>
            </a:r>
            <a:r>
              <a:rPr lang="ru-RU" sz="2400" b="1" dirty="0" smtClean="0"/>
              <a:t> № 523/6472/14-к</a:t>
            </a:r>
            <a:endParaRPr lang="en-US" sz="2400" b="1" dirty="0"/>
          </a:p>
        </p:txBody>
      </p:sp>
      <p:sp>
        <p:nvSpPr>
          <p:cNvPr id="3" name="Объект 2"/>
          <p:cNvSpPr>
            <a:spLocks noGrp="1"/>
          </p:cNvSpPr>
          <p:nvPr>
            <p:ph idx="1"/>
          </p:nvPr>
        </p:nvSpPr>
        <p:spPr>
          <a:xfrm>
            <a:off x="446049" y="1268760"/>
            <a:ext cx="8240751" cy="5256584"/>
          </a:xfrm>
        </p:spPr>
        <p:txBody>
          <a:bodyPr>
            <a:normAutofit fontScale="62500" lnSpcReduction="20000"/>
          </a:bodyPr>
          <a:lstStyle/>
          <a:p>
            <a:pPr algn="ctr"/>
            <a:r>
              <a:rPr lang="ru-RU" sz="2900" b="1" dirty="0" err="1"/>
              <a:t>Висновки</a:t>
            </a:r>
            <a:r>
              <a:rPr lang="ru-RU" sz="2900" b="1" dirty="0"/>
              <a:t> </a:t>
            </a:r>
            <a:r>
              <a:rPr lang="ru-RU" sz="2900" b="1" dirty="0" err="1"/>
              <a:t>щодо</a:t>
            </a:r>
            <a:r>
              <a:rPr lang="ru-RU" sz="2900" b="1" dirty="0"/>
              <a:t> </a:t>
            </a:r>
            <a:r>
              <a:rPr lang="ru-RU" sz="2900" b="1" dirty="0" err="1"/>
              <a:t>застосування</a:t>
            </a:r>
            <a:r>
              <a:rPr lang="ru-RU" sz="2900" b="1" dirty="0"/>
              <a:t> норм права</a:t>
            </a:r>
            <a:endParaRPr lang="ru-RU" sz="2900" dirty="0"/>
          </a:p>
          <a:p>
            <a:pPr marL="0" indent="0" algn="just">
              <a:buNone/>
            </a:pPr>
            <a:r>
              <a:rPr lang="ru-RU" sz="2900" b="1" dirty="0"/>
              <a:t>66. </a:t>
            </a:r>
            <a:r>
              <a:rPr lang="ru-RU" sz="2900" dirty="0" err="1"/>
              <a:t>Роз'яснення</a:t>
            </a:r>
            <a:r>
              <a:rPr lang="ru-RU" sz="2900" dirty="0"/>
              <a:t> судом </a:t>
            </a:r>
            <a:r>
              <a:rPr lang="ru-RU" sz="2900" dirty="0" err="1"/>
              <a:t>обвинуваченому</a:t>
            </a:r>
            <a:r>
              <a:rPr lang="ru-RU" sz="2900" dirty="0"/>
              <a:t> права на суд </a:t>
            </a:r>
            <a:r>
              <a:rPr lang="ru-RU" sz="2900" dirty="0" err="1"/>
              <a:t>присяжних</a:t>
            </a:r>
            <a:r>
              <a:rPr lang="ru-RU" sz="2900" dirty="0"/>
              <a:t> поза </a:t>
            </a:r>
            <a:r>
              <a:rPr lang="ru-RU" sz="2900" dirty="0" err="1"/>
              <a:t>часовими</a:t>
            </a:r>
            <a:r>
              <a:rPr lang="ru-RU" sz="2900" dirty="0"/>
              <a:t> межами </a:t>
            </a:r>
            <a:r>
              <a:rPr lang="ru-RU" sz="2900" dirty="0" err="1"/>
              <a:t>підготовчого</a:t>
            </a:r>
            <a:r>
              <a:rPr lang="ru-RU" sz="2900" dirty="0"/>
              <a:t> </a:t>
            </a:r>
            <a:r>
              <a:rPr lang="ru-RU" sz="2900" dirty="0" err="1"/>
              <a:t>провадження</a:t>
            </a:r>
            <a:r>
              <a:rPr lang="ru-RU" sz="2900" dirty="0"/>
              <a:t>, але до </a:t>
            </a:r>
            <a:r>
              <a:rPr lang="ru-RU" sz="2900" dirty="0" err="1"/>
              <a:t>завершення</a:t>
            </a:r>
            <a:r>
              <a:rPr lang="ru-RU" sz="2900" dirty="0"/>
              <a:t> судового </a:t>
            </a:r>
            <a:r>
              <a:rPr lang="ru-RU" sz="2900" dirty="0" err="1"/>
              <a:t>розгляду</a:t>
            </a:r>
            <a:r>
              <a:rPr lang="ru-RU" sz="2900" dirty="0"/>
              <a:t>, не </a:t>
            </a:r>
            <a:r>
              <a:rPr lang="ru-RU" sz="2900" dirty="0" err="1"/>
              <a:t>завжди</a:t>
            </a:r>
            <a:r>
              <a:rPr lang="ru-RU" sz="2900" dirty="0"/>
              <a:t> є </a:t>
            </a:r>
            <a:r>
              <a:rPr lang="ru-RU" sz="2900" dirty="0" err="1"/>
              <a:t>безумовною</a:t>
            </a:r>
            <a:r>
              <a:rPr lang="ru-RU" sz="2900" dirty="0"/>
              <a:t> </a:t>
            </a:r>
            <a:r>
              <a:rPr lang="ru-RU" sz="2900" dirty="0" err="1"/>
              <a:t>підставою</a:t>
            </a:r>
            <a:r>
              <a:rPr lang="ru-RU" sz="2900" dirty="0"/>
              <a:t> для </a:t>
            </a:r>
            <a:r>
              <a:rPr lang="ru-RU" sz="2900" dirty="0" err="1"/>
              <a:t>скасування</a:t>
            </a:r>
            <a:r>
              <a:rPr lang="ru-RU" sz="2900" dirty="0"/>
              <a:t> </a:t>
            </a:r>
            <a:r>
              <a:rPr lang="ru-RU" sz="2900" dirty="0" err="1"/>
              <a:t>вироку</a:t>
            </a:r>
            <a:r>
              <a:rPr lang="ru-RU" sz="2900" dirty="0"/>
              <a:t>.</a:t>
            </a:r>
          </a:p>
          <a:p>
            <a:pPr marL="0" indent="0" algn="just">
              <a:buNone/>
            </a:pPr>
            <a:r>
              <a:rPr lang="ru-RU" sz="2900" dirty="0" err="1"/>
              <a:t>Однак</a:t>
            </a:r>
            <a:r>
              <a:rPr lang="ru-RU" sz="2900" dirty="0"/>
              <a:t> для </a:t>
            </a:r>
            <a:r>
              <a:rPr lang="ru-RU" sz="2900" dirty="0" err="1"/>
              <a:t>залишення</a:t>
            </a:r>
            <a:r>
              <a:rPr lang="ru-RU" sz="2900" dirty="0"/>
              <a:t> </a:t>
            </a:r>
            <a:r>
              <a:rPr lang="ru-RU" sz="2900" dirty="0" err="1"/>
              <a:t>судових</a:t>
            </a:r>
            <a:r>
              <a:rPr lang="ru-RU" sz="2900" dirty="0"/>
              <a:t> </a:t>
            </a:r>
            <a:r>
              <a:rPr lang="ru-RU" sz="2900" dirty="0" err="1"/>
              <a:t>рішень</a:t>
            </a:r>
            <a:r>
              <a:rPr lang="ru-RU" sz="2900" dirty="0"/>
              <a:t> у </a:t>
            </a:r>
            <a:r>
              <a:rPr lang="ru-RU" sz="2900" dirty="0" err="1"/>
              <a:t>силі</a:t>
            </a:r>
            <a:r>
              <a:rPr lang="ru-RU" sz="2900" dirty="0"/>
              <a:t> в кожному конкретному </a:t>
            </a:r>
            <a:r>
              <a:rPr lang="ru-RU" sz="2900" dirty="0" err="1"/>
              <a:t>випадку</a:t>
            </a:r>
            <a:r>
              <a:rPr lang="ru-RU" sz="2900" dirty="0"/>
              <a:t> </a:t>
            </a:r>
            <a:r>
              <a:rPr lang="ru-RU" sz="2900" dirty="0" err="1"/>
              <a:t>необхідні</a:t>
            </a:r>
            <a:r>
              <a:rPr lang="ru-RU" sz="2900" dirty="0"/>
              <a:t> </a:t>
            </a:r>
            <a:r>
              <a:rPr lang="ru-RU" sz="2900" dirty="0" err="1"/>
              <a:t>дані</a:t>
            </a:r>
            <a:r>
              <a:rPr lang="ru-RU" sz="2900" dirty="0"/>
              <a:t>, </a:t>
            </a:r>
            <a:r>
              <a:rPr lang="ru-RU" sz="2900" dirty="0" err="1"/>
              <a:t>які</a:t>
            </a:r>
            <a:r>
              <a:rPr lang="ru-RU" sz="2900" dirty="0"/>
              <a:t> би з </a:t>
            </a:r>
            <a:r>
              <a:rPr lang="ru-RU" sz="2900" dirty="0" err="1"/>
              <a:t>достатньою</a:t>
            </a:r>
            <a:r>
              <a:rPr lang="ru-RU" sz="2900" dirty="0"/>
              <a:t> </a:t>
            </a:r>
            <a:r>
              <a:rPr lang="ru-RU" sz="2900" dirty="0" err="1"/>
              <a:t>переконливістю</a:t>
            </a:r>
            <a:r>
              <a:rPr lang="ru-RU" sz="2900" dirty="0"/>
              <a:t> </a:t>
            </a:r>
            <a:r>
              <a:rPr lang="ru-RU" sz="2900" dirty="0" err="1"/>
              <a:t>свідчили</a:t>
            </a:r>
            <a:r>
              <a:rPr lang="ru-RU" sz="2900" dirty="0"/>
              <a:t> про </a:t>
            </a:r>
            <a:r>
              <a:rPr lang="ru-RU" sz="2900" dirty="0" err="1"/>
              <a:t>відсутність</a:t>
            </a:r>
            <a:r>
              <a:rPr lang="ru-RU" sz="2900" dirty="0"/>
              <a:t> в особи </a:t>
            </a:r>
            <a:r>
              <a:rPr lang="ru-RU" sz="2900" dirty="0" err="1"/>
              <a:t>перешкод</a:t>
            </a:r>
            <a:r>
              <a:rPr lang="ru-RU" sz="2900" dirty="0"/>
              <a:t> у </a:t>
            </a:r>
            <a:r>
              <a:rPr lang="ru-RU" sz="2900" dirty="0" err="1"/>
              <a:t>реалізації</a:t>
            </a:r>
            <a:r>
              <a:rPr lang="ru-RU" sz="2900" dirty="0"/>
              <a:t> </a:t>
            </a:r>
            <a:r>
              <a:rPr lang="ru-RU" sz="2900" dirty="0" err="1"/>
              <a:t>свого</a:t>
            </a:r>
            <a:r>
              <a:rPr lang="ru-RU" sz="2900" dirty="0"/>
              <a:t> права на </a:t>
            </a:r>
            <a:r>
              <a:rPr lang="ru-RU" sz="2900" dirty="0" err="1"/>
              <a:t>особливий</a:t>
            </a:r>
            <a:r>
              <a:rPr lang="ru-RU" sz="2900" dirty="0"/>
              <a:t> порядок судового </a:t>
            </a:r>
            <a:r>
              <a:rPr lang="ru-RU" sz="2900" dirty="0" err="1"/>
              <a:t>розгляду</a:t>
            </a:r>
            <a:r>
              <a:rPr lang="ru-RU" sz="2900" dirty="0"/>
              <a:t> попри </a:t>
            </a:r>
            <a:r>
              <a:rPr lang="ru-RU" sz="2900" dirty="0" err="1"/>
              <a:t>зазначений</a:t>
            </a:r>
            <a:r>
              <a:rPr lang="ru-RU" sz="2900" dirty="0"/>
              <a:t> </a:t>
            </a:r>
            <a:r>
              <a:rPr lang="ru-RU" sz="2900" dirty="0" err="1"/>
              <a:t>недолік</a:t>
            </a:r>
            <a:r>
              <a:rPr lang="ru-RU" sz="2900" dirty="0"/>
              <a:t>. За </a:t>
            </a:r>
            <a:r>
              <a:rPr lang="ru-RU" sz="2900" dirty="0" err="1"/>
              <a:t>наявності</a:t>
            </a:r>
            <a:r>
              <a:rPr lang="ru-RU" sz="2900" dirty="0"/>
              <a:t> </a:t>
            </a:r>
            <a:r>
              <a:rPr lang="ru-RU" sz="2900" dirty="0" err="1"/>
              <a:t>обґрунтованих</a:t>
            </a:r>
            <a:r>
              <a:rPr lang="ru-RU" sz="2900" dirty="0"/>
              <a:t> </a:t>
            </a:r>
            <a:r>
              <a:rPr lang="ru-RU" sz="2900" dirty="0" err="1"/>
              <a:t>підстав</a:t>
            </a:r>
            <a:r>
              <a:rPr lang="ru-RU" sz="2900" dirty="0"/>
              <a:t> для </a:t>
            </a:r>
            <a:r>
              <a:rPr lang="ru-RU" sz="2900" dirty="0" err="1"/>
              <a:t>висновку</a:t>
            </a:r>
            <a:r>
              <a:rPr lang="ru-RU" sz="2900" dirty="0"/>
              <a:t>, </a:t>
            </a:r>
            <a:r>
              <a:rPr lang="ru-RU" sz="2900" dirty="0" err="1"/>
              <a:t>що</a:t>
            </a:r>
            <a:r>
              <a:rPr lang="ru-RU" sz="2900" dirty="0"/>
              <a:t> в </a:t>
            </a:r>
            <a:r>
              <a:rPr lang="ru-RU" sz="2900" dirty="0" err="1"/>
              <a:t>результаті</a:t>
            </a:r>
            <a:r>
              <a:rPr lang="ru-RU" sz="2900" dirty="0"/>
              <a:t> </a:t>
            </a:r>
            <a:r>
              <a:rPr lang="ru-RU" sz="2900" dirty="0" err="1"/>
              <a:t>роз'яснення</a:t>
            </a:r>
            <a:r>
              <a:rPr lang="ru-RU" sz="2900" dirty="0"/>
              <a:t> права на суд </a:t>
            </a:r>
            <a:r>
              <a:rPr lang="ru-RU" sz="2900" dirty="0" err="1"/>
              <a:t>присяжних</a:t>
            </a:r>
            <a:r>
              <a:rPr lang="ru-RU" sz="2900" dirty="0"/>
              <a:t> на </a:t>
            </a:r>
            <a:r>
              <a:rPr lang="ru-RU" sz="2900" dirty="0" err="1"/>
              <a:t>стадії</a:t>
            </a:r>
            <a:r>
              <a:rPr lang="ru-RU" sz="2900" dirty="0"/>
              <a:t> судового </a:t>
            </a:r>
            <a:r>
              <a:rPr lang="ru-RU" sz="2900" dirty="0" err="1"/>
              <a:t>розгляду</a:t>
            </a:r>
            <a:r>
              <a:rPr lang="ru-RU" sz="2900" dirty="0"/>
              <a:t> </a:t>
            </a:r>
            <a:r>
              <a:rPr lang="ru-RU" sz="2900" dirty="0" err="1"/>
              <a:t>обвинувачений</a:t>
            </a:r>
            <a:r>
              <a:rPr lang="ru-RU" sz="2900" dirty="0"/>
              <a:t> </a:t>
            </a:r>
            <a:r>
              <a:rPr lang="ru-RU" sz="2900" dirty="0" err="1"/>
              <a:t>мав</a:t>
            </a:r>
            <a:r>
              <a:rPr lang="ru-RU" sz="2900" dirty="0"/>
              <a:t> </a:t>
            </a:r>
            <a:r>
              <a:rPr lang="ru-RU" sz="2900" dirty="0" err="1"/>
              <a:t>реальну</a:t>
            </a:r>
            <a:r>
              <a:rPr lang="ru-RU" sz="2900" dirty="0"/>
              <a:t> </a:t>
            </a:r>
            <a:r>
              <a:rPr lang="ru-RU" sz="2900" dirty="0" err="1"/>
              <a:t>можливість</a:t>
            </a:r>
            <a:r>
              <a:rPr lang="ru-RU" sz="2900" dirty="0"/>
              <a:t> </a:t>
            </a:r>
            <a:r>
              <a:rPr lang="ru-RU" sz="2900" dirty="0" err="1"/>
              <a:t>ефективно</a:t>
            </a:r>
            <a:r>
              <a:rPr lang="ru-RU" sz="2900" dirty="0"/>
              <a:t> </a:t>
            </a:r>
            <a:r>
              <a:rPr lang="ru-RU" sz="2900" dirty="0" err="1"/>
              <a:t>скористатися</a:t>
            </a:r>
            <a:r>
              <a:rPr lang="ru-RU" sz="2900" dirty="0"/>
              <a:t> ним, суд </a:t>
            </a:r>
            <a:r>
              <a:rPr lang="ru-RU" sz="2900" dirty="0" err="1"/>
              <a:t>касаційної</a:t>
            </a:r>
            <a:r>
              <a:rPr lang="ru-RU" sz="2900" dirty="0"/>
              <a:t> </a:t>
            </a:r>
            <a:r>
              <a:rPr lang="ru-RU" sz="2900" dirty="0" err="1"/>
              <a:t>інстанції</a:t>
            </a:r>
            <a:r>
              <a:rPr lang="ru-RU" sz="2900" dirty="0"/>
              <a:t> </a:t>
            </a:r>
            <a:r>
              <a:rPr lang="ru-RU" sz="2900" dirty="0" err="1"/>
              <a:t>вправі</a:t>
            </a:r>
            <a:r>
              <a:rPr lang="ru-RU" sz="2900" dirty="0"/>
              <a:t> не </a:t>
            </a:r>
            <a:r>
              <a:rPr lang="ru-RU" sz="2900" dirty="0" err="1"/>
              <a:t>визнати</a:t>
            </a:r>
            <a:r>
              <a:rPr lang="ru-RU" sz="2900" dirty="0"/>
              <a:t> </a:t>
            </a:r>
            <a:r>
              <a:rPr lang="ru-RU" sz="2900" dirty="0" err="1"/>
              <a:t>відсутність</a:t>
            </a:r>
            <a:r>
              <a:rPr lang="ru-RU" sz="2900" dirty="0"/>
              <a:t> </a:t>
            </a:r>
            <a:r>
              <a:rPr lang="ru-RU" sz="2900" dirty="0" err="1"/>
              <a:t>роз'яснення</a:t>
            </a:r>
            <a:r>
              <a:rPr lang="ru-RU" sz="2900" dirty="0"/>
              <a:t> такого права прокурором при </a:t>
            </a:r>
            <a:r>
              <a:rPr lang="ru-RU" sz="2900" dirty="0" err="1"/>
              <a:t>направленні</a:t>
            </a:r>
            <a:r>
              <a:rPr lang="ru-RU" sz="2900" dirty="0"/>
              <a:t> </a:t>
            </a:r>
            <a:r>
              <a:rPr lang="ru-RU" sz="2900" dirty="0" err="1"/>
              <a:t>обвинувального</a:t>
            </a:r>
            <a:r>
              <a:rPr lang="ru-RU" sz="2900" dirty="0"/>
              <a:t> акта до суду і судом у </a:t>
            </a:r>
            <a:r>
              <a:rPr lang="ru-RU" sz="2900" dirty="0" err="1"/>
              <a:t>підготовчому</a:t>
            </a:r>
            <a:r>
              <a:rPr lang="ru-RU" sz="2900" dirty="0"/>
              <a:t> судовому </a:t>
            </a:r>
            <a:r>
              <a:rPr lang="ru-RU" sz="2900" dirty="0" err="1"/>
              <a:t>засіданні</a:t>
            </a:r>
            <a:r>
              <a:rPr lang="ru-RU" sz="2900" dirty="0"/>
              <a:t> </a:t>
            </a:r>
            <a:r>
              <a:rPr lang="ru-RU" sz="2900" dirty="0" err="1"/>
              <a:t>безумовною</a:t>
            </a:r>
            <a:r>
              <a:rPr lang="ru-RU" sz="2900" dirty="0"/>
              <a:t> </a:t>
            </a:r>
            <a:r>
              <a:rPr lang="ru-RU" sz="2900" dirty="0" err="1"/>
              <a:t>підставою</a:t>
            </a:r>
            <a:r>
              <a:rPr lang="ru-RU" sz="2900" dirty="0"/>
              <a:t> для </a:t>
            </a:r>
            <a:r>
              <a:rPr lang="ru-RU" sz="2900" dirty="0" err="1"/>
              <a:t>скасування</a:t>
            </a:r>
            <a:r>
              <a:rPr lang="ru-RU" sz="2900" dirty="0"/>
              <a:t> </a:t>
            </a:r>
            <a:r>
              <a:rPr lang="ru-RU" sz="2900" dirty="0" err="1"/>
              <a:t>вироку</a:t>
            </a:r>
            <a:r>
              <a:rPr lang="ru-RU" sz="2900" dirty="0"/>
              <a:t>. </a:t>
            </a:r>
            <a:r>
              <a:rPr lang="ru-RU" sz="2900" dirty="0" err="1"/>
              <a:t>Вирішуючи</a:t>
            </a:r>
            <a:r>
              <a:rPr lang="ru-RU" sz="2900" dirty="0"/>
              <a:t> </a:t>
            </a:r>
            <a:r>
              <a:rPr lang="ru-RU" sz="2900" dirty="0" err="1"/>
              <a:t>це</a:t>
            </a:r>
            <a:r>
              <a:rPr lang="ru-RU" sz="2900" dirty="0"/>
              <a:t> </a:t>
            </a:r>
            <a:r>
              <a:rPr lang="ru-RU" sz="2900" dirty="0" err="1"/>
              <a:t>питання</a:t>
            </a:r>
            <a:r>
              <a:rPr lang="ru-RU" sz="2900" dirty="0"/>
              <a:t>, суду </a:t>
            </a:r>
            <a:r>
              <a:rPr lang="ru-RU" sz="2900" dirty="0" err="1"/>
              <a:t>належить</a:t>
            </a:r>
            <a:r>
              <a:rPr lang="ru-RU" sz="2900" dirty="0"/>
              <a:t> </a:t>
            </a:r>
            <a:r>
              <a:rPr lang="ru-RU" sz="2900" dirty="0" err="1"/>
              <a:t>виходити</a:t>
            </a:r>
            <a:r>
              <a:rPr lang="ru-RU" sz="2900" dirty="0"/>
              <a:t> з того, </a:t>
            </a:r>
            <a:r>
              <a:rPr lang="ru-RU" sz="2900" dirty="0" err="1"/>
              <a:t>чи</a:t>
            </a:r>
            <a:r>
              <a:rPr lang="ru-RU" sz="2900" dirty="0"/>
              <a:t> </a:t>
            </a:r>
            <a:r>
              <a:rPr lang="ru-RU" sz="2900" dirty="0" err="1"/>
              <a:t>забезпечили</a:t>
            </a:r>
            <a:r>
              <a:rPr lang="ru-RU" sz="2900" dirty="0"/>
              <a:t> </a:t>
            </a:r>
            <a:r>
              <a:rPr lang="ru-RU" sz="2900" dirty="0" err="1"/>
              <a:t>фактично</a:t>
            </a:r>
            <a:r>
              <a:rPr lang="ru-RU" sz="2900" dirty="0"/>
              <a:t> </a:t>
            </a:r>
            <a:r>
              <a:rPr lang="ru-RU" sz="2900" dirty="0" err="1"/>
              <a:t>застосовані</a:t>
            </a:r>
            <a:r>
              <a:rPr lang="ru-RU" sz="2900" dirty="0"/>
              <a:t> час і </a:t>
            </a:r>
            <a:r>
              <a:rPr lang="ru-RU" sz="2900" dirty="0" err="1"/>
              <a:t>спосіб</a:t>
            </a:r>
            <a:r>
              <a:rPr lang="ru-RU" sz="2900" dirty="0"/>
              <a:t> </a:t>
            </a:r>
            <a:r>
              <a:rPr lang="ru-RU" sz="2900" dirty="0" err="1"/>
              <a:t>роз'яснення</a:t>
            </a:r>
            <a:r>
              <a:rPr lang="ru-RU" sz="2900" dirty="0"/>
              <a:t> </a:t>
            </a:r>
            <a:r>
              <a:rPr lang="ru-RU" sz="2900" dirty="0" err="1"/>
              <a:t>обвинуваченому</a:t>
            </a:r>
            <a:r>
              <a:rPr lang="ru-RU" sz="2900" dirty="0"/>
              <a:t> права на суд </a:t>
            </a:r>
            <a:r>
              <a:rPr lang="ru-RU" sz="2900" dirty="0" err="1"/>
              <a:t>присяжних</a:t>
            </a:r>
            <a:r>
              <a:rPr lang="ru-RU" sz="2900" dirty="0"/>
              <a:t> </a:t>
            </a:r>
            <a:r>
              <a:rPr lang="ru-RU" sz="2900" dirty="0" err="1"/>
              <a:t>можливість</a:t>
            </a:r>
            <a:r>
              <a:rPr lang="ru-RU" sz="2900" dirty="0"/>
              <a:t> </a:t>
            </a:r>
            <a:r>
              <a:rPr lang="ru-RU" sz="2900" dirty="0" err="1"/>
              <a:t>його</a:t>
            </a:r>
            <a:r>
              <a:rPr lang="ru-RU" sz="2900" dirty="0"/>
              <a:t> </a:t>
            </a:r>
            <a:r>
              <a:rPr lang="ru-RU" sz="2900" dirty="0" err="1"/>
              <a:t>реалізації</a:t>
            </a:r>
            <a:r>
              <a:rPr lang="ru-RU" sz="2900" dirty="0"/>
              <a:t>.</a:t>
            </a:r>
          </a:p>
          <a:p>
            <a:pPr marL="0" indent="0" algn="just">
              <a:buNone/>
            </a:pPr>
            <a:r>
              <a:rPr lang="ru-RU" sz="2900" b="1" dirty="0"/>
              <a:t>67. </a:t>
            </a:r>
            <a:r>
              <a:rPr lang="ru-RU" sz="2900" dirty="0" err="1"/>
              <a:t>Поставлені</a:t>
            </a:r>
            <a:r>
              <a:rPr lang="ru-RU" sz="2900" dirty="0"/>
              <a:t> у </a:t>
            </a:r>
            <a:r>
              <a:rPr lang="ru-RU" sz="2900" dirty="0" err="1"/>
              <a:t>касаційних</a:t>
            </a:r>
            <a:r>
              <a:rPr lang="ru-RU" sz="2900" dirty="0"/>
              <a:t> </a:t>
            </a:r>
            <a:r>
              <a:rPr lang="ru-RU" sz="2900" dirty="0" err="1"/>
              <a:t>скаргах</a:t>
            </a:r>
            <a:r>
              <a:rPr lang="ru-RU" sz="2900" dirty="0"/>
              <a:t> </a:t>
            </a:r>
            <a:r>
              <a:rPr lang="ru-RU" sz="2900" dirty="0" err="1"/>
              <a:t>питання</a:t>
            </a:r>
            <a:r>
              <a:rPr lang="ru-RU" sz="2900" dirty="0"/>
              <a:t>, </a:t>
            </a:r>
            <a:r>
              <a:rPr lang="ru-RU" sz="2900" dirty="0" err="1"/>
              <a:t>що</a:t>
            </a:r>
            <a:r>
              <a:rPr lang="ru-RU" sz="2900" dirty="0"/>
              <a:t> належать до  предмету </a:t>
            </a:r>
            <a:r>
              <a:rPr lang="ru-RU" sz="2900" dirty="0" err="1"/>
              <a:t>перевірки</a:t>
            </a:r>
            <a:r>
              <a:rPr lang="ru-RU" sz="2900" dirty="0"/>
              <a:t> </a:t>
            </a:r>
            <a:r>
              <a:rPr lang="ru-RU" sz="2900" dirty="0" err="1"/>
              <a:t>касаційного</a:t>
            </a:r>
            <a:r>
              <a:rPr lang="ru-RU" sz="2900" dirty="0"/>
              <a:t> суду </a:t>
            </a:r>
            <a:r>
              <a:rPr lang="ru-RU" sz="2900" dirty="0" err="1"/>
              <a:t>згідно</a:t>
            </a:r>
            <a:r>
              <a:rPr lang="ru-RU" sz="2900" dirty="0"/>
              <a:t> з </a:t>
            </a:r>
            <a:r>
              <a:rPr lang="ru-RU" sz="2900" dirty="0" err="1"/>
              <a:t>частиною</a:t>
            </a:r>
            <a:r>
              <a:rPr lang="ru-RU" sz="2900" dirty="0"/>
              <a:t> </a:t>
            </a:r>
            <a:r>
              <a:rPr lang="ru-RU" sz="2900" dirty="0" err="1"/>
              <a:t>першою</a:t>
            </a:r>
            <a:r>
              <a:rPr lang="ru-RU" sz="2900" dirty="0"/>
              <a:t> </a:t>
            </a:r>
            <a:r>
              <a:rPr lang="ru-RU" sz="2900" dirty="0" err="1"/>
              <a:t>статті</a:t>
            </a:r>
            <a:r>
              <a:rPr lang="ru-RU" sz="2900" dirty="0"/>
              <a:t> 438 КПК і  </a:t>
            </a:r>
            <a:r>
              <a:rPr lang="ru-RU" sz="2900" dirty="0" err="1"/>
              <a:t>спрямовані</a:t>
            </a:r>
            <a:r>
              <a:rPr lang="ru-RU" sz="2900" dirty="0"/>
              <a:t> на  </a:t>
            </a:r>
            <a:r>
              <a:rPr lang="ru-RU" sz="2900" dirty="0" err="1"/>
              <a:t>покращення</a:t>
            </a:r>
            <a:r>
              <a:rPr lang="ru-RU" sz="2900" dirty="0"/>
              <a:t> правового становища особи, яка </a:t>
            </a:r>
            <a:r>
              <a:rPr lang="ru-RU" sz="2900" dirty="0" err="1"/>
              <a:t>піддається</a:t>
            </a:r>
            <a:r>
              <a:rPr lang="ru-RU" sz="2900" dirty="0"/>
              <a:t> </a:t>
            </a:r>
            <a:r>
              <a:rPr lang="ru-RU" sz="2900" dirty="0" err="1"/>
              <a:t>кримінальному</a:t>
            </a:r>
            <a:r>
              <a:rPr lang="ru-RU" sz="2900" dirty="0"/>
              <a:t> </a:t>
            </a:r>
            <a:r>
              <a:rPr lang="ru-RU" sz="2900" dirty="0" err="1"/>
              <a:t>переслідуванню</a:t>
            </a:r>
            <a:r>
              <a:rPr lang="ru-RU" sz="2900" dirty="0"/>
              <a:t>, </a:t>
            </a:r>
            <a:r>
              <a:rPr lang="ru-RU" sz="2900" dirty="0" err="1"/>
              <a:t>мають</a:t>
            </a:r>
            <a:r>
              <a:rPr lang="ru-RU" sz="2900" dirty="0"/>
              <a:t> </a:t>
            </a:r>
            <a:r>
              <a:rPr lang="ru-RU" sz="2900" dirty="0" err="1"/>
              <a:t>вирішуватися</a:t>
            </a:r>
            <a:r>
              <a:rPr lang="ru-RU" sz="2900" dirty="0"/>
              <a:t> судом </a:t>
            </a:r>
            <a:r>
              <a:rPr lang="ru-RU" sz="2900" dirty="0" err="1"/>
              <a:t>касаційної</a:t>
            </a:r>
            <a:r>
              <a:rPr lang="ru-RU" sz="2900" dirty="0"/>
              <a:t> </a:t>
            </a:r>
            <a:r>
              <a:rPr lang="ru-RU" sz="2900" dirty="0" err="1"/>
              <a:t>інстанції</a:t>
            </a:r>
            <a:r>
              <a:rPr lang="ru-RU" sz="2900" dirty="0"/>
              <a:t> по </a:t>
            </a:r>
            <a:r>
              <a:rPr lang="ru-RU" sz="2900" dirty="0" err="1"/>
              <a:t>суті</a:t>
            </a:r>
            <a:r>
              <a:rPr lang="ru-RU" sz="2900" dirty="0"/>
              <a:t> </a:t>
            </a:r>
            <a:r>
              <a:rPr lang="ru-RU" sz="2900" dirty="0" err="1"/>
              <a:t>незалежно</a:t>
            </a:r>
            <a:r>
              <a:rPr lang="ru-RU" sz="2900" dirty="0"/>
              <a:t> </a:t>
            </a:r>
            <a:r>
              <a:rPr lang="ru-RU" sz="2900" dirty="0" err="1"/>
              <a:t>від</a:t>
            </a:r>
            <a:r>
              <a:rPr lang="ru-RU" sz="2900" dirty="0"/>
              <a:t> того, </a:t>
            </a:r>
            <a:r>
              <a:rPr lang="ru-RU" sz="2900" dirty="0" err="1"/>
              <a:t>чи</a:t>
            </a:r>
            <a:r>
              <a:rPr lang="ru-RU" sz="2900" dirty="0"/>
              <a:t> ставили </a:t>
            </a:r>
            <a:r>
              <a:rPr lang="ru-RU" sz="2900" dirty="0" err="1"/>
              <a:t>їх</a:t>
            </a:r>
            <a:r>
              <a:rPr lang="ru-RU" sz="2900" dirty="0"/>
              <a:t> </a:t>
            </a:r>
            <a:r>
              <a:rPr lang="ru-RU" sz="2900" dirty="0" err="1"/>
              <a:t>сторони</a:t>
            </a:r>
            <a:r>
              <a:rPr lang="ru-RU" sz="2900" dirty="0"/>
              <a:t> перед судами </a:t>
            </a:r>
            <a:r>
              <a:rPr lang="ru-RU" sz="2900" dirty="0" err="1"/>
              <a:t>попередніх</a:t>
            </a:r>
            <a:r>
              <a:rPr lang="ru-RU" sz="2900" dirty="0"/>
              <a:t> </a:t>
            </a:r>
            <a:r>
              <a:rPr lang="ru-RU" sz="2900" dirty="0" err="1"/>
              <a:t>інстанцій</a:t>
            </a:r>
            <a:r>
              <a:rPr lang="ru-RU" sz="2900" dirty="0"/>
              <a:t>.</a:t>
            </a:r>
          </a:p>
          <a:p>
            <a:pPr marL="0" indent="0">
              <a:buNone/>
            </a:pPr>
            <a:endParaRPr lang="en-US" dirty="0"/>
          </a:p>
        </p:txBody>
      </p:sp>
    </p:spTree>
    <p:extLst>
      <p:ext uri="{BB962C8B-B14F-4D97-AF65-F5344CB8AC3E}">
        <p14:creationId xmlns:p14="http://schemas.microsoft.com/office/powerpoint/2010/main" val="24721869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6192688"/>
          </a:xfrm>
        </p:spPr>
        <p:txBody>
          <a:bodyPr>
            <a:normAutofit fontScale="85000" lnSpcReduction="20000"/>
          </a:bodyPr>
          <a:lstStyle/>
          <a:p>
            <a:pPr marL="0" indent="0" algn="just">
              <a:buNone/>
            </a:pPr>
            <a:r>
              <a:rPr lang="ru-RU" b="1" dirty="0"/>
              <a:t>62. </a:t>
            </a:r>
            <a:r>
              <a:rPr lang="ru-RU" dirty="0"/>
              <a:t>Тим </a:t>
            </a:r>
            <a:r>
              <a:rPr lang="ru-RU" dirty="0" err="1"/>
              <a:t>більше</a:t>
            </a:r>
            <a:r>
              <a:rPr lang="ru-RU" dirty="0"/>
              <a:t> суд </a:t>
            </a:r>
            <a:r>
              <a:rPr lang="ru-RU" dirty="0" err="1"/>
              <a:t>касаційної</a:t>
            </a:r>
            <a:r>
              <a:rPr lang="ru-RU" dirty="0"/>
              <a:t> </a:t>
            </a:r>
            <a:r>
              <a:rPr lang="ru-RU" dirty="0" err="1"/>
              <a:t>інстанції</a:t>
            </a:r>
            <a:r>
              <a:rPr lang="ru-RU" dirty="0"/>
              <a:t> </a:t>
            </a:r>
            <a:r>
              <a:rPr lang="ru-RU" dirty="0" err="1"/>
              <a:t>наділений</a:t>
            </a:r>
            <a:r>
              <a:rPr lang="ru-RU" dirty="0"/>
              <a:t> </a:t>
            </a:r>
            <a:r>
              <a:rPr lang="ru-RU" dirty="0" err="1"/>
              <a:t>повноваженнями</a:t>
            </a:r>
            <a:r>
              <a:rPr lang="ru-RU" dirty="0"/>
              <a:t> </a:t>
            </a:r>
            <a:r>
              <a:rPr lang="ru-RU" dirty="0" err="1"/>
              <a:t>перевіряти</a:t>
            </a:r>
            <a:r>
              <a:rPr lang="ru-RU" dirty="0"/>
              <a:t> доводи </a:t>
            </a:r>
            <a:r>
              <a:rPr lang="ru-RU" dirty="0" err="1"/>
              <a:t>щодо</a:t>
            </a:r>
            <a:r>
              <a:rPr lang="ru-RU" dirty="0"/>
              <a:t> </a:t>
            </a:r>
            <a:r>
              <a:rPr lang="ru-RU" dirty="0" err="1"/>
              <a:t>допущених</a:t>
            </a:r>
            <a:r>
              <a:rPr lang="ru-RU" dirty="0"/>
              <a:t> при </a:t>
            </a:r>
            <a:r>
              <a:rPr lang="ru-RU" dirty="0" err="1"/>
              <a:t>ухваленні</a:t>
            </a:r>
            <a:r>
              <a:rPr lang="ru-RU" dirty="0"/>
              <a:t> </a:t>
            </a:r>
            <a:r>
              <a:rPr lang="ru-RU" dirty="0" err="1"/>
              <a:t>обвинувального</a:t>
            </a:r>
            <a:r>
              <a:rPr lang="ru-RU" dirty="0"/>
              <a:t> </a:t>
            </a:r>
            <a:r>
              <a:rPr lang="ru-RU" dirty="0" err="1"/>
              <a:t>вироку</a:t>
            </a:r>
            <a:r>
              <a:rPr lang="ru-RU" dirty="0"/>
              <a:t> </a:t>
            </a:r>
            <a:r>
              <a:rPr lang="ru-RU" dirty="0" err="1"/>
              <a:t>істотних</a:t>
            </a:r>
            <a:r>
              <a:rPr lang="ru-RU" dirty="0"/>
              <a:t> </a:t>
            </a:r>
            <a:r>
              <a:rPr lang="ru-RU" dirty="0" err="1"/>
              <a:t>порушень</a:t>
            </a:r>
            <a:r>
              <a:rPr lang="ru-RU" dirty="0"/>
              <a:t> прав </a:t>
            </a:r>
            <a:r>
              <a:rPr lang="ru-RU" dirty="0" err="1"/>
              <a:t>обвинуваченого</a:t>
            </a:r>
            <a:r>
              <a:rPr lang="ru-RU" dirty="0"/>
              <a:t>, </a:t>
            </a:r>
            <a:r>
              <a:rPr lang="ru-RU" dirty="0" err="1"/>
              <a:t>які</a:t>
            </a:r>
            <a:r>
              <a:rPr lang="ru-RU" dirty="0"/>
              <a:t> </a:t>
            </a:r>
            <a:r>
              <a:rPr lang="ru-RU" dirty="0" err="1"/>
              <a:t>наводяться</a:t>
            </a:r>
            <a:r>
              <a:rPr lang="ru-RU" dirty="0"/>
              <a:t> у </a:t>
            </a:r>
            <a:r>
              <a:rPr lang="ru-RU" dirty="0" err="1"/>
              <a:t>касаційних</a:t>
            </a:r>
            <a:r>
              <a:rPr lang="ru-RU" dirty="0"/>
              <a:t> </a:t>
            </a:r>
            <a:r>
              <a:rPr lang="ru-RU" dirty="0" err="1"/>
              <a:t>скаргах</a:t>
            </a:r>
            <a:r>
              <a:rPr lang="ru-RU" dirty="0"/>
              <a:t>, </a:t>
            </a:r>
            <a:r>
              <a:rPr lang="ru-RU" dirty="0" err="1"/>
              <a:t>однак</a:t>
            </a:r>
            <a:r>
              <a:rPr lang="ru-RU" dirty="0"/>
              <a:t> </a:t>
            </a:r>
            <a:r>
              <a:rPr lang="ru-RU" dirty="0" err="1"/>
              <a:t>вперше</a:t>
            </a:r>
            <a:r>
              <a:rPr lang="ru-RU" dirty="0"/>
              <a:t> </a:t>
            </a:r>
            <a:r>
              <a:rPr lang="ru-RU" dirty="0" err="1"/>
              <a:t>заявляються</a:t>
            </a:r>
            <a:r>
              <a:rPr lang="ru-RU" dirty="0"/>
              <a:t> сторонами на </a:t>
            </a:r>
            <a:r>
              <a:rPr lang="ru-RU" dirty="0" err="1"/>
              <a:t>стадії</a:t>
            </a:r>
            <a:r>
              <a:rPr lang="ru-RU" dirty="0"/>
              <a:t> </a:t>
            </a:r>
            <a:r>
              <a:rPr lang="ru-RU" dirty="0" err="1"/>
              <a:t>касаційного</a:t>
            </a:r>
            <a:r>
              <a:rPr lang="ru-RU" dirty="0"/>
              <a:t> </a:t>
            </a:r>
            <a:r>
              <a:rPr lang="ru-RU" dirty="0" err="1"/>
              <a:t>розгляду</a:t>
            </a:r>
            <a:r>
              <a:rPr lang="ru-RU" dirty="0"/>
              <a:t>. </a:t>
            </a:r>
            <a:r>
              <a:rPr lang="ru-RU" dirty="0" err="1"/>
              <a:t>Адже</a:t>
            </a:r>
            <a:r>
              <a:rPr lang="ru-RU" dirty="0"/>
              <a:t> </a:t>
            </a:r>
            <a:r>
              <a:rPr lang="ru-RU" dirty="0" err="1"/>
              <a:t>перевірка</a:t>
            </a:r>
            <a:r>
              <a:rPr lang="ru-RU" dirty="0"/>
              <a:t> таких </a:t>
            </a:r>
            <a:r>
              <a:rPr lang="ru-RU" dirty="0" err="1"/>
              <a:t>доводів</a:t>
            </a:r>
            <a:r>
              <a:rPr lang="ru-RU" dirty="0"/>
              <a:t> по </a:t>
            </a:r>
            <a:r>
              <a:rPr lang="ru-RU" dirty="0" err="1"/>
              <a:t>суті</a:t>
            </a:r>
            <a:r>
              <a:rPr lang="ru-RU" dirty="0"/>
              <a:t> </a:t>
            </a:r>
            <a:r>
              <a:rPr lang="ru-RU" dirty="0" err="1"/>
              <a:t>дає</a:t>
            </a:r>
            <a:r>
              <a:rPr lang="ru-RU" dirty="0"/>
              <a:t> суду </a:t>
            </a:r>
            <a:r>
              <a:rPr lang="ru-RU" dirty="0" err="1"/>
              <a:t>можливість</a:t>
            </a:r>
            <a:r>
              <a:rPr lang="ru-RU" dirty="0"/>
              <a:t>, у </a:t>
            </a:r>
            <a:r>
              <a:rPr lang="ru-RU" dirty="0" err="1"/>
              <a:t>разі</a:t>
            </a:r>
            <a:r>
              <a:rPr lang="ru-RU" dirty="0"/>
              <a:t> </a:t>
            </a:r>
            <a:r>
              <a:rPr lang="ru-RU" dirty="0" err="1"/>
              <a:t>їх</a:t>
            </a:r>
            <a:r>
              <a:rPr lang="ru-RU" dirty="0"/>
              <a:t> </a:t>
            </a:r>
            <a:r>
              <a:rPr lang="ru-RU" dirty="0" err="1"/>
              <a:t>підтвердження</a:t>
            </a:r>
            <a:r>
              <a:rPr lang="ru-RU" dirty="0"/>
              <a:t>, </a:t>
            </a:r>
            <a:r>
              <a:rPr lang="ru-RU" dirty="0" err="1"/>
              <a:t>прийняти</a:t>
            </a:r>
            <a:r>
              <a:rPr lang="ru-RU" dirty="0"/>
              <a:t> </a:t>
            </a:r>
            <a:r>
              <a:rPr lang="ru-RU" dirty="0" err="1"/>
              <a:t>рішення</a:t>
            </a:r>
            <a:r>
              <a:rPr lang="ru-RU" dirty="0"/>
              <a:t> про </a:t>
            </a:r>
            <a:r>
              <a:rPr lang="ru-RU" dirty="0" err="1"/>
              <a:t>скасування</a:t>
            </a:r>
            <a:r>
              <a:rPr lang="ru-RU" dirty="0"/>
              <a:t> </a:t>
            </a:r>
            <a:r>
              <a:rPr lang="ru-RU" dirty="0" err="1"/>
              <a:t>або</a:t>
            </a:r>
            <a:r>
              <a:rPr lang="ru-RU" dirty="0"/>
              <a:t> </a:t>
            </a:r>
            <a:r>
              <a:rPr lang="ru-RU" dirty="0" err="1"/>
              <a:t>зміну</a:t>
            </a:r>
            <a:r>
              <a:rPr lang="ru-RU" dirty="0"/>
              <a:t> </a:t>
            </a:r>
            <a:r>
              <a:rPr lang="ru-RU" dirty="0" err="1"/>
              <a:t>обвинувального</a:t>
            </a:r>
            <a:r>
              <a:rPr lang="ru-RU" dirty="0"/>
              <a:t> </a:t>
            </a:r>
            <a:r>
              <a:rPr lang="ru-RU" dirty="0" err="1"/>
              <a:t>вироку</a:t>
            </a:r>
            <a:r>
              <a:rPr lang="ru-RU" dirty="0"/>
              <a:t> і </a:t>
            </a:r>
            <a:r>
              <a:rPr lang="ru-RU" dirty="0" err="1"/>
              <a:t>створити</a:t>
            </a:r>
            <a:r>
              <a:rPr lang="ru-RU" dirty="0"/>
              <a:t> у </a:t>
            </a:r>
            <a:r>
              <a:rPr lang="ru-RU" dirty="0" err="1"/>
              <a:t>такий</a:t>
            </a:r>
            <a:r>
              <a:rPr lang="ru-RU" dirty="0"/>
              <a:t> </a:t>
            </a:r>
            <a:r>
              <a:rPr lang="ru-RU" dirty="0" err="1"/>
              <a:t>спосіб</a:t>
            </a:r>
            <a:r>
              <a:rPr lang="ru-RU" dirty="0"/>
              <a:t> </a:t>
            </a:r>
            <a:r>
              <a:rPr lang="ru-RU" dirty="0" err="1"/>
              <a:t>умови</a:t>
            </a:r>
            <a:r>
              <a:rPr lang="ru-RU" dirty="0"/>
              <a:t> для </a:t>
            </a:r>
            <a:r>
              <a:rPr lang="ru-RU" dirty="0" err="1"/>
              <a:t>належної</a:t>
            </a:r>
            <a:r>
              <a:rPr lang="ru-RU" dirty="0"/>
              <a:t> </a:t>
            </a:r>
            <a:r>
              <a:rPr lang="ru-RU" dirty="0" err="1"/>
              <a:t>реалізації</a:t>
            </a:r>
            <a:r>
              <a:rPr lang="ru-RU" dirty="0"/>
              <a:t> прав </a:t>
            </a:r>
            <a:r>
              <a:rPr lang="ru-RU" dirty="0" err="1"/>
              <a:t>обвинуваченого</a:t>
            </a:r>
            <a:r>
              <a:rPr lang="ru-RU" dirty="0"/>
              <a:t> і для </a:t>
            </a:r>
            <a:r>
              <a:rPr lang="ru-RU" dirty="0" err="1"/>
              <a:t>покращення</a:t>
            </a:r>
            <a:r>
              <a:rPr lang="ru-RU" dirty="0"/>
              <a:t> </a:t>
            </a:r>
            <a:r>
              <a:rPr lang="ru-RU" dirty="0" err="1"/>
              <a:t>його</a:t>
            </a:r>
            <a:r>
              <a:rPr lang="ru-RU" dirty="0"/>
              <a:t> становища.</a:t>
            </a:r>
          </a:p>
          <a:p>
            <a:pPr marL="0" indent="0" algn="just">
              <a:buNone/>
            </a:pPr>
            <a:r>
              <a:rPr lang="ru-RU" b="1" dirty="0"/>
              <a:t>63. </a:t>
            </a:r>
            <a:r>
              <a:rPr lang="ru-RU" dirty="0"/>
              <a:t>Таким чином, </a:t>
            </a:r>
            <a:r>
              <a:rPr lang="ru-RU" dirty="0" err="1"/>
              <a:t>поставлені</a:t>
            </a:r>
            <a:r>
              <a:rPr lang="ru-RU" dirty="0"/>
              <a:t> у </a:t>
            </a:r>
            <a:r>
              <a:rPr lang="ru-RU" dirty="0" err="1"/>
              <a:t>касаційних</a:t>
            </a:r>
            <a:r>
              <a:rPr lang="ru-RU" dirty="0"/>
              <a:t> </a:t>
            </a:r>
            <a:r>
              <a:rPr lang="ru-RU" dirty="0" err="1"/>
              <a:t>скаргах</a:t>
            </a:r>
            <a:r>
              <a:rPr lang="ru-RU" dirty="0"/>
              <a:t> </a:t>
            </a:r>
            <a:r>
              <a:rPr lang="ru-RU" dirty="0" err="1"/>
              <a:t>питання</a:t>
            </a:r>
            <a:r>
              <a:rPr lang="ru-RU" dirty="0"/>
              <a:t>, </a:t>
            </a:r>
            <a:r>
              <a:rPr lang="ru-RU" dirty="0" err="1"/>
              <a:t>що</a:t>
            </a:r>
            <a:r>
              <a:rPr lang="ru-RU" dirty="0"/>
              <a:t> належать до  предмета </a:t>
            </a:r>
            <a:r>
              <a:rPr lang="ru-RU" dirty="0" err="1"/>
              <a:t>перевірки</a:t>
            </a:r>
            <a:r>
              <a:rPr lang="ru-RU" dirty="0"/>
              <a:t> </a:t>
            </a:r>
            <a:r>
              <a:rPr lang="ru-RU" dirty="0" err="1"/>
              <a:t>касаційного</a:t>
            </a:r>
            <a:r>
              <a:rPr lang="ru-RU" dirty="0"/>
              <a:t> суду </a:t>
            </a:r>
            <a:r>
              <a:rPr lang="ru-RU" dirty="0" err="1"/>
              <a:t>згідно</a:t>
            </a:r>
            <a:r>
              <a:rPr lang="ru-RU" dirty="0"/>
              <a:t> з </a:t>
            </a:r>
            <a:r>
              <a:rPr lang="ru-RU" dirty="0" err="1"/>
              <a:t>частиною</a:t>
            </a:r>
            <a:r>
              <a:rPr lang="ru-RU" dirty="0"/>
              <a:t> 1 </a:t>
            </a:r>
            <a:r>
              <a:rPr lang="ru-RU" dirty="0" err="1"/>
              <a:t>статті</a:t>
            </a:r>
            <a:r>
              <a:rPr lang="ru-RU" dirty="0"/>
              <a:t> 438 КПК і  </a:t>
            </a:r>
            <a:r>
              <a:rPr lang="ru-RU" dirty="0" err="1"/>
              <a:t>спрямовані</a:t>
            </a:r>
            <a:r>
              <a:rPr lang="ru-RU" dirty="0"/>
              <a:t> на </a:t>
            </a:r>
            <a:r>
              <a:rPr lang="ru-RU" dirty="0" err="1"/>
              <a:t>покращення</a:t>
            </a:r>
            <a:r>
              <a:rPr lang="ru-RU" dirty="0"/>
              <a:t> правового становища особи, яка </a:t>
            </a:r>
            <a:r>
              <a:rPr lang="ru-RU" dirty="0" err="1"/>
              <a:t>піддається</a:t>
            </a:r>
            <a:r>
              <a:rPr lang="ru-RU" dirty="0"/>
              <a:t> </a:t>
            </a:r>
            <a:r>
              <a:rPr lang="ru-RU" dirty="0" err="1"/>
              <a:t>кримінальному</a:t>
            </a:r>
            <a:r>
              <a:rPr lang="ru-RU" dirty="0"/>
              <a:t> </a:t>
            </a:r>
            <a:r>
              <a:rPr lang="ru-RU" dirty="0" err="1"/>
              <a:t>переслідуванню</a:t>
            </a:r>
            <a:r>
              <a:rPr lang="ru-RU" dirty="0"/>
              <a:t>, </a:t>
            </a:r>
            <a:r>
              <a:rPr lang="ru-RU" dirty="0" err="1"/>
              <a:t>мають</a:t>
            </a:r>
            <a:r>
              <a:rPr lang="ru-RU" dirty="0"/>
              <a:t> </a:t>
            </a:r>
            <a:r>
              <a:rPr lang="ru-RU" dirty="0" err="1"/>
              <a:t>вирішуватися</a:t>
            </a:r>
            <a:r>
              <a:rPr lang="ru-RU" dirty="0"/>
              <a:t> судом </a:t>
            </a:r>
            <a:r>
              <a:rPr lang="ru-RU" dirty="0" err="1"/>
              <a:t>касаційної</a:t>
            </a:r>
            <a:r>
              <a:rPr lang="ru-RU" dirty="0"/>
              <a:t> </a:t>
            </a:r>
            <a:r>
              <a:rPr lang="ru-RU" dirty="0" err="1"/>
              <a:t>інстанції</a:t>
            </a:r>
            <a:r>
              <a:rPr lang="ru-RU" dirty="0"/>
              <a:t> по  </a:t>
            </a:r>
            <a:r>
              <a:rPr lang="ru-RU" dirty="0" err="1"/>
              <a:t>суті</a:t>
            </a:r>
            <a:r>
              <a:rPr lang="ru-RU" dirty="0"/>
              <a:t> </a:t>
            </a:r>
            <a:r>
              <a:rPr lang="ru-RU" dirty="0" err="1"/>
              <a:t>незалежно</a:t>
            </a:r>
            <a:r>
              <a:rPr lang="ru-RU" dirty="0"/>
              <a:t> </a:t>
            </a:r>
            <a:r>
              <a:rPr lang="ru-RU" dirty="0" err="1"/>
              <a:t>від</a:t>
            </a:r>
            <a:r>
              <a:rPr lang="ru-RU" dirty="0"/>
              <a:t> того, на </a:t>
            </a:r>
            <a:r>
              <a:rPr lang="ru-RU" dirty="0" err="1"/>
              <a:t>якій</a:t>
            </a:r>
            <a:r>
              <a:rPr lang="ru-RU" dirty="0"/>
              <a:t> </a:t>
            </a:r>
            <a:r>
              <a:rPr lang="ru-RU" dirty="0" err="1"/>
              <a:t>стадії</a:t>
            </a:r>
            <a:r>
              <a:rPr lang="ru-RU" dirty="0"/>
              <a:t> </a:t>
            </a:r>
            <a:r>
              <a:rPr lang="ru-RU" dirty="0" err="1"/>
              <a:t>процесу</a:t>
            </a:r>
            <a:r>
              <a:rPr lang="ru-RU" dirty="0"/>
              <a:t> вони </a:t>
            </a:r>
            <a:r>
              <a:rPr lang="ru-RU" dirty="0" err="1"/>
              <a:t>вперше</a:t>
            </a:r>
            <a:r>
              <a:rPr lang="ru-RU" dirty="0"/>
              <a:t> </a:t>
            </a:r>
            <a:r>
              <a:rPr lang="ru-RU" dirty="0" err="1"/>
              <a:t>порушуються</a:t>
            </a:r>
            <a:r>
              <a:rPr lang="ru-RU" dirty="0"/>
              <a:t>. </a:t>
            </a:r>
            <a:r>
              <a:rPr lang="ru-RU" dirty="0" err="1"/>
              <a:t>Відхилення</a:t>
            </a:r>
            <a:r>
              <a:rPr lang="ru-RU" dirty="0"/>
              <a:t> </a:t>
            </a:r>
            <a:r>
              <a:rPr lang="ru-RU" dirty="0" err="1"/>
              <a:t>касаційним</a:t>
            </a:r>
            <a:r>
              <a:rPr lang="ru-RU" dirty="0"/>
              <a:t> судом </a:t>
            </a:r>
            <a:r>
              <a:rPr lang="ru-RU" dirty="0" err="1"/>
              <a:t>відповідних</a:t>
            </a:r>
            <a:r>
              <a:rPr lang="ru-RU" dirty="0"/>
              <a:t> </a:t>
            </a:r>
            <a:r>
              <a:rPr lang="ru-RU" dirty="0" err="1"/>
              <a:t>доводів</a:t>
            </a:r>
            <a:r>
              <a:rPr lang="ru-RU" dirty="0"/>
              <a:t> </a:t>
            </a:r>
            <a:r>
              <a:rPr lang="ru-RU" dirty="0" err="1"/>
              <a:t>лише</a:t>
            </a:r>
            <a:r>
              <a:rPr lang="ru-RU" dirty="0"/>
              <a:t> на </a:t>
            </a:r>
            <a:r>
              <a:rPr lang="ru-RU" dirty="0" err="1"/>
              <a:t>тій</a:t>
            </a:r>
            <a:r>
              <a:rPr lang="ru-RU" dirty="0"/>
              <a:t> </a:t>
            </a:r>
            <a:r>
              <a:rPr lang="ru-RU" dirty="0" err="1"/>
              <a:t>підставі</a:t>
            </a:r>
            <a:r>
              <a:rPr lang="ru-RU" dirty="0"/>
              <a:t>, </a:t>
            </a:r>
            <a:r>
              <a:rPr lang="ru-RU" dirty="0" err="1"/>
              <a:t>що</a:t>
            </a:r>
            <a:r>
              <a:rPr lang="ru-RU" dirty="0"/>
              <a:t> вони не </a:t>
            </a:r>
            <a:r>
              <a:rPr lang="ru-RU" dirty="0" err="1"/>
              <a:t>заявлялися</a:t>
            </a:r>
            <a:r>
              <a:rPr lang="ru-RU" dirty="0"/>
              <a:t> у судах </a:t>
            </a:r>
            <a:r>
              <a:rPr lang="ru-RU" dirty="0" err="1"/>
              <a:t>попередніх</a:t>
            </a:r>
            <a:r>
              <a:rPr lang="ru-RU" dirty="0"/>
              <a:t> </a:t>
            </a:r>
            <a:r>
              <a:rPr lang="ru-RU" dirty="0" err="1"/>
              <a:t>інстанцій</a:t>
            </a:r>
            <a:r>
              <a:rPr lang="ru-RU" dirty="0"/>
              <a:t>, </a:t>
            </a:r>
            <a:r>
              <a:rPr lang="ru-RU" dirty="0" err="1"/>
              <a:t>призведе</a:t>
            </a:r>
            <a:r>
              <a:rPr lang="ru-RU" dirty="0"/>
              <a:t> до не </a:t>
            </a:r>
            <a:r>
              <a:rPr lang="ru-RU" dirty="0" err="1"/>
              <a:t>передбаченого</a:t>
            </a:r>
            <a:r>
              <a:rPr lang="ru-RU" dirty="0"/>
              <a:t> законом </a:t>
            </a:r>
            <a:r>
              <a:rPr lang="ru-RU" dirty="0" err="1"/>
              <a:t>обмеження</a:t>
            </a:r>
            <a:r>
              <a:rPr lang="ru-RU" dirty="0"/>
              <a:t> права особи на </a:t>
            </a:r>
            <a:r>
              <a:rPr lang="ru-RU" dirty="0" err="1"/>
              <a:t>судовий</a:t>
            </a:r>
            <a:r>
              <a:rPr lang="ru-RU" dirty="0"/>
              <a:t> </a:t>
            </a:r>
            <a:r>
              <a:rPr lang="ru-RU" dirty="0" err="1"/>
              <a:t>захист</a:t>
            </a:r>
            <a:r>
              <a:rPr lang="ru-RU" dirty="0"/>
              <a:t> у </a:t>
            </a:r>
            <a:r>
              <a:rPr lang="ru-RU" dirty="0" err="1"/>
              <a:t>суді</a:t>
            </a:r>
            <a:r>
              <a:rPr lang="ru-RU" dirty="0"/>
              <a:t> </a:t>
            </a:r>
            <a:r>
              <a:rPr lang="ru-RU" dirty="0" err="1"/>
              <a:t>вищого</a:t>
            </a:r>
            <a:r>
              <a:rPr lang="ru-RU" dirty="0"/>
              <a:t> </a:t>
            </a:r>
            <a:r>
              <a:rPr lang="ru-RU" dirty="0" err="1"/>
              <a:t>рівня</a:t>
            </a:r>
            <a:r>
              <a:rPr lang="ru-RU" dirty="0"/>
              <a:t> і </a:t>
            </a:r>
            <a:r>
              <a:rPr lang="ru-RU" dirty="0" err="1"/>
              <a:t>суперечитиме</a:t>
            </a:r>
            <a:r>
              <a:rPr lang="ru-RU" dirty="0"/>
              <a:t> </a:t>
            </a:r>
            <a:r>
              <a:rPr lang="ru-RU" dirty="0" err="1"/>
              <a:t>засаді</a:t>
            </a:r>
            <a:r>
              <a:rPr lang="ru-RU" dirty="0"/>
              <a:t> верховенства права.</a:t>
            </a:r>
          </a:p>
          <a:p>
            <a:pPr marL="0" indent="0">
              <a:buNone/>
            </a:pPr>
            <a:endParaRPr lang="en-US" dirty="0"/>
          </a:p>
        </p:txBody>
      </p:sp>
    </p:spTree>
    <p:extLst>
      <p:ext uri="{BB962C8B-B14F-4D97-AF65-F5344CB8AC3E}">
        <p14:creationId xmlns:p14="http://schemas.microsoft.com/office/powerpoint/2010/main" val="132290033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720080"/>
          </a:xfrm>
        </p:spPr>
        <p:txBody>
          <a:bodyPr>
            <a:normAutofit fontScale="90000"/>
          </a:bodyPr>
          <a:lstStyle/>
          <a:p>
            <a:pPr algn="ctr"/>
            <a:r>
              <a:rPr lang="ru-RU" sz="2000" b="1" dirty="0" smtClean="0"/>
              <a:t/>
            </a:r>
            <a:br>
              <a:rPr lang="ru-RU" sz="2000" b="1" dirty="0" smtClean="0"/>
            </a:br>
            <a:r>
              <a:rPr lang="ru-RU" sz="2000" b="1" dirty="0"/>
              <a:t/>
            </a:r>
            <a:br>
              <a:rPr lang="ru-RU" sz="2000" b="1" dirty="0"/>
            </a:br>
            <a:r>
              <a:rPr lang="ru-RU" sz="2200" b="1" dirty="0"/>
              <a:t>Постанова </a:t>
            </a:r>
            <a:r>
              <a:rPr lang="ru-RU" sz="2200" b="1" dirty="0" err="1"/>
              <a:t>Великої</a:t>
            </a:r>
            <a:r>
              <a:rPr lang="ru-RU" sz="2200" b="1" dirty="0"/>
              <a:t> </a:t>
            </a:r>
            <a:r>
              <a:rPr lang="ru-RU" sz="2200" b="1" dirty="0" err="1"/>
              <a:t>палати</a:t>
            </a:r>
            <a:r>
              <a:rPr lang="ru-RU" sz="2200" b="1" dirty="0"/>
              <a:t> ВС </a:t>
            </a:r>
            <a:r>
              <a:rPr lang="ru-RU" sz="2200" b="1" dirty="0" err="1"/>
              <a:t>від</a:t>
            </a:r>
            <a:r>
              <a:rPr lang="ru-RU" sz="2200" b="1" dirty="0"/>
              <a:t> 29 </a:t>
            </a:r>
            <a:r>
              <a:rPr lang="ru-RU" sz="2200" b="1" dirty="0" err="1"/>
              <a:t>серпня</a:t>
            </a:r>
            <a:r>
              <a:rPr lang="ru-RU" sz="2200" b="1" dirty="0"/>
              <a:t> 2018 </a:t>
            </a:r>
            <a:r>
              <a:rPr lang="ru-RU" sz="2200" b="1" dirty="0" smtClean="0"/>
              <a:t>року</a:t>
            </a:r>
            <a:br>
              <a:rPr lang="ru-RU" sz="2200" b="1" dirty="0" smtClean="0"/>
            </a:br>
            <a:r>
              <a:rPr lang="ru-RU" sz="2200" b="1" dirty="0" smtClean="0"/>
              <a:t>по </a:t>
            </a:r>
            <a:r>
              <a:rPr lang="ru-RU" sz="2200" b="1" dirty="0" err="1"/>
              <a:t>справі</a:t>
            </a:r>
            <a:r>
              <a:rPr lang="ru-RU" sz="2200" b="1" dirty="0"/>
              <a:t> № </a:t>
            </a:r>
            <a:r>
              <a:rPr lang="en-US" sz="2200" b="1" dirty="0"/>
              <a:t>663/537/17</a:t>
            </a:r>
          </a:p>
        </p:txBody>
      </p:sp>
      <p:sp>
        <p:nvSpPr>
          <p:cNvPr id="3" name="Объект 2"/>
          <p:cNvSpPr>
            <a:spLocks noGrp="1"/>
          </p:cNvSpPr>
          <p:nvPr>
            <p:ph idx="1"/>
          </p:nvPr>
        </p:nvSpPr>
        <p:spPr>
          <a:xfrm>
            <a:off x="457200" y="1196752"/>
            <a:ext cx="8229600" cy="5400600"/>
          </a:xfrm>
        </p:spPr>
        <p:txBody>
          <a:bodyPr>
            <a:normAutofit fontScale="85000" lnSpcReduction="20000"/>
          </a:bodyPr>
          <a:lstStyle/>
          <a:p>
            <a:pPr marL="0" indent="0">
              <a:buNone/>
            </a:pPr>
            <a:r>
              <a:rPr lang="ru-RU" b="1" i="1" dirty="0" err="1"/>
              <a:t>Правовий</a:t>
            </a:r>
            <a:r>
              <a:rPr lang="ru-RU" b="1" i="1" dirty="0"/>
              <a:t> </a:t>
            </a:r>
            <a:r>
              <a:rPr lang="ru-RU" b="1" i="1" dirty="0" err="1"/>
              <a:t>висновок</a:t>
            </a:r>
            <a:r>
              <a:rPr lang="ru-RU" b="1" i="1" dirty="0"/>
              <a:t> </a:t>
            </a:r>
            <a:r>
              <a:rPr lang="ru-RU" b="1" i="1" dirty="0" err="1"/>
              <a:t>щодо</a:t>
            </a:r>
            <a:r>
              <a:rPr lang="ru-RU" b="1" i="1" dirty="0"/>
              <a:t> </a:t>
            </a:r>
            <a:r>
              <a:rPr lang="ru-RU" b="1" i="1" dirty="0" err="1"/>
              <a:t>застосування</a:t>
            </a:r>
            <a:r>
              <a:rPr lang="ru-RU" b="1" i="1" dirty="0"/>
              <a:t> </a:t>
            </a:r>
            <a:r>
              <a:rPr lang="ru-RU" b="1" i="1" dirty="0" err="1"/>
              <a:t>норми</a:t>
            </a:r>
            <a:r>
              <a:rPr lang="ru-RU" b="1" i="1" dirty="0"/>
              <a:t> права, </a:t>
            </a:r>
            <a:r>
              <a:rPr lang="ru-RU" b="1" i="1" dirty="0" err="1"/>
              <a:t>передбаченої</a:t>
            </a:r>
            <a:r>
              <a:rPr lang="ru-RU" b="1" i="1" dirty="0"/>
              <a:t> ч. 5 </a:t>
            </a:r>
            <a:r>
              <a:rPr lang="ru-RU" b="1" i="1" dirty="0">
                <a:hlinkClick r:id="rId2" tooltip="Кримінальний кодекс України; нормативно-правовий акт № 2341-III від 05.04.2001"/>
              </a:rPr>
              <a:t>ст. 72 КК </a:t>
            </a:r>
            <a:r>
              <a:rPr lang="ru-RU" b="1" i="1" dirty="0" err="1">
                <a:hlinkClick r:id="rId2" tooltip="Кримінальний кодекс України; нормативно-правовий акт № 2341-III від 05.04.2001"/>
              </a:rPr>
              <a:t>України</a:t>
            </a:r>
            <a:r>
              <a:rPr lang="ru-RU" b="1" i="1" dirty="0"/>
              <a:t> (</a:t>
            </a:r>
            <a:r>
              <a:rPr lang="ru-RU" b="1" i="1" dirty="0" err="1"/>
              <a:t>зарахування</a:t>
            </a:r>
            <a:r>
              <a:rPr lang="ru-RU" b="1" i="1" dirty="0"/>
              <a:t> строку </a:t>
            </a:r>
            <a:r>
              <a:rPr lang="ru-RU" b="1" i="1" dirty="0" err="1"/>
              <a:t>попереднього</a:t>
            </a:r>
            <a:r>
              <a:rPr lang="ru-RU" b="1" i="1" dirty="0"/>
              <a:t> </a:t>
            </a:r>
            <a:r>
              <a:rPr lang="ru-RU" b="1" i="1" dirty="0" err="1"/>
              <a:t>ув'язнення</a:t>
            </a:r>
            <a:r>
              <a:rPr lang="ru-RU" b="1" i="1" dirty="0"/>
              <a:t> у строк </a:t>
            </a:r>
            <a:r>
              <a:rPr lang="ru-RU" b="1" i="1" dirty="0" err="1"/>
              <a:t>покарання</a:t>
            </a:r>
            <a:r>
              <a:rPr lang="ru-RU" b="1" i="1" dirty="0" smtClean="0"/>
              <a:t>)</a:t>
            </a:r>
            <a:endParaRPr lang="ru-RU" dirty="0"/>
          </a:p>
          <a:p>
            <a:pPr marL="0" indent="0">
              <a:buNone/>
            </a:pPr>
            <a:r>
              <a:rPr lang="ru-RU" b="1" dirty="0"/>
              <a:t>102. </a:t>
            </a:r>
            <a:r>
              <a:rPr lang="ru-RU" dirty="0" err="1"/>
              <a:t>Положення</a:t>
            </a:r>
            <a:r>
              <a:rPr lang="ru-RU" dirty="0"/>
              <a:t> ч. 5 </a:t>
            </a:r>
            <a:r>
              <a:rPr lang="ru-RU" dirty="0">
                <a:hlinkClick r:id="rId2" tooltip="Кримінальний кодекс України; нормативно-правовий акт № 2341-III від 05.04.2001"/>
              </a:rPr>
              <a:t>ст. 72 КК </a:t>
            </a:r>
            <a:r>
              <a:rPr lang="ru-RU" dirty="0" err="1">
                <a:hlinkClick r:id="rId2" tooltip="Кримінальний кодекс України; нормативно-правовий акт № 2341-III від 05.04.2001"/>
              </a:rPr>
              <a:t>України</a:t>
            </a:r>
            <a:r>
              <a:rPr lang="ru-RU" dirty="0"/>
              <a:t> </a:t>
            </a:r>
            <a:r>
              <a:rPr lang="ru-RU" dirty="0" err="1"/>
              <a:t>щодо</a:t>
            </a:r>
            <a:r>
              <a:rPr lang="ru-RU" dirty="0"/>
              <a:t> правил </a:t>
            </a:r>
            <a:r>
              <a:rPr lang="ru-RU" dirty="0" err="1"/>
              <a:t>зарахування</a:t>
            </a:r>
            <a:r>
              <a:rPr lang="ru-RU" dirty="0"/>
              <a:t> </a:t>
            </a:r>
            <a:r>
              <a:rPr lang="ru-RU" dirty="0" err="1"/>
              <a:t>попереднього</a:t>
            </a:r>
            <a:r>
              <a:rPr lang="ru-RU" dirty="0"/>
              <a:t> </a:t>
            </a:r>
            <a:r>
              <a:rPr lang="ru-RU" dirty="0" err="1"/>
              <a:t>ув'язнення</a:t>
            </a:r>
            <a:r>
              <a:rPr lang="ru-RU" dirty="0"/>
              <a:t> до строку </a:t>
            </a:r>
            <a:r>
              <a:rPr lang="ru-RU" dirty="0" err="1"/>
              <a:t>позбавлення</a:t>
            </a:r>
            <a:r>
              <a:rPr lang="ru-RU" dirty="0"/>
              <a:t> </a:t>
            </a:r>
            <a:r>
              <a:rPr lang="ru-RU" dirty="0" err="1"/>
              <a:t>волі</a:t>
            </a:r>
            <a:r>
              <a:rPr lang="ru-RU" dirty="0"/>
              <a:t> </a:t>
            </a:r>
            <a:r>
              <a:rPr lang="ru-RU" dirty="0" err="1"/>
              <a:t>чи</a:t>
            </a:r>
            <a:r>
              <a:rPr lang="ru-RU" dirty="0"/>
              <a:t> </a:t>
            </a:r>
            <a:r>
              <a:rPr lang="ru-RU" dirty="0" err="1"/>
              <a:t>інших</a:t>
            </a:r>
            <a:r>
              <a:rPr lang="ru-RU" dirty="0"/>
              <a:t> </a:t>
            </a:r>
            <a:r>
              <a:rPr lang="ru-RU" dirty="0" err="1"/>
              <a:t>видів</a:t>
            </a:r>
            <a:r>
              <a:rPr lang="ru-RU" dirty="0"/>
              <a:t> </a:t>
            </a:r>
            <a:r>
              <a:rPr lang="ru-RU" dirty="0" err="1"/>
              <a:t>покарань</a:t>
            </a:r>
            <a:r>
              <a:rPr lang="ru-RU" dirty="0"/>
              <a:t>, </a:t>
            </a:r>
            <a:r>
              <a:rPr lang="ru-RU" dirty="0" err="1"/>
              <a:t>передбачених</a:t>
            </a:r>
            <a:r>
              <a:rPr lang="ru-RU" dirty="0"/>
              <a:t> у ч. 1 </a:t>
            </a:r>
            <a:r>
              <a:rPr lang="ru-RU" dirty="0">
                <a:hlinkClick r:id="rId2" tooltip="Кримінальний кодекс України; нормативно-правовий акт № 2341-III від 05.04.2001"/>
              </a:rPr>
              <a:t>ст. 72 КК </a:t>
            </a:r>
            <a:r>
              <a:rPr lang="ru-RU" dirty="0" err="1">
                <a:hlinkClick r:id="rId2" tooltip="Кримінальний кодекс України; нормативно-правовий акт № 2341-III від 05.04.2001"/>
              </a:rPr>
              <a:t>України</a:t>
            </a:r>
            <a:r>
              <a:rPr lang="ru-RU" dirty="0"/>
              <a:t>, </a:t>
            </a:r>
            <a:r>
              <a:rPr lang="ru-RU" dirty="0" err="1"/>
              <a:t>визначають</a:t>
            </a:r>
            <a:r>
              <a:rPr lang="ru-RU" dirty="0"/>
              <a:t> «</a:t>
            </a:r>
            <a:r>
              <a:rPr lang="ru-RU" dirty="0" err="1"/>
              <a:t>інші</a:t>
            </a:r>
            <a:r>
              <a:rPr lang="ru-RU" dirty="0"/>
              <a:t> </a:t>
            </a:r>
            <a:r>
              <a:rPr lang="ru-RU" dirty="0" err="1"/>
              <a:t>кримінально-правові</a:t>
            </a:r>
            <a:r>
              <a:rPr lang="ru-RU" dirty="0"/>
              <a:t> </a:t>
            </a:r>
            <a:r>
              <a:rPr lang="ru-RU" dirty="0" err="1"/>
              <a:t>наслідки</a:t>
            </a:r>
            <a:r>
              <a:rPr lang="ru-RU" dirty="0"/>
              <a:t> </a:t>
            </a:r>
            <a:r>
              <a:rPr lang="ru-RU" dirty="0" err="1"/>
              <a:t>діяння</a:t>
            </a:r>
            <a:r>
              <a:rPr lang="ru-RU" dirty="0"/>
              <a:t>» у </a:t>
            </a:r>
            <a:r>
              <a:rPr lang="ru-RU" dirty="0" err="1"/>
              <a:t>розумінні</a:t>
            </a:r>
            <a:r>
              <a:rPr lang="ru-RU" dirty="0"/>
              <a:t> ч. 2 </a:t>
            </a:r>
            <a:r>
              <a:rPr lang="ru-RU" dirty="0">
                <a:hlinkClick r:id="rId3" tooltip="Кримінальний кодекс України; нормативно-правовий акт № 2341-III від 05.04.2001"/>
              </a:rPr>
              <a:t>ст. 4 КК </a:t>
            </a:r>
            <a:r>
              <a:rPr lang="ru-RU" dirty="0" err="1">
                <a:hlinkClick r:id="rId3" tooltip="Кримінальний кодекс України; нормативно-правовий акт № 2341-III від 05.04.2001"/>
              </a:rPr>
              <a:t>України</a:t>
            </a:r>
            <a:r>
              <a:rPr lang="ru-RU" dirty="0"/>
              <a:t>.</a:t>
            </a:r>
          </a:p>
          <a:p>
            <a:pPr marL="0" indent="0">
              <a:buNone/>
            </a:pPr>
            <a:r>
              <a:rPr lang="ru-RU" b="1" dirty="0"/>
              <a:t>103. </a:t>
            </a:r>
            <a:r>
              <a:rPr lang="ru-RU" dirty="0" err="1"/>
              <a:t>Якщо</a:t>
            </a:r>
            <a:r>
              <a:rPr lang="ru-RU" dirty="0"/>
              <a:t> особа вчинила </a:t>
            </a:r>
            <a:r>
              <a:rPr lang="ru-RU" dirty="0" err="1"/>
              <a:t>злочин</a:t>
            </a:r>
            <a:r>
              <a:rPr lang="ru-RU" dirty="0"/>
              <a:t> в </a:t>
            </a:r>
            <a:r>
              <a:rPr lang="ru-RU" dirty="0" err="1"/>
              <a:t>період</a:t>
            </a:r>
            <a:r>
              <a:rPr lang="ru-RU" dirty="0"/>
              <a:t> з 24 </a:t>
            </a:r>
            <a:r>
              <a:rPr lang="ru-RU" dirty="0" err="1"/>
              <a:t>грудня</a:t>
            </a:r>
            <a:r>
              <a:rPr lang="ru-RU" dirty="0"/>
              <a:t> 2015 року до 20 </a:t>
            </a:r>
            <a:r>
              <a:rPr lang="ru-RU" dirty="0" err="1"/>
              <a:t>червня</a:t>
            </a:r>
            <a:r>
              <a:rPr lang="ru-RU" dirty="0"/>
              <a:t> 2017 року (</a:t>
            </a:r>
            <a:r>
              <a:rPr lang="ru-RU" dirty="0" err="1"/>
              <a:t>включно</a:t>
            </a:r>
            <a:r>
              <a:rPr lang="ru-RU" dirty="0"/>
              <a:t>), то </a:t>
            </a:r>
            <a:r>
              <a:rPr lang="ru-RU" dirty="0" err="1"/>
              <a:t>під</a:t>
            </a:r>
            <a:r>
              <a:rPr lang="ru-RU" dirty="0"/>
              <a:t> час </a:t>
            </a:r>
            <a:r>
              <a:rPr lang="ru-RU" dirty="0" err="1"/>
              <a:t>зарахування</a:t>
            </a:r>
            <a:r>
              <a:rPr lang="ru-RU" dirty="0"/>
              <a:t> </a:t>
            </a:r>
            <a:r>
              <a:rPr lang="ru-RU" dirty="0" err="1"/>
              <a:t>попереднього</a:t>
            </a:r>
            <a:r>
              <a:rPr lang="ru-RU" dirty="0"/>
              <a:t> </a:t>
            </a:r>
            <a:r>
              <a:rPr lang="ru-RU" dirty="0" err="1"/>
              <a:t>ув'язнення</a:t>
            </a:r>
            <a:r>
              <a:rPr lang="ru-RU" dirty="0"/>
              <a:t> у строк </a:t>
            </a:r>
            <a:r>
              <a:rPr lang="ru-RU" dirty="0" err="1"/>
              <a:t>покарання</a:t>
            </a:r>
            <a:r>
              <a:rPr lang="ru-RU" dirty="0"/>
              <a:t> </a:t>
            </a:r>
            <a:r>
              <a:rPr lang="ru-RU" dirty="0" err="1"/>
              <a:t>застосуванню</a:t>
            </a:r>
            <a:r>
              <a:rPr lang="ru-RU" dirty="0"/>
              <a:t> </a:t>
            </a:r>
            <a:r>
              <a:rPr lang="ru-RU" dirty="0" err="1"/>
              <a:t>підлягає</a:t>
            </a:r>
            <a:r>
              <a:rPr lang="ru-RU" dirty="0"/>
              <a:t> ч. 5 </a:t>
            </a:r>
            <a:r>
              <a:rPr lang="ru-RU" dirty="0">
                <a:hlinkClick r:id="rId2" tooltip="Кримінальний кодекс України; нормативно-правовий акт № 2341-III від 05.04.2001"/>
              </a:rPr>
              <a:t>ст. 72 КК </a:t>
            </a:r>
            <a:r>
              <a:rPr lang="ru-RU" dirty="0" err="1">
                <a:hlinkClick r:id="rId2" tooltip="Кримінальний кодекс України; нормативно-правовий акт № 2341-III від 05.04.2001"/>
              </a:rPr>
              <a:t>України</a:t>
            </a:r>
            <a:r>
              <a:rPr lang="ru-RU" dirty="0"/>
              <a:t> в </a:t>
            </a:r>
            <a:r>
              <a:rPr lang="ru-RU" dirty="0" err="1"/>
              <a:t>редакції</a:t>
            </a:r>
            <a:r>
              <a:rPr lang="ru-RU" dirty="0"/>
              <a:t> </a:t>
            </a:r>
            <a:r>
              <a:rPr lang="ru-RU" dirty="0">
                <a:hlinkClick r:id="rId4"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Закону № 838-</a:t>
            </a:r>
            <a:r>
              <a:rPr lang="en-US" dirty="0">
                <a:hlinkClick r:id="rId4"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VIII</a:t>
            </a:r>
            <a:r>
              <a:rPr lang="en-US" dirty="0"/>
              <a:t> (</a:t>
            </a:r>
            <a:r>
              <a:rPr lang="ru-RU" dirty="0"/>
              <a:t>пряма </a:t>
            </a:r>
            <a:r>
              <a:rPr lang="ru-RU" dirty="0" err="1"/>
              <a:t>дія</a:t>
            </a:r>
            <a:r>
              <a:rPr lang="ru-RU" dirty="0"/>
              <a:t> </a:t>
            </a:r>
            <a:r>
              <a:rPr lang="ru-RU" dirty="0">
                <a:hlinkClick r:id="rId4"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Закону № 838-</a:t>
            </a:r>
            <a:r>
              <a:rPr lang="en-US" dirty="0">
                <a:hlinkClick r:id="rId4"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VIII</a:t>
            </a:r>
            <a:r>
              <a:rPr lang="en-US" dirty="0"/>
              <a:t>).</a:t>
            </a:r>
          </a:p>
          <a:p>
            <a:pPr marL="0" indent="0">
              <a:buNone/>
            </a:pPr>
            <a:r>
              <a:rPr lang="en-US" b="1" dirty="0"/>
              <a:t>104. </a:t>
            </a:r>
            <a:r>
              <a:rPr lang="ru-RU" dirty="0" err="1"/>
              <a:t>Якщо</a:t>
            </a:r>
            <a:r>
              <a:rPr lang="ru-RU" dirty="0"/>
              <a:t> особа вчинила </a:t>
            </a:r>
            <a:r>
              <a:rPr lang="ru-RU" dirty="0" err="1"/>
              <a:t>злочин</a:t>
            </a:r>
            <a:r>
              <a:rPr lang="ru-RU" dirty="0"/>
              <a:t> в </a:t>
            </a:r>
            <a:r>
              <a:rPr lang="ru-RU" dirty="0" err="1"/>
              <a:t>період</a:t>
            </a:r>
            <a:r>
              <a:rPr lang="ru-RU" dirty="0"/>
              <a:t> до 23 </a:t>
            </a:r>
            <a:r>
              <a:rPr lang="ru-RU" dirty="0" err="1"/>
              <a:t>грудня</a:t>
            </a:r>
            <a:r>
              <a:rPr lang="ru-RU" dirty="0"/>
              <a:t> 2015 року (</a:t>
            </a:r>
            <a:r>
              <a:rPr lang="ru-RU" dirty="0" err="1"/>
              <a:t>включно</a:t>
            </a:r>
            <a:r>
              <a:rPr lang="ru-RU" dirty="0"/>
              <a:t>), то </a:t>
            </a:r>
            <a:r>
              <a:rPr lang="ru-RU" dirty="0" err="1"/>
              <a:t>під</a:t>
            </a:r>
            <a:r>
              <a:rPr lang="ru-RU" dirty="0"/>
              <a:t> час </a:t>
            </a:r>
            <a:r>
              <a:rPr lang="ru-RU" dirty="0" err="1"/>
              <a:t>зарахування</a:t>
            </a:r>
            <a:r>
              <a:rPr lang="ru-RU" dirty="0"/>
              <a:t> </a:t>
            </a:r>
            <a:r>
              <a:rPr lang="ru-RU" dirty="0" err="1"/>
              <a:t>попереднього</a:t>
            </a:r>
            <a:r>
              <a:rPr lang="ru-RU" dirty="0"/>
              <a:t> </a:t>
            </a:r>
            <a:r>
              <a:rPr lang="ru-RU" dirty="0" err="1"/>
              <a:t>ув'язнення</a:t>
            </a:r>
            <a:r>
              <a:rPr lang="ru-RU" dirty="0"/>
              <a:t> у строк </a:t>
            </a:r>
            <a:r>
              <a:rPr lang="ru-RU" dirty="0" err="1"/>
              <a:t>покарання</a:t>
            </a:r>
            <a:r>
              <a:rPr lang="ru-RU" dirty="0"/>
              <a:t> </a:t>
            </a:r>
            <a:r>
              <a:rPr lang="ru-RU" dirty="0" err="1"/>
              <a:t>застосуванню</a:t>
            </a:r>
            <a:r>
              <a:rPr lang="ru-RU" dirty="0"/>
              <a:t> </a:t>
            </a:r>
            <a:r>
              <a:rPr lang="ru-RU" dirty="0" err="1"/>
              <a:t>підлягає</a:t>
            </a:r>
            <a:r>
              <a:rPr lang="ru-RU" dirty="0"/>
              <a:t> ч. 5 </a:t>
            </a:r>
            <a:r>
              <a:rPr lang="ru-RU" dirty="0">
                <a:hlinkClick r:id="rId2" tooltip="Кримінальний кодекс України; нормативно-правовий акт № 2341-III від 05.04.2001"/>
              </a:rPr>
              <a:t>ст. 72 КК </a:t>
            </a:r>
            <a:r>
              <a:rPr lang="ru-RU" dirty="0" err="1">
                <a:hlinkClick r:id="rId2" tooltip="Кримінальний кодекс України; нормативно-правовий акт № 2341-III від 05.04.2001"/>
              </a:rPr>
              <a:t>України</a:t>
            </a:r>
            <a:r>
              <a:rPr lang="ru-RU" dirty="0"/>
              <a:t> в </a:t>
            </a:r>
            <a:r>
              <a:rPr lang="ru-RU" dirty="0" err="1"/>
              <a:t>редакції</a:t>
            </a:r>
            <a:r>
              <a:rPr lang="ru-RU" dirty="0"/>
              <a:t> </a:t>
            </a:r>
            <a:r>
              <a:rPr lang="ru-RU" dirty="0">
                <a:hlinkClick r:id="rId4"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Закону № 838-</a:t>
            </a:r>
            <a:r>
              <a:rPr lang="en-US" dirty="0">
                <a:hlinkClick r:id="rId4"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VIII</a:t>
            </a:r>
            <a:r>
              <a:rPr lang="en-US" dirty="0"/>
              <a:t> (</a:t>
            </a:r>
            <a:r>
              <a:rPr lang="ru-RU" dirty="0" err="1"/>
              <a:t>зворотна</a:t>
            </a:r>
            <a:r>
              <a:rPr lang="ru-RU" dirty="0"/>
              <a:t> </a:t>
            </a:r>
            <a:r>
              <a:rPr lang="ru-RU" dirty="0" err="1"/>
              <a:t>дія</a:t>
            </a:r>
            <a:r>
              <a:rPr lang="ru-RU" dirty="0"/>
              <a:t> </a:t>
            </a:r>
            <a:r>
              <a:rPr lang="ru-RU" dirty="0">
                <a:hlinkClick r:id="rId4"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Закону № 838-</a:t>
            </a:r>
            <a:r>
              <a:rPr lang="en-US" dirty="0">
                <a:hlinkClick r:id="rId4"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VIII</a:t>
            </a:r>
            <a:r>
              <a:rPr lang="en-US" dirty="0"/>
              <a:t> </a:t>
            </a:r>
            <a:r>
              <a:rPr lang="ru-RU" dirty="0"/>
              <a:t>як такого, </a:t>
            </a:r>
            <a:r>
              <a:rPr lang="ru-RU" dirty="0" err="1"/>
              <a:t>який</a:t>
            </a:r>
            <a:r>
              <a:rPr lang="ru-RU" dirty="0"/>
              <a:t> «</a:t>
            </a:r>
            <a:r>
              <a:rPr lang="ru-RU" dirty="0" err="1"/>
              <a:t>іншим</a:t>
            </a:r>
            <a:r>
              <a:rPr lang="ru-RU" dirty="0"/>
              <a:t> чином </a:t>
            </a:r>
            <a:r>
              <a:rPr lang="ru-RU" dirty="0" err="1"/>
              <a:t>поліпшує</a:t>
            </a:r>
            <a:r>
              <a:rPr lang="ru-RU" dirty="0"/>
              <a:t> становище особи» у </a:t>
            </a:r>
            <a:r>
              <a:rPr lang="ru-RU" dirty="0" err="1"/>
              <a:t>розумінні</a:t>
            </a:r>
            <a:r>
              <a:rPr lang="ru-RU" dirty="0"/>
              <a:t> ч. 1 </a:t>
            </a:r>
            <a:r>
              <a:rPr lang="ru-RU" dirty="0">
                <a:hlinkClick r:id="rId5" tooltip="Кримінальний кодекс України; нормативно-правовий акт № 2341-III від 05.04.2001"/>
              </a:rPr>
              <a:t>ст. 5 КК </a:t>
            </a:r>
            <a:r>
              <a:rPr lang="ru-RU" dirty="0" err="1">
                <a:hlinkClick r:id="rId5" tooltip="Кримінальний кодекс України; нормативно-правовий акт № 2341-III від 05.04.2001"/>
              </a:rPr>
              <a:t>України</a:t>
            </a:r>
            <a:r>
              <a:rPr lang="ru-RU" dirty="0" smtClean="0"/>
              <a:t>).</a:t>
            </a:r>
          </a:p>
          <a:p>
            <a:pPr marL="0" indent="0">
              <a:buNone/>
            </a:pPr>
            <a:endParaRPr lang="en-US" dirty="0"/>
          </a:p>
        </p:txBody>
      </p:sp>
    </p:spTree>
    <p:extLst>
      <p:ext uri="{BB962C8B-B14F-4D97-AF65-F5344CB8AC3E}">
        <p14:creationId xmlns:p14="http://schemas.microsoft.com/office/powerpoint/2010/main" val="419519155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363272" cy="6120680"/>
          </a:xfrm>
        </p:spPr>
        <p:txBody>
          <a:bodyPr>
            <a:normAutofit fontScale="85000" lnSpcReduction="20000"/>
          </a:bodyPr>
          <a:lstStyle/>
          <a:p>
            <a:pPr marL="0" indent="0">
              <a:buNone/>
            </a:pPr>
            <a:r>
              <a:rPr lang="ru-RU" b="1" dirty="0"/>
              <a:t>105. </a:t>
            </a:r>
            <a:r>
              <a:rPr lang="ru-RU" dirty="0"/>
              <a:t>Таким чином, </a:t>
            </a:r>
            <a:r>
              <a:rPr lang="ru-RU" dirty="0" err="1"/>
              <a:t>якщо</a:t>
            </a:r>
            <a:r>
              <a:rPr lang="ru-RU" dirty="0"/>
              <a:t> особа вчинила </a:t>
            </a:r>
            <a:r>
              <a:rPr lang="ru-RU" dirty="0" err="1"/>
              <a:t>злочин</a:t>
            </a:r>
            <a:r>
              <a:rPr lang="ru-RU" dirty="0"/>
              <a:t> до 20 </a:t>
            </a:r>
            <a:r>
              <a:rPr lang="ru-RU" dirty="0" err="1"/>
              <a:t>червня</a:t>
            </a:r>
            <a:r>
              <a:rPr lang="ru-RU" dirty="0"/>
              <a:t> 2017 року (</a:t>
            </a:r>
            <a:r>
              <a:rPr lang="ru-RU" dirty="0" err="1"/>
              <a:t>включно</a:t>
            </a:r>
            <a:r>
              <a:rPr lang="ru-RU" dirty="0"/>
              <a:t>), то </a:t>
            </a:r>
            <a:r>
              <a:rPr lang="ru-RU" dirty="0" err="1"/>
              <a:t>під</a:t>
            </a:r>
            <a:r>
              <a:rPr lang="ru-RU" dirty="0"/>
              <a:t> час </a:t>
            </a:r>
            <a:r>
              <a:rPr lang="ru-RU" dirty="0" err="1"/>
              <a:t>зарахування</a:t>
            </a:r>
            <a:r>
              <a:rPr lang="ru-RU" dirty="0"/>
              <a:t> </a:t>
            </a:r>
            <a:r>
              <a:rPr lang="ru-RU" dirty="0" err="1"/>
              <a:t>попереднього</a:t>
            </a:r>
            <a:r>
              <a:rPr lang="ru-RU" dirty="0"/>
              <a:t> </a:t>
            </a:r>
            <a:r>
              <a:rPr lang="ru-RU" dirty="0" err="1"/>
              <a:t>ув'язнення</a:t>
            </a:r>
            <a:r>
              <a:rPr lang="ru-RU" dirty="0"/>
              <a:t> у строк </a:t>
            </a:r>
            <a:r>
              <a:rPr lang="ru-RU" dirty="0" err="1"/>
              <a:t>покарання</a:t>
            </a:r>
            <a:r>
              <a:rPr lang="ru-RU" dirty="0"/>
              <a:t> </a:t>
            </a:r>
            <a:r>
              <a:rPr lang="ru-RU" dirty="0" err="1"/>
              <a:t>застосуванню</a:t>
            </a:r>
            <a:r>
              <a:rPr lang="ru-RU" dirty="0"/>
              <a:t> </a:t>
            </a:r>
            <a:r>
              <a:rPr lang="ru-RU" dirty="0" err="1"/>
              <a:t>підлягає</a:t>
            </a:r>
            <a:r>
              <a:rPr lang="ru-RU" dirty="0"/>
              <a:t> ч. 5 </a:t>
            </a:r>
            <a:r>
              <a:rPr lang="ru-RU" dirty="0">
                <a:hlinkClick r:id="rId2" tooltip="Кримінальний кодекс України; нормативно-правовий акт № 2341-III від 05.04.2001"/>
              </a:rPr>
              <a:t>ст. 72 КК </a:t>
            </a:r>
            <a:r>
              <a:rPr lang="ru-RU" dirty="0" err="1">
                <a:hlinkClick r:id="rId2" tooltip="Кримінальний кодекс України; нормативно-правовий акт № 2341-III від 05.04.2001"/>
              </a:rPr>
              <a:t>України</a:t>
            </a:r>
            <a:r>
              <a:rPr lang="ru-RU" dirty="0"/>
              <a:t> в </a:t>
            </a:r>
            <a:r>
              <a:rPr lang="ru-RU" dirty="0" err="1"/>
              <a:t>редакції</a:t>
            </a:r>
            <a:r>
              <a:rPr lang="ru-RU" dirty="0"/>
              <a:t> </a:t>
            </a:r>
            <a:r>
              <a:rPr lang="ru-RU" dirty="0">
                <a:hlinkClick r:id="rId3"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Закону № 838-</a:t>
            </a:r>
            <a:r>
              <a:rPr lang="en-US" dirty="0">
                <a:hlinkClick r:id="rId3"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VIII</a:t>
            </a:r>
            <a:r>
              <a:rPr lang="en-US" dirty="0"/>
              <a:t> </a:t>
            </a:r>
            <a:r>
              <a:rPr lang="ru-RU" dirty="0"/>
              <a:t>в силу як </a:t>
            </a:r>
            <a:r>
              <a:rPr lang="ru-RU" dirty="0" err="1"/>
              <a:t>прямої</a:t>
            </a:r>
            <a:r>
              <a:rPr lang="ru-RU" dirty="0"/>
              <a:t>, так і </a:t>
            </a:r>
            <a:r>
              <a:rPr lang="ru-RU" dirty="0" err="1"/>
              <a:t>зворотної</a:t>
            </a:r>
            <a:r>
              <a:rPr lang="ru-RU" dirty="0"/>
              <a:t> </a:t>
            </a:r>
            <a:r>
              <a:rPr lang="ru-RU" dirty="0" err="1"/>
              <a:t>дії</a:t>
            </a:r>
            <a:r>
              <a:rPr lang="ru-RU" dirty="0"/>
              <a:t> </a:t>
            </a:r>
            <a:r>
              <a:rPr lang="ru-RU" dirty="0" err="1"/>
              <a:t>кримінального</a:t>
            </a:r>
            <a:r>
              <a:rPr lang="ru-RU" dirty="0"/>
              <a:t> закону в </a:t>
            </a:r>
            <a:r>
              <a:rPr lang="ru-RU" dirty="0" err="1"/>
              <a:t>часі</a:t>
            </a:r>
            <a:r>
              <a:rPr lang="ru-RU" dirty="0" smtClean="0"/>
              <a:t>.</a:t>
            </a:r>
            <a:endParaRPr lang="ru-RU" dirty="0"/>
          </a:p>
          <a:p>
            <a:pPr marL="0" indent="0">
              <a:buNone/>
            </a:pPr>
            <a:r>
              <a:rPr lang="ru-RU" b="1" dirty="0"/>
              <a:t>106. </a:t>
            </a:r>
            <a:r>
              <a:rPr lang="ru-RU" dirty="0" err="1"/>
              <a:t>Якщо</a:t>
            </a:r>
            <a:r>
              <a:rPr lang="ru-RU" dirty="0"/>
              <a:t> особа вчинила </a:t>
            </a:r>
            <a:r>
              <a:rPr lang="ru-RU" dirty="0" err="1"/>
              <a:t>злочин</a:t>
            </a:r>
            <a:r>
              <a:rPr lang="ru-RU" dirty="0"/>
              <a:t> до 20 </a:t>
            </a:r>
            <a:r>
              <a:rPr lang="ru-RU" dirty="0" err="1"/>
              <a:t>червня</a:t>
            </a:r>
            <a:r>
              <a:rPr lang="ru-RU" dirty="0"/>
              <a:t> 2017 року (</a:t>
            </a:r>
            <a:r>
              <a:rPr lang="ru-RU" dirty="0" err="1"/>
              <a:t>включно</a:t>
            </a:r>
            <a:r>
              <a:rPr lang="ru-RU" dirty="0"/>
              <a:t>) і </a:t>
            </a:r>
            <a:r>
              <a:rPr lang="ru-RU" dirty="0" err="1"/>
              <a:t>щодо</a:t>
            </a:r>
            <a:r>
              <a:rPr lang="ru-RU" dirty="0"/>
              <a:t> </a:t>
            </a:r>
            <a:r>
              <a:rPr lang="ru-RU" dirty="0" err="1"/>
              <a:t>неї</a:t>
            </a:r>
            <a:r>
              <a:rPr lang="ru-RU" dirty="0"/>
              <a:t> </a:t>
            </a:r>
            <a:r>
              <a:rPr lang="ru-RU" dirty="0" err="1"/>
              <a:t>продовжували</a:t>
            </a:r>
            <a:r>
              <a:rPr lang="ru-RU" dirty="0"/>
              <a:t> </a:t>
            </a:r>
            <a:r>
              <a:rPr lang="ru-RU" dirty="0" err="1"/>
              <a:t>застосовуватися</a:t>
            </a:r>
            <a:r>
              <a:rPr lang="ru-RU" dirty="0"/>
              <a:t> заходи </a:t>
            </a:r>
            <a:r>
              <a:rPr lang="ru-RU" dirty="0" err="1"/>
              <a:t>попереднього</a:t>
            </a:r>
            <a:r>
              <a:rPr lang="ru-RU" dirty="0"/>
              <a:t> </a:t>
            </a:r>
            <a:r>
              <a:rPr lang="ru-RU" dirty="0" err="1"/>
              <a:t>ув'язнення</a:t>
            </a:r>
            <a:r>
              <a:rPr lang="ru-RU" dirty="0"/>
              <a:t> </a:t>
            </a:r>
            <a:r>
              <a:rPr lang="ru-RU" dirty="0" err="1"/>
              <a:t>після</a:t>
            </a:r>
            <a:r>
              <a:rPr lang="ru-RU" dirty="0"/>
              <a:t> 21 </a:t>
            </a:r>
            <a:r>
              <a:rPr lang="ru-RU" dirty="0" err="1"/>
              <a:t>червня</a:t>
            </a:r>
            <a:r>
              <a:rPr lang="ru-RU" dirty="0"/>
              <a:t> 2017 року, </a:t>
            </a:r>
            <a:r>
              <a:rPr lang="ru-RU" dirty="0" err="1"/>
              <a:t>тобто</a:t>
            </a:r>
            <a:r>
              <a:rPr lang="ru-RU" dirty="0"/>
              <a:t> </a:t>
            </a:r>
            <a:r>
              <a:rPr lang="ru-RU" dirty="0" err="1"/>
              <a:t>після</a:t>
            </a:r>
            <a:r>
              <a:rPr lang="ru-RU" dirty="0"/>
              <a:t> </a:t>
            </a:r>
            <a:r>
              <a:rPr lang="ru-RU" dirty="0" err="1"/>
              <a:t>набрання</a:t>
            </a:r>
            <a:r>
              <a:rPr lang="ru-RU" dirty="0"/>
              <a:t> </a:t>
            </a:r>
            <a:r>
              <a:rPr lang="ru-RU" dirty="0" err="1"/>
              <a:t>чинності</a:t>
            </a:r>
            <a:r>
              <a:rPr lang="ru-RU" dirty="0"/>
              <a:t> </a:t>
            </a:r>
            <a:r>
              <a:rPr lang="ru-RU" dirty="0">
                <a:hlinkClick r:id="rId4" tooltip="Про внесення зміни до Кримінального кодексу України щодо правила складання покарань та зарахування строку попереднього ув'язнення; нормативно-правовий акт № 2046-VIII від 18.05.2017"/>
              </a:rPr>
              <a:t>Законом № 2046-</a:t>
            </a:r>
            <a:r>
              <a:rPr lang="en-US" dirty="0">
                <a:hlinkClick r:id="rId4" tooltip="Про внесення зміни до Кримінального кодексу України щодо правила складання покарань та зарахування строку попереднього ув'язнення; нормативно-правовий акт № 2046-VIII від 18.05.2017"/>
              </a:rPr>
              <a:t>VIII</a:t>
            </a:r>
            <a:r>
              <a:rPr lang="en-US" dirty="0"/>
              <a:t>, </a:t>
            </a:r>
            <a:r>
              <a:rPr lang="ru-RU" dirty="0"/>
              <a:t>то </a:t>
            </a:r>
            <a:r>
              <a:rPr lang="ru-RU" dirty="0" err="1"/>
              <a:t>під</a:t>
            </a:r>
            <a:r>
              <a:rPr lang="ru-RU" dirty="0"/>
              <a:t> час </a:t>
            </a:r>
            <a:r>
              <a:rPr lang="ru-RU" dirty="0" err="1"/>
              <a:t>зарахування</a:t>
            </a:r>
            <a:r>
              <a:rPr lang="ru-RU" dirty="0"/>
              <a:t> </a:t>
            </a:r>
            <a:r>
              <a:rPr lang="ru-RU" dirty="0" err="1"/>
              <a:t>попереднього</a:t>
            </a:r>
            <a:r>
              <a:rPr lang="ru-RU" dirty="0"/>
              <a:t> </a:t>
            </a:r>
            <a:r>
              <a:rPr lang="ru-RU" dirty="0" err="1"/>
              <a:t>ув'язнення</a:t>
            </a:r>
            <a:r>
              <a:rPr lang="ru-RU" dirty="0"/>
              <a:t> у строк </a:t>
            </a:r>
            <a:r>
              <a:rPr lang="ru-RU" dirty="0" err="1"/>
              <a:t>покарання</a:t>
            </a:r>
            <a:r>
              <a:rPr lang="ru-RU" dirty="0"/>
              <a:t> </a:t>
            </a:r>
            <a:r>
              <a:rPr lang="ru-RU" dirty="0" err="1"/>
              <a:t>застосуванню</a:t>
            </a:r>
            <a:r>
              <a:rPr lang="ru-RU" dirty="0"/>
              <a:t> </a:t>
            </a:r>
            <a:r>
              <a:rPr lang="ru-RU" dirty="0" err="1"/>
              <a:t>підлягає</a:t>
            </a:r>
            <a:r>
              <a:rPr lang="ru-RU" dirty="0"/>
              <a:t> ч. 5 </a:t>
            </a:r>
            <a:r>
              <a:rPr lang="ru-RU" dirty="0">
                <a:hlinkClick r:id="rId2" tooltip="Кримінальний кодекс України; нормативно-правовий акт № 2341-III від 05.04.2001"/>
              </a:rPr>
              <a:t>ст. 72 КК </a:t>
            </a:r>
            <a:r>
              <a:rPr lang="ru-RU" dirty="0" err="1">
                <a:hlinkClick r:id="rId2" tooltip="Кримінальний кодекс України; нормативно-правовий акт № 2341-III від 05.04.2001"/>
              </a:rPr>
              <a:t>України</a:t>
            </a:r>
            <a:r>
              <a:rPr lang="ru-RU" dirty="0"/>
              <a:t> в </a:t>
            </a:r>
            <a:r>
              <a:rPr lang="ru-RU" dirty="0" err="1"/>
              <a:t>редакції</a:t>
            </a:r>
            <a:r>
              <a:rPr lang="ru-RU" dirty="0"/>
              <a:t> </a:t>
            </a:r>
            <a:r>
              <a:rPr lang="ru-RU" dirty="0">
                <a:hlinkClick r:id="rId3"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Закону № 838-</a:t>
            </a:r>
            <a:r>
              <a:rPr lang="en-US" dirty="0">
                <a:hlinkClick r:id="rId3"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VIII</a:t>
            </a:r>
            <a:r>
              <a:rPr lang="en-US" dirty="0"/>
              <a:t>. </a:t>
            </a:r>
            <a:r>
              <a:rPr lang="ru-RU" dirty="0"/>
              <a:t>В такому </a:t>
            </a:r>
            <a:r>
              <a:rPr lang="ru-RU" dirty="0" err="1"/>
              <a:t>разі</a:t>
            </a:r>
            <a:r>
              <a:rPr lang="ru-RU" dirty="0"/>
              <a:t> </a:t>
            </a:r>
            <a:r>
              <a:rPr lang="ru-RU" dirty="0">
                <a:hlinkClick r:id="rId3"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Закон № 838-</a:t>
            </a:r>
            <a:r>
              <a:rPr lang="en-US" dirty="0">
                <a:hlinkClick r:id="rId3" tooltip="Про внесення зміни до Кримінального кодексу України щодо удосконалення порядку зарахування судом строку попереднього ув'язнення у строк покарання; нормативно-правовий акт № 838-VIII від 26.11.2015"/>
              </a:rPr>
              <a:t>VIII</a:t>
            </a:r>
            <a:r>
              <a:rPr lang="en-US" dirty="0"/>
              <a:t> </a:t>
            </a:r>
            <a:r>
              <a:rPr lang="ru-RU" dirty="0" err="1"/>
              <a:t>має</a:t>
            </a:r>
            <a:r>
              <a:rPr lang="ru-RU" dirty="0"/>
              <a:t> </a:t>
            </a:r>
            <a:r>
              <a:rPr lang="ru-RU" dirty="0" err="1"/>
              <a:t>переживаючу</a:t>
            </a:r>
            <a:r>
              <a:rPr lang="ru-RU" dirty="0"/>
              <a:t> (</a:t>
            </a:r>
            <a:r>
              <a:rPr lang="ru-RU" dirty="0" err="1"/>
              <a:t>ультраактивну</a:t>
            </a:r>
            <a:r>
              <a:rPr lang="ru-RU" dirty="0"/>
              <a:t>) </a:t>
            </a:r>
            <a:r>
              <a:rPr lang="ru-RU" dirty="0" err="1"/>
              <a:t>дію</a:t>
            </a:r>
            <a:r>
              <a:rPr lang="ru-RU" dirty="0"/>
              <a:t>. </a:t>
            </a:r>
            <a:r>
              <a:rPr lang="ru-RU" dirty="0" err="1"/>
              <a:t>Застосування</a:t>
            </a:r>
            <a:r>
              <a:rPr lang="ru-RU" dirty="0"/>
              <a:t> до таких </a:t>
            </a:r>
            <a:r>
              <a:rPr lang="ru-RU" dirty="0" err="1"/>
              <a:t>випадків</a:t>
            </a:r>
            <a:r>
              <a:rPr lang="ru-RU" dirty="0"/>
              <a:t> </a:t>
            </a:r>
            <a:r>
              <a:rPr lang="ru-RU" dirty="0">
                <a:hlinkClick r:id="rId4" tooltip="Про внесення зміни до Кримінального кодексу України щодо правила складання покарань та зарахування строку попереднього ув'язнення; нормативно-правовий акт № 2046-VIII від 18.05.2017"/>
              </a:rPr>
              <a:t>Закону № 2046-</a:t>
            </a:r>
            <a:r>
              <a:rPr lang="en-US" dirty="0">
                <a:hlinkClick r:id="rId4" tooltip="Про внесення зміни до Кримінального кодексу України щодо правила складання покарань та зарахування строку попереднього ув'язнення; нормативно-правовий акт № 2046-VIII від 18.05.2017"/>
              </a:rPr>
              <a:t>VIII</a:t>
            </a:r>
            <a:r>
              <a:rPr lang="en-US" dirty="0"/>
              <a:t> </a:t>
            </a:r>
            <a:r>
              <a:rPr lang="ru-RU" dirty="0"/>
              <a:t>є </a:t>
            </a:r>
            <a:r>
              <a:rPr lang="ru-RU" dirty="0" err="1"/>
              <a:t>неправильним</a:t>
            </a:r>
            <a:r>
              <a:rPr lang="ru-RU" dirty="0"/>
              <a:t>, </a:t>
            </a:r>
            <a:r>
              <a:rPr lang="ru-RU" dirty="0" err="1"/>
              <a:t>оскільки</a:t>
            </a:r>
            <a:r>
              <a:rPr lang="ru-RU" dirty="0"/>
              <a:t> </a:t>
            </a:r>
            <a:r>
              <a:rPr lang="ru-RU" dirty="0" err="1"/>
              <a:t>зворотна</a:t>
            </a:r>
            <a:r>
              <a:rPr lang="ru-RU" dirty="0"/>
              <a:t> </a:t>
            </a:r>
            <a:r>
              <a:rPr lang="ru-RU" dirty="0" err="1"/>
              <a:t>дія</a:t>
            </a:r>
            <a:r>
              <a:rPr lang="ru-RU" dirty="0"/>
              <a:t> </a:t>
            </a:r>
            <a:r>
              <a:rPr lang="ru-RU" dirty="0">
                <a:hlinkClick r:id="rId4" tooltip="Про внесення зміни до Кримінального кодексу України щодо правила складання покарань та зарахування строку попереднього ув'язнення; нормативно-правовий акт № 2046-VIII від 18.05.2017"/>
              </a:rPr>
              <a:t>Закону № 2046-</a:t>
            </a:r>
            <a:r>
              <a:rPr lang="en-US" dirty="0">
                <a:hlinkClick r:id="rId4" tooltip="Про внесення зміни до Кримінального кодексу України щодо правила складання покарань та зарахування строку попереднього ув'язнення; нормативно-правовий акт № 2046-VIII від 18.05.2017"/>
              </a:rPr>
              <a:t>VIII</a:t>
            </a:r>
            <a:r>
              <a:rPr lang="ru-RU" dirty="0"/>
              <a:t>як такого, </a:t>
            </a:r>
            <a:r>
              <a:rPr lang="ru-RU" dirty="0" err="1"/>
              <a:t>що</a:t>
            </a:r>
            <a:r>
              <a:rPr lang="ru-RU" dirty="0"/>
              <a:t> «</a:t>
            </a:r>
            <a:r>
              <a:rPr lang="ru-RU" dirty="0" err="1"/>
              <a:t>іншим</a:t>
            </a:r>
            <a:r>
              <a:rPr lang="ru-RU" dirty="0"/>
              <a:t> чином </a:t>
            </a:r>
            <a:r>
              <a:rPr lang="ru-RU" dirty="0" err="1"/>
              <a:t>погіршує</a:t>
            </a:r>
            <a:r>
              <a:rPr lang="ru-RU" dirty="0"/>
              <a:t> становище особи», </a:t>
            </a:r>
            <a:r>
              <a:rPr lang="ru-RU" dirty="0" err="1"/>
              <a:t>відповідно</a:t>
            </a:r>
            <a:r>
              <a:rPr lang="ru-RU" dirty="0"/>
              <a:t> до ч. 2 </a:t>
            </a:r>
            <a:r>
              <a:rPr lang="ru-RU" dirty="0">
                <a:hlinkClick r:id="rId5" tooltip="Кримінальний кодекс України; нормативно-правовий акт № 2341-III від 05.04.2001"/>
              </a:rPr>
              <a:t>ст. 5 КК </a:t>
            </a:r>
            <a:r>
              <a:rPr lang="ru-RU" dirty="0" err="1">
                <a:hlinkClick r:id="rId5" tooltip="Кримінальний кодекс України; нормативно-правовий акт № 2341-III від 05.04.2001"/>
              </a:rPr>
              <a:t>України</a:t>
            </a:r>
            <a:r>
              <a:rPr lang="ru-RU" dirty="0"/>
              <a:t> не </a:t>
            </a:r>
            <a:r>
              <a:rPr lang="ru-RU" dirty="0" err="1"/>
              <a:t>допускається</a:t>
            </a:r>
            <a:r>
              <a:rPr lang="ru-RU" dirty="0" smtClean="0"/>
              <a:t>.</a:t>
            </a:r>
            <a:endParaRPr lang="ru-RU" dirty="0"/>
          </a:p>
          <a:p>
            <a:pPr marL="0" indent="0">
              <a:buNone/>
            </a:pPr>
            <a:r>
              <a:rPr lang="ru-RU" b="1" dirty="0"/>
              <a:t>107. </a:t>
            </a:r>
            <a:r>
              <a:rPr lang="ru-RU" dirty="0" err="1"/>
              <a:t>Якщо</a:t>
            </a:r>
            <a:r>
              <a:rPr lang="ru-RU" dirty="0"/>
              <a:t> особа вчинила </a:t>
            </a:r>
            <a:r>
              <a:rPr lang="ru-RU" dirty="0" err="1"/>
              <a:t>злочин</a:t>
            </a:r>
            <a:r>
              <a:rPr lang="ru-RU" dirty="0"/>
              <a:t>, </a:t>
            </a:r>
            <a:r>
              <a:rPr lang="ru-RU" dirty="0" err="1"/>
              <a:t>починаючи</a:t>
            </a:r>
            <a:r>
              <a:rPr lang="ru-RU" dirty="0"/>
              <a:t> з 21 </a:t>
            </a:r>
            <a:r>
              <a:rPr lang="ru-RU" dirty="0" err="1"/>
              <a:t>червня</a:t>
            </a:r>
            <a:r>
              <a:rPr lang="ru-RU" dirty="0"/>
              <a:t> 2017 року (</a:t>
            </a:r>
            <a:r>
              <a:rPr lang="ru-RU" dirty="0" err="1"/>
              <a:t>включно</a:t>
            </a:r>
            <a:r>
              <a:rPr lang="ru-RU" dirty="0"/>
              <a:t>), то </a:t>
            </a:r>
            <a:r>
              <a:rPr lang="ru-RU" dirty="0" err="1"/>
              <a:t>під</a:t>
            </a:r>
            <a:r>
              <a:rPr lang="ru-RU" dirty="0"/>
              <a:t> час </a:t>
            </a:r>
            <a:r>
              <a:rPr lang="ru-RU" dirty="0" err="1"/>
              <a:t>зарахування</a:t>
            </a:r>
            <a:r>
              <a:rPr lang="ru-RU" dirty="0"/>
              <a:t> </a:t>
            </a:r>
            <a:r>
              <a:rPr lang="ru-RU" dirty="0" err="1"/>
              <a:t>попереднього</a:t>
            </a:r>
            <a:r>
              <a:rPr lang="ru-RU" dirty="0"/>
              <a:t> </a:t>
            </a:r>
            <a:r>
              <a:rPr lang="ru-RU" dirty="0" err="1"/>
              <a:t>ув'язнення</a:t>
            </a:r>
            <a:r>
              <a:rPr lang="ru-RU" dirty="0"/>
              <a:t> у строк </a:t>
            </a:r>
            <a:r>
              <a:rPr lang="ru-RU" dirty="0" err="1"/>
              <a:t>покарання</a:t>
            </a:r>
            <a:r>
              <a:rPr lang="ru-RU" dirty="0"/>
              <a:t> </a:t>
            </a:r>
            <a:r>
              <a:rPr lang="ru-RU" dirty="0" err="1"/>
              <a:t>застосуванню</a:t>
            </a:r>
            <a:r>
              <a:rPr lang="ru-RU" dirty="0"/>
              <a:t> </a:t>
            </a:r>
            <a:r>
              <a:rPr lang="ru-RU" dirty="0" err="1"/>
              <a:t>підлягає</a:t>
            </a:r>
            <a:r>
              <a:rPr lang="ru-RU" dirty="0"/>
              <a:t> ч. 5 </a:t>
            </a:r>
            <a:r>
              <a:rPr lang="ru-RU" dirty="0">
                <a:hlinkClick r:id="rId2" tooltip="Кримінальний кодекс України; нормативно-правовий акт № 2341-III від 05.04.2001"/>
              </a:rPr>
              <a:t>ст. 72 КК </a:t>
            </a:r>
            <a:r>
              <a:rPr lang="ru-RU" dirty="0" err="1">
                <a:hlinkClick r:id="rId2" tooltip="Кримінальний кодекс України; нормативно-правовий акт № 2341-III від 05.04.2001"/>
              </a:rPr>
              <a:t>України</a:t>
            </a:r>
            <a:r>
              <a:rPr lang="ru-RU" dirty="0"/>
              <a:t> в </a:t>
            </a:r>
            <a:r>
              <a:rPr lang="ru-RU" dirty="0" err="1"/>
              <a:t>редакції</a:t>
            </a:r>
            <a:r>
              <a:rPr lang="ru-RU" dirty="0"/>
              <a:t> </a:t>
            </a:r>
            <a:r>
              <a:rPr lang="ru-RU" dirty="0">
                <a:hlinkClick r:id="rId4" tooltip="Про внесення зміни до Кримінального кодексу України щодо правила складання покарань та зарахування строку попереднього ув'язнення; нормативно-правовий акт № 2046-VIII від 18.05.2017"/>
              </a:rPr>
              <a:t>Закону № 2046-</a:t>
            </a:r>
            <a:r>
              <a:rPr lang="en-US" dirty="0">
                <a:hlinkClick r:id="rId4" tooltip="Про внесення зміни до Кримінального кодексу України щодо правила складання покарань та зарахування строку попереднього ув'язнення; нормативно-правовий акт № 2046-VIII від 18.05.2017"/>
              </a:rPr>
              <a:t>VIII</a:t>
            </a:r>
            <a:r>
              <a:rPr lang="en-US" dirty="0"/>
              <a:t>(</a:t>
            </a:r>
            <a:r>
              <a:rPr lang="ru-RU" dirty="0"/>
              <a:t>пряма </a:t>
            </a:r>
            <a:r>
              <a:rPr lang="ru-RU" dirty="0" err="1"/>
              <a:t>дія</a:t>
            </a:r>
            <a:r>
              <a:rPr lang="ru-RU" dirty="0"/>
              <a:t> </a:t>
            </a:r>
            <a:r>
              <a:rPr lang="ru-RU" dirty="0">
                <a:hlinkClick r:id="rId4" tooltip="Про внесення зміни до Кримінального кодексу України щодо правила складання покарань та зарахування строку попереднього ув'язнення; нормативно-правовий акт № 2046-VIII від 18.05.2017"/>
              </a:rPr>
              <a:t>Закону № 2046-</a:t>
            </a:r>
            <a:r>
              <a:rPr lang="en-US" dirty="0">
                <a:hlinkClick r:id="rId4" tooltip="Про внесення зміни до Кримінального кодексу України щодо правила складання покарань та зарахування строку попереднього ув'язнення; нормативно-правовий акт № 2046-VIII від 18.05.2017"/>
              </a:rPr>
              <a:t>VIII</a:t>
            </a:r>
            <a:r>
              <a:rPr lang="en-US" dirty="0"/>
              <a:t>).</a:t>
            </a:r>
          </a:p>
          <a:p>
            <a:pPr marL="0" indent="0">
              <a:buNone/>
            </a:pPr>
            <a:endParaRPr lang="en-US" dirty="0"/>
          </a:p>
        </p:txBody>
      </p:sp>
    </p:spTree>
    <p:extLst>
      <p:ext uri="{BB962C8B-B14F-4D97-AF65-F5344CB8AC3E}">
        <p14:creationId xmlns:p14="http://schemas.microsoft.com/office/powerpoint/2010/main" val="147351668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t>П О С Т А Н О В А </a:t>
            </a:r>
            <a:r>
              <a:rPr lang="ru-RU" sz="2400" dirty="0" err="1"/>
              <a:t>Великої</a:t>
            </a:r>
            <a:r>
              <a:rPr lang="ru-RU" sz="2400" dirty="0"/>
              <a:t> </a:t>
            </a:r>
            <a:r>
              <a:rPr lang="ru-RU" sz="2400" dirty="0" err="1"/>
              <a:t>палати</a:t>
            </a:r>
            <a:r>
              <a:rPr lang="ru-RU" sz="2400" dirty="0"/>
              <a:t> ВСУ </a:t>
            </a:r>
            <a:r>
              <a:rPr lang="ru-RU" sz="2400" dirty="0" err="1"/>
              <a:t>від</a:t>
            </a:r>
            <a:r>
              <a:rPr lang="ru-RU" sz="2400" dirty="0"/>
              <a:t> 06 </a:t>
            </a:r>
            <a:r>
              <a:rPr lang="ru-RU" sz="2400" dirty="0" err="1"/>
              <a:t>червня</a:t>
            </a:r>
            <a:r>
              <a:rPr lang="ru-RU" sz="2400" dirty="0"/>
              <a:t> 2018 року </a:t>
            </a:r>
            <a:r>
              <a:rPr lang="ru-RU" sz="2400" dirty="0" smtClean="0"/>
              <a:t/>
            </a:r>
            <a:br>
              <a:rPr lang="ru-RU" sz="2400" dirty="0" smtClean="0"/>
            </a:br>
            <a:r>
              <a:rPr lang="ru-RU" sz="2400" dirty="0" smtClean="0"/>
              <a:t>у </a:t>
            </a:r>
            <a:r>
              <a:rPr lang="ru-RU" sz="2400" dirty="0" err="1"/>
              <a:t>справі</a:t>
            </a:r>
            <a:r>
              <a:rPr lang="ru-RU" sz="2400" dirty="0"/>
              <a:t>  №1-32/06 </a:t>
            </a:r>
            <a:r>
              <a:rPr lang="ru-RU" sz="2400" dirty="0" smtClean="0"/>
              <a:t/>
            </a:r>
            <a:br>
              <a:rPr lang="ru-RU" sz="2400" dirty="0" smtClean="0"/>
            </a:br>
            <a:r>
              <a:rPr lang="ru-RU" sz="2400" dirty="0" smtClean="0"/>
              <a:t>(</a:t>
            </a:r>
            <a:r>
              <a:rPr lang="ru-RU" sz="2400" dirty="0" err="1"/>
              <a:t>щодо</a:t>
            </a:r>
            <a:r>
              <a:rPr lang="ru-RU" sz="2400" dirty="0"/>
              <a:t> </a:t>
            </a:r>
            <a:r>
              <a:rPr lang="ru-RU" sz="2400" dirty="0" err="1"/>
              <a:t>рішення</a:t>
            </a:r>
            <a:r>
              <a:rPr lang="ru-RU" sz="2400" dirty="0"/>
              <a:t> ЄСПЛ у </a:t>
            </a:r>
            <a:r>
              <a:rPr lang="ru-RU" sz="2400" dirty="0" err="1"/>
              <a:t>справі</a:t>
            </a:r>
            <a:r>
              <a:rPr lang="ru-RU" sz="2400" dirty="0"/>
              <a:t> «Радченко </a:t>
            </a:r>
            <a:r>
              <a:rPr lang="ru-RU" sz="2400" dirty="0" err="1"/>
              <a:t>проти</a:t>
            </a:r>
            <a:r>
              <a:rPr lang="ru-RU" sz="2400" dirty="0"/>
              <a:t> </a:t>
            </a:r>
            <a:r>
              <a:rPr lang="ru-RU" sz="2400" dirty="0" err="1"/>
              <a:t>України</a:t>
            </a:r>
            <a:r>
              <a:rPr lang="ru-RU" sz="2400" dirty="0" smtClean="0"/>
              <a:t>»)</a:t>
            </a:r>
            <a:endParaRPr lang="en-US" sz="2400" dirty="0"/>
          </a:p>
        </p:txBody>
      </p:sp>
      <p:sp>
        <p:nvSpPr>
          <p:cNvPr id="3" name="Объект 2"/>
          <p:cNvSpPr>
            <a:spLocks noGrp="1"/>
          </p:cNvSpPr>
          <p:nvPr>
            <p:ph idx="1"/>
          </p:nvPr>
        </p:nvSpPr>
        <p:spPr/>
        <p:txBody>
          <a:bodyPr>
            <a:normAutofit/>
          </a:bodyPr>
          <a:lstStyle/>
          <a:p>
            <a:pPr marL="0" indent="0" algn="just">
              <a:buNone/>
            </a:pPr>
            <a:r>
              <a:rPr lang="ru-RU" dirty="0" smtClean="0"/>
              <a:t>ЄСПЛ </a:t>
            </a:r>
            <a:r>
              <a:rPr lang="ru-RU" dirty="0"/>
              <a:t>з </a:t>
            </a:r>
            <a:r>
              <a:rPr lang="ru-RU" dirty="0" err="1"/>
              <a:t>урахуванням</a:t>
            </a:r>
            <a:r>
              <a:rPr lang="ru-RU" dirty="0"/>
              <a:t> </a:t>
            </a:r>
            <a:r>
              <a:rPr lang="ru-RU" dirty="0" err="1"/>
              <a:t>серйозності</a:t>
            </a:r>
            <a:r>
              <a:rPr lang="ru-RU" dirty="0"/>
              <a:t> становища </a:t>
            </a:r>
            <a:r>
              <a:rPr lang="ru-RU" dirty="0" err="1"/>
              <a:t>засудженого</a:t>
            </a:r>
            <a:r>
              <a:rPr lang="ru-RU" dirty="0"/>
              <a:t> ОСОБА_3, </a:t>
            </a:r>
            <a:r>
              <a:rPr lang="ru-RU" dirty="0" err="1"/>
              <a:t>який</a:t>
            </a:r>
            <a:r>
              <a:rPr lang="ru-RU" dirty="0"/>
              <a:t> </a:t>
            </a:r>
            <a:r>
              <a:rPr lang="ru-RU" dirty="0" err="1"/>
              <a:t>був</a:t>
            </a:r>
            <a:r>
              <a:rPr lang="ru-RU" dirty="0"/>
              <a:t> </a:t>
            </a:r>
            <a:r>
              <a:rPr lang="ru-RU" dirty="0" err="1"/>
              <a:t>засуджений</a:t>
            </a:r>
            <a:r>
              <a:rPr lang="ru-RU" dirty="0"/>
              <a:t> судом </a:t>
            </a:r>
            <a:r>
              <a:rPr lang="ru-RU" dirty="0" err="1"/>
              <a:t>першої</a:t>
            </a:r>
            <a:r>
              <a:rPr lang="ru-RU" dirty="0"/>
              <a:t> </a:t>
            </a:r>
            <a:r>
              <a:rPr lang="ru-RU" dirty="0" err="1"/>
              <a:t>інстанції</a:t>
            </a:r>
            <a:r>
              <a:rPr lang="ru-RU" dirty="0"/>
              <a:t> до </a:t>
            </a:r>
            <a:r>
              <a:rPr lang="ru-RU" dirty="0" err="1"/>
              <a:t>довічного</a:t>
            </a:r>
            <a:r>
              <a:rPr lang="ru-RU" dirty="0"/>
              <a:t> </a:t>
            </a:r>
            <a:r>
              <a:rPr lang="ru-RU" dirty="0" err="1"/>
              <a:t>позбавлення</a:t>
            </a:r>
            <a:r>
              <a:rPr lang="ru-RU" dirty="0"/>
              <a:t> </a:t>
            </a:r>
            <a:r>
              <a:rPr lang="ru-RU" dirty="0" err="1"/>
              <a:t>волі</a:t>
            </a:r>
            <a:r>
              <a:rPr lang="ru-RU" dirty="0"/>
              <a:t>, </a:t>
            </a:r>
            <a:r>
              <a:rPr lang="ru-RU" dirty="0" err="1"/>
              <a:t>визнав</a:t>
            </a:r>
            <a:r>
              <a:rPr lang="ru-RU" dirty="0"/>
              <a:t> </a:t>
            </a:r>
            <a:r>
              <a:rPr lang="ru-RU" dirty="0" err="1"/>
              <a:t>розгляд</a:t>
            </a:r>
            <a:r>
              <a:rPr lang="ru-RU" dirty="0"/>
              <a:t> </a:t>
            </a:r>
            <a:r>
              <a:rPr lang="ru-RU" dirty="0" err="1"/>
              <a:t>кримінальної</a:t>
            </a:r>
            <a:r>
              <a:rPr lang="ru-RU" dirty="0"/>
              <a:t> </a:t>
            </a:r>
            <a:r>
              <a:rPr lang="ru-RU" dirty="0" err="1"/>
              <a:t>справи</a:t>
            </a:r>
            <a:r>
              <a:rPr lang="ru-RU" dirty="0"/>
              <a:t> </a:t>
            </a:r>
            <a:r>
              <a:rPr lang="ru-RU" dirty="0" err="1"/>
              <a:t>щодо</a:t>
            </a:r>
            <a:r>
              <a:rPr lang="ru-RU" dirty="0"/>
              <a:t> </a:t>
            </a:r>
            <a:r>
              <a:rPr lang="ru-RU" dirty="0" err="1"/>
              <a:t>нього</a:t>
            </a:r>
            <a:r>
              <a:rPr lang="ru-RU" dirty="0"/>
              <a:t> в </a:t>
            </a:r>
            <a:r>
              <a:rPr lang="ru-RU" dirty="0" err="1"/>
              <a:t>касаційному</a:t>
            </a:r>
            <a:r>
              <a:rPr lang="ru-RU" dirty="0"/>
              <a:t> порядку без </a:t>
            </a:r>
            <a:r>
              <a:rPr lang="ru-RU" dirty="0" err="1"/>
              <a:t>участі</a:t>
            </a:r>
            <a:r>
              <a:rPr lang="ru-RU" dirty="0"/>
              <a:t> </a:t>
            </a:r>
            <a:r>
              <a:rPr lang="ru-RU" dirty="0" err="1"/>
              <a:t>захисника</a:t>
            </a:r>
            <a:r>
              <a:rPr lang="ru-RU" dirty="0"/>
              <a:t> </a:t>
            </a:r>
            <a:r>
              <a:rPr lang="ru-RU" dirty="0" err="1"/>
              <a:t>порушенням</a:t>
            </a:r>
            <a:r>
              <a:rPr lang="ru-RU" dirty="0"/>
              <a:t> пункту 1 та </a:t>
            </a:r>
            <a:r>
              <a:rPr lang="ru-RU" dirty="0" err="1"/>
              <a:t>підпункту</a:t>
            </a:r>
            <a:r>
              <a:rPr lang="ru-RU" dirty="0"/>
              <a:t> «с» пункту 3 </a:t>
            </a:r>
            <a:r>
              <a:rPr lang="ru-RU" dirty="0" err="1"/>
              <a:t>статті</a:t>
            </a:r>
            <a:r>
              <a:rPr lang="ru-RU" dirty="0"/>
              <a:t> 6 </a:t>
            </a:r>
            <a:r>
              <a:rPr lang="ru-RU" dirty="0" err="1"/>
              <a:t>Конвенції</a:t>
            </a:r>
            <a:r>
              <a:rPr lang="ru-RU" dirty="0"/>
              <a:t>, </a:t>
            </a:r>
            <a:r>
              <a:rPr lang="ru-RU" dirty="0" err="1"/>
              <a:t>зазначивши</a:t>
            </a:r>
            <a:r>
              <a:rPr lang="ru-RU" dirty="0"/>
              <a:t>, </a:t>
            </a:r>
            <a:r>
              <a:rPr lang="ru-RU" dirty="0" err="1"/>
              <a:t>що</a:t>
            </a:r>
            <a:r>
              <a:rPr lang="ru-RU" dirty="0"/>
              <a:t> характер </a:t>
            </a:r>
            <a:r>
              <a:rPr lang="ru-RU" dirty="0" err="1"/>
              <a:t>розгляду</a:t>
            </a:r>
            <a:r>
              <a:rPr lang="ru-RU" dirty="0"/>
              <a:t> </a:t>
            </a:r>
            <a:r>
              <a:rPr lang="ru-RU" dirty="0" err="1"/>
              <a:t>даної</a:t>
            </a:r>
            <a:r>
              <a:rPr lang="ru-RU" dirty="0"/>
              <a:t> </a:t>
            </a:r>
            <a:r>
              <a:rPr lang="ru-RU" dirty="0" err="1"/>
              <a:t>кримінальної</a:t>
            </a:r>
            <a:r>
              <a:rPr lang="ru-RU" dirty="0"/>
              <a:t> </a:t>
            </a:r>
            <a:r>
              <a:rPr lang="ru-RU" dirty="0" err="1"/>
              <a:t>справи</a:t>
            </a:r>
            <a:r>
              <a:rPr lang="ru-RU" dirty="0"/>
              <a:t> </a:t>
            </a:r>
            <a:r>
              <a:rPr lang="ru-RU" dirty="0" err="1"/>
              <a:t>вимагав</a:t>
            </a:r>
            <a:r>
              <a:rPr lang="ru-RU" dirty="0"/>
              <a:t> </a:t>
            </a:r>
            <a:r>
              <a:rPr lang="ru-RU" dirty="0" err="1"/>
              <a:t>надання</a:t>
            </a:r>
            <a:r>
              <a:rPr lang="ru-RU" dirty="0"/>
              <a:t> </a:t>
            </a:r>
            <a:r>
              <a:rPr lang="ru-RU" dirty="0" err="1"/>
              <a:t>заявнику</a:t>
            </a:r>
            <a:r>
              <a:rPr lang="ru-RU" dirty="0"/>
              <a:t> </a:t>
            </a:r>
            <a:r>
              <a:rPr lang="ru-RU" dirty="0" err="1"/>
              <a:t>правової</a:t>
            </a:r>
            <a:r>
              <a:rPr lang="ru-RU" dirty="0"/>
              <a:t> </a:t>
            </a:r>
            <a:r>
              <a:rPr lang="ru-RU" dirty="0" err="1"/>
              <a:t>допомоги</a:t>
            </a:r>
            <a:r>
              <a:rPr lang="ru-RU" dirty="0"/>
              <a:t> в </a:t>
            </a:r>
            <a:r>
              <a:rPr lang="ru-RU" dirty="0" err="1"/>
              <a:t>інтересах</a:t>
            </a:r>
            <a:r>
              <a:rPr lang="ru-RU" dirty="0"/>
              <a:t> </a:t>
            </a:r>
            <a:r>
              <a:rPr lang="ru-RU" dirty="0" err="1"/>
              <a:t>правосуддя</a:t>
            </a:r>
            <a:r>
              <a:rPr lang="ru-RU" dirty="0"/>
              <a:t>.</a:t>
            </a:r>
          </a:p>
          <a:p>
            <a:endParaRPr lang="en-US" dirty="0"/>
          </a:p>
        </p:txBody>
      </p:sp>
    </p:spTree>
    <p:extLst>
      <p:ext uri="{BB962C8B-B14F-4D97-AF65-F5344CB8AC3E}">
        <p14:creationId xmlns:p14="http://schemas.microsoft.com/office/powerpoint/2010/main" val="1319944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lstStyle/>
          <a:p>
            <a:pPr marL="0" indent="0" algn="ctr">
              <a:buNone/>
            </a:pPr>
            <a:r>
              <a:rPr lang="uk-UA" sz="2800" b="1" dirty="0" smtClean="0"/>
              <a:t>Постанова </a:t>
            </a:r>
            <a:r>
              <a:rPr lang="uk-UA" sz="2800" b="1" dirty="0"/>
              <a:t>ККС ВС </a:t>
            </a:r>
            <a:r>
              <a:rPr lang="ru-RU" sz="2800" b="1" dirty="0"/>
              <a:t>07 </a:t>
            </a:r>
            <a:r>
              <a:rPr lang="ru-RU" sz="2800" b="1" dirty="0" err="1"/>
              <a:t>червня</a:t>
            </a:r>
            <a:r>
              <a:rPr lang="ru-RU" sz="2800" b="1" dirty="0"/>
              <a:t> 2018 року</a:t>
            </a:r>
            <a:r>
              <a:rPr lang="ru-RU" sz="2800" b="1" dirty="0"/>
              <a:t>, </a:t>
            </a:r>
            <a:endParaRPr lang="ru-RU" sz="2800" b="1" dirty="0"/>
          </a:p>
          <a:p>
            <a:pPr marL="0" indent="0" algn="ctr">
              <a:buNone/>
            </a:pPr>
            <a:r>
              <a:rPr lang="ru-RU" sz="2800" b="1" dirty="0"/>
              <a:t>справа №</a:t>
            </a:r>
            <a:r>
              <a:rPr lang="uk-UA" sz="2800" b="1" dirty="0"/>
              <a:t> </a:t>
            </a:r>
            <a:r>
              <a:rPr lang="ru-RU" sz="2800" b="1" dirty="0" smtClean="0"/>
              <a:t>740/5066/15-к</a:t>
            </a:r>
          </a:p>
          <a:p>
            <a:pPr marL="0" indent="0" algn="ctr">
              <a:buNone/>
            </a:pPr>
            <a:endParaRPr lang="uk-UA" sz="2800" b="1" dirty="0"/>
          </a:p>
          <a:p>
            <a:pPr marL="0" indent="0" algn="just">
              <a:buNone/>
            </a:pPr>
            <a:r>
              <a:rPr lang="uk-UA" b="1" dirty="0" smtClean="0"/>
              <a:t>Огляд </a:t>
            </a:r>
            <a:r>
              <a:rPr lang="uk-UA" b="1" dirty="0"/>
              <a:t>місця події, проведений без інформації про вчинення кримінального правопорушення, фактично є обшуком, здійснювати який органи досудового розслідування можуть лише за наявності відповідної ухвали. У разі її відсутності, дана процесуальна дія є незаконно, а всі протокол про її проведення та всі докази, отримані під час такого огляду - недопустимими.</a:t>
            </a:r>
            <a:endParaRPr lang="en-US" dirty="0"/>
          </a:p>
          <a:p>
            <a:pPr marL="0" indent="0">
              <a:buNone/>
            </a:pPr>
            <a:endParaRPr lang="en-US" dirty="0"/>
          </a:p>
        </p:txBody>
      </p:sp>
    </p:spTree>
    <p:extLst>
      <p:ext uri="{BB962C8B-B14F-4D97-AF65-F5344CB8AC3E}">
        <p14:creationId xmlns:p14="http://schemas.microsoft.com/office/powerpoint/2010/main" val="79798766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864096"/>
          </a:xfrm>
        </p:spPr>
        <p:txBody>
          <a:bodyPr>
            <a:noAutofit/>
          </a:bodyPr>
          <a:lstStyle/>
          <a:p>
            <a:pPr algn="ctr"/>
            <a:r>
              <a:rPr lang="ru-RU" sz="2000" b="1" dirty="0" smtClean="0"/>
              <a:t/>
            </a:r>
            <a:br>
              <a:rPr lang="ru-RU" sz="2000" b="1" dirty="0" smtClean="0"/>
            </a:br>
            <a:r>
              <a:rPr lang="ru-RU" sz="2000" b="1" dirty="0"/>
              <a:t/>
            </a:r>
            <a:br>
              <a:rPr lang="ru-RU" sz="2000" b="1" dirty="0"/>
            </a:br>
            <a:r>
              <a:rPr lang="ru-RU" sz="1800" b="1" dirty="0" smtClean="0"/>
              <a:t>Постанова </a:t>
            </a:r>
            <a:r>
              <a:rPr lang="ru-RU" sz="1800" b="1" dirty="0" err="1" smtClean="0"/>
              <a:t>колегії</a:t>
            </a:r>
            <a:r>
              <a:rPr lang="ru-RU" sz="1800" b="1" dirty="0" smtClean="0"/>
              <a:t> </a:t>
            </a:r>
            <a:r>
              <a:rPr lang="ru-RU" sz="1800" b="1" dirty="0" err="1"/>
              <a:t>суддів</a:t>
            </a:r>
            <a:r>
              <a:rPr lang="ru-RU" sz="1800" b="1" dirty="0"/>
              <a:t> </a:t>
            </a:r>
            <a:r>
              <a:rPr lang="ru-RU" sz="1800" b="1" dirty="0" err="1"/>
              <a:t>Другої</a:t>
            </a:r>
            <a:r>
              <a:rPr lang="ru-RU" sz="1800" b="1" dirty="0"/>
              <a:t> </a:t>
            </a:r>
            <a:r>
              <a:rPr lang="ru-RU" sz="1800" b="1" dirty="0" err="1"/>
              <a:t>судової</a:t>
            </a:r>
            <a:r>
              <a:rPr lang="ru-RU" sz="1800" b="1" dirty="0"/>
              <a:t> </a:t>
            </a:r>
            <a:r>
              <a:rPr lang="ru-RU" sz="1800" b="1" dirty="0" err="1"/>
              <a:t>палати</a:t>
            </a:r>
            <a:r>
              <a:rPr lang="ru-RU" sz="1800" b="1" dirty="0"/>
              <a:t> </a:t>
            </a:r>
            <a:r>
              <a:rPr lang="ru-RU" sz="1800" b="1" dirty="0" err="1" smtClean="0"/>
              <a:t>Касаційного</a:t>
            </a:r>
            <a:r>
              <a:rPr lang="ru-RU" sz="1800" b="1" dirty="0" smtClean="0"/>
              <a:t> </a:t>
            </a:r>
            <a:r>
              <a:rPr lang="ru-RU" sz="1800" b="1" dirty="0" err="1"/>
              <a:t>кримінального</a:t>
            </a:r>
            <a:r>
              <a:rPr lang="ru-RU" sz="1800" b="1" dirty="0"/>
              <a:t> </a:t>
            </a:r>
            <a:r>
              <a:rPr lang="ru-RU" sz="1800" b="1" dirty="0" smtClean="0"/>
              <a:t>суду ВС </a:t>
            </a:r>
            <a:r>
              <a:rPr lang="ru-RU" sz="1800" b="1" dirty="0" err="1" smtClean="0"/>
              <a:t>від</a:t>
            </a:r>
            <a:r>
              <a:rPr lang="ru-RU" sz="1800" b="1" dirty="0" smtClean="0"/>
              <a:t> 05 </a:t>
            </a:r>
            <a:r>
              <a:rPr lang="ru-RU" sz="1800" b="1" dirty="0" err="1"/>
              <a:t>липня</a:t>
            </a:r>
            <a:r>
              <a:rPr lang="ru-RU" sz="1800" b="1" dirty="0"/>
              <a:t> 2018 </a:t>
            </a:r>
            <a:r>
              <a:rPr lang="ru-RU" sz="1800" b="1" dirty="0" smtClean="0"/>
              <a:t>року</a:t>
            </a:r>
            <a:r>
              <a:rPr lang="ru-RU" sz="1800" b="1" dirty="0"/>
              <a:t> </a:t>
            </a:r>
            <a:r>
              <a:rPr lang="ru-RU" sz="1800" b="1" dirty="0" smtClean="0"/>
              <a:t>у </a:t>
            </a:r>
            <a:r>
              <a:rPr lang="ru-RU" sz="1800" b="1" dirty="0" err="1" smtClean="0"/>
              <a:t>справі</a:t>
            </a:r>
            <a:r>
              <a:rPr lang="ru-RU" sz="1800" b="1" dirty="0" smtClean="0"/>
              <a:t> </a:t>
            </a:r>
            <a:r>
              <a:rPr lang="ru-RU" sz="1800" b="1" dirty="0"/>
              <a:t>№164/1509/15-к</a:t>
            </a:r>
            <a:br>
              <a:rPr lang="ru-RU" sz="1800" b="1" dirty="0"/>
            </a:br>
            <a:endParaRPr lang="en-US" sz="1800" b="1" dirty="0"/>
          </a:p>
        </p:txBody>
      </p:sp>
      <p:sp>
        <p:nvSpPr>
          <p:cNvPr id="3" name="Объект 2"/>
          <p:cNvSpPr>
            <a:spLocks noGrp="1"/>
          </p:cNvSpPr>
          <p:nvPr>
            <p:ph idx="1"/>
          </p:nvPr>
        </p:nvSpPr>
        <p:spPr>
          <a:xfrm>
            <a:off x="323528" y="1124744"/>
            <a:ext cx="8424936" cy="5400600"/>
          </a:xfrm>
        </p:spPr>
        <p:txBody>
          <a:bodyPr>
            <a:noAutofit/>
          </a:bodyPr>
          <a:lstStyle/>
          <a:p>
            <a:pPr marL="0" indent="0" algn="just">
              <a:buNone/>
            </a:pPr>
            <a:r>
              <a:rPr lang="ru-RU" sz="1800" dirty="0" err="1" smtClean="0"/>
              <a:t>Згідно</a:t>
            </a:r>
            <a:r>
              <a:rPr lang="ru-RU" sz="1800" dirty="0" smtClean="0"/>
              <a:t> </a:t>
            </a:r>
            <a:r>
              <a:rPr lang="ru-RU" sz="1800" dirty="0" err="1"/>
              <a:t>приписів</a:t>
            </a:r>
            <a:r>
              <a:rPr lang="ru-RU" sz="1800" dirty="0"/>
              <a:t> ст. 23 КПК суд </a:t>
            </a:r>
            <a:r>
              <a:rPr lang="ru-RU" sz="1800" dirty="0" err="1"/>
              <a:t>досліджує</a:t>
            </a:r>
            <a:r>
              <a:rPr lang="ru-RU" sz="1800" dirty="0"/>
              <a:t> </a:t>
            </a:r>
            <a:r>
              <a:rPr lang="ru-RU" sz="1800" dirty="0" err="1"/>
              <a:t>докази</a:t>
            </a:r>
            <a:r>
              <a:rPr lang="ru-RU" sz="1800" dirty="0"/>
              <a:t> </a:t>
            </a:r>
            <a:r>
              <a:rPr lang="ru-RU" sz="1800" dirty="0" err="1"/>
              <a:t>безпосередньо</a:t>
            </a:r>
            <a:r>
              <a:rPr lang="ru-RU" sz="1800" dirty="0"/>
              <a:t>, </a:t>
            </a:r>
            <a:r>
              <a:rPr lang="ru-RU" sz="1800" dirty="0" err="1"/>
              <a:t>що</a:t>
            </a:r>
            <a:r>
              <a:rPr lang="ru-RU" sz="1800" dirty="0"/>
              <a:t> є </a:t>
            </a:r>
            <a:r>
              <a:rPr lang="ru-RU" sz="1800" dirty="0" err="1"/>
              <a:t>важливою</a:t>
            </a:r>
            <a:r>
              <a:rPr lang="ru-RU" sz="1800" dirty="0"/>
              <a:t> </a:t>
            </a:r>
            <a:r>
              <a:rPr lang="ru-RU" sz="1800" dirty="0" err="1"/>
              <a:t>гарантією</a:t>
            </a:r>
            <a:r>
              <a:rPr lang="ru-RU" sz="1800" dirty="0"/>
              <a:t> права на </a:t>
            </a:r>
            <a:r>
              <a:rPr lang="ru-RU" sz="1800" dirty="0" err="1"/>
              <a:t>справедливий</a:t>
            </a:r>
            <a:r>
              <a:rPr lang="ru-RU" sz="1800" dirty="0"/>
              <a:t> суд. Принцип </a:t>
            </a:r>
            <a:r>
              <a:rPr lang="ru-RU" sz="1800" dirty="0" err="1"/>
              <a:t>безпосередності</a:t>
            </a:r>
            <a:r>
              <a:rPr lang="ru-RU" sz="1800" dirty="0"/>
              <a:t> </a:t>
            </a:r>
            <a:r>
              <a:rPr lang="ru-RU" sz="1800" dirty="0" err="1"/>
              <a:t>дослідження</a:t>
            </a:r>
            <a:r>
              <a:rPr lang="ru-RU" sz="1800" dirty="0"/>
              <a:t> </a:t>
            </a:r>
            <a:r>
              <a:rPr lang="ru-RU" sz="1800" dirty="0" err="1"/>
              <a:t>доказів</a:t>
            </a:r>
            <a:r>
              <a:rPr lang="ru-RU" sz="1800" dirty="0"/>
              <a:t> на </a:t>
            </a:r>
            <a:r>
              <a:rPr lang="ru-RU" sz="1800" dirty="0" err="1"/>
              <a:t>стадії</a:t>
            </a:r>
            <a:r>
              <a:rPr lang="ru-RU" sz="1800" dirty="0"/>
              <a:t> </a:t>
            </a:r>
            <a:r>
              <a:rPr lang="ru-RU" sz="1800" dirty="0" err="1"/>
              <a:t>апеляційного</a:t>
            </a:r>
            <a:r>
              <a:rPr lang="ru-RU" sz="1800" dirty="0"/>
              <a:t> </a:t>
            </a:r>
            <a:r>
              <a:rPr lang="ru-RU" sz="1800" dirty="0" err="1"/>
              <a:t>розгляду</a:t>
            </a:r>
            <a:r>
              <a:rPr lang="ru-RU" sz="1800" dirty="0"/>
              <a:t> </a:t>
            </a:r>
            <a:r>
              <a:rPr lang="ru-RU" sz="1800" dirty="0" err="1"/>
              <a:t>хоча</a:t>
            </a:r>
            <a:r>
              <a:rPr lang="ru-RU" sz="1800" dirty="0"/>
              <a:t> і не є </a:t>
            </a:r>
            <a:r>
              <a:rPr lang="ru-RU" sz="1800" dirty="0" err="1"/>
              <a:t>абсолютним</a:t>
            </a:r>
            <a:r>
              <a:rPr lang="ru-RU" sz="1800" dirty="0"/>
              <a:t>, як у </a:t>
            </a:r>
            <a:r>
              <a:rPr lang="ru-RU" sz="1800" dirty="0" err="1"/>
              <a:t>суді</a:t>
            </a:r>
            <a:r>
              <a:rPr lang="ru-RU" sz="1800" dirty="0"/>
              <a:t> </a:t>
            </a:r>
            <a:r>
              <a:rPr lang="ru-RU" sz="1800" dirty="0" err="1"/>
              <a:t>першої</a:t>
            </a:r>
            <a:r>
              <a:rPr lang="ru-RU" sz="1800" dirty="0"/>
              <a:t> </a:t>
            </a:r>
            <a:r>
              <a:rPr lang="ru-RU" sz="1800" dirty="0" err="1"/>
              <a:t>інстанції</a:t>
            </a:r>
            <a:r>
              <a:rPr lang="ru-RU" sz="1800" dirty="0"/>
              <a:t>, але в </a:t>
            </a:r>
            <a:r>
              <a:rPr lang="ru-RU" sz="1800" dirty="0" err="1"/>
              <a:t>ситуації</a:t>
            </a:r>
            <a:r>
              <a:rPr lang="ru-RU" sz="1800" dirty="0"/>
              <a:t>, коли </a:t>
            </a:r>
            <a:r>
              <a:rPr lang="ru-RU" sz="1800" dirty="0" err="1"/>
              <a:t>апеляційний</a:t>
            </a:r>
            <a:r>
              <a:rPr lang="ru-RU" sz="1800" dirty="0"/>
              <a:t> суд </a:t>
            </a:r>
            <a:r>
              <a:rPr lang="ru-RU" sz="1800" dirty="0" err="1"/>
              <a:t>скасовує</a:t>
            </a:r>
            <a:r>
              <a:rPr lang="ru-RU" sz="1800" dirty="0"/>
              <a:t> </a:t>
            </a:r>
            <a:r>
              <a:rPr lang="ru-RU" sz="1800" dirty="0" err="1"/>
              <a:t>виправдувальний</a:t>
            </a:r>
            <a:r>
              <a:rPr lang="ru-RU" sz="1800" dirty="0"/>
              <a:t> і </a:t>
            </a:r>
            <a:r>
              <a:rPr lang="ru-RU" sz="1800" dirty="0" err="1"/>
              <a:t>постановляє</a:t>
            </a:r>
            <a:r>
              <a:rPr lang="ru-RU" sz="1800" dirty="0"/>
              <a:t> </a:t>
            </a:r>
            <a:r>
              <a:rPr lang="ru-RU" sz="1800" dirty="0" err="1"/>
              <a:t>обвинувальний</a:t>
            </a:r>
            <a:r>
              <a:rPr lang="ru-RU" sz="1800" dirty="0"/>
              <a:t> </a:t>
            </a:r>
            <a:r>
              <a:rPr lang="ru-RU" sz="1800" dirty="0" err="1"/>
              <a:t>вирок</a:t>
            </a:r>
            <a:r>
              <a:rPr lang="ru-RU" sz="1800" dirty="0"/>
              <a:t>, </a:t>
            </a:r>
            <a:r>
              <a:rPr lang="ru-RU" sz="1800" dirty="0" err="1"/>
              <a:t>цей</a:t>
            </a:r>
            <a:r>
              <a:rPr lang="ru-RU" sz="1800" dirty="0"/>
              <a:t> принцип </a:t>
            </a:r>
            <a:r>
              <a:rPr lang="ru-RU" sz="1800" dirty="0" err="1"/>
              <a:t>висуває</a:t>
            </a:r>
            <a:r>
              <a:rPr lang="ru-RU" sz="1800" dirty="0"/>
              <a:t> </a:t>
            </a:r>
            <a:r>
              <a:rPr lang="ru-RU" sz="1800" dirty="0" err="1"/>
              <a:t>більш</a:t>
            </a:r>
            <a:r>
              <a:rPr lang="ru-RU" sz="1800" dirty="0"/>
              <a:t> </a:t>
            </a:r>
            <a:r>
              <a:rPr lang="ru-RU" sz="1800" dirty="0" err="1"/>
              <a:t>суворі</a:t>
            </a:r>
            <a:r>
              <a:rPr lang="ru-RU" sz="1800" dirty="0"/>
              <a:t> </a:t>
            </a:r>
            <a:r>
              <a:rPr lang="ru-RU" sz="1800" dirty="0" err="1"/>
              <a:t>вимоги</a:t>
            </a:r>
            <a:r>
              <a:rPr lang="ru-RU" sz="1800" dirty="0"/>
              <a:t>, </a:t>
            </a:r>
            <a:r>
              <a:rPr lang="ru-RU" sz="1800" dirty="0" err="1"/>
              <a:t>ніж</a:t>
            </a:r>
            <a:r>
              <a:rPr lang="ru-RU" sz="1800" dirty="0"/>
              <a:t> у </a:t>
            </a:r>
            <a:r>
              <a:rPr lang="ru-RU" sz="1800" dirty="0" err="1"/>
              <a:t>разі</a:t>
            </a:r>
            <a:r>
              <a:rPr lang="ru-RU" sz="1800" dirty="0"/>
              <a:t> </a:t>
            </a:r>
            <a:r>
              <a:rPr lang="ru-RU" sz="1800" dirty="0" err="1"/>
              <a:t>скасування</a:t>
            </a:r>
            <a:r>
              <a:rPr lang="ru-RU" sz="1800" dirty="0"/>
              <a:t> </a:t>
            </a:r>
            <a:r>
              <a:rPr lang="ru-RU" sz="1800" dirty="0" err="1"/>
              <a:t>чи</a:t>
            </a:r>
            <a:r>
              <a:rPr lang="ru-RU" sz="1800" dirty="0"/>
              <a:t> </a:t>
            </a:r>
            <a:r>
              <a:rPr lang="ru-RU" sz="1800" dirty="0" err="1"/>
              <a:t>зміни</a:t>
            </a:r>
            <a:r>
              <a:rPr lang="ru-RU" sz="1800" dirty="0"/>
              <a:t> </a:t>
            </a:r>
            <a:r>
              <a:rPr lang="ru-RU" sz="1800" dirty="0" err="1"/>
              <a:t>обвинувального</a:t>
            </a:r>
            <a:r>
              <a:rPr lang="ru-RU" sz="1800" dirty="0"/>
              <a:t> </a:t>
            </a:r>
            <a:r>
              <a:rPr lang="ru-RU" sz="1800" dirty="0" err="1"/>
              <a:t>вироку</a:t>
            </a:r>
            <a:r>
              <a:rPr lang="ru-RU" sz="1800" dirty="0"/>
              <a:t>, </a:t>
            </a:r>
            <a:r>
              <a:rPr lang="ru-RU" sz="1800" dirty="0" err="1"/>
              <a:t>оскільки</a:t>
            </a:r>
            <a:r>
              <a:rPr lang="ru-RU" sz="1800" dirty="0"/>
              <a:t> в такому </a:t>
            </a:r>
            <a:r>
              <a:rPr lang="ru-RU" sz="1800" dirty="0" err="1"/>
              <a:t>випадку</a:t>
            </a:r>
            <a:r>
              <a:rPr lang="ru-RU" sz="1800" dirty="0"/>
              <a:t> </a:t>
            </a:r>
            <a:r>
              <a:rPr lang="ru-RU" sz="1800" dirty="0" err="1"/>
              <a:t>висновок</a:t>
            </a:r>
            <a:r>
              <a:rPr lang="ru-RU" sz="1800" dirty="0"/>
              <a:t> про </a:t>
            </a:r>
            <a:r>
              <a:rPr lang="ru-RU" sz="1800" dirty="0" err="1"/>
              <a:t>винуватість</a:t>
            </a:r>
            <a:r>
              <a:rPr lang="ru-RU" sz="1800" dirty="0"/>
              <a:t> особи </a:t>
            </a:r>
            <a:r>
              <a:rPr lang="ru-RU" sz="1800" dirty="0" err="1"/>
              <a:t>робить</a:t>
            </a:r>
            <a:r>
              <a:rPr lang="ru-RU" sz="1800" dirty="0"/>
              <a:t> </a:t>
            </a:r>
            <a:r>
              <a:rPr lang="ru-RU" sz="1800" dirty="0" err="1"/>
              <a:t>безпосередньо</a:t>
            </a:r>
            <a:r>
              <a:rPr lang="ru-RU" sz="1800" dirty="0"/>
              <a:t> </a:t>
            </a:r>
            <a:r>
              <a:rPr lang="ru-RU" sz="1800" b="1" i="1" dirty="0" err="1"/>
              <a:t>апеляційний</a:t>
            </a:r>
            <a:r>
              <a:rPr lang="ru-RU" sz="1800" b="1" i="1" dirty="0"/>
              <a:t> суд, </a:t>
            </a:r>
            <a:r>
              <a:rPr lang="ru-RU" sz="1800" b="1" i="1" dirty="0" err="1"/>
              <a:t>який</a:t>
            </a:r>
            <a:r>
              <a:rPr lang="ru-RU" sz="1800" b="1" i="1" dirty="0"/>
              <a:t> у </a:t>
            </a:r>
            <a:r>
              <a:rPr lang="ru-RU" sz="1800" b="1" i="1" dirty="0" err="1"/>
              <a:t>зв'язку</a:t>
            </a:r>
            <a:r>
              <a:rPr lang="ru-RU" sz="1800" b="1" i="1" dirty="0"/>
              <a:t> </a:t>
            </a:r>
            <a:r>
              <a:rPr lang="ru-RU" sz="1800" b="1" i="1" dirty="0" err="1"/>
              <a:t>із</a:t>
            </a:r>
            <a:r>
              <a:rPr lang="ru-RU" sz="1800" b="1" i="1" dirty="0"/>
              <a:t> </a:t>
            </a:r>
            <a:r>
              <a:rPr lang="ru-RU" sz="1800" b="1" i="1" dirty="0" err="1"/>
              <a:t>цим</a:t>
            </a:r>
            <a:r>
              <a:rPr lang="ru-RU" sz="1800" b="1" i="1" dirty="0"/>
              <a:t> </a:t>
            </a:r>
            <a:r>
              <a:rPr lang="ru-RU" sz="1800" b="1" i="1" dirty="0" err="1"/>
              <a:t>має</a:t>
            </a:r>
            <a:r>
              <a:rPr lang="ru-RU" sz="1800" b="1" i="1" dirty="0"/>
              <a:t> </a:t>
            </a:r>
            <a:r>
              <a:rPr lang="ru-RU" sz="1800" b="1" i="1" dirty="0" err="1"/>
              <a:t>забезпечити</a:t>
            </a:r>
            <a:r>
              <a:rPr lang="ru-RU" sz="1800" b="1" i="1" dirty="0"/>
              <a:t> </a:t>
            </a:r>
            <a:r>
              <a:rPr lang="ru-RU" sz="1800" b="1" i="1" dirty="0" err="1"/>
              <a:t>всі</a:t>
            </a:r>
            <a:r>
              <a:rPr lang="ru-RU" sz="1800" b="1" i="1" dirty="0"/>
              <a:t> </a:t>
            </a:r>
            <a:r>
              <a:rPr lang="ru-RU" sz="1800" b="1" i="1" dirty="0" err="1"/>
              <a:t>гарантії</a:t>
            </a:r>
            <a:r>
              <a:rPr lang="ru-RU" sz="1800" b="1" i="1" dirty="0"/>
              <a:t> права на </a:t>
            </a:r>
            <a:r>
              <a:rPr lang="ru-RU" sz="1800" b="1" i="1" dirty="0" err="1"/>
              <a:t>справедливий</a:t>
            </a:r>
            <a:r>
              <a:rPr lang="ru-RU" sz="1800" b="1" i="1" dirty="0"/>
              <a:t> </a:t>
            </a:r>
            <a:r>
              <a:rPr lang="ru-RU" sz="1800" b="1" i="1" dirty="0" err="1"/>
              <a:t>судовий</a:t>
            </a:r>
            <a:r>
              <a:rPr lang="ru-RU" sz="1800" b="1" i="1" dirty="0"/>
              <a:t> </a:t>
            </a:r>
            <a:r>
              <a:rPr lang="ru-RU" sz="1800" b="1" i="1" dirty="0" err="1"/>
              <a:t>розгляд</a:t>
            </a:r>
            <a:r>
              <a:rPr lang="ru-RU" sz="1800" b="1" i="1" dirty="0"/>
              <a:t>, </a:t>
            </a:r>
            <a:r>
              <a:rPr lang="ru-RU" sz="1800" b="1" i="1" dirty="0" err="1"/>
              <a:t>щоб</a:t>
            </a:r>
            <a:r>
              <a:rPr lang="ru-RU" sz="1800" b="1" i="1" dirty="0"/>
              <a:t> </a:t>
            </a:r>
            <a:r>
              <a:rPr lang="ru-RU" sz="1800" b="1" i="1" dirty="0" err="1"/>
              <a:t>переконатися</a:t>
            </a:r>
            <a:r>
              <a:rPr lang="ru-RU" sz="1800" b="1" i="1" dirty="0"/>
              <a:t>, </a:t>
            </a:r>
            <a:r>
              <a:rPr lang="ru-RU" sz="1800" b="1" i="1" dirty="0" err="1"/>
              <a:t>що</a:t>
            </a:r>
            <a:r>
              <a:rPr lang="ru-RU" sz="1800" b="1" i="1" dirty="0"/>
              <a:t> особу не буде </a:t>
            </a:r>
            <a:r>
              <a:rPr lang="ru-RU" sz="1800" b="1" i="1" dirty="0" err="1"/>
              <a:t>засуджено</a:t>
            </a:r>
            <a:r>
              <a:rPr lang="ru-RU" sz="1800" b="1" i="1" dirty="0"/>
              <a:t> </a:t>
            </a:r>
            <a:r>
              <a:rPr lang="ru-RU" sz="1800" b="1" i="1" dirty="0" err="1"/>
              <a:t>свавільно</a:t>
            </a:r>
            <a:r>
              <a:rPr lang="ru-RU" sz="1800" b="1" i="1" dirty="0"/>
              <a:t>.</a:t>
            </a:r>
          </a:p>
          <a:p>
            <a:pPr marL="0" indent="0" algn="just">
              <a:buNone/>
            </a:pPr>
            <a:r>
              <a:rPr lang="ru-RU" sz="1800" dirty="0" err="1"/>
              <a:t>Наведене</a:t>
            </a:r>
            <a:r>
              <a:rPr lang="ru-RU" sz="1800" dirty="0"/>
              <a:t> </a:t>
            </a:r>
            <a:r>
              <a:rPr lang="ru-RU" sz="1800" dirty="0" err="1"/>
              <a:t>вище</a:t>
            </a:r>
            <a:r>
              <a:rPr lang="ru-RU" sz="1800" dirty="0"/>
              <a:t> не </a:t>
            </a:r>
            <a:r>
              <a:rPr lang="ru-RU" sz="1800" dirty="0" err="1"/>
              <a:t>означає</a:t>
            </a:r>
            <a:r>
              <a:rPr lang="ru-RU" sz="1800" dirty="0"/>
              <a:t>, </a:t>
            </a:r>
            <a:r>
              <a:rPr lang="ru-RU" sz="1800" dirty="0" err="1"/>
              <a:t>що</a:t>
            </a:r>
            <a:r>
              <a:rPr lang="ru-RU" sz="1800" dirty="0"/>
              <a:t> </a:t>
            </a:r>
            <a:r>
              <a:rPr lang="ru-RU" sz="1800" dirty="0" err="1"/>
              <a:t>положення</a:t>
            </a:r>
            <a:r>
              <a:rPr lang="ru-RU" sz="1800" dirty="0"/>
              <a:t> ст. 23 КПК </a:t>
            </a:r>
            <a:r>
              <a:rPr lang="ru-RU" sz="1800" dirty="0" err="1"/>
              <a:t>слід</a:t>
            </a:r>
            <a:r>
              <a:rPr lang="ru-RU" sz="1800" dirty="0"/>
              <a:t> </a:t>
            </a:r>
            <a:r>
              <a:rPr lang="ru-RU" sz="1800" dirty="0" err="1"/>
              <a:t>розглядати</a:t>
            </a:r>
            <a:r>
              <a:rPr lang="ru-RU" sz="1800" dirty="0"/>
              <a:t> як </a:t>
            </a:r>
            <a:r>
              <a:rPr lang="ru-RU" sz="1800" dirty="0" err="1"/>
              <a:t>такі</a:t>
            </a:r>
            <a:r>
              <a:rPr lang="ru-RU" sz="1800" dirty="0"/>
              <a:t>, </a:t>
            </a:r>
            <a:r>
              <a:rPr lang="ru-RU" sz="1800" dirty="0" err="1"/>
              <a:t>що</a:t>
            </a:r>
            <a:r>
              <a:rPr lang="ru-RU" sz="1800" dirty="0"/>
              <a:t> автоматично </a:t>
            </a:r>
            <a:r>
              <a:rPr lang="ru-RU" sz="1800" dirty="0" err="1"/>
              <a:t>висувають</a:t>
            </a:r>
            <a:r>
              <a:rPr lang="ru-RU" sz="1800" dirty="0"/>
              <a:t> </a:t>
            </a:r>
            <a:r>
              <a:rPr lang="ru-RU" sz="1800" dirty="0" err="1"/>
              <a:t>вимогу</a:t>
            </a:r>
            <a:r>
              <a:rPr lang="ru-RU" sz="1800" dirty="0"/>
              <a:t> про </a:t>
            </a:r>
            <a:r>
              <a:rPr lang="ru-RU" sz="1800" dirty="0" err="1"/>
              <a:t>нове</a:t>
            </a:r>
            <a:r>
              <a:rPr lang="ru-RU" sz="1800" dirty="0"/>
              <a:t> </a:t>
            </a:r>
            <a:r>
              <a:rPr lang="ru-RU" sz="1800" dirty="0" err="1"/>
              <a:t>дослідження</a:t>
            </a:r>
            <a:r>
              <a:rPr lang="ru-RU" sz="1800" dirty="0"/>
              <a:t> </a:t>
            </a:r>
            <a:r>
              <a:rPr lang="ru-RU" sz="1800" dirty="0" err="1"/>
              <a:t>доказів</a:t>
            </a:r>
            <a:r>
              <a:rPr lang="ru-RU" sz="1800" dirty="0"/>
              <a:t> у </a:t>
            </a:r>
            <a:r>
              <a:rPr lang="ru-RU" sz="1800" dirty="0" err="1"/>
              <a:t>суді</a:t>
            </a:r>
            <a:r>
              <a:rPr lang="ru-RU" sz="1800" dirty="0"/>
              <a:t> </a:t>
            </a:r>
            <a:r>
              <a:rPr lang="ru-RU" sz="1800" dirty="0" err="1"/>
              <a:t>апеляційної</a:t>
            </a:r>
            <a:r>
              <a:rPr lang="ru-RU" sz="1800" dirty="0"/>
              <a:t> </a:t>
            </a:r>
            <a:r>
              <a:rPr lang="ru-RU" sz="1800" dirty="0" err="1"/>
              <a:t>інстанції</a:t>
            </a:r>
            <a:r>
              <a:rPr lang="ru-RU" sz="1800" dirty="0"/>
              <a:t> кожного разу, коли </a:t>
            </a:r>
            <a:r>
              <a:rPr lang="ru-RU" sz="1800" dirty="0" err="1"/>
              <a:t>мова</a:t>
            </a:r>
            <a:r>
              <a:rPr lang="ru-RU" sz="1800" dirty="0"/>
              <a:t> </a:t>
            </a:r>
            <a:r>
              <a:rPr lang="ru-RU" sz="1800" dirty="0" err="1"/>
              <a:t>йде</a:t>
            </a:r>
            <a:r>
              <a:rPr lang="ru-RU" sz="1800" dirty="0"/>
              <a:t> про </a:t>
            </a:r>
            <a:r>
              <a:rPr lang="ru-RU" sz="1800" dirty="0" err="1"/>
              <a:t>скасування</a:t>
            </a:r>
            <a:r>
              <a:rPr lang="ru-RU" sz="1800" dirty="0"/>
              <a:t> </a:t>
            </a:r>
            <a:r>
              <a:rPr lang="ru-RU" sz="1800" dirty="0" err="1"/>
              <a:t>виправдувального</a:t>
            </a:r>
            <a:r>
              <a:rPr lang="ru-RU" sz="1800" dirty="0"/>
              <a:t> </a:t>
            </a:r>
            <a:r>
              <a:rPr lang="ru-RU" sz="1800" dirty="0" err="1"/>
              <a:t>вироку</a:t>
            </a:r>
            <a:r>
              <a:rPr lang="ru-RU" sz="1800" dirty="0"/>
              <a:t>. </a:t>
            </a:r>
            <a:r>
              <a:rPr lang="ru-RU" sz="1800" dirty="0" err="1"/>
              <a:t>Наприклад</a:t>
            </a:r>
            <a:r>
              <a:rPr lang="ru-RU" sz="1800" b="1" i="1" dirty="0"/>
              <a:t>, </a:t>
            </a:r>
            <a:r>
              <a:rPr lang="ru-RU" sz="1800" b="1" i="1" dirty="0" err="1"/>
              <a:t>якщо</a:t>
            </a:r>
            <a:r>
              <a:rPr lang="ru-RU" sz="1800" b="1" i="1" dirty="0"/>
              <a:t> </a:t>
            </a:r>
            <a:r>
              <a:rPr lang="ru-RU" sz="1800" b="1" i="1" dirty="0" err="1"/>
              <a:t>апеляційний</a:t>
            </a:r>
            <a:r>
              <a:rPr lang="ru-RU" sz="1800" b="1" i="1" dirty="0"/>
              <a:t> суд </a:t>
            </a:r>
            <a:r>
              <a:rPr lang="ru-RU" sz="1800" b="1" i="1" dirty="0" err="1"/>
              <a:t>робить</a:t>
            </a:r>
            <a:r>
              <a:rPr lang="ru-RU" sz="1800" b="1" i="1" dirty="0"/>
              <a:t> </a:t>
            </a:r>
            <a:r>
              <a:rPr lang="ru-RU" sz="1800" b="1" i="1" dirty="0" err="1"/>
              <a:t>лише</a:t>
            </a:r>
            <a:r>
              <a:rPr lang="ru-RU" sz="1800" b="1" i="1" dirty="0"/>
              <a:t> </a:t>
            </a:r>
            <a:r>
              <a:rPr lang="ru-RU" sz="1800" b="1" i="1" dirty="0" err="1"/>
              <a:t>іншу</a:t>
            </a:r>
            <a:r>
              <a:rPr lang="ru-RU" sz="1800" b="1" i="1" dirty="0"/>
              <a:t> </a:t>
            </a:r>
            <a:r>
              <a:rPr lang="ru-RU" sz="1800" b="1" i="1" dirty="0" err="1"/>
              <a:t>юридичну</a:t>
            </a:r>
            <a:r>
              <a:rPr lang="ru-RU" sz="1800" b="1" i="1" dirty="0"/>
              <a:t> </a:t>
            </a:r>
            <a:r>
              <a:rPr lang="ru-RU" sz="1800" b="1" i="1" dirty="0" err="1"/>
              <a:t>оцінку</a:t>
            </a:r>
            <a:r>
              <a:rPr lang="ru-RU" sz="1800" b="1" i="1" dirty="0"/>
              <a:t> </a:t>
            </a:r>
            <a:r>
              <a:rPr lang="ru-RU" sz="1800" b="1" i="1" dirty="0" err="1"/>
              <a:t>ситуації</a:t>
            </a:r>
            <a:r>
              <a:rPr lang="ru-RU" sz="1800" b="1" i="1" dirty="0"/>
              <a:t>, але не ставить </a:t>
            </a:r>
            <a:r>
              <a:rPr lang="ru-RU" sz="1800" b="1" i="1" dirty="0" err="1"/>
              <a:t>під</a:t>
            </a:r>
            <a:r>
              <a:rPr lang="ru-RU" sz="1800" b="1" i="1" dirty="0"/>
              <a:t> </a:t>
            </a:r>
            <a:r>
              <a:rPr lang="ru-RU" sz="1800" b="1" i="1" dirty="0" err="1"/>
              <a:t>сумнів</a:t>
            </a:r>
            <a:r>
              <a:rPr lang="ru-RU" sz="1800" b="1" i="1" dirty="0"/>
              <a:t> </a:t>
            </a:r>
            <a:r>
              <a:rPr lang="ru-RU" sz="1800" b="1" i="1" dirty="0" err="1"/>
              <a:t>установлені</a:t>
            </a:r>
            <a:r>
              <a:rPr lang="ru-RU" sz="1800" b="1" i="1" dirty="0"/>
              <a:t> судом </a:t>
            </a:r>
            <a:r>
              <a:rPr lang="ru-RU" sz="1800" b="1" i="1" dirty="0" err="1"/>
              <a:t>першої</a:t>
            </a:r>
            <a:r>
              <a:rPr lang="ru-RU" sz="1800" b="1" i="1" dirty="0"/>
              <a:t> </a:t>
            </a:r>
            <a:r>
              <a:rPr lang="ru-RU" sz="1800" b="1" i="1" dirty="0" err="1"/>
              <a:t>інстанції</a:t>
            </a:r>
            <a:r>
              <a:rPr lang="ru-RU" sz="1800" b="1" i="1" dirty="0"/>
              <a:t> </a:t>
            </a:r>
            <a:r>
              <a:rPr lang="ru-RU" sz="1800" b="1" i="1" dirty="0" err="1"/>
              <a:t>фактичні</a:t>
            </a:r>
            <a:r>
              <a:rPr lang="ru-RU" sz="1800" b="1" i="1" dirty="0"/>
              <a:t> </a:t>
            </a:r>
            <a:r>
              <a:rPr lang="ru-RU" sz="1800" b="1" i="1" dirty="0" err="1"/>
              <a:t>обставини</a:t>
            </a:r>
            <a:r>
              <a:rPr lang="ru-RU" sz="1800" b="1" i="1" dirty="0"/>
              <a:t> </a:t>
            </a:r>
            <a:r>
              <a:rPr lang="ru-RU" sz="1800" b="1" i="1" dirty="0" err="1"/>
              <a:t>справи</a:t>
            </a:r>
            <a:r>
              <a:rPr lang="ru-RU" sz="1800" b="1" i="1" dirty="0"/>
              <a:t>, </a:t>
            </a:r>
            <a:r>
              <a:rPr lang="ru-RU" sz="1800" b="1" i="1" dirty="0" err="1"/>
              <a:t>це</a:t>
            </a:r>
            <a:r>
              <a:rPr lang="ru-RU" sz="1800" b="1" i="1" dirty="0"/>
              <a:t> не </a:t>
            </a:r>
            <a:r>
              <a:rPr lang="ru-RU" sz="1800" b="1" i="1" dirty="0" err="1"/>
              <a:t>вимагає</a:t>
            </a:r>
            <a:r>
              <a:rPr lang="ru-RU" sz="1800" b="1" i="1" dirty="0"/>
              <a:t> нового </a:t>
            </a:r>
            <a:r>
              <a:rPr lang="ru-RU" sz="1800" b="1" i="1" dirty="0" err="1"/>
              <a:t>безпосереднього</a:t>
            </a:r>
            <a:r>
              <a:rPr lang="ru-RU" sz="1800" b="1" i="1" dirty="0"/>
              <a:t> </a:t>
            </a:r>
            <a:r>
              <a:rPr lang="ru-RU" sz="1800" b="1" i="1" dirty="0" err="1"/>
              <a:t>дослідження</a:t>
            </a:r>
            <a:r>
              <a:rPr lang="ru-RU" sz="1800" b="1" i="1" dirty="0"/>
              <a:t> </a:t>
            </a:r>
            <a:r>
              <a:rPr lang="ru-RU" sz="1800" b="1" i="1" dirty="0" err="1"/>
              <a:t>доказів</a:t>
            </a:r>
            <a:r>
              <a:rPr lang="ru-RU" sz="1800" b="1" i="1" dirty="0"/>
              <a:t> </a:t>
            </a:r>
            <a:r>
              <a:rPr lang="ru-RU" sz="1800" b="1" i="1" dirty="0" err="1"/>
              <a:t>цим</a:t>
            </a:r>
            <a:r>
              <a:rPr lang="ru-RU" sz="1800" b="1" i="1" dirty="0"/>
              <a:t> судом</a:t>
            </a:r>
            <a:r>
              <a:rPr lang="ru-RU" sz="1800" dirty="0" smtClean="0"/>
              <a:t>.</a:t>
            </a:r>
            <a:endParaRPr lang="ru-RU" sz="1800" dirty="0"/>
          </a:p>
        </p:txBody>
      </p:sp>
    </p:spTree>
    <p:extLst>
      <p:ext uri="{BB962C8B-B14F-4D97-AF65-F5344CB8AC3E}">
        <p14:creationId xmlns:p14="http://schemas.microsoft.com/office/powerpoint/2010/main" val="35530553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lnSpcReduction="10000"/>
          </a:bodyPr>
          <a:lstStyle/>
          <a:p>
            <a:pPr marL="0" indent="0" algn="just">
              <a:buNone/>
            </a:pPr>
            <a:endParaRPr lang="ru-RU" dirty="0" smtClean="0"/>
          </a:p>
          <a:p>
            <a:pPr marL="0" indent="0" algn="just">
              <a:buNone/>
            </a:pPr>
            <a:r>
              <a:rPr lang="ru-RU" dirty="0" err="1" smtClean="0"/>
              <a:t>Однак</a:t>
            </a:r>
            <a:r>
              <a:rPr lang="ru-RU" dirty="0" smtClean="0"/>
              <a:t> </a:t>
            </a:r>
            <a:r>
              <a:rPr lang="ru-RU" dirty="0"/>
              <a:t>у </a:t>
            </a:r>
            <a:r>
              <a:rPr lang="ru-RU" dirty="0" err="1"/>
              <a:t>ситуації</a:t>
            </a:r>
            <a:r>
              <a:rPr lang="ru-RU" dirty="0"/>
              <a:t>, коли </a:t>
            </a:r>
            <a:r>
              <a:rPr lang="ru-RU" dirty="0" err="1"/>
              <a:t>апеляційний</a:t>
            </a:r>
            <a:r>
              <a:rPr lang="ru-RU" dirty="0"/>
              <a:t> суд </a:t>
            </a:r>
            <a:r>
              <a:rPr lang="ru-RU" dirty="0" err="1"/>
              <a:t>під</a:t>
            </a:r>
            <a:r>
              <a:rPr lang="ru-RU" dirty="0"/>
              <a:t> час </a:t>
            </a:r>
            <a:r>
              <a:rPr lang="ru-RU" dirty="0" err="1"/>
              <a:t>апеляційного</a:t>
            </a:r>
            <a:r>
              <a:rPr lang="ru-RU" dirty="0"/>
              <a:t> </a:t>
            </a:r>
            <a:r>
              <a:rPr lang="ru-RU" dirty="0" err="1"/>
              <a:t>розгляду</a:t>
            </a:r>
            <a:r>
              <a:rPr lang="ru-RU" dirty="0"/>
              <a:t> </a:t>
            </a:r>
            <a:r>
              <a:rPr lang="ru-RU" dirty="0" err="1"/>
              <a:t>вбачає</a:t>
            </a:r>
            <a:r>
              <a:rPr lang="ru-RU" dirty="0"/>
              <a:t>, </a:t>
            </a:r>
            <a:r>
              <a:rPr lang="ru-RU" dirty="0" err="1"/>
              <a:t>що</a:t>
            </a:r>
            <a:r>
              <a:rPr lang="ru-RU" dirty="0"/>
              <a:t> доводи </a:t>
            </a:r>
            <a:r>
              <a:rPr lang="ru-RU" dirty="0" err="1"/>
              <a:t>апеляційної</a:t>
            </a:r>
            <a:r>
              <a:rPr lang="ru-RU" dirty="0"/>
              <a:t> </a:t>
            </a:r>
            <a:r>
              <a:rPr lang="ru-RU" dirty="0" err="1"/>
              <a:t>скарги</a:t>
            </a:r>
            <a:r>
              <a:rPr lang="ru-RU" dirty="0"/>
              <a:t> </a:t>
            </a:r>
            <a:r>
              <a:rPr lang="ru-RU" dirty="0" err="1"/>
              <a:t>учасника</a:t>
            </a:r>
            <a:r>
              <a:rPr lang="ru-RU" dirty="0"/>
              <a:t> </a:t>
            </a:r>
            <a:r>
              <a:rPr lang="ru-RU" dirty="0" err="1"/>
              <a:t>кримінального</a:t>
            </a:r>
            <a:r>
              <a:rPr lang="ru-RU" dirty="0"/>
              <a:t> </a:t>
            </a:r>
            <a:r>
              <a:rPr lang="ru-RU" dirty="0" err="1"/>
              <a:t>провадження</a:t>
            </a:r>
            <a:r>
              <a:rPr lang="ru-RU" dirty="0"/>
              <a:t> в </a:t>
            </a:r>
            <a:r>
              <a:rPr lang="ru-RU" dirty="0" err="1"/>
              <a:t>частині</a:t>
            </a:r>
            <a:r>
              <a:rPr lang="ru-RU" dirty="0"/>
              <a:t> </a:t>
            </a:r>
            <a:r>
              <a:rPr lang="ru-RU" dirty="0" err="1"/>
              <a:t>неповноти</a:t>
            </a:r>
            <a:r>
              <a:rPr lang="ru-RU" dirty="0"/>
              <a:t> судового </a:t>
            </a:r>
            <a:r>
              <a:rPr lang="ru-RU" dirty="0" err="1"/>
              <a:t>розгляду</a:t>
            </a:r>
            <a:r>
              <a:rPr lang="ru-RU" dirty="0"/>
              <a:t> (ст. 410 КПК) та/</a:t>
            </a:r>
            <a:r>
              <a:rPr lang="ru-RU" dirty="0" err="1"/>
              <a:t>або</a:t>
            </a:r>
            <a:r>
              <a:rPr lang="ru-RU" dirty="0"/>
              <a:t> </a:t>
            </a:r>
            <a:r>
              <a:rPr lang="ru-RU" dirty="0" err="1"/>
              <a:t>невідповідності</a:t>
            </a:r>
            <a:r>
              <a:rPr lang="ru-RU" dirty="0"/>
              <a:t> </a:t>
            </a:r>
            <a:r>
              <a:rPr lang="ru-RU" dirty="0" err="1"/>
              <a:t>висновків</a:t>
            </a:r>
            <a:r>
              <a:rPr lang="ru-RU" dirty="0"/>
              <a:t> суду </a:t>
            </a:r>
            <a:r>
              <a:rPr lang="ru-RU" dirty="0" err="1"/>
              <a:t>першої</a:t>
            </a:r>
            <a:r>
              <a:rPr lang="ru-RU" dirty="0"/>
              <a:t> </a:t>
            </a:r>
            <a:r>
              <a:rPr lang="ru-RU" dirty="0" err="1"/>
              <a:t>інстанції</a:t>
            </a:r>
            <a:r>
              <a:rPr lang="ru-RU" dirty="0"/>
              <a:t> </a:t>
            </a:r>
            <a:r>
              <a:rPr lang="ru-RU" dirty="0" err="1"/>
              <a:t>фактичним</a:t>
            </a:r>
            <a:r>
              <a:rPr lang="ru-RU" dirty="0"/>
              <a:t> </a:t>
            </a:r>
            <a:r>
              <a:rPr lang="ru-RU" dirty="0" err="1"/>
              <a:t>обставинам</a:t>
            </a:r>
            <a:r>
              <a:rPr lang="ru-RU" dirty="0"/>
              <a:t> </a:t>
            </a:r>
            <a:r>
              <a:rPr lang="ru-RU" dirty="0" err="1"/>
              <a:t>кримінального</a:t>
            </a:r>
            <a:r>
              <a:rPr lang="ru-RU" dirty="0"/>
              <a:t> </a:t>
            </a:r>
            <a:r>
              <a:rPr lang="ru-RU" dirty="0" err="1"/>
              <a:t>провадження</a:t>
            </a:r>
            <a:r>
              <a:rPr lang="ru-RU" dirty="0"/>
              <a:t> (ст. 411 КПК) </a:t>
            </a:r>
            <a:r>
              <a:rPr lang="ru-RU" dirty="0" err="1"/>
              <a:t>виглядають</a:t>
            </a:r>
            <a:r>
              <a:rPr lang="ru-RU" dirty="0"/>
              <a:t> </a:t>
            </a:r>
            <a:r>
              <a:rPr lang="ru-RU" dirty="0" err="1"/>
              <a:t>обґрунтованими</a:t>
            </a:r>
            <a:r>
              <a:rPr lang="ru-RU" dirty="0"/>
              <a:t> та </a:t>
            </a:r>
            <a:r>
              <a:rPr lang="ru-RU" dirty="0" err="1"/>
              <a:t>потребують</a:t>
            </a:r>
            <a:r>
              <a:rPr lang="ru-RU" dirty="0"/>
              <a:t> </a:t>
            </a:r>
            <a:r>
              <a:rPr lang="ru-RU" dirty="0" err="1"/>
              <a:t>перевірки</a:t>
            </a:r>
            <a:r>
              <a:rPr lang="ru-RU" dirty="0"/>
              <a:t>, </a:t>
            </a:r>
            <a:r>
              <a:rPr lang="ru-RU" b="1" i="1" dirty="0" err="1"/>
              <a:t>така</a:t>
            </a:r>
            <a:r>
              <a:rPr lang="ru-RU" b="1" i="1" dirty="0"/>
              <a:t> </a:t>
            </a:r>
            <a:r>
              <a:rPr lang="ru-RU" b="1" i="1" dirty="0" err="1"/>
              <a:t>перевірка</a:t>
            </a:r>
            <a:r>
              <a:rPr lang="ru-RU" b="1" i="1" dirty="0"/>
              <a:t> </a:t>
            </a:r>
            <a:r>
              <a:rPr lang="ru-RU" b="1" i="1" dirty="0" err="1"/>
              <a:t>здійснюється</a:t>
            </a:r>
            <a:r>
              <a:rPr lang="ru-RU" b="1" i="1" dirty="0"/>
              <a:t> шляхом повторного </a:t>
            </a:r>
            <a:r>
              <a:rPr lang="ru-RU" b="1" i="1" dirty="0" err="1"/>
              <a:t>дослідження</a:t>
            </a:r>
            <a:r>
              <a:rPr lang="ru-RU" b="1" i="1" dirty="0"/>
              <a:t> </a:t>
            </a:r>
            <a:r>
              <a:rPr lang="ru-RU" b="1" i="1" dirty="0" err="1"/>
              <a:t>обставин</a:t>
            </a:r>
            <a:r>
              <a:rPr lang="ru-RU" b="1" i="1" dirty="0"/>
              <a:t>, </a:t>
            </a:r>
            <a:r>
              <a:rPr lang="ru-RU" b="1" i="1" dirty="0" err="1"/>
              <a:t>встановлених</a:t>
            </a:r>
            <a:r>
              <a:rPr lang="ru-RU" b="1" i="1" dirty="0"/>
              <a:t> </a:t>
            </a:r>
            <a:r>
              <a:rPr lang="ru-RU" b="1" i="1" dirty="0" err="1"/>
              <a:t>під</a:t>
            </a:r>
            <a:r>
              <a:rPr lang="ru-RU" b="1" i="1" dirty="0"/>
              <a:t> час </a:t>
            </a:r>
            <a:r>
              <a:rPr lang="ru-RU" b="1" i="1" dirty="0" err="1"/>
              <a:t>кримінального</a:t>
            </a:r>
            <a:r>
              <a:rPr lang="ru-RU" b="1" i="1" dirty="0"/>
              <a:t> </a:t>
            </a:r>
            <a:r>
              <a:rPr lang="ru-RU" b="1" i="1" dirty="0" err="1"/>
              <a:t>провадження</a:t>
            </a:r>
            <a:r>
              <a:rPr lang="ru-RU" b="1" i="1" dirty="0"/>
              <a:t>, </a:t>
            </a:r>
            <a:r>
              <a:rPr lang="ru-RU" b="1" i="1" dirty="0" err="1"/>
              <a:t>із</a:t>
            </a:r>
            <a:r>
              <a:rPr lang="ru-RU" b="1" i="1" dirty="0"/>
              <a:t> </a:t>
            </a:r>
            <a:r>
              <a:rPr lang="ru-RU" b="1" i="1" dirty="0" err="1"/>
              <a:t>дотриманням</a:t>
            </a:r>
            <a:r>
              <a:rPr lang="ru-RU" b="1" i="1" dirty="0"/>
              <a:t> </a:t>
            </a:r>
            <a:r>
              <a:rPr lang="ru-RU" b="1" i="1" dirty="0" err="1"/>
              <a:t>вимог</a:t>
            </a:r>
            <a:r>
              <a:rPr lang="ru-RU" b="1" i="1" dirty="0"/>
              <a:t> ст. 404 КПК, </a:t>
            </a:r>
            <a:r>
              <a:rPr lang="ru-RU" b="1" i="1" dirty="0" err="1"/>
              <a:t>що</a:t>
            </a:r>
            <a:r>
              <a:rPr lang="ru-RU" b="1" i="1" dirty="0"/>
              <a:t> </a:t>
            </a:r>
            <a:r>
              <a:rPr lang="ru-RU" b="1" i="1" dirty="0" err="1"/>
              <a:t>включає</a:t>
            </a:r>
            <a:r>
              <a:rPr lang="ru-RU" b="1" i="1" dirty="0"/>
              <a:t> </a:t>
            </a:r>
            <a:r>
              <a:rPr lang="ru-RU" b="1" i="1" dirty="0" err="1"/>
              <a:t>безпосереднє</a:t>
            </a:r>
            <a:r>
              <a:rPr lang="ru-RU" b="1" i="1" dirty="0"/>
              <a:t> </a:t>
            </a:r>
            <a:r>
              <a:rPr lang="ru-RU" b="1" i="1" dirty="0" err="1"/>
              <a:t>дослідження</a:t>
            </a:r>
            <a:r>
              <a:rPr lang="ru-RU" b="1" i="1" dirty="0"/>
              <a:t> та </a:t>
            </a:r>
            <a:r>
              <a:rPr lang="ru-RU" b="1" i="1" dirty="0" err="1"/>
              <a:t>оцінку</a:t>
            </a:r>
            <a:r>
              <a:rPr lang="ru-RU" b="1" i="1" dirty="0"/>
              <a:t> </a:t>
            </a:r>
            <a:r>
              <a:rPr lang="ru-RU" b="1" i="1" dirty="0" err="1"/>
              <a:t>доказів</a:t>
            </a:r>
            <a:r>
              <a:rPr lang="ru-RU" b="1" i="1" dirty="0"/>
              <a:t> </a:t>
            </a:r>
            <a:r>
              <a:rPr lang="ru-RU" b="1" i="1" dirty="0" err="1"/>
              <a:t>щодо</a:t>
            </a:r>
            <a:r>
              <a:rPr lang="ru-RU" b="1" i="1" dirty="0"/>
              <a:t> таких </a:t>
            </a:r>
            <a:r>
              <a:rPr lang="ru-RU" b="1" i="1" dirty="0" err="1"/>
              <a:t>обставин</a:t>
            </a:r>
            <a:r>
              <a:rPr lang="ru-RU" dirty="0"/>
              <a:t>.</a:t>
            </a:r>
          </a:p>
          <a:p>
            <a:pPr marL="0" indent="0">
              <a:buNone/>
            </a:pPr>
            <a:endParaRPr lang="en-US" dirty="0"/>
          </a:p>
          <a:p>
            <a:pPr algn="just"/>
            <a:endParaRPr lang="en-US" dirty="0"/>
          </a:p>
        </p:txBody>
      </p:sp>
    </p:spTree>
    <p:extLst>
      <p:ext uri="{BB962C8B-B14F-4D97-AF65-F5344CB8AC3E}">
        <p14:creationId xmlns:p14="http://schemas.microsoft.com/office/powerpoint/2010/main" val="194122708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720080"/>
          </a:xfrm>
        </p:spPr>
        <p:txBody>
          <a:bodyPr>
            <a:normAutofit/>
          </a:bodyPr>
          <a:lstStyle/>
          <a:p>
            <a:pPr algn="ctr"/>
            <a:r>
              <a:rPr lang="ru-RU" sz="2000" b="1" dirty="0"/>
              <a:t>Постанова </a:t>
            </a:r>
            <a:r>
              <a:rPr lang="ru-RU" sz="2000" b="1" dirty="0" err="1"/>
              <a:t>колегії</a:t>
            </a:r>
            <a:r>
              <a:rPr lang="ru-RU" sz="2000" b="1" dirty="0"/>
              <a:t> </a:t>
            </a:r>
            <a:r>
              <a:rPr lang="ru-RU" sz="2000" b="1" dirty="0" err="1"/>
              <a:t>суддів</a:t>
            </a:r>
            <a:r>
              <a:rPr lang="ru-RU" sz="2000" b="1" dirty="0"/>
              <a:t> </a:t>
            </a:r>
            <a:r>
              <a:rPr lang="ru-RU" sz="2000" b="1" dirty="0" err="1"/>
              <a:t>Другої</a:t>
            </a:r>
            <a:r>
              <a:rPr lang="ru-RU" sz="2000" b="1" dirty="0"/>
              <a:t> </a:t>
            </a:r>
            <a:r>
              <a:rPr lang="ru-RU" sz="2000" b="1" dirty="0" err="1"/>
              <a:t>судової</a:t>
            </a:r>
            <a:r>
              <a:rPr lang="ru-RU" sz="2000" b="1" dirty="0"/>
              <a:t> </a:t>
            </a:r>
            <a:r>
              <a:rPr lang="ru-RU" sz="2000" b="1" dirty="0" err="1"/>
              <a:t>палати</a:t>
            </a:r>
            <a:r>
              <a:rPr lang="ru-RU" sz="2000" b="1" dirty="0"/>
              <a:t> </a:t>
            </a:r>
            <a:r>
              <a:rPr lang="ru-RU" sz="2000" b="1" dirty="0" err="1"/>
              <a:t>Касаційного</a:t>
            </a:r>
            <a:r>
              <a:rPr lang="ru-RU" sz="2000" b="1" dirty="0"/>
              <a:t> </a:t>
            </a:r>
            <a:r>
              <a:rPr lang="ru-RU" sz="2000" b="1" dirty="0" err="1"/>
              <a:t>кримінального</a:t>
            </a:r>
            <a:r>
              <a:rPr lang="ru-RU" sz="2000" b="1" dirty="0"/>
              <a:t> суду ВС </a:t>
            </a:r>
            <a:r>
              <a:rPr lang="ru-RU" sz="2000" b="1" dirty="0" err="1"/>
              <a:t>від</a:t>
            </a:r>
            <a:r>
              <a:rPr lang="ru-RU" sz="2000" b="1" dirty="0"/>
              <a:t> 19 </a:t>
            </a:r>
            <a:r>
              <a:rPr lang="ru-RU" sz="2000" b="1" dirty="0" err="1"/>
              <a:t>квітня</a:t>
            </a:r>
            <a:r>
              <a:rPr lang="ru-RU" sz="2000" b="1" dirty="0"/>
              <a:t> 2018 року у </a:t>
            </a:r>
            <a:r>
              <a:rPr lang="ru-RU" sz="2000" b="1" dirty="0" err="1"/>
              <a:t>справі</a:t>
            </a:r>
            <a:r>
              <a:rPr lang="ru-RU" sz="2000" b="1" dirty="0"/>
              <a:t> № 221/1466/15-к</a:t>
            </a:r>
            <a:endParaRPr lang="en-US" sz="2000" b="1" dirty="0"/>
          </a:p>
        </p:txBody>
      </p:sp>
      <p:sp>
        <p:nvSpPr>
          <p:cNvPr id="3" name="Объект 2"/>
          <p:cNvSpPr>
            <a:spLocks noGrp="1"/>
          </p:cNvSpPr>
          <p:nvPr>
            <p:ph idx="1"/>
          </p:nvPr>
        </p:nvSpPr>
        <p:spPr>
          <a:xfrm>
            <a:off x="457200" y="1412776"/>
            <a:ext cx="8229600" cy="4911824"/>
          </a:xfrm>
        </p:spPr>
        <p:txBody>
          <a:bodyPr>
            <a:normAutofit fontScale="77500" lnSpcReduction="20000"/>
          </a:bodyPr>
          <a:lstStyle/>
          <a:p>
            <a:pPr algn="just"/>
            <a:r>
              <a:rPr lang="ru-RU" dirty="0" err="1"/>
              <a:t>статтею</a:t>
            </a:r>
            <a:r>
              <a:rPr lang="ru-RU" dirty="0"/>
              <a:t> 384 КПК </a:t>
            </a:r>
            <a:r>
              <a:rPr lang="ru-RU" dirty="0" err="1"/>
              <a:t>визначено</a:t>
            </a:r>
            <a:r>
              <a:rPr lang="ru-RU" dirty="0"/>
              <a:t>, </a:t>
            </a:r>
            <a:r>
              <a:rPr lang="ru-RU" dirty="0" err="1"/>
              <a:t>що</a:t>
            </a:r>
            <a:r>
              <a:rPr lang="ru-RU" dirty="0"/>
              <a:t> прокурор, суд </a:t>
            </a:r>
            <a:r>
              <a:rPr lang="ru-RU" dirty="0" err="1"/>
              <a:t>зобов'язані</a:t>
            </a:r>
            <a:r>
              <a:rPr lang="ru-RU" dirty="0"/>
              <a:t> </a:t>
            </a:r>
            <a:r>
              <a:rPr lang="ru-RU" dirty="0" err="1"/>
              <a:t>роз'яснити</a:t>
            </a:r>
            <a:r>
              <a:rPr lang="ru-RU" dirty="0"/>
              <a:t> </a:t>
            </a:r>
            <a:r>
              <a:rPr lang="ru-RU" dirty="0" err="1"/>
              <a:t>обвинуваченому</a:t>
            </a:r>
            <a:r>
              <a:rPr lang="ru-RU" dirty="0"/>
              <a:t> у </a:t>
            </a:r>
            <a:r>
              <a:rPr lang="ru-RU" dirty="0" err="1"/>
              <a:t>вчиненні</a:t>
            </a:r>
            <a:r>
              <a:rPr lang="ru-RU" dirty="0"/>
              <a:t> </a:t>
            </a:r>
            <a:r>
              <a:rPr lang="ru-RU" dirty="0" err="1"/>
              <a:t>злочину</a:t>
            </a:r>
            <a:r>
              <a:rPr lang="ru-RU" dirty="0"/>
              <a:t>, за </a:t>
            </a:r>
            <a:r>
              <a:rPr lang="ru-RU" dirty="0" err="1"/>
              <a:t>який</a:t>
            </a:r>
            <a:r>
              <a:rPr lang="ru-RU" dirty="0"/>
              <a:t> </a:t>
            </a:r>
            <a:r>
              <a:rPr lang="ru-RU" dirty="0" err="1"/>
              <a:t>передбачено</a:t>
            </a:r>
            <a:r>
              <a:rPr lang="ru-RU" dirty="0"/>
              <a:t> </a:t>
            </a:r>
            <a:r>
              <a:rPr lang="ru-RU" dirty="0" err="1"/>
              <a:t>покарання</a:t>
            </a:r>
            <a:r>
              <a:rPr lang="ru-RU" dirty="0"/>
              <a:t> у </a:t>
            </a:r>
            <a:r>
              <a:rPr lang="ru-RU" dirty="0" err="1"/>
              <a:t>виді</a:t>
            </a:r>
            <a:r>
              <a:rPr lang="ru-RU" dirty="0"/>
              <a:t> </a:t>
            </a:r>
            <a:r>
              <a:rPr lang="ru-RU" dirty="0" err="1"/>
              <a:t>довічного</a:t>
            </a:r>
            <a:r>
              <a:rPr lang="ru-RU" dirty="0"/>
              <a:t> </a:t>
            </a:r>
            <a:r>
              <a:rPr lang="ru-RU" dirty="0" err="1"/>
              <a:t>позбавлення</a:t>
            </a:r>
            <a:r>
              <a:rPr lang="ru-RU" dirty="0"/>
              <a:t> </a:t>
            </a:r>
            <a:r>
              <a:rPr lang="ru-RU" dirty="0" err="1"/>
              <a:t>волі</a:t>
            </a:r>
            <a:r>
              <a:rPr lang="ru-RU" dirty="0"/>
              <a:t>, </a:t>
            </a:r>
            <a:r>
              <a:rPr lang="ru-RU" dirty="0" err="1"/>
              <a:t>можливість</a:t>
            </a:r>
            <a:r>
              <a:rPr lang="ru-RU" dirty="0"/>
              <a:t> та </a:t>
            </a:r>
            <a:r>
              <a:rPr lang="ru-RU" dirty="0" err="1"/>
              <a:t>особливості</a:t>
            </a:r>
            <a:r>
              <a:rPr lang="ru-RU" dirty="0"/>
              <a:t> </a:t>
            </a:r>
            <a:r>
              <a:rPr lang="ru-RU" dirty="0" err="1"/>
              <a:t>розгляду</a:t>
            </a:r>
            <a:r>
              <a:rPr lang="ru-RU" dirty="0"/>
              <a:t> </a:t>
            </a:r>
            <a:r>
              <a:rPr lang="ru-RU" dirty="0" err="1"/>
              <a:t>кримінального</a:t>
            </a:r>
            <a:r>
              <a:rPr lang="ru-RU" dirty="0"/>
              <a:t> </a:t>
            </a:r>
            <a:r>
              <a:rPr lang="ru-RU" dirty="0" err="1"/>
              <a:t>провадження</a:t>
            </a:r>
            <a:r>
              <a:rPr lang="ru-RU" dirty="0"/>
              <a:t> </a:t>
            </a:r>
            <a:r>
              <a:rPr lang="ru-RU" dirty="0" err="1"/>
              <a:t>стосовно</a:t>
            </a:r>
            <a:r>
              <a:rPr lang="ru-RU" dirty="0"/>
              <a:t> </a:t>
            </a:r>
            <a:r>
              <a:rPr lang="ru-RU" dirty="0" err="1"/>
              <a:t>нього</a:t>
            </a:r>
            <a:r>
              <a:rPr lang="ru-RU" dirty="0"/>
              <a:t> судом </a:t>
            </a:r>
            <a:r>
              <a:rPr lang="ru-RU" dirty="0" err="1"/>
              <a:t>присяжних</a:t>
            </a:r>
            <a:r>
              <a:rPr lang="ru-RU" dirty="0"/>
              <a:t>. При </a:t>
            </a:r>
            <a:r>
              <a:rPr lang="ru-RU" dirty="0" err="1"/>
              <a:t>цьому</a:t>
            </a:r>
            <a:r>
              <a:rPr lang="ru-RU" dirty="0"/>
              <a:t> </a:t>
            </a:r>
            <a:r>
              <a:rPr lang="ru-RU" dirty="0" err="1"/>
              <a:t>письмове</a:t>
            </a:r>
            <a:r>
              <a:rPr lang="ru-RU" dirty="0"/>
              <a:t> </a:t>
            </a:r>
            <a:r>
              <a:rPr lang="ru-RU" dirty="0" err="1"/>
              <a:t>роз'яснення</a:t>
            </a:r>
            <a:r>
              <a:rPr lang="ru-RU" dirty="0"/>
              <a:t> прокурора </a:t>
            </a:r>
            <a:r>
              <a:rPr lang="ru-RU" dirty="0" err="1"/>
              <a:t>додається</a:t>
            </a:r>
            <a:r>
              <a:rPr lang="ru-RU" dirty="0"/>
              <a:t> до </a:t>
            </a:r>
            <a:r>
              <a:rPr lang="ru-RU" dirty="0" err="1"/>
              <a:t>обвинувального</a:t>
            </a:r>
            <a:r>
              <a:rPr lang="ru-RU" dirty="0"/>
              <a:t> акта і </a:t>
            </a:r>
            <a:r>
              <a:rPr lang="ru-RU" dirty="0" err="1"/>
              <a:t>реєстру</a:t>
            </a:r>
            <a:r>
              <a:rPr lang="ru-RU" dirty="0"/>
              <a:t> </a:t>
            </a:r>
            <a:r>
              <a:rPr lang="ru-RU" dirty="0" err="1"/>
              <a:t>матеріалів</a:t>
            </a:r>
            <a:r>
              <a:rPr lang="ru-RU" dirty="0"/>
              <a:t> </a:t>
            </a:r>
            <a:r>
              <a:rPr lang="ru-RU" dirty="0" err="1"/>
              <a:t>досудового</a:t>
            </a:r>
            <a:r>
              <a:rPr lang="ru-RU" dirty="0"/>
              <a:t> </a:t>
            </a:r>
            <a:r>
              <a:rPr lang="ru-RU" dirty="0" err="1"/>
              <a:t>розслідування</a:t>
            </a:r>
            <a:r>
              <a:rPr lang="ru-RU" dirty="0"/>
              <a:t>, </a:t>
            </a:r>
            <a:r>
              <a:rPr lang="ru-RU" dirty="0" err="1"/>
              <a:t>які</a:t>
            </a:r>
            <a:r>
              <a:rPr lang="ru-RU" dirty="0"/>
              <a:t> </a:t>
            </a:r>
            <a:r>
              <a:rPr lang="ru-RU" dirty="0" err="1"/>
              <a:t>передаються</a:t>
            </a:r>
            <a:r>
              <a:rPr lang="ru-RU" dirty="0"/>
              <a:t> до суду. Суд </a:t>
            </a:r>
            <a:r>
              <a:rPr lang="ru-RU" dirty="0" err="1"/>
              <a:t>також</a:t>
            </a:r>
            <a:r>
              <a:rPr lang="ru-RU" dirty="0"/>
              <a:t> </a:t>
            </a:r>
            <a:r>
              <a:rPr lang="ru-RU" dirty="0" err="1"/>
              <a:t>зобов'язаний</a:t>
            </a:r>
            <a:r>
              <a:rPr lang="ru-RU" dirty="0"/>
              <a:t> </a:t>
            </a:r>
            <a:r>
              <a:rPr lang="ru-RU" dirty="0" err="1"/>
              <a:t>роз'яснити</a:t>
            </a:r>
            <a:r>
              <a:rPr lang="ru-RU" dirty="0"/>
              <a:t> право на </a:t>
            </a:r>
            <a:r>
              <a:rPr lang="ru-RU" dirty="0" err="1"/>
              <a:t>розгляд</a:t>
            </a:r>
            <a:r>
              <a:rPr lang="ru-RU" dirty="0"/>
              <a:t> </a:t>
            </a:r>
            <a:r>
              <a:rPr lang="ru-RU" dirty="0" err="1"/>
              <a:t>справи</a:t>
            </a:r>
            <a:r>
              <a:rPr lang="ru-RU" dirty="0"/>
              <a:t> судом </a:t>
            </a:r>
            <a:r>
              <a:rPr lang="ru-RU" dirty="0" err="1"/>
              <a:t>присяжних</a:t>
            </a:r>
            <a:r>
              <a:rPr lang="ru-RU" dirty="0"/>
              <a:t> </a:t>
            </a:r>
            <a:r>
              <a:rPr lang="ru-RU" dirty="0" err="1"/>
              <a:t>під</a:t>
            </a:r>
            <a:r>
              <a:rPr lang="ru-RU" dirty="0"/>
              <a:t> час </a:t>
            </a:r>
            <a:r>
              <a:rPr lang="ru-RU" dirty="0" err="1"/>
              <a:t>підготовчого</a:t>
            </a:r>
            <a:r>
              <a:rPr lang="ru-RU" dirty="0"/>
              <a:t> судового </a:t>
            </a:r>
            <a:r>
              <a:rPr lang="ru-RU" dirty="0" err="1"/>
              <a:t>засідання</a:t>
            </a:r>
            <a:r>
              <a:rPr lang="ru-RU" dirty="0"/>
              <a:t> та у </a:t>
            </a:r>
            <a:r>
              <a:rPr lang="ru-RU" dirty="0" err="1"/>
              <a:t>разі</a:t>
            </a:r>
            <a:r>
              <a:rPr lang="ru-RU" dirty="0"/>
              <a:t>, </a:t>
            </a:r>
            <a:r>
              <a:rPr lang="ru-RU" dirty="0" err="1"/>
              <a:t>якщо</a:t>
            </a:r>
            <a:r>
              <a:rPr lang="ru-RU" dirty="0"/>
              <a:t> </a:t>
            </a:r>
            <a:r>
              <a:rPr lang="ru-RU" dirty="0" err="1"/>
              <a:t>обвинувачений</a:t>
            </a:r>
            <a:r>
              <a:rPr lang="ru-RU" dirty="0"/>
              <a:t> заявить </a:t>
            </a:r>
            <a:r>
              <a:rPr lang="ru-RU" dirty="0" err="1"/>
              <a:t>таке</a:t>
            </a:r>
            <a:r>
              <a:rPr lang="ru-RU" dirty="0"/>
              <a:t> </a:t>
            </a:r>
            <a:r>
              <a:rPr lang="ru-RU" dirty="0" err="1"/>
              <a:t>клопотання</a:t>
            </a:r>
            <a:r>
              <a:rPr lang="ru-RU" dirty="0"/>
              <a:t>, </a:t>
            </a:r>
            <a:r>
              <a:rPr lang="ru-RU" dirty="0" err="1"/>
              <a:t>призначити</a:t>
            </a:r>
            <a:r>
              <a:rPr lang="ru-RU" dirty="0"/>
              <a:t> </a:t>
            </a:r>
            <a:r>
              <a:rPr lang="ru-RU" dirty="0" err="1"/>
              <a:t>кримінальне</a:t>
            </a:r>
            <a:r>
              <a:rPr lang="ru-RU" dirty="0"/>
              <a:t> </a:t>
            </a:r>
            <a:r>
              <a:rPr lang="ru-RU" dirty="0" err="1"/>
              <a:t>провадження</a:t>
            </a:r>
            <a:r>
              <a:rPr lang="ru-RU" dirty="0"/>
              <a:t> до </a:t>
            </a:r>
            <a:r>
              <a:rPr lang="ru-RU" dirty="0" err="1"/>
              <a:t>розгляду</a:t>
            </a:r>
            <a:r>
              <a:rPr lang="ru-RU" dirty="0"/>
              <a:t> </a:t>
            </a:r>
            <a:r>
              <a:rPr lang="ru-RU" dirty="0" err="1"/>
              <a:t>саме</a:t>
            </a:r>
            <a:r>
              <a:rPr lang="ru-RU" dirty="0"/>
              <a:t> таким складом суду.</a:t>
            </a:r>
          </a:p>
          <a:p>
            <a:pPr algn="just"/>
            <a:r>
              <a:rPr lang="ru-RU" dirty="0" err="1"/>
              <a:t>Інформування</a:t>
            </a:r>
            <a:r>
              <a:rPr lang="ru-RU" dirty="0"/>
              <a:t> </a:t>
            </a:r>
            <a:r>
              <a:rPr lang="ru-RU" dirty="0" err="1"/>
              <a:t>обвинуваченого</a:t>
            </a:r>
            <a:r>
              <a:rPr lang="ru-RU" dirty="0"/>
              <a:t> про </a:t>
            </a:r>
            <a:r>
              <a:rPr lang="ru-RU" dirty="0" err="1"/>
              <a:t>можливість</a:t>
            </a:r>
            <a:r>
              <a:rPr lang="ru-RU" dirty="0"/>
              <a:t> </a:t>
            </a:r>
            <a:r>
              <a:rPr lang="ru-RU" dirty="0" err="1"/>
              <a:t>розгляду</a:t>
            </a:r>
            <a:r>
              <a:rPr lang="ru-RU" dirty="0"/>
              <a:t> </a:t>
            </a:r>
            <a:r>
              <a:rPr lang="ru-RU" dirty="0" err="1"/>
              <a:t>кримінального</a:t>
            </a:r>
            <a:r>
              <a:rPr lang="ru-RU" dirty="0"/>
              <a:t> </a:t>
            </a:r>
            <a:r>
              <a:rPr lang="ru-RU" dirty="0" err="1"/>
              <a:t>провадження</a:t>
            </a:r>
            <a:r>
              <a:rPr lang="ru-RU" dirty="0"/>
              <a:t> </a:t>
            </a:r>
            <a:r>
              <a:rPr lang="ru-RU" dirty="0" err="1"/>
              <a:t>щодо</a:t>
            </a:r>
            <a:r>
              <a:rPr lang="ru-RU" dirty="0"/>
              <a:t> </a:t>
            </a:r>
            <a:r>
              <a:rPr lang="ru-RU" dirty="0" err="1"/>
              <a:t>нього</a:t>
            </a:r>
            <a:r>
              <a:rPr lang="ru-RU" dirty="0"/>
              <a:t> судом </a:t>
            </a:r>
            <a:r>
              <a:rPr lang="ru-RU" dirty="0" err="1"/>
              <a:t>присяжних</a:t>
            </a:r>
            <a:r>
              <a:rPr lang="ru-RU" dirty="0"/>
              <a:t> </a:t>
            </a:r>
            <a:r>
              <a:rPr lang="ru-RU" dirty="0" err="1"/>
              <a:t>ще</a:t>
            </a:r>
            <a:r>
              <a:rPr lang="ru-RU" dirty="0"/>
              <a:t> до початку судового </a:t>
            </a:r>
            <a:r>
              <a:rPr lang="ru-RU" dirty="0" err="1"/>
              <a:t>розгляду</a:t>
            </a:r>
            <a:r>
              <a:rPr lang="ru-RU" dirty="0"/>
              <a:t> </a:t>
            </a:r>
            <a:r>
              <a:rPr lang="ru-RU" dirty="0" err="1"/>
              <a:t>надасть</a:t>
            </a:r>
            <a:r>
              <a:rPr lang="ru-RU" dirty="0"/>
              <a:t> </a:t>
            </a:r>
            <a:r>
              <a:rPr lang="ru-RU" dirty="0" err="1"/>
              <a:t>йому</a:t>
            </a:r>
            <a:r>
              <a:rPr lang="ru-RU" dirty="0"/>
              <a:t> </a:t>
            </a:r>
            <a:r>
              <a:rPr lang="ru-RU" dirty="0" err="1"/>
              <a:t>можливість</a:t>
            </a:r>
            <a:r>
              <a:rPr lang="ru-RU" dirty="0"/>
              <a:t> </a:t>
            </a:r>
            <a:r>
              <a:rPr lang="ru-RU" dirty="0" err="1"/>
              <a:t>підготуватись</a:t>
            </a:r>
            <a:r>
              <a:rPr lang="ru-RU" dirty="0"/>
              <a:t> до </a:t>
            </a:r>
            <a:r>
              <a:rPr lang="ru-RU" dirty="0" err="1"/>
              <a:t>реалізації</a:t>
            </a:r>
            <a:r>
              <a:rPr lang="ru-RU" dirty="0"/>
              <a:t> такого права і </a:t>
            </a:r>
            <a:r>
              <a:rPr lang="ru-RU" dirty="0" err="1"/>
              <a:t>його</a:t>
            </a:r>
            <a:r>
              <a:rPr lang="ru-RU" dirty="0"/>
              <a:t> </a:t>
            </a:r>
            <a:r>
              <a:rPr lang="ru-RU" dirty="0" err="1"/>
              <a:t>рішення</a:t>
            </a:r>
            <a:r>
              <a:rPr lang="ru-RU" dirty="0"/>
              <a:t> з </a:t>
            </a:r>
            <a:r>
              <a:rPr lang="ru-RU" dirty="0" err="1"/>
              <a:t>цього</a:t>
            </a:r>
            <a:r>
              <a:rPr lang="ru-RU" dirty="0"/>
              <a:t> </a:t>
            </a:r>
            <a:r>
              <a:rPr lang="ru-RU" dirty="0" err="1"/>
              <a:t>питання</a:t>
            </a:r>
            <a:r>
              <a:rPr lang="ru-RU" dirty="0"/>
              <a:t> буде </a:t>
            </a:r>
            <a:r>
              <a:rPr lang="ru-RU" dirty="0" err="1"/>
              <a:t>виваженим</a:t>
            </a:r>
            <a:r>
              <a:rPr lang="ru-RU" dirty="0"/>
              <a:t> та </a:t>
            </a:r>
            <a:r>
              <a:rPr lang="ru-RU" dirty="0" err="1"/>
              <a:t>обґрунтованим</a:t>
            </a:r>
            <a:r>
              <a:rPr lang="ru-RU" dirty="0"/>
              <a:t>. </a:t>
            </a:r>
            <a:r>
              <a:rPr lang="ru-RU" dirty="0" err="1"/>
              <a:t>Тільки</a:t>
            </a:r>
            <a:r>
              <a:rPr lang="ru-RU" dirty="0"/>
              <a:t> у такому </a:t>
            </a:r>
            <a:r>
              <a:rPr lang="ru-RU" dirty="0" err="1"/>
              <a:t>випадку</a:t>
            </a:r>
            <a:r>
              <a:rPr lang="ru-RU" dirty="0"/>
              <a:t> </a:t>
            </a:r>
            <a:r>
              <a:rPr lang="ru-RU" dirty="0" err="1"/>
              <a:t>будуть</a:t>
            </a:r>
            <a:r>
              <a:rPr lang="ru-RU" dirty="0"/>
              <a:t> </a:t>
            </a:r>
            <a:r>
              <a:rPr lang="ru-RU" dirty="0" err="1"/>
              <a:t>дотримані</a:t>
            </a:r>
            <a:r>
              <a:rPr lang="ru-RU" dirty="0"/>
              <a:t> засади </a:t>
            </a:r>
            <a:r>
              <a:rPr lang="ru-RU" dirty="0" err="1"/>
              <a:t>кримінального</a:t>
            </a:r>
            <a:r>
              <a:rPr lang="ru-RU" dirty="0"/>
              <a:t> </a:t>
            </a:r>
            <a:r>
              <a:rPr lang="ru-RU" dirty="0" err="1"/>
              <a:t>провадження</a:t>
            </a:r>
            <a:r>
              <a:rPr lang="ru-RU" dirty="0"/>
              <a:t>, в тому </a:t>
            </a:r>
            <a:r>
              <a:rPr lang="ru-RU" dirty="0" err="1"/>
              <a:t>числі</a:t>
            </a:r>
            <a:r>
              <a:rPr lang="ru-RU" dirty="0"/>
              <a:t> й </a:t>
            </a:r>
            <a:r>
              <a:rPr lang="ru-RU" dirty="0" err="1"/>
              <a:t>забезпечення</a:t>
            </a:r>
            <a:r>
              <a:rPr lang="ru-RU" dirty="0"/>
              <a:t> права на </a:t>
            </a:r>
            <a:r>
              <a:rPr lang="ru-RU" dirty="0" err="1"/>
              <a:t>захист</a:t>
            </a:r>
            <a:r>
              <a:rPr lang="ru-RU" dirty="0"/>
              <a:t>, а </a:t>
            </a:r>
            <a:r>
              <a:rPr lang="ru-RU" dirty="0" err="1"/>
              <a:t>судовий</a:t>
            </a:r>
            <a:r>
              <a:rPr lang="ru-RU" dirty="0"/>
              <a:t> </a:t>
            </a:r>
            <a:r>
              <a:rPr lang="ru-RU" dirty="0" err="1"/>
              <a:t>розгляд</a:t>
            </a:r>
            <a:r>
              <a:rPr lang="ru-RU" dirty="0"/>
              <a:t> буде </a:t>
            </a:r>
            <a:r>
              <a:rPr lang="ru-RU" dirty="0" err="1"/>
              <a:t>справедливим</a:t>
            </a:r>
            <a:r>
              <a:rPr lang="ru-RU" dirty="0" smtClean="0"/>
              <a:t>.</a:t>
            </a:r>
            <a:endParaRPr lang="ru-RU" dirty="0"/>
          </a:p>
        </p:txBody>
      </p:sp>
    </p:spTree>
    <p:extLst>
      <p:ext uri="{BB962C8B-B14F-4D97-AF65-F5344CB8AC3E}">
        <p14:creationId xmlns:p14="http://schemas.microsoft.com/office/powerpoint/2010/main" val="294857032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normAutofit fontScale="77500" lnSpcReduction="20000"/>
          </a:bodyPr>
          <a:lstStyle/>
          <a:p>
            <a:pPr marL="0" indent="0" algn="just">
              <a:buNone/>
            </a:pPr>
            <a:endParaRPr lang="ru-RU" dirty="0" smtClean="0"/>
          </a:p>
          <a:p>
            <a:pPr marL="0" indent="0" algn="just">
              <a:buNone/>
            </a:pPr>
            <a:endParaRPr lang="ru-RU" dirty="0"/>
          </a:p>
          <a:p>
            <a:pPr marL="0" indent="0" algn="just">
              <a:buNone/>
            </a:pPr>
            <a:r>
              <a:rPr lang="ru-RU" dirty="0" smtClean="0"/>
              <a:t>Як </a:t>
            </a:r>
            <a:r>
              <a:rPr lang="ru-RU" dirty="0"/>
              <a:t>видно з </a:t>
            </a:r>
            <a:r>
              <a:rPr lang="ru-RU" dirty="0" err="1"/>
              <a:t>матеріалів</a:t>
            </a:r>
            <a:r>
              <a:rPr lang="ru-RU" dirty="0"/>
              <a:t> </a:t>
            </a:r>
            <a:r>
              <a:rPr lang="ru-RU" dirty="0" err="1"/>
              <a:t>справи</a:t>
            </a:r>
            <a:r>
              <a:rPr lang="ru-RU" dirty="0"/>
              <a:t>, прокурор не </a:t>
            </a:r>
            <a:r>
              <a:rPr lang="ru-RU" dirty="0" err="1"/>
              <a:t>роз'яснив</a:t>
            </a:r>
            <a:r>
              <a:rPr lang="ru-RU" dirty="0"/>
              <a:t> </a:t>
            </a:r>
            <a:r>
              <a:rPr lang="ru-RU" dirty="0" err="1"/>
              <a:t>обвинуваченому</a:t>
            </a:r>
            <a:r>
              <a:rPr lang="ru-RU" dirty="0"/>
              <a:t>  ОСОБА_2 </a:t>
            </a:r>
            <a:r>
              <a:rPr lang="ru-RU" dirty="0" err="1"/>
              <a:t>можливість</a:t>
            </a:r>
            <a:r>
              <a:rPr lang="ru-RU" dirty="0"/>
              <a:t> та </a:t>
            </a:r>
            <a:r>
              <a:rPr lang="ru-RU" dirty="0" err="1"/>
              <a:t>особливості</a:t>
            </a:r>
            <a:r>
              <a:rPr lang="ru-RU" dirty="0"/>
              <a:t> </a:t>
            </a:r>
            <a:r>
              <a:rPr lang="ru-RU" dirty="0" err="1"/>
              <a:t>розгляду</a:t>
            </a:r>
            <a:r>
              <a:rPr lang="ru-RU" dirty="0"/>
              <a:t> </a:t>
            </a:r>
            <a:r>
              <a:rPr lang="ru-RU" dirty="0" err="1"/>
              <a:t>кримінального</a:t>
            </a:r>
            <a:r>
              <a:rPr lang="ru-RU" dirty="0"/>
              <a:t> </a:t>
            </a:r>
            <a:r>
              <a:rPr lang="ru-RU" dirty="0" err="1"/>
              <a:t>провадження</a:t>
            </a:r>
            <a:r>
              <a:rPr lang="ru-RU" dirty="0"/>
              <a:t> </a:t>
            </a:r>
            <a:r>
              <a:rPr lang="ru-RU" dirty="0" err="1"/>
              <a:t>стосовно</a:t>
            </a:r>
            <a:r>
              <a:rPr lang="ru-RU" dirty="0"/>
              <a:t> </a:t>
            </a:r>
            <a:r>
              <a:rPr lang="ru-RU" dirty="0" err="1"/>
              <a:t>нього</a:t>
            </a:r>
            <a:r>
              <a:rPr lang="ru-RU" dirty="0"/>
              <a:t> судом </a:t>
            </a:r>
            <a:r>
              <a:rPr lang="ru-RU" dirty="0" err="1"/>
              <a:t>присяжних</a:t>
            </a:r>
            <a:r>
              <a:rPr lang="ru-RU" dirty="0"/>
              <a:t> та не </a:t>
            </a:r>
            <a:r>
              <a:rPr lang="ru-RU" dirty="0" err="1"/>
              <a:t>долучив</a:t>
            </a:r>
            <a:r>
              <a:rPr lang="ru-RU" dirty="0"/>
              <a:t> </a:t>
            </a:r>
            <a:r>
              <a:rPr lang="ru-RU" dirty="0" err="1"/>
              <a:t>відповідне</a:t>
            </a:r>
            <a:r>
              <a:rPr lang="ru-RU" dirty="0"/>
              <a:t> </a:t>
            </a:r>
            <a:r>
              <a:rPr lang="ru-RU" dirty="0" err="1"/>
              <a:t>письмове</a:t>
            </a:r>
            <a:r>
              <a:rPr lang="ru-RU" dirty="0"/>
              <a:t> </a:t>
            </a:r>
            <a:r>
              <a:rPr lang="ru-RU" dirty="0" err="1"/>
              <a:t>роз'яснення</a:t>
            </a:r>
            <a:r>
              <a:rPr lang="ru-RU" dirty="0"/>
              <a:t> до </a:t>
            </a:r>
            <a:r>
              <a:rPr lang="ru-RU" dirty="0" err="1"/>
              <a:t>обвинувального</a:t>
            </a:r>
            <a:r>
              <a:rPr lang="ru-RU" dirty="0"/>
              <a:t> акта і </a:t>
            </a:r>
            <a:r>
              <a:rPr lang="ru-RU" dirty="0" err="1"/>
              <a:t>реєстру</a:t>
            </a:r>
            <a:r>
              <a:rPr lang="ru-RU" dirty="0"/>
              <a:t> </a:t>
            </a:r>
            <a:r>
              <a:rPr lang="ru-RU" dirty="0" err="1"/>
              <a:t>матеріалів</a:t>
            </a:r>
            <a:r>
              <a:rPr lang="ru-RU" dirty="0"/>
              <a:t> </a:t>
            </a:r>
            <a:r>
              <a:rPr lang="ru-RU" dirty="0" err="1"/>
              <a:t>досудового</a:t>
            </a:r>
            <a:r>
              <a:rPr lang="ru-RU" dirty="0"/>
              <a:t> </a:t>
            </a:r>
            <a:r>
              <a:rPr lang="ru-RU" dirty="0" err="1"/>
              <a:t>розслідування</a:t>
            </a:r>
            <a:r>
              <a:rPr lang="ru-RU" dirty="0"/>
              <a:t>.</a:t>
            </a:r>
          </a:p>
          <a:p>
            <a:pPr marL="0" indent="0" algn="just">
              <a:buNone/>
            </a:pPr>
            <a:r>
              <a:rPr lang="ru-RU" dirty="0"/>
              <a:t>Суд </a:t>
            </a:r>
            <a:r>
              <a:rPr lang="ru-RU" dirty="0" err="1"/>
              <a:t>першої</a:t>
            </a:r>
            <a:r>
              <a:rPr lang="ru-RU" dirty="0"/>
              <a:t> </a:t>
            </a:r>
            <a:r>
              <a:rPr lang="ru-RU" dirty="0" err="1"/>
              <a:t>інстанції</a:t>
            </a:r>
            <a:r>
              <a:rPr lang="ru-RU" dirty="0"/>
              <a:t> в </a:t>
            </a:r>
            <a:r>
              <a:rPr lang="ru-RU" dirty="0" err="1"/>
              <a:t>ході</a:t>
            </a:r>
            <a:r>
              <a:rPr lang="ru-RU" dirty="0"/>
              <a:t> </a:t>
            </a:r>
            <a:r>
              <a:rPr lang="ru-RU" dirty="0" err="1"/>
              <a:t>провадження</a:t>
            </a:r>
            <a:r>
              <a:rPr lang="ru-RU" dirty="0"/>
              <a:t> не </a:t>
            </a:r>
            <a:r>
              <a:rPr lang="ru-RU" dirty="0" err="1"/>
              <a:t>тільки</a:t>
            </a:r>
            <a:r>
              <a:rPr lang="ru-RU" dirty="0"/>
              <a:t> не </a:t>
            </a:r>
            <a:r>
              <a:rPr lang="ru-RU" dirty="0" err="1"/>
              <a:t>виправив</a:t>
            </a:r>
            <a:r>
              <a:rPr lang="ru-RU" dirty="0"/>
              <a:t> </a:t>
            </a:r>
            <a:r>
              <a:rPr lang="ru-RU" dirty="0" err="1"/>
              <a:t>ці</a:t>
            </a:r>
            <a:r>
              <a:rPr lang="ru-RU" dirty="0"/>
              <a:t> </a:t>
            </a:r>
            <a:r>
              <a:rPr lang="ru-RU" dirty="0" err="1"/>
              <a:t>недоліки</a:t>
            </a:r>
            <a:r>
              <a:rPr lang="ru-RU" dirty="0"/>
              <a:t>, але й сам </a:t>
            </a:r>
            <a:r>
              <a:rPr lang="ru-RU" dirty="0" err="1"/>
              <a:t>припустився</a:t>
            </a:r>
            <a:r>
              <a:rPr lang="ru-RU" dirty="0"/>
              <a:t> </a:t>
            </a:r>
            <a:r>
              <a:rPr lang="ru-RU" dirty="0" err="1"/>
              <a:t>порушення</a:t>
            </a:r>
            <a:r>
              <a:rPr lang="ru-RU" dirty="0"/>
              <a:t> </a:t>
            </a:r>
            <a:r>
              <a:rPr lang="ru-RU" dirty="0" err="1"/>
              <a:t>вимог</a:t>
            </a:r>
            <a:r>
              <a:rPr lang="ru-RU" dirty="0"/>
              <a:t> </a:t>
            </a:r>
            <a:r>
              <a:rPr lang="ru-RU" dirty="0" err="1"/>
              <a:t>частин</a:t>
            </a:r>
            <a:r>
              <a:rPr lang="ru-RU" dirty="0"/>
              <a:t> </a:t>
            </a:r>
            <a:r>
              <a:rPr lang="ru-RU" dirty="0" err="1"/>
              <a:t>першої</a:t>
            </a:r>
            <a:r>
              <a:rPr lang="ru-RU" dirty="0"/>
              <a:t> та </a:t>
            </a:r>
            <a:r>
              <a:rPr lang="ru-RU" dirty="0" err="1"/>
              <a:t>другої</a:t>
            </a:r>
            <a:r>
              <a:rPr lang="ru-RU" dirty="0"/>
              <a:t> </a:t>
            </a:r>
            <a:r>
              <a:rPr lang="ru-RU" dirty="0" err="1"/>
              <a:t>статті</a:t>
            </a:r>
            <a:r>
              <a:rPr lang="ru-RU" dirty="0"/>
              <a:t> 384 КПК, </a:t>
            </a:r>
            <a:r>
              <a:rPr lang="ru-RU" dirty="0" err="1"/>
              <a:t>оскільки</a:t>
            </a:r>
            <a:r>
              <a:rPr lang="ru-RU" dirty="0"/>
              <a:t> </a:t>
            </a:r>
            <a:r>
              <a:rPr lang="ru-RU" dirty="0" err="1"/>
              <a:t>роз'яснення</a:t>
            </a:r>
            <a:r>
              <a:rPr lang="ru-RU" dirty="0"/>
              <a:t> </a:t>
            </a:r>
            <a:r>
              <a:rPr lang="ru-RU" dirty="0" err="1"/>
              <a:t>можливості</a:t>
            </a:r>
            <a:r>
              <a:rPr lang="ru-RU" dirty="0"/>
              <a:t> та </a:t>
            </a:r>
            <a:r>
              <a:rPr lang="ru-RU" dirty="0" err="1"/>
              <a:t>особливості</a:t>
            </a:r>
            <a:r>
              <a:rPr lang="ru-RU" dirty="0"/>
              <a:t> </a:t>
            </a:r>
            <a:r>
              <a:rPr lang="ru-RU" dirty="0" err="1"/>
              <a:t>розгляду</a:t>
            </a:r>
            <a:r>
              <a:rPr lang="ru-RU" dirty="0"/>
              <a:t> </a:t>
            </a:r>
            <a:r>
              <a:rPr lang="ru-RU" dirty="0" err="1"/>
              <a:t>кримінального</a:t>
            </a:r>
            <a:r>
              <a:rPr lang="ru-RU" dirty="0"/>
              <a:t> </a:t>
            </a:r>
            <a:r>
              <a:rPr lang="ru-RU" dirty="0" err="1"/>
              <a:t>провадження</a:t>
            </a:r>
            <a:r>
              <a:rPr lang="ru-RU" dirty="0"/>
              <a:t>   судом </a:t>
            </a:r>
            <a:r>
              <a:rPr lang="ru-RU" dirty="0" err="1"/>
              <a:t>присяжних</a:t>
            </a:r>
            <a:r>
              <a:rPr lang="ru-RU" dirty="0"/>
              <a:t>, </a:t>
            </a:r>
            <a:r>
              <a:rPr lang="ru-RU" dirty="0" err="1"/>
              <a:t>безпосередньо</a:t>
            </a:r>
            <a:r>
              <a:rPr lang="ru-RU" dirty="0"/>
              <a:t> перед </a:t>
            </a:r>
            <a:r>
              <a:rPr lang="ru-RU" dirty="0" err="1"/>
              <a:t>судовими</a:t>
            </a:r>
            <a:r>
              <a:rPr lang="ru-RU" dirty="0"/>
              <a:t> дебатами </a:t>
            </a:r>
            <a:r>
              <a:rPr lang="ru-RU" dirty="0" err="1"/>
              <a:t>неможливо</a:t>
            </a:r>
            <a:r>
              <a:rPr lang="ru-RU" dirty="0"/>
              <a:t> </a:t>
            </a:r>
            <a:r>
              <a:rPr lang="ru-RU" dirty="0" err="1"/>
              <a:t>вважати</a:t>
            </a:r>
            <a:r>
              <a:rPr lang="ru-RU" dirty="0"/>
              <a:t>  </a:t>
            </a:r>
            <a:r>
              <a:rPr lang="ru-RU" dirty="0" err="1"/>
              <a:t>належним</a:t>
            </a:r>
            <a:r>
              <a:rPr lang="ru-RU" dirty="0"/>
              <a:t>.</a:t>
            </a:r>
          </a:p>
          <a:p>
            <a:pPr marL="0" indent="0" algn="just">
              <a:buNone/>
            </a:pPr>
            <a:r>
              <a:rPr lang="ru-RU" dirty="0" err="1"/>
              <a:t>Зазначене</a:t>
            </a:r>
            <a:r>
              <a:rPr lang="ru-RU" dirty="0"/>
              <a:t> </a:t>
            </a:r>
            <a:r>
              <a:rPr lang="ru-RU" dirty="0" err="1"/>
              <a:t>порушення</a:t>
            </a:r>
            <a:r>
              <a:rPr lang="ru-RU" dirty="0"/>
              <a:t> </a:t>
            </a:r>
            <a:r>
              <a:rPr lang="ru-RU" dirty="0" err="1"/>
              <a:t>залишилося</a:t>
            </a:r>
            <a:r>
              <a:rPr lang="ru-RU" dirty="0"/>
              <a:t> поза </a:t>
            </a:r>
            <a:r>
              <a:rPr lang="ru-RU" dirty="0" err="1"/>
              <a:t>увагою</a:t>
            </a:r>
            <a:r>
              <a:rPr lang="ru-RU" dirty="0"/>
              <a:t> й </a:t>
            </a:r>
            <a:r>
              <a:rPr lang="ru-RU" dirty="0" err="1"/>
              <a:t>апеляційного</a:t>
            </a:r>
            <a:r>
              <a:rPr lang="ru-RU" dirty="0"/>
              <a:t> суду.</a:t>
            </a:r>
          </a:p>
          <a:p>
            <a:pPr marL="0" indent="0" algn="just">
              <a:buNone/>
            </a:pPr>
            <a:r>
              <a:rPr lang="ru-RU" dirty="0"/>
              <a:t>Право на </a:t>
            </a:r>
            <a:r>
              <a:rPr lang="ru-RU" dirty="0" err="1"/>
              <a:t>розгляд</a:t>
            </a:r>
            <a:r>
              <a:rPr lang="ru-RU" dirty="0"/>
              <a:t> </a:t>
            </a:r>
            <a:r>
              <a:rPr lang="ru-RU" dirty="0" err="1"/>
              <a:t>кримінального</a:t>
            </a:r>
            <a:r>
              <a:rPr lang="ru-RU" dirty="0"/>
              <a:t> </a:t>
            </a:r>
            <a:r>
              <a:rPr lang="ru-RU" dirty="0" err="1"/>
              <a:t>провадження</a:t>
            </a:r>
            <a:r>
              <a:rPr lang="ru-RU" dirty="0"/>
              <a:t> судом </a:t>
            </a:r>
            <a:r>
              <a:rPr lang="ru-RU" dirty="0" err="1"/>
              <a:t>присяжних</a:t>
            </a:r>
            <a:r>
              <a:rPr lang="ru-RU" dirty="0"/>
              <a:t> є </a:t>
            </a:r>
            <a:r>
              <a:rPr lang="ru-RU" dirty="0" err="1"/>
              <a:t>невід'ємною</a:t>
            </a:r>
            <a:r>
              <a:rPr lang="ru-RU" dirty="0"/>
              <a:t> </a:t>
            </a:r>
            <a:r>
              <a:rPr lang="ru-RU" dirty="0" err="1"/>
              <a:t>складовою</a:t>
            </a:r>
            <a:r>
              <a:rPr lang="ru-RU" dirty="0"/>
              <a:t> права </a:t>
            </a:r>
            <a:r>
              <a:rPr lang="ru-RU" dirty="0" err="1"/>
              <a:t>обвинуваченого</a:t>
            </a:r>
            <a:r>
              <a:rPr lang="ru-RU" dirty="0"/>
              <a:t> на </a:t>
            </a:r>
            <a:r>
              <a:rPr lang="ru-RU" dirty="0" err="1"/>
              <a:t>захист</a:t>
            </a:r>
            <a:r>
              <a:rPr lang="ru-RU" dirty="0"/>
              <a:t>.</a:t>
            </a:r>
          </a:p>
          <a:p>
            <a:pPr marL="0" indent="0" algn="just">
              <a:buNone/>
            </a:pPr>
            <a:r>
              <a:rPr lang="ru-RU" dirty="0" err="1"/>
              <a:t>Невиконання</a:t>
            </a:r>
            <a:r>
              <a:rPr lang="ru-RU" dirty="0"/>
              <a:t> судом </a:t>
            </a:r>
            <a:r>
              <a:rPr lang="ru-RU" dirty="0" err="1"/>
              <a:t>під</a:t>
            </a:r>
            <a:r>
              <a:rPr lang="ru-RU" dirty="0"/>
              <a:t> час </a:t>
            </a:r>
            <a:r>
              <a:rPr lang="ru-RU" dirty="0" err="1"/>
              <a:t>підготовчого</a:t>
            </a:r>
            <a:r>
              <a:rPr lang="ru-RU" dirty="0"/>
              <a:t> судового </a:t>
            </a:r>
            <a:r>
              <a:rPr lang="ru-RU" dirty="0" err="1"/>
              <a:t>засідання</a:t>
            </a:r>
            <a:r>
              <a:rPr lang="ru-RU" dirty="0"/>
              <a:t> </a:t>
            </a:r>
            <a:r>
              <a:rPr lang="ru-RU" dirty="0" err="1"/>
              <a:t>вимог</a:t>
            </a:r>
            <a:r>
              <a:rPr lang="ru-RU" dirty="0"/>
              <a:t> </a:t>
            </a:r>
            <a:r>
              <a:rPr lang="ru-RU" dirty="0" err="1"/>
              <a:t>статті</a:t>
            </a:r>
            <a:r>
              <a:rPr lang="ru-RU" dirty="0"/>
              <a:t> 384 КПК  є </a:t>
            </a:r>
            <a:r>
              <a:rPr lang="ru-RU" dirty="0" err="1"/>
              <a:t>істотним</a:t>
            </a:r>
            <a:r>
              <a:rPr lang="ru-RU" dirty="0"/>
              <a:t> </a:t>
            </a:r>
            <a:r>
              <a:rPr lang="ru-RU" dirty="0" err="1"/>
              <a:t>порушенням</a:t>
            </a:r>
            <a:r>
              <a:rPr lang="ru-RU" dirty="0"/>
              <a:t> </a:t>
            </a:r>
            <a:r>
              <a:rPr lang="ru-RU" dirty="0" err="1"/>
              <a:t>кримінального</a:t>
            </a:r>
            <a:r>
              <a:rPr lang="ru-RU" dirty="0"/>
              <a:t> </a:t>
            </a:r>
            <a:r>
              <a:rPr lang="ru-RU" dirty="0" err="1"/>
              <a:t>процесуального</a:t>
            </a:r>
            <a:r>
              <a:rPr lang="ru-RU" dirty="0"/>
              <a:t> закону та </a:t>
            </a:r>
            <a:r>
              <a:rPr lang="ru-RU" dirty="0" err="1"/>
              <a:t>слугує</a:t>
            </a:r>
            <a:r>
              <a:rPr lang="ru-RU" dirty="0"/>
              <a:t> </a:t>
            </a:r>
            <a:r>
              <a:rPr lang="ru-RU" dirty="0" err="1"/>
              <a:t>безумовною</a:t>
            </a:r>
            <a:r>
              <a:rPr lang="ru-RU" dirty="0"/>
              <a:t> </a:t>
            </a:r>
            <a:r>
              <a:rPr lang="ru-RU" dirty="0" err="1"/>
              <a:t>підставою</a:t>
            </a:r>
            <a:r>
              <a:rPr lang="ru-RU" dirty="0"/>
              <a:t> для </a:t>
            </a:r>
            <a:r>
              <a:rPr lang="ru-RU" dirty="0" err="1"/>
              <a:t>скасування</a:t>
            </a:r>
            <a:r>
              <a:rPr lang="ru-RU" dirty="0"/>
              <a:t> </a:t>
            </a:r>
            <a:r>
              <a:rPr lang="ru-RU" dirty="0" err="1"/>
              <a:t>судових</a:t>
            </a:r>
            <a:r>
              <a:rPr lang="ru-RU" dirty="0"/>
              <a:t> </a:t>
            </a:r>
            <a:r>
              <a:rPr lang="ru-RU" dirty="0" err="1"/>
              <a:t>рішень</a:t>
            </a:r>
            <a:r>
              <a:rPr lang="ru-RU"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6855879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792088"/>
          </a:xfrm>
        </p:spPr>
        <p:txBody>
          <a:bodyPr>
            <a:normAutofit/>
          </a:bodyPr>
          <a:lstStyle/>
          <a:p>
            <a:pPr algn="just"/>
            <a:endParaRPr lang="en-US" sz="2000" b="1" dirty="0"/>
          </a:p>
        </p:txBody>
      </p:sp>
      <p:sp>
        <p:nvSpPr>
          <p:cNvPr id="3" name="Объект 2"/>
          <p:cNvSpPr>
            <a:spLocks noGrp="1"/>
          </p:cNvSpPr>
          <p:nvPr>
            <p:ph idx="1"/>
          </p:nvPr>
        </p:nvSpPr>
        <p:spPr>
          <a:xfrm>
            <a:off x="457200" y="1484784"/>
            <a:ext cx="8229600" cy="4839816"/>
          </a:xfrm>
        </p:spPr>
        <p:txBody>
          <a:bodyPr>
            <a:normAutofit fontScale="77500" lnSpcReduction="20000"/>
          </a:bodyPr>
          <a:lstStyle/>
          <a:p>
            <a:r>
              <a:rPr lang="ru-RU" dirty="0"/>
              <a:t>21.  При </a:t>
            </a:r>
            <a:r>
              <a:rPr lang="ru-RU" dirty="0" err="1"/>
              <a:t>вирішенні</a:t>
            </a:r>
            <a:r>
              <a:rPr lang="ru-RU" dirty="0"/>
              <a:t> </a:t>
            </a:r>
            <a:r>
              <a:rPr lang="ru-RU" dirty="0" err="1"/>
              <a:t>питання</a:t>
            </a:r>
            <a:r>
              <a:rPr lang="ru-RU" dirty="0"/>
              <a:t> </a:t>
            </a:r>
            <a:r>
              <a:rPr lang="ru-RU" dirty="0" err="1"/>
              <a:t>щодо</a:t>
            </a:r>
            <a:r>
              <a:rPr lang="ru-RU" dirty="0"/>
              <a:t> </a:t>
            </a:r>
            <a:r>
              <a:rPr lang="ru-RU" dirty="0" err="1"/>
              <a:t>достатності</a:t>
            </a:r>
            <a:r>
              <a:rPr lang="ru-RU" dirty="0"/>
              <a:t> </a:t>
            </a:r>
            <a:r>
              <a:rPr lang="ru-RU" dirty="0" err="1"/>
              <a:t>встановлених</a:t>
            </a:r>
            <a:r>
              <a:rPr lang="ru-RU" dirty="0"/>
              <a:t> </a:t>
            </a:r>
            <a:r>
              <a:rPr lang="ru-RU" dirty="0" err="1"/>
              <a:t>під</a:t>
            </a:r>
            <a:r>
              <a:rPr lang="ru-RU" dirty="0"/>
              <a:t> час </a:t>
            </a:r>
            <a:r>
              <a:rPr lang="ru-RU" dirty="0" err="1"/>
              <a:t>змагального</a:t>
            </a:r>
            <a:r>
              <a:rPr lang="ru-RU" dirty="0"/>
              <a:t> судового </a:t>
            </a:r>
            <a:r>
              <a:rPr lang="ru-RU" dirty="0" err="1"/>
              <a:t>розгляду</a:t>
            </a:r>
            <a:r>
              <a:rPr lang="ru-RU" dirty="0"/>
              <a:t> </a:t>
            </a:r>
            <a:r>
              <a:rPr lang="ru-RU" dirty="0" err="1"/>
              <a:t>доказів</a:t>
            </a:r>
            <a:r>
              <a:rPr lang="ru-RU" dirty="0"/>
              <a:t> для </a:t>
            </a:r>
            <a:r>
              <a:rPr lang="ru-RU" dirty="0" err="1"/>
              <a:t>визнання</a:t>
            </a:r>
            <a:r>
              <a:rPr lang="ru-RU" dirty="0"/>
              <a:t> особи </a:t>
            </a:r>
            <a:r>
              <a:rPr lang="ru-RU" dirty="0" err="1"/>
              <a:t>винуватою</a:t>
            </a:r>
            <a:r>
              <a:rPr lang="ru-RU" dirty="0"/>
              <a:t> суди </a:t>
            </a:r>
            <a:r>
              <a:rPr lang="ru-RU" dirty="0" err="1"/>
              <a:t>мають</a:t>
            </a:r>
            <a:r>
              <a:rPr lang="ru-RU" dirty="0"/>
              <a:t> </a:t>
            </a:r>
            <a:r>
              <a:rPr lang="ru-RU" dirty="0" err="1"/>
              <a:t>керуватися</a:t>
            </a:r>
            <a:r>
              <a:rPr lang="ru-RU" dirty="0"/>
              <a:t> стандартом </a:t>
            </a:r>
            <a:r>
              <a:rPr lang="ru-RU" dirty="0" err="1"/>
              <a:t>доведення</a:t>
            </a:r>
            <a:r>
              <a:rPr lang="ru-RU" dirty="0"/>
              <a:t> (стандартом </a:t>
            </a:r>
            <a:r>
              <a:rPr lang="ru-RU" dirty="0" err="1"/>
              <a:t>переконання</a:t>
            </a:r>
            <a:r>
              <a:rPr lang="ru-RU" dirty="0"/>
              <a:t>), </a:t>
            </a:r>
            <a:r>
              <a:rPr lang="ru-RU" dirty="0" err="1"/>
              <a:t>визначеним</a:t>
            </a:r>
            <a:r>
              <a:rPr lang="ru-RU" dirty="0"/>
              <a:t> </a:t>
            </a:r>
            <a:r>
              <a:rPr lang="ru-RU" dirty="0" err="1"/>
              <a:t>частинами</a:t>
            </a:r>
            <a:r>
              <a:rPr lang="ru-RU" dirty="0"/>
              <a:t> другою та четвертою </a:t>
            </a:r>
            <a:r>
              <a:rPr lang="ru-RU" dirty="0" err="1"/>
              <a:t>статті</a:t>
            </a:r>
            <a:r>
              <a:rPr lang="ru-RU" dirty="0"/>
              <a:t> 17 КПК, </a:t>
            </a:r>
            <a:r>
              <a:rPr lang="ru-RU" dirty="0" err="1"/>
              <a:t>що</a:t>
            </a:r>
            <a:r>
              <a:rPr lang="ru-RU" dirty="0"/>
              <a:t> </a:t>
            </a:r>
            <a:r>
              <a:rPr lang="ru-RU" dirty="0" err="1"/>
              <a:t>передбачають</a:t>
            </a:r>
            <a:r>
              <a:rPr lang="ru-RU" dirty="0"/>
              <a:t>:</a:t>
            </a:r>
          </a:p>
          <a:p>
            <a:r>
              <a:rPr lang="ru-RU" dirty="0"/>
              <a:t>«2.  </a:t>
            </a:r>
            <a:r>
              <a:rPr lang="ru-RU" dirty="0" err="1"/>
              <a:t>Ніхто</a:t>
            </a:r>
            <a:r>
              <a:rPr lang="ru-RU" dirty="0"/>
              <a:t> не </a:t>
            </a:r>
            <a:r>
              <a:rPr lang="ru-RU" dirty="0" err="1"/>
              <a:t>зобов'язаний</a:t>
            </a:r>
            <a:r>
              <a:rPr lang="ru-RU" dirty="0"/>
              <a:t> </a:t>
            </a:r>
            <a:r>
              <a:rPr lang="ru-RU" dirty="0" err="1"/>
              <a:t>доводити</a:t>
            </a:r>
            <a:r>
              <a:rPr lang="ru-RU" dirty="0"/>
              <a:t> свою </a:t>
            </a:r>
            <a:r>
              <a:rPr lang="ru-RU" dirty="0" err="1"/>
              <a:t>невинуватість</a:t>
            </a:r>
            <a:r>
              <a:rPr lang="ru-RU" dirty="0"/>
              <a:t> у </a:t>
            </a:r>
            <a:r>
              <a:rPr lang="ru-RU" dirty="0" err="1"/>
              <a:t>вчиненні</a:t>
            </a:r>
            <a:r>
              <a:rPr lang="ru-RU" dirty="0"/>
              <a:t> </a:t>
            </a:r>
            <a:r>
              <a:rPr lang="ru-RU" dirty="0" err="1"/>
              <a:t>кримінального</a:t>
            </a:r>
            <a:r>
              <a:rPr lang="ru-RU" dirty="0"/>
              <a:t> </a:t>
            </a:r>
            <a:r>
              <a:rPr lang="ru-RU" dirty="0" err="1"/>
              <a:t>правопорушення</a:t>
            </a:r>
            <a:r>
              <a:rPr lang="ru-RU" dirty="0"/>
              <a:t> і </a:t>
            </a:r>
            <a:r>
              <a:rPr lang="ru-RU" dirty="0" err="1"/>
              <a:t>має</a:t>
            </a:r>
            <a:r>
              <a:rPr lang="ru-RU" dirty="0"/>
              <a:t> бути </a:t>
            </a:r>
            <a:r>
              <a:rPr lang="ru-RU" dirty="0" err="1"/>
              <a:t>виправданим</a:t>
            </a:r>
            <a:r>
              <a:rPr lang="ru-RU" dirty="0"/>
              <a:t>, </a:t>
            </a:r>
            <a:r>
              <a:rPr lang="ru-RU" dirty="0" err="1"/>
              <a:t>якщо</a:t>
            </a:r>
            <a:r>
              <a:rPr lang="ru-RU" dirty="0"/>
              <a:t> сторона </a:t>
            </a:r>
            <a:r>
              <a:rPr lang="ru-RU" dirty="0" err="1"/>
              <a:t>обвинувачення</a:t>
            </a:r>
            <a:r>
              <a:rPr lang="ru-RU" dirty="0"/>
              <a:t> не </a:t>
            </a:r>
            <a:r>
              <a:rPr lang="ru-RU" dirty="0" err="1"/>
              <a:t>доведе</a:t>
            </a:r>
            <a:r>
              <a:rPr lang="ru-RU" dirty="0"/>
              <a:t> </a:t>
            </a:r>
            <a:r>
              <a:rPr lang="ru-RU" dirty="0" err="1"/>
              <a:t>винуватість</a:t>
            </a:r>
            <a:r>
              <a:rPr lang="ru-RU" dirty="0"/>
              <a:t> особи поза </a:t>
            </a:r>
            <a:r>
              <a:rPr lang="ru-RU" dirty="0" err="1"/>
              <a:t>розумним</a:t>
            </a:r>
            <a:r>
              <a:rPr lang="ru-RU" dirty="0"/>
              <a:t> </a:t>
            </a:r>
            <a:r>
              <a:rPr lang="ru-RU" dirty="0" err="1"/>
              <a:t>сумнівом</a:t>
            </a:r>
            <a:r>
              <a:rPr lang="ru-RU" dirty="0"/>
              <a:t>…</a:t>
            </a:r>
          </a:p>
          <a:p>
            <a:r>
              <a:rPr lang="ru-RU" dirty="0"/>
              <a:t>4.  </a:t>
            </a:r>
            <a:r>
              <a:rPr lang="ru-RU" dirty="0" err="1"/>
              <a:t>Усі</a:t>
            </a:r>
            <a:r>
              <a:rPr lang="ru-RU" dirty="0"/>
              <a:t> </a:t>
            </a:r>
            <a:r>
              <a:rPr lang="ru-RU" dirty="0" err="1"/>
              <a:t>сумніви</a:t>
            </a:r>
            <a:r>
              <a:rPr lang="ru-RU" dirty="0"/>
              <a:t> </a:t>
            </a:r>
            <a:r>
              <a:rPr lang="ru-RU" dirty="0" err="1"/>
              <a:t>щодо</a:t>
            </a:r>
            <a:r>
              <a:rPr lang="ru-RU" dirty="0"/>
              <a:t> </a:t>
            </a:r>
            <a:r>
              <a:rPr lang="ru-RU" dirty="0" err="1"/>
              <a:t>доведеності</a:t>
            </a:r>
            <a:r>
              <a:rPr lang="ru-RU" dirty="0"/>
              <a:t> вини особи </a:t>
            </a:r>
            <a:r>
              <a:rPr lang="ru-RU" dirty="0" err="1"/>
              <a:t>тлумачаться</a:t>
            </a:r>
            <a:r>
              <a:rPr lang="ru-RU" dirty="0"/>
              <a:t> на </a:t>
            </a:r>
            <a:r>
              <a:rPr lang="ru-RU" dirty="0" err="1"/>
              <a:t>користь</a:t>
            </a:r>
            <a:r>
              <a:rPr lang="ru-RU" dirty="0"/>
              <a:t> </a:t>
            </a:r>
            <a:r>
              <a:rPr lang="ru-RU" dirty="0" err="1"/>
              <a:t>такої</a:t>
            </a:r>
            <a:r>
              <a:rPr lang="ru-RU" dirty="0"/>
              <a:t> особи».</a:t>
            </a:r>
          </a:p>
          <a:p>
            <a:r>
              <a:rPr lang="ru-RU" dirty="0"/>
              <a:t>22.  Стандарт </a:t>
            </a:r>
            <a:r>
              <a:rPr lang="ru-RU" dirty="0" err="1"/>
              <a:t>доведення</a:t>
            </a:r>
            <a:r>
              <a:rPr lang="ru-RU" dirty="0"/>
              <a:t> поза </a:t>
            </a:r>
            <a:r>
              <a:rPr lang="ru-RU" dirty="0" err="1"/>
              <a:t>розумним</a:t>
            </a:r>
            <a:r>
              <a:rPr lang="ru-RU" dirty="0"/>
              <a:t> </a:t>
            </a:r>
            <a:r>
              <a:rPr lang="ru-RU" dirty="0" err="1"/>
              <a:t>сумнівом</a:t>
            </a:r>
            <a:r>
              <a:rPr lang="ru-RU" dirty="0"/>
              <a:t> </a:t>
            </a:r>
            <a:r>
              <a:rPr lang="ru-RU" dirty="0" err="1"/>
              <a:t>означає</a:t>
            </a:r>
            <a:r>
              <a:rPr lang="ru-RU" dirty="0"/>
              <a:t>, </a:t>
            </a:r>
            <a:r>
              <a:rPr lang="ru-RU" dirty="0" err="1"/>
              <a:t>що</a:t>
            </a:r>
            <a:r>
              <a:rPr lang="ru-RU" dirty="0"/>
              <a:t> </a:t>
            </a:r>
            <a:r>
              <a:rPr lang="ru-RU" dirty="0" err="1"/>
              <a:t>сукупність</a:t>
            </a:r>
            <a:r>
              <a:rPr lang="ru-RU" dirty="0"/>
              <a:t> </a:t>
            </a:r>
            <a:r>
              <a:rPr lang="ru-RU" dirty="0" err="1"/>
              <a:t>обставин</a:t>
            </a:r>
            <a:r>
              <a:rPr lang="ru-RU" dirty="0"/>
              <a:t> </a:t>
            </a:r>
            <a:r>
              <a:rPr lang="ru-RU" dirty="0" err="1"/>
              <a:t>справи</a:t>
            </a:r>
            <a:r>
              <a:rPr lang="ru-RU" dirty="0"/>
              <a:t>, </a:t>
            </a:r>
            <a:r>
              <a:rPr lang="ru-RU" dirty="0" err="1"/>
              <a:t>встановлена</a:t>
            </a:r>
            <a:r>
              <a:rPr lang="ru-RU" dirty="0"/>
              <a:t> </a:t>
            </a:r>
            <a:r>
              <a:rPr lang="ru-RU" dirty="0" err="1"/>
              <a:t>під</a:t>
            </a:r>
            <a:r>
              <a:rPr lang="ru-RU" dirty="0"/>
              <a:t> час судового </a:t>
            </a:r>
            <a:r>
              <a:rPr lang="ru-RU" dirty="0" err="1"/>
              <a:t>розгляду</a:t>
            </a:r>
            <a:r>
              <a:rPr lang="ru-RU" dirty="0"/>
              <a:t>, </a:t>
            </a:r>
            <a:r>
              <a:rPr lang="ru-RU" dirty="0" err="1"/>
              <a:t>виключає</a:t>
            </a:r>
            <a:r>
              <a:rPr lang="ru-RU" dirty="0"/>
              <a:t> будь-яке </a:t>
            </a:r>
            <a:r>
              <a:rPr lang="ru-RU" dirty="0" err="1"/>
              <a:t>інше</a:t>
            </a:r>
            <a:r>
              <a:rPr lang="ru-RU" dirty="0"/>
              <a:t> </a:t>
            </a:r>
            <a:r>
              <a:rPr lang="ru-RU" dirty="0" err="1"/>
              <a:t>розумне</a:t>
            </a:r>
            <a:r>
              <a:rPr lang="ru-RU" dirty="0"/>
              <a:t> </a:t>
            </a:r>
            <a:r>
              <a:rPr lang="ru-RU" dirty="0" err="1"/>
              <a:t>пояснення</a:t>
            </a:r>
            <a:r>
              <a:rPr lang="ru-RU" dirty="0"/>
              <a:t> </a:t>
            </a:r>
            <a:r>
              <a:rPr lang="ru-RU" dirty="0" err="1"/>
              <a:t>події</a:t>
            </a:r>
            <a:r>
              <a:rPr lang="ru-RU" dirty="0"/>
              <a:t>, яка є предметом судового </a:t>
            </a:r>
            <a:r>
              <a:rPr lang="ru-RU" dirty="0" err="1"/>
              <a:t>розгляду</a:t>
            </a:r>
            <a:r>
              <a:rPr lang="ru-RU" dirty="0"/>
              <a:t>, </a:t>
            </a:r>
            <a:r>
              <a:rPr lang="ru-RU" dirty="0" err="1"/>
              <a:t>крім</a:t>
            </a:r>
            <a:r>
              <a:rPr lang="ru-RU" dirty="0"/>
              <a:t> того, </a:t>
            </a:r>
            <a:r>
              <a:rPr lang="ru-RU" dirty="0" err="1"/>
              <a:t>що</a:t>
            </a:r>
            <a:r>
              <a:rPr lang="ru-RU" dirty="0"/>
              <a:t> </a:t>
            </a:r>
            <a:r>
              <a:rPr lang="ru-RU" dirty="0" err="1"/>
              <a:t>інкримінований</a:t>
            </a:r>
            <a:r>
              <a:rPr lang="ru-RU" dirty="0"/>
              <a:t> </a:t>
            </a:r>
            <a:r>
              <a:rPr lang="ru-RU" dirty="0" err="1"/>
              <a:t>злочин</a:t>
            </a:r>
            <a:r>
              <a:rPr lang="ru-RU" dirty="0"/>
              <a:t> </a:t>
            </a:r>
            <a:r>
              <a:rPr lang="ru-RU" dirty="0" err="1"/>
              <a:t>був</a:t>
            </a:r>
            <a:r>
              <a:rPr lang="ru-RU" dirty="0"/>
              <a:t> </a:t>
            </a:r>
            <a:r>
              <a:rPr lang="ru-RU" dirty="0" err="1"/>
              <a:t>вчинений</a:t>
            </a:r>
            <a:r>
              <a:rPr lang="ru-RU" dirty="0"/>
              <a:t> і </a:t>
            </a:r>
            <a:r>
              <a:rPr lang="ru-RU" dirty="0" err="1"/>
              <a:t>обвинувачений</a:t>
            </a:r>
            <a:r>
              <a:rPr lang="ru-RU" dirty="0"/>
              <a:t> є </a:t>
            </a:r>
            <a:r>
              <a:rPr lang="ru-RU" dirty="0" err="1"/>
              <a:t>винним</a:t>
            </a:r>
            <a:r>
              <a:rPr lang="ru-RU" dirty="0"/>
              <a:t> у </a:t>
            </a:r>
            <a:r>
              <a:rPr lang="ru-RU" dirty="0" err="1"/>
              <a:t>вчиненні</a:t>
            </a:r>
            <a:r>
              <a:rPr lang="ru-RU" dirty="0"/>
              <a:t> </a:t>
            </a:r>
            <a:r>
              <a:rPr lang="ru-RU" dirty="0" err="1"/>
              <a:t>цього</a:t>
            </a:r>
            <a:r>
              <a:rPr lang="ru-RU" dirty="0"/>
              <a:t> </a:t>
            </a:r>
            <a:r>
              <a:rPr lang="ru-RU" dirty="0" err="1"/>
              <a:t>злочину</a:t>
            </a:r>
            <a:r>
              <a:rPr lang="ru-RU" dirty="0"/>
              <a:t>.</a:t>
            </a:r>
          </a:p>
          <a:p>
            <a:pPr marL="0" indent="0">
              <a:buNone/>
            </a:pPr>
            <a:endParaRPr lang="en-US" dirty="0"/>
          </a:p>
        </p:txBody>
      </p:sp>
    </p:spTree>
    <p:extLst>
      <p:ext uri="{BB962C8B-B14F-4D97-AF65-F5344CB8AC3E}">
        <p14:creationId xmlns:p14="http://schemas.microsoft.com/office/powerpoint/2010/main" val="248547666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normAutofit fontScale="92500" lnSpcReduction="10000"/>
          </a:bodyPr>
          <a:lstStyle/>
          <a:p>
            <a:pPr algn="just"/>
            <a:r>
              <a:rPr lang="ru-RU" dirty="0"/>
              <a:t>23.  Поза </a:t>
            </a:r>
            <a:r>
              <a:rPr lang="ru-RU" dirty="0" err="1"/>
              <a:t>розумним</a:t>
            </a:r>
            <a:r>
              <a:rPr lang="ru-RU" dirty="0"/>
              <a:t> </a:t>
            </a:r>
            <a:r>
              <a:rPr lang="ru-RU" dirty="0" err="1"/>
              <a:t>сумнівом</a:t>
            </a:r>
            <a:r>
              <a:rPr lang="ru-RU" dirty="0"/>
              <a:t> </a:t>
            </a:r>
            <a:r>
              <a:rPr lang="ru-RU" dirty="0" err="1"/>
              <a:t>має</a:t>
            </a:r>
            <a:r>
              <a:rPr lang="ru-RU" dirty="0"/>
              <a:t> бути доведений </a:t>
            </a:r>
            <a:r>
              <a:rPr lang="ru-RU" dirty="0" err="1"/>
              <a:t>кожний</a:t>
            </a:r>
            <a:r>
              <a:rPr lang="ru-RU" dirty="0"/>
              <a:t> з </a:t>
            </a:r>
            <a:r>
              <a:rPr lang="ru-RU" dirty="0" err="1"/>
              <a:t>елементів</a:t>
            </a:r>
            <a:r>
              <a:rPr lang="ru-RU" dirty="0"/>
              <a:t>, </a:t>
            </a:r>
            <a:r>
              <a:rPr lang="ru-RU" dirty="0" err="1"/>
              <a:t>які</a:t>
            </a:r>
            <a:r>
              <a:rPr lang="ru-RU" dirty="0"/>
              <a:t> є </a:t>
            </a:r>
            <a:r>
              <a:rPr lang="ru-RU" dirty="0" err="1"/>
              <a:t>важливими</a:t>
            </a:r>
            <a:r>
              <a:rPr lang="ru-RU" dirty="0"/>
              <a:t> для </a:t>
            </a:r>
            <a:r>
              <a:rPr lang="ru-RU" dirty="0" err="1"/>
              <a:t>правової</a:t>
            </a:r>
            <a:r>
              <a:rPr lang="ru-RU" dirty="0"/>
              <a:t> </a:t>
            </a:r>
            <a:r>
              <a:rPr lang="ru-RU" dirty="0" err="1"/>
              <a:t>кваліфікації</a:t>
            </a:r>
            <a:r>
              <a:rPr lang="ru-RU" dirty="0"/>
              <a:t> </a:t>
            </a:r>
            <a:r>
              <a:rPr lang="ru-RU" dirty="0" err="1"/>
              <a:t>діяння</a:t>
            </a:r>
            <a:r>
              <a:rPr lang="ru-RU" dirty="0"/>
              <a:t>: як тих, </a:t>
            </a:r>
            <a:r>
              <a:rPr lang="ru-RU" dirty="0" err="1"/>
              <a:t>що</a:t>
            </a:r>
            <a:r>
              <a:rPr lang="ru-RU" dirty="0"/>
              <a:t> </a:t>
            </a:r>
            <a:r>
              <a:rPr lang="ru-RU" dirty="0" err="1"/>
              <a:t>утворюють</a:t>
            </a:r>
            <a:r>
              <a:rPr lang="ru-RU" dirty="0"/>
              <a:t> </a:t>
            </a:r>
            <a:r>
              <a:rPr lang="ru-RU" dirty="0" err="1"/>
              <a:t>об'єктивну</a:t>
            </a:r>
            <a:r>
              <a:rPr lang="ru-RU" dirty="0"/>
              <a:t> сторону </a:t>
            </a:r>
            <a:r>
              <a:rPr lang="ru-RU" dirty="0" err="1"/>
              <a:t>діяння</a:t>
            </a:r>
            <a:r>
              <a:rPr lang="ru-RU" dirty="0"/>
              <a:t>, так і тих, </a:t>
            </a:r>
            <a:r>
              <a:rPr lang="ru-RU" dirty="0" err="1"/>
              <a:t>що</a:t>
            </a:r>
            <a:r>
              <a:rPr lang="ru-RU" dirty="0"/>
              <a:t> </a:t>
            </a:r>
            <a:r>
              <a:rPr lang="ru-RU" dirty="0" err="1"/>
              <a:t>визначають</a:t>
            </a:r>
            <a:r>
              <a:rPr lang="ru-RU" dirty="0"/>
              <a:t> </a:t>
            </a:r>
            <a:r>
              <a:rPr lang="ru-RU" dirty="0" err="1"/>
              <a:t>його</a:t>
            </a:r>
            <a:r>
              <a:rPr lang="ru-RU" dirty="0"/>
              <a:t> </a:t>
            </a:r>
            <a:r>
              <a:rPr lang="ru-RU" dirty="0" err="1"/>
              <a:t>суб'єктивну</a:t>
            </a:r>
            <a:r>
              <a:rPr lang="ru-RU" dirty="0"/>
              <a:t> сторону. </a:t>
            </a:r>
            <a:r>
              <a:rPr lang="ru-RU" dirty="0" err="1"/>
              <a:t>Зокрема</a:t>
            </a:r>
            <a:r>
              <a:rPr lang="ru-RU" dirty="0"/>
              <a:t>, у справах, в </a:t>
            </a:r>
            <a:r>
              <a:rPr lang="ru-RU" dirty="0" err="1"/>
              <a:t>яких</a:t>
            </a:r>
            <a:r>
              <a:rPr lang="ru-RU" dirty="0"/>
              <a:t> </a:t>
            </a:r>
            <a:r>
              <a:rPr lang="ru-RU" dirty="0" err="1"/>
              <a:t>наявність</a:t>
            </a:r>
            <a:r>
              <a:rPr lang="ru-RU" dirty="0"/>
              <a:t> та/</a:t>
            </a:r>
            <a:r>
              <a:rPr lang="ru-RU" dirty="0" err="1"/>
              <a:t>або</a:t>
            </a:r>
            <a:r>
              <a:rPr lang="ru-RU" dirty="0"/>
              <a:t> характер </a:t>
            </a:r>
            <a:r>
              <a:rPr lang="ru-RU" dirty="0" err="1"/>
              <a:t>умислу</a:t>
            </a:r>
            <a:r>
              <a:rPr lang="ru-RU" dirty="0"/>
              <a:t> </a:t>
            </a:r>
            <a:r>
              <a:rPr lang="ru-RU" dirty="0" err="1"/>
              <a:t>має</a:t>
            </a:r>
            <a:r>
              <a:rPr lang="ru-RU" dirty="0"/>
              <a:t> </a:t>
            </a:r>
            <a:r>
              <a:rPr lang="ru-RU" dirty="0" err="1"/>
              <a:t>значення</a:t>
            </a:r>
            <a:r>
              <a:rPr lang="ru-RU" dirty="0"/>
              <a:t> для </a:t>
            </a:r>
            <a:r>
              <a:rPr lang="ru-RU" dirty="0" err="1"/>
              <a:t>правової</a:t>
            </a:r>
            <a:r>
              <a:rPr lang="ru-RU" dirty="0"/>
              <a:t> </a:t>
            </a:r>
            <a:r>
              <a:rPr lang="ru-RU" dirty="0" err="1"/>
              <a:t>кваліфікації</a:t>
            </a:r>
            <a:r>
              <a:rPr lang="ru-RU" dirty="0"/>
              <a:t> </a:t>
            </a:r>
            <a:r>
              <a:rPr lang="ru-RU" dirty="0" err="1"/>
              <a:t>діяння</a:t>
            </a:r>
            <a:r>
              <a:rPr lang="ru-RU" dirty="0"/>
              <a:t>, суд у </a:t>
            </a:r>
            <a:r>
              <a:rPr lang="ru-RU" dirty="0" err="1"/>
              <a:t>своєму</a:t>
            </a:r>
            <a:r>
              <a:rPr lang="ru-RU" dirty="0"/>
              <a:t> </a:t>
            </a:r>
            <a:r>
              <a:rPr lang="ru-RU" dirty="0" err="1"/>
              <a:t>рішення</a:t>
            </a:r>
            <a:r>
              <a:rPr lang="ru-RU" dirty="0"/>
              <a:t> </a:t>
            </a:r>
            <a:r>
              <a:rPr lang="ru-RU" dirty="0" err="1"/>
              <a:t>має</a:t>
            </a:r>
            <a:r>
              <a:rPr lang="ru-RU" dirty="0"/>
              <a:t> </a:t>
            </a:r>
            <a:r>
              <a:rPr lang="ru-RU" dirty="0" err="1"/>
              <a:t>пояснити</a:t>
            </a:r>
            <a:r>
              <a:rPr lang="ru-RU" dirty="0"/>
              <a:t>, </a:t>
            </a:r>
            <a:r>
              <a:rPr lang="ru-RU" dirty="0" err="1"/>
              <a:t>яким</a:t>
            </a:r>
            <a:r>
              <a:rPr lang="ru-RU" dirty="0"/>
              <a:t> чином </a:t>
            </a:r>
            <a:r>
              <a:rPr lang="ru-RU" dirty="0" err="1"/>
              <a:t>встановлені</a:t>
            </a:r>
            <a:r>
              <a:rPr lang="ru-RU" dirty="0"/>
              <a:t> ним </a:t>
            </a:r>
            <a:r>
              <a:rPr lang="ru-RU" dirty="0" err="1"/>
              <a:t>обставини</a:t>
            </a:r>
            <a:r>
              <a:rPr lang="ru-RU" dirty="0"/>
              <a:t> </a:t>
            </a:r>
            <a:r>
              <a:rPr lang="ru-RU" dirty="0" err="1"/>
              <a:t>справи</a:t>
            </a:r>
            <a:r>
              <a:rPr lang="ru-RU" dirty="0"/>
              <a:t> </a:t>
            </a:r>
            <a:r>
              <a:rPr lang="ru-RU" dirty="0" err="1"/>
              <a:t>доводять</a:t>
            </a:r>
            <a:r>
              <a:rPr lang="ru-RU" dirty="0"/>
              <a:t> </a:t>
            </a:r>
            <a:r>
              <a:rPr lang="ru-RU" dirty="0" err="1"/>
              <a:t>наявність</a:t>
            </a:r>
            <a:r>
              <a:rPr lang="ru-RU" dirty="0"/>
              <a:t> </a:t>
            </a:r>
            <a:r>
              <a:rPr lang="ru-RU" dirty="0" err="1"/>
              <a:t>умислу</a:t>
            </a:r>
            <a:r>
              <a:rPr lang="ru-RU" dirty="0"/>
              <a:t> </a:t>
            </a:r>
            <a:r>
              <a:rPr lang="ru-RU" dirty="0" err="1"/>
              <a:t>саме</a:t>
            </a:r>
            <a:r>
              <a:rPr lang="ru-RU" dirty="0"/>
              <a:t> такого характеру, </a:t>
            </a:r>
            <a:r>
              <a:rPr lang="ru-RU" dirty="0" err="1"/>
              <a:t>який</a:t>
            </a:r>
            <a:r>
              <a:rPr lang="ru-RU" dirty="0"/>
              <a:t> є </a:t>
            </a:r>
            <a:r>
              <a:rPr lang="ru-RU" dirty="0" err="1"/>
              <a:t>необхідним</a:t>
            </a:r>
            <a:r>
              <a:rPr lang="ru-RU" dirty="0"/>
              <a:t> </a:t>
            </a:r>
            <a:r>
              <a:rPr lang="ru-RU" dirty="0" err="1"/>
              <a:t>елементом</a:t>
            </a:r>
            <a:r>
              <a:rPr lang="ru-RU" dirty="0"/>
              <a:t> складу </a:t>
            </a:r>
            <a:r>
              <a:rPr lang="ru-RU" dirty="0" err="1"/>
              <a:t>злочину</a:t>
            </a:r>
            <a:r>
              <a:rPr lang="ru-RU" dirty="0"/>
              <a:t>, і </a:t>
            </a:r>
            <a:r>
              <a:rPr lang="ru-RU" dirty="0" err="1"/>
              <a:t>виключають</a:t>
            </a:r>
            <a:r>
              <a:rPr lang="ru-RU" dirty="0"/>
              <a:t> </a:t>
            </a:r>
            <a:r>
              <a:rPr lang="ru-RU" dirty="0" err="1"/>
              <a:t>можливу</a:t>
            </a:r>
            <a:r>
              <a:rPr lang="ru-RU" dirty="0"/>
              <a:t> </a:t>
            </a:r>
            <a:r>
              <a:rPr lang="ru-RU" dirty="0" err="1"/>
              <a:t>відсутність</a:t>
            </a:r>
            <a:r>
              <a:rPr lang="ru-RU" dirty="0"/>
              <a:t> </a:t>
            </a:r>
            <a:r>
              <a:rPr lang="ru-RU" dirty="0" err="1"/>
              <a:t>умислу</a:t>
            </a:r>
            <a:r>
              <a:rPr lang="ru-RU" dirty="0"/>
              <a:t> </a:t>
            </a:r>
            <a:r>
              <a:rPr lang="ru-RU" dirty="0" err="1"/>
              <a:t>або</a:t>
            </a:r>
            <a:r>
              <a:rPr lang="ru-RU" dirty="0"/>
              <a:t> </a:t>
            </a:r>
            <a:r>
              <a:rPr lang="ru-RU" dirty="0" err="1"/>
              <a:t>інший</a:t>
            </a:r>
            <a:r>
              <a:rPr lang="ru-RU" dirty="0"/>
              <a:t> характер </a:t>
            </a:r>
            <a:r>
              <a:rPr lang="ru-RU" dirty="0" err="1"/>
              <a:t>умислу</a:t>
            </a:r>
            <a:r>
              <a:rPr lang="ru-RU" dirty="0"/>
              <a:t>.</a:t>
            </a:r>
          </a:p>
          <a:p>
            <a:pPr algn="just"/>
            <a:r>
              <a:rPr lang="ru-RU" dirty="0"/>
              <a:t>24.  </a:t>
            </a:r>
            <a:r>
              <a:rPr lang="ru-RU" dirty="0" err="1"/>
              <a:t>Це</a:t>
            </a:r>
            <a:r>
              <a:rPr lang="ru-RU" dirty="0"/>
              <a:t> </a:t>
            </a:r>
            <a:r>
              <a:rPr lang="ru-RU" dirty="0" err="1"/>
              <a:t>питання</a:t>
            </a:r>
            <a:r>
              <a:rPr lang="ru-RU" dirty="0"/>
              <a:t> </a:t>
            </a:r>
            <a:r>
              <a:rPr lang="ru-RU" dirty="0" err="1"/>
              <a:t>має</a:t>
            </a:r>
            <a:r>
              <a:rPr lang="ru-RU" dirty="0"/>
              <a:t> бути </a:t>
            </a:r>
            <a:r>
              <a:rPr lang="ru-RU" dirty="0" err="1"/>
              <a:t>вирішено</a:t>
            </a:r>
            <a:r>
              <a:rPr lang="ru-RU" dirty="0"/>
              <a:t> на </a:t>
            </a:r>
            <a:r>
              <a:rPr lang="ru-RU" dirty="0" err="1"/>
              <a:t>підставі</a:t>
            </a:r>
            <a:r>
              <a:rPr lang="ru-RU" dirty="0"/>
              <a:t> </a:t>
            </a:r>
            <a:r>
              <a:rPr lang="ru-RU" dirty="0" err="1"/>
              <a:t>безстороннього</a:t>
            </a:r>
            <a:r>
              <a:rPr lang="ru-RU" dirty="0"/>
              <a:t> та </a:t>
            </a:r>
            <a:r>
              <a:rPr lang="ru-RU" dirty="0" err="1"/>
              <a:t>неупередженого</a:t>
            </a:r>
            <a:r>
              <a:rPr lang="ru-RU" dirty="0"/>
              <a:t> </a:t>
            </a:r>
            <a:r>
              <a:rPr lang="ru-RU" dirty="0" err="1"/>
              <a:t>аналізу</a:t>
            </a:r>
            <a:r>
              <a:rPr lang="ru-RU" dirty="0"/>
              <a:t> </a:t>
            </a:r>
            <a:r>
              <a:rPr lang="ru-RU" dirty="0" err="1"/>
              <a:t>наданих</a:t>
            </a:r>
            <a:r>
              <a:rPr lang="ru-RU" dirty="0"/>
              <a:t> сторонами </a:t>
            </a:r>
            <a:r>
              <a:rPr lang="ru-RU" dirty="0" err="1"/>
              <a:t>обвинувачення</a:t>
            </a:r>
            <a:r>
              <a:rPr lang="ru-RU" dirty="0"/>
              <a:t> і </a:t>
            </a:r>
            <a:r>
              <a:rPr lang="ru-RU" dirty="0" err="1"/>
              <a:t>захисту</a:t>
            </a:r>
            <a:r>
              <a:rPr lang="ru-RU" dirty="0"/>
              <a:t> </a:t>
            </a:r>
            <a:r>
              <a:rPr lang="ru-RU" dirty="0" err="1"/>
              <a:t>допустимих</a:t>
            </a:r>
            <a:r>
              <a:rPr lang="ru-RU" dirty="0"/>
              <a:t> </a:t>
            </a:r>
            <a:r>
              <a:rPr lang="ru-RU" dirty="0" err="1"/>
              <a:t>доказів</a:t>
            </a:r>
            <a:r>
              <a:rPr lang="ru-RU" dirty="0"/>
              <a:t>, </a:t>
            </a:r>
            <a:r>
              <a:rPr lang="ru-RU" dirty="0" err="1"/>
              <a:t>які</a:t>
            </a:r>
            <a:r>
              <a:rPr lang="ru-RU" dirty="0"/>
              <a:t> </a:t>
            </a:r>
            <a:r>
              <a:rPr lang="ru-RU" dirty="0" err="1"/>
              <a:t>свідчать</a:t>
            </a:r>
            <a:r>
              <a:rPr lang="ru-RU" dirty="0"/>
              <a:t> за </a:t>
            </a:r>
            <a:r>
              <a:rPr lang="ru-RU" dirty="0" err="1"/>
              <a:t>чи</a:t>
            </a:r>
            <a:r>
              <a:rPr lang="ru-RU" dirty="0"/>
              <a:t> </a:t>
            </a:r>
            <a:r>
              <a:rPr lang="ru-RU" dirty="0" err="1"/>
              <a:t>проти</a:t>
            </a:r>
            <a:r>
              <a:rPr lang="ru-RU" dirty="0"/>
              <a:t> </a:t>
            </a:r>
            <a:r>
              <a:rPr lang="ru-RU" dirty="0" err="1"/>
              <a:t>тієї</a:t>
            </a:r>
            <a:r>
              <a:rPr lang="ru-RU" dirty="0"/>
              <a:t> </a:t>
            </a:r>
            <a:r>
              <a:rPr lang="ru-RU" dirty="0" err="1"/>
              <a:t>або</a:t>
            </a:r>
            <a:r>
              <a:rPr lang="ru-RU" dirty="0"/>
              <a:t> </a:t>
            </a:r>
            <a:r>
              <a:rPr lang="ru-RU" dirty="0" err="1"/>
              <a:t>іншої</a:t>
            </a:r>
            <a:r>
              <a:rPr lang="ru-RU" dirty="0"/>
              <a:t> </a:t>
            </a:r>
            <a:r>
              <a:rPr lang="ru-RU" dirty="0" err="1"/>
              <a:t>версії</a:t>
            </a:r>
            <a:r>
              <a:rPr lang="ru-RU" dirty="0"/>
              <a:t> </a:t>
            </a:r>
            <a:r>
              <a:rPr lang="ru-RU" dirty="0" err="1"/>
              <a:t>подій</a:t>
            </a:r>
            <a:r>
              <a:rPr lang="ru-RU" dirty="0"/>
              <a:t>.</a:t>
            </a:r>
          </a:p>
          <a:p>
            <a:pPr marL="0" indent="0">
              <a:buNone/>
            </a:pPr>
            <a:endParaRPr lang="en-US" dirty="0"/>
          </a:p>
        </p:txBody>
      </p:sp>
    </p:spTree>
    <p:extLst>
      <p:ext uri="{BB962C8B-B14F-4D97-AF65-F5344CB8AC3E}">
        <p14:creationId xmlns:p14="http://schemas.microsoft.com/office/powerpoint/2010/main" val="65150862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77500" lnSpcReduction="20000"/>
          </a:bodyPr>
          <a:lstStyle/>
          <a:p>
            <a:pPr marL="0" indent="0">
              <a:buNone/>
            </a:pPr>
            <a:endParaRPr lang="ru-RU" dirty="0" smtClean="0"/>
          </a:p>
          <a:p>
            <a:pPr marL="0" indent="0">
              <a:buNone/>
            </a:pPr>
            <a:endParaRPr lang="ru-RU" dirty="0"/>
          </a:p>
          <a:p>
            <a:pPr marL="0" indent="0">
              <a:buNone/>
            </a:pPr>
            <a:r>
              <a:rPr lang="ru-RU" dirty="0" smtClean="0"/>
              <a:t>25</a:t>
            </a:r>
            <a:r>
              <a:rPr lang="ru-RU" dirty="0"/>
              <a:t>. </a:t>
            </a:r>
            <a:r>
              <a:rPr lang="ru-RU" dirty="0" err="1"/>
              <a:t>Обов'язок</a:t>
            </a:r>
            <a:r>
              <a:rPr lang="ru-RU" dirty="0"/>
              <a:t> </a:t>
            </a:r>
            <a:r>
              <a:rPr lang="ru-RU" dirty="0" err="1"/>
              <a:t>всебічного</a:t>
            </a:r>
            <a:r>
              <a:rPr lang="ru-RU" dirty="0"/>
              <a:t> і </a:t>
            </a:r>
            <a:r>
              <a:rPr lang="ru-RU" dirty="0" err="1"/>
              <a:t>неупередженого</a:t>
            </a:r>
            <a:r>
              <a:rPr lang="ru-RU" dirty="0"/>
              <a:t> </a:t>
            </a:r>
            <a:r>
              <a:rPr lang="ru-RU" dirty="0" err="1"/>
              <a:t>дослідження</a:t>
            </a:r>
            <a:r>
              <a:rPr lang="ru-RU" dirty="0"/>
              <a:t> судом </a:t>
            </a:r>
            <a:r>
              <a:rPr lang="ru-RU" dirty="0" err="1"/>
              <a:t>усіх</a:t>
            </a:r>
            <a:r>
              <a:rPr lang="ru-RU" dirty="0"/>
              <a:t> </a:t>
            </a:r>
            <a:r>
              <a:rPr lang="ru-RU" dirty="0" err="1"/>
              <a:t>обставин</a:t>
            </a:r>
            <a:r>
              <a:rPr lang="ru-RU" dirty="0"/>
              <a:t> </a:t>
            </a:r>
            <a:r>
              <a:rPr lang="ru-RU" dirty="0" err="1"/>
              <a:t>справи</a:t>
            </a:r>
            <a:r>
              <a:rPr lang="ru-RU" dirty="0"/>
              <a:t> у </a:t>
            </a:r>
            <a:r>
              <a:rPr lang="ru-RU" dirty="0" err="1"/>
              <a:t>цьому</a:t>
            </a:r>
            <a:r>
              <a:rPr lang="ru-RU" dirty="0"/>
              <a:t> </a:t>
            </a:r>
            <a:r>
              <a:rPr lang="ru-RU" dirty="0" err="1"/>
              <a:t>контексті</a:t>
            </a:r>
            <a:r>
              <a:rPr lang="ru-RU" dirty="0"/>
              <a:t> </a:t>
            </a:r>
            <a:r>
              <a:rPr lang="ru-RU" dirty="0" err="1"/>
              <a:t>означає</a:t>
            </a:r>
            <a:r>
              <a:rPr lang="ru-RU" dirty="0"/>
              <a:t>, </a:t>
            </a:r>
            <a:r>
              <a:rPr lang="ru-RU" dirty="0" err="1"/>
              <a:t>що</a:t>
            </a:r>
            <a:r>
              <a:rPr lang="ru-RU" dirty="0"/>
              <a:t> для того, </a:t>
            </a:r>
            <a:r>
              <a:rPr lang="ru-RU" dirty="0" err="1"/>
              <a:t>щоб</a:t>
            </a:r>
            <a:r>
              <a:rPr lang="ru-RU" dirty="0"/>
              <a:t> </a:t>
            </a:r>
            <a:r>
              <a:rPr lang="ru-RU" dirty="0" err="1"/>
              <a:t>визнати</a:t>
            </a:r>
            <a:r>
              <a:rPr lang="ru-RU" dirty="0"/>
              <a:t> </a:t>
            </a:r>
            <a:r>
              <a:rPr lang="ru-RU" dirty="0" err="1"/>
              <a:t>винуватість</a:t>
            </a:r>
            <a:r>
              <a:rPr lang="ru-RU" dirty="0"/>
              <a:t> </a:t>
            </a:r>
            <a:r>
              <a:rPr lang="ru-RU" dirty="0" err="1"/>
              <a:t>доведеною</a:t>
            </a:r>
            <a:r>
              <a:rPr lang="ru-RU" dirty="0"/>
              <a:t> поза </a:t>
            </a:r>
            <a:r>
              <a:rPr lang="ru-RU" dirty="0" err="1"/>
              <a:t>розумним</a:t>
            </a:r>
            <a:r>
              <a:rPr lang="ru-RU" dirty="0"/>
              <a:t> </a:t>
            </a:r>
            <a:r>
              <a:rPr lang="ru-RU" dirty="0" err="1"/>
              <a:t>сумнівом</a:t>
            </a:r>
            <a:r>
              <a:rPr lang="ru-RU" dirty="0"/>
              <a:t>, </a:t>
            </a:r>
            <a:r>
              <a:rPr lang="ru-RU" dirty="0" err="1"/>
              <a:t>версія</a:t>
            </a:r>
            <a:r>
              <a:rPr lang="ru-RU" dirty="0"/>
              <a:t> </a:t>
            </a:r>
            <a:r>
              <a:rPr lang="ru-RU" dirty="0" err="1"/>
              <a:t>обвинувачення</a:t>
            </a:r>
            <a:r>
              <a:rPr lang="ru-RU" dirty="0"/>
              <a:t> </a:t>
            </a:r>
            <a:r>
              <a:rPr lang="ru-RU" dirty="0" err="1"/>
              <a:t>має</a:t>
            </a:r>
            <a:r>
              <a:rPr lang="ru-RU" dirty="0"/>
              <a:t> </a:t>
            </a:r>
            <a:r>
              <a:rPr lang="ru-RU" dirty="0" err="1"/>
              <a:t>пояснювати</a:t>
            </a:r>
            <a:r>
              <a:rPr lang="ru-RU" dirty="0"/>
              <a:t> </a:t>
            </a:r>
            <a:r>
              <a:rPr lang="ru-RU" dirty="0" err="1"/>
              <a:t>всі</a:t>
            </a:r>
            <a:r>
              <a:rPr lang="ru-RU" dirty="0"/>
              <a:t> </a:t>
            </a:r>
            <a:r>
              <a:rPr lang="ru-RU" dirty="0" err="1"/>
              <a:t>встановлені</a:t>
            </a:r>
            <a:r>
              <a:rPr lang="ru-RU" dirty="0"/>
              <a:t> судом </a:t>
            </a:r>
            <a:r>
              <a:rPr lang="ru-RU" dirty="0" err="1"/>
              <a:t>обставини</a:t>
            </a:r>
            <a:r>
              <a:rPr lang="ru-RU" dirty="0"/>
              <a:t>, </a:t>
            </a:r>
            <a:r>
              <a:rPr lang="ru-RU" dirty="0" err="1"/>
              <a:t>що</a:t>
            </a:r>
            <a:r>
              <a:rPr lang="ru-RU" dirty="0"/>
              <a:t> </a:t>
            </a:r>
            <a:r>
              <a:rPr lang="ru-RU" dirty="0" err="1"/>
              <a:t>мають</a:t>
            </a:r>
            <a:r>
              <a:rPr lang="ru-RU" dirty="0"/>
              <a:t> </a:t>
            </a:r>
            <a:r>
              <a:rPr lang="ru-RU" dirty="0" err="1"/>
              <a:t>відношення</a:t>
            </a:r>
            <a:r>
              <a:rPr lang="ru-RU" dirty="0"/>
              <a:t> до </a:t>
            </a:r>
            <a:r>
              <a:rPr lang="ru-RU" dirty="0" err="1"/>
              <a:t>події</a:t>
            </a:r>
            <a:r>
              <a:rPr lang="ru-RU" dirty="0"/>
              <a:t>, яка є предметом судового </a:t>
            </a:r>
            <a:r>
              <a:rPr lang="ru-RU" dirty="0" err="1"/>
              <a:t>розгляду</a:t>
            </a:r>
            <a:r>
              <a:rPr lang="ru-RU" dirty="0"/>
              <a:t>. Суд не </a:t>
            </a:r>
            <a:r>
              <a:rPr lang="ru-RU" dirty="0" err="1"/>
              <a:t>може</a:t>
            </a:r>
            <a:r>
              <a:rPr lang="ru-RU" dirty="0"/>
              <a:t> </a:t>
            </a:r>
            <a:r>
              <a:rPr lang="ru-RU" dirty="0" err="1"/>
              <a:t>залишити</a:t>
            </a:r>
            <a:r>
              <a:rPr lang="ru-RU" dirty="0"/>
              <a:t> без </a:t>
            </a:r>
            <a:r>
              <a:rPr lang="ru-RU" dirty="0" err="1"/>
              <a:t>уваги</a:t>
            </a:r>
            <a:r>
              <a:rPr lang="ru-RU" dirty="0"/>
              <a:t> ту </a:t>
            </a:r>
            <a:r>
              <a:rPr lang="ru-RU" dirty="0" err="1"/>
              <a:t>частину</a:t>
            </a:r>
            <a:r>
              <a:rPr lang="ru-RU" dirty="0"/>
              <a:t> </a:t>
            </a:r>
            <a:r>
              <a:rPr lang="ru-RU" dirty="0" err="1"/>
              <a:t>доказів</a:t>
            </a:r>
            <a:r>
              <a:rPr lang="ru-RU" dirty="0"/>
              <a:t> та </a:t>
            </a:r>
            <a:r>
              <a:rPr lang="ru-RU" dirty="0" err="1"/>
              <a:t>встановлених</a:t>
            </a:r>
            <a:r>
              <a:rPr lang="ru-RU" dirty="0"/>
              <a:t> на </a:t>
            </a:r>
            <a:r>
              <a:rPr lang="ru-RU" dirty="0" err="1"/>
              <a:t>їх</a:t>
            </a:r>
            <a:r>
              <a:rPr lang="ru-RU" dirty="0"/>
              <a:t> </a:t>
            </a:r>
            <a:r>
              <a:rPr lang="ru-RU" dirty="0" err="1"/>
              <a:t>підставі</a:t>
            </a:r>
            <a:r>
              <a:rPr lang="ru-RU" dirty="0"/>
              <a:t> </a:t>
            </a:r>
            <a:r>
              <a:rPr lang="ru-RU" dirty="0" err="1"/>
              <a:t>обставин</a:t>
            </a:r>
            <a:r>
              <a:rPr lang="ru-RU" dirty="0"/>
              <a:t> </a:t>
            </a:r>
            <a:r>
              <a:rPr lang="ru-RU" dirty="0" err="1"/>
              <a:t>лише</a:t>
            </a:r>
            <a:r>
              <a:rPr lang="ru-RU" dirty="0"/>
              <a:t> з </a:t>
            </a:r>
            <a:r>
              <a:rPr lang="ru-RU" dirty="0" err="1"/>
              <a:t>тієї</a:t>
            </a:r>
            <a:r>
              <a:rPr lang="ru-RU" dirty="0"/>
              <a:t> причини, </a:t>
            </a:r>
            <a:r>
              <a:rPr lang="ru-RU" dirty="0" err="1"/>
              <a:t>що</a:t>
            </a:r>
            <a:r>
              <a:rPr lang="ru-RU" dirty="0"/>
              <a:t> вони </a:t>
            </a:r>
            <a:r>
              <a:rPr lang="ru-RU" dirty="0" err="1"/>
              <a:t>суперечать</a:t>
            </a:r>
            <a:r>
              <a:rPr lang="ru-RU" dirty="0"/>
              <a:t> </a:t>
            </a:r>
            <a:r>
              <a:rPr lang="ru-RU" dirty="0" err="1"/>
              <a:t>версії</a:t>
            </a:r>
            <a:r>
              <a:rPr lang="ru-RU" dirty="0"/>
              <a:t> </a:t>
            </a:r>
            <a:r>
              <a:rPr lang="ru-RU" dirty="0" err="1"/>
              <a:t>обвинувачення</a:t>
            </a:r>
            <a:r>
              <a:rPr lang="ru-RU" dirty="0"/>
              <a:t>. </a:t>
            </a:r>
            <a:r>
              <a:rPr lang="ru-RU" dirty="0" err="1"/>
              <a:t>Наявність</a:t>
            </a:r>
            <a:r>
              <a:rPr lang="ru-RU" dirty="0"/>
              <a:t> таких </a:t>
            </a:r>
            <a:r>
              <a:rPr lang="ru-RU" dirty="0" err="1"/>
              <a:t>обставин</a:t>
            </a:r>
            <a:r>
              <a:rPr lang="ru-RU" dirty="0"/>
              <a:t>, </a:t>
            </a:r>
            <a:r>
              <a:rPr lang="ru-RU" dirty="0" err="1"/>
              <a:t>яким</a:t>
            </a:r>
            <a:r>
              <a:rPr lang="ru-RU" dirty="0"/>
              <a:t> </a:t>
            </a:r>
            <a:r>
              <a:rPr lang="ru-RU" dirty="0" err="1"/>
              <a:t>версія</a:t>
            </a:r>
            <a:r>
              <a:rPr lang="ru-RU" dirty="0"/>
              <a:t> </a:t>
            </a:r>
            <a:r>
              <a:rPr lang="ru-RU" dirty="0" err="1"/>
              <a:t>обвинувачення</a:t>
            </a:r>
            <a:r>
              <a:rPr lang="ru-RU" dirty="0"/>
              <a:t> не </a:t>
            </a:r>
            <a:r>
              <a:rPr lang="ru-RU" dirty="0" err="1"/>
              <a:t>може</a:t>
            </a:r>
            <a:r>
              <a:rPr lang="ru-RU" dirty="0"/>
              <a:t> </a:t>
            </a:r>
            <a:r>
              <a:rPr lang="ru-RU" dirty="0" err="1"/>
              <a:t>надати</a:t>
            </a:r>
            <a:r>
              <a:rPr lang="ru-RU" dirty="0"/>
              <a:t> </a:t>
            </a:r>
            <a:r>
              <a:rPr lang="ru-RU" dirty="0" err="1"/>
              <a:t>розумного</a:t>
            </a:r>
            <a:r>
              <a:rPr lang="ru-RU" dirty="0"/>
              <a:t> </a:t>
            </a:r>
            <a:r>
              <a:rPr lang="ru-RU" dirty="0" err="1"/>
              <a:t>пояснення</a:t>
            </a:r>
            <a:r>
              <a:rPr lang="ru-RU" dirty="0"/>
              <a:t> </a:t>
            </a:r>
            <a:r>
              <a:rPr lang="ru-RU" dirty="0" err="1"/>
              <a:t>або</a:t>
            </a:r>
            <a:r>
              <a:rPr lang="ru-RU" dirty="0"/>
              <a:t> </a:t>
            </a:r>
            <a:r>
              <a:rPr lang="ru-RU" dirty="0" err="1"/>
              <a:t>які</a:t>
            </a:r>
            <a:r>
              <a:rPr lang="ru-RU" dirty="0"/>
              <a:t> </a:t>
            </a:r>
            <a:r>
              <a:rPr lang="ru-RU" dirty="0" err="1"/>
              <a:t>свідчать</a:t>
            </a:r>
            <a:r>
              <a:rPr lang="ru-RU" dirty="0"/>
              <a:t> про </a:t>
            </a:r>
            <a:r>
              <a:rPr lang="ru-RU" dirty="0" err="1"/>
              <a:t>можливість</a:t>
            </a:r>
            <a:r>
              <a:rPr lang="ru-RU" dirty="0"/>
              <a:t> </a:t>
            </a:r>
            <a:r>
              <a:rPr lang="ru-RU" dirty="0" err="1"/>
              <a:t>іншої</a:t>
            </a:r>
            <a:r>
              <a:rPr lang="ru-RU" dirty="0"/>
              <a:t> </a:t>
            </a:r>
            <a:r>
              <a:rPr lang="ru-RU" dirty="0" err="1"/>
              <a:t>версії</a:t>
            </a:r>
            <a:r>
              <a:rPr lang="ru-RU" dirty="0"/>
              <a:t> </a:t>
            </a:r>
            <a:r>
              <a:rPr lang="ru-RU" dirty="0" err="1"/>
              <a:t>інкримінованої</a:t>
            </a:r>
            <a:r>
              <a:rPr lang="ru-RU" dirty="0"/>
              <a:t> </a:t>
            </a:r>
            <a:r>
              <a:rPr lang="ru-RU" dirty="0" err="1"/>
              <a:t>події</a:t>
            </a:r>
            <a:r>
              <a:rPr lang="ru-RU" dirty="0"/>
              <a:t>, є </a:t>
            </a:r>
            <a:r>
              <a:rPr lang="ru-RU" dirty="0" err="1"/>
              <a:t>підставою</a:t>
            </a:r>
            <a:r>
              <a:rPr lang="ru-RU" dirty="0"/>
              <a:t> для </a:t>
            </a:r>
            <a:r>
              <a:rPr lang="ru-RU" dirty="0" err="1"/>
              <a:t>розумного</a:t>
            </a:r>
            <a:r>
              <a:rPr lang="ru-RU" dirty="0"/>
              <a:t> </a:t>
            </a:r>
            <a:r>
              <a:rPr lang="ru-RU" dirty="0" err="1"/>
              <a:t>сумніву</a:t>
            </a:r>
            <a:r>
              <a:rPr lang="ru-RU" dirty="0"/>
              <a:t> в </a:t>
            </a:r>
            <a:r>
              <a:rPr lang="ru-RU" dirty="0" err="1"/>
              <a:t>доведеності</a:t>
            </a:r>
            <a:r>
              <a:rPr lang="ru-RU" dirty="0"/>
              <a:t> вини особи.</a:t>
            </a:r>
          </a:p>
          <a:p>
            <a:pPr marL="0" indent="0">
              <a:buNone/>
            </a:pPr>
            <a:r>
              <a:rPr lang="ru-RU" dirty="0"/>
              <a:t>26. Для </a:t>
            </a:r>
            <a:r>
              <a:rPr lang="ru-RU" dirty="0" err="1"/>
              <a:t>дотримання</a:t>
            </a:r>
            <a:r>
              <a:rPr lang="ru-RU" dirty="0"/>
              <a:t> стандарту </a:t>
            </a:r>
            <a:r>
              <a:rPr lang="ru-RU" dirty="0" err="1"/>
              <a:t>доведення</a:t>
            </a:r>
            <a:r>
              <a:rPr lang="ru-RU" dirty="0"/>
              <a:t> поза </a:t>
            </a:r>
            <a:r>
              <a:rPr lang="ru-RU" dirty="0" err="1"/>
              <a:t>розумним</a:t>
            </a:r>
            <a:r>
              <a:rPr lang="ru-RU" dirty="0"/>
              <a:t> </a:t>
            </a:r>
            <a:r>
              <a:rPr lang="ru-RU" dirty="0" err="1"/>
              <a:t>сумнівом</a:t>
            </a:r>
            <a:r>
              <a:rPr lang="ru-RU" dirty="0"/>
              <a:t> </a:t>
            </a:r>
            <a:r>
              <a:rPr lang="ru-RU" dirty="0" err="1"/>
              <a:t>недостатньо</a:t>
            </a:r>
            <a:r>
              <a:rPr lang="ru-RU" dirty="0"/>
              <a:t>, </a:t>
            </a:r>
            <a:r>
              <a:rPr lang="ru-RU" dirty="0" err="1"/>
              <a:t>щоб</a:t>
            </a:r>
            <a:r>
              <a:rPr lang="ru-RU" dirty="0"/>
              <a:t> </a:t>
            </a:r>
            <a:r>
              <a:rPr lang="ru-RU" dirty="0" err="1"/>
              <a:t>версія</a:t>
            </a:r>
            <a:r>
              <a:rPr lang="ru-RU" dirty="0"/>
              <a:t> </a:t>
            </a:r>
            <a:r>
              <a:rPr lang="ru-RU" dirty="0" err="1"/>
              <a:t>обвинувачення</a:t>
            </a:r>
            <a:r>
              <a:rPr lang="ru-RU" dirty="0"/>
              <a:t> </a:t>
            </a:r>
            <a:r>
              <a:rPr lang="ru-RU" dirty="0" err="1"/>
              <a:t>була</a:t>
            </a:r>
            <a:r>
              <a:rPr lang="ru-RU" dirty="0"/>
              <a:t> </a:t>
            </a:r>
            <a:r>
              <a:rPr lang="ru-RU" dirty="0" err="1"/>
              <a:t>лише</a:t>
            </a:r>
            <a:r>
              <a:rPr lang="ru-RU" dirty="0"/>
              <a:t> </a:t>
            </a:r>
            <a:r>
              <a:rPr lang="ru-RU" dirty="0" err="1"/>
              <a:t>більш</a:t>
            </a:r>
            <a:r>
              <a:rPr lang="ru-RU" dirty="0"/>
              <a:t> </a:t>
            </a:r>
            <a:r>
              <a:rPr lang="ru-RU" dirty="0" err="1"/>
              <a:t>вірогідною</a:t>
            </a:r>
            <a:r>
              <a:rPr lang="ru-RU" dirty="0"/>
              <a:t> за </a:t>
            </a:r>
            <a:r>
              <a:rPr lang="ru-RU" dirty="0" err="1"/>
              <a:t>версію</a:t>
            </a:r>
            <a:r>
              <a:rPr lang="ru-RU" dirty="0"/>
              <a:t> </a:t>
            </a:r>
            <a:r>
              <a:rPr lang="ru-RU" dirty="0" err="1"/>
              <a:t>захисту</a:t>
            </a:r>
            <a:r>
              <a:rPr lang="ru-RU" dirty="0"/>
              <a:t>. </a:t>
            </a:r>
            <a:r>
              <a:rPr lang="ru-RU" dirty="0" err="1"/>
              <a:t>Законодавець</a:t>
            </a:r>
            <a:r>
              <a:rPr lang="ru-RU" dirty="0"/>
              <a:t> </a:t>
            </a:r>
            <a:r>
              <a:rPr lang="ru-RU" dirty="0" err="1"/>
              <a:t>вимагає</a:t>
            </a:r>
            <a:r>
              <a:rPr lang="ru-RU" dirty="0"/>
              <a:t>, </a:t>
            </a:r>
            <a:r>
              <a:rPr lang="ru-RU" dirty="0" err="1"/>
              <a:t>щоб</a:t>
            </a:r>
            <a:r>
              <a:rPr lang="ru-RU" dirty="0"/>
              <a:t> будь-</a:t>
            </a:r>
            <a:r>
              <a:rPr lang="ru-RU" dirty="0" err="1"/>
              <a:t>який</a:t>
            </a:r>
            <a:r>
              <a:rPr lang="ru-RU" dirty="0"/>
              <a:t> </a:t>
            </a:r>
            <a:r>
              <a:rPr lang="ru-RU" dirty="0" err="1"/>
              <a:t>обґрунтований</a:t>
            </a:r>
            <a:r>
              <a:rPr lang="ru-RU" dirty="0"/>
              <a:t> </a:t>
            </a:r>
            <a:r>
              <a:rPr lang="ru-RU" dirty="0" err="1"/>
              <a:t>сумнів</a:t>
            </a:r>
            <a:r>
              <a:rPr lang="ru-RU" dirty="0"/>
              <a:t> у </a:t>
            </a:r>
            <a:r>
              <a:rPr lang="ru-RU" dirty="0" err="1"/>
              <a:t>тій</a:t>
            </a:r>
            <a:r>
              <a:rPr lang="ru-RU" dirty="0"/>
              <a:t> </a:t>
            </a:r>
            <a:r>
              <a:rPr lang="ru-RU" dirty="0" err="1"/>
              <a:t>версії</a:t>
            </a:r>
            <a:r>
              <a:rPr lang="ru-RU" dirty="0"/>
              <a:t> </a:t>
            </a:r>
            <a:r>
              <a:rPr lang="ru-RU" dirty="0" err="1"/>
              <a:t>події</a:t>
            </a:r>
            <a:r>
              <a:rPr lang="ru-RU" dirty="0"/>
              <a:t>, яку </a:t>
            </a:r>
            <a:r>
              <a:rPr lang="ru-RU" dirty="0" err="1"/>
              <a:t>надало</a:t>
            </a:r>
            <a:r>
              <a:rPr lang="ru-RU" dirty="0"/>
              <a:t> </a:t>
            </a:r>
            <a:r>
              <a:rPr lang="ru-RU" dirty="0" err="1"/>
              <a:t>обвинувачення</a:t>
            </a:r>
            <a:r>
              <a:rPr lang="ru-RU" dirty="0"/>
              <a:t>, </a:t>
            </a:r>
            <a:r>
              <a:rPr lang="ru-RU" dirty="0" err="1"/>
              <a:t>був</a:t>
            </a:r>
            <a:r>
              <a:rPr lang="ru-RU" dirty="0"/>
              <a:t> </a:t>
            </a:r>
            <a:r>
              <a:rPr lang="ru-RU" dirty="0" err="1"/>
              <a:t>спростований</a:t>
            </a:r>
            <a:r>
              <a:rPr lang="ru-RU" dirty="0"/>
              <a:t> фактами, </a:t>
            </a:r>
            <a:r>
              <a:rPr lang="ru-RU" dirty="0" err="1"/>
              <a:t>встановленими</a:t>
            </a:r>
            <a:r>
              <a:rPr lang="ru-RU" dirty="0"/>
              <a:t> на </a:t>
            </a:r>
            <a:r>
              <a:rPr lang="ru-RU" dirty="0" err="1"/>
              <a:t>підставі</a:t>
            </a:r>
            <a:r>
              <a:rPr lang="ru-RU" dirty="0"/>
              <a:t> </a:t>
            </a:r>
            <a:r>
              <a:rPr lang="ru-RU" dirty="0" err="1"/>
              <a:t>допустимих</a:t>
            </a:r>
            <a:r>
              <a:rPr lang="ru-RU" dirty="0"/>
              <a:t> </a:t>
            </a:r>
            <a:r>
              <a:rPr lang="ru-RU" dirty="0" err="1"/>
              <a:t>доказів</a:t>
            </a:r>
            <a:r>
              <a:rPr lang="ru-RU" dirty="0"/>
              <a:t>, і </a:t>
            </a:r>
            <a:r>
              <a:rPr lang="ru-RU" dirty="0" err="1"/>
              <a:t>єдина</a:t>
            </a:r>
            <a:r>
              <a:rPr lang="ru-RU" dirty="0"/>
              <a:t> </a:t>
            </a:r>
            <a:r>
              <a:rPr lang="ru-RU" dirty="0" err="1"/>
              <a:t>версія</a:t>
            </a:r>
            <a:r>
              <a:rPr lang="ru-RU" dirty="0"/>
              <a:t>, </a:t>
            </a:r>
            <a:r>
              <a:rPr lang="ru-RU" dirty="0" err="1"/>
              <a:t>якою</a:t>
            </a:r>
            <a:r>
              <a:rPr lang="ru-RU" dirty="0"/>
              <a:t> </a:t>
            </a:r>
            <a:r>
              <a:rPr lang="ru-RU" dirty="0" err="1"/>
              <a:t>розумна</a:t>
            </a:r>
            <a:r>
              <a:rPr lang="ru-RU" dirty="0"/>
              <a:t> і </a:t>
            </a:r>
            <a:r>
              <a:rPr lang="ru-RU" dirty="0" err="1"/>
              <a:t>безстороння</a:t>
            </a:r>
            <a:r>
              <a:rPr lang="ru-RU" dirty="0"/>
              <a:t> </a:t>
            </a:r>
            <a:r>
              <a:rPr lang="ru-RU" dirty="0" err="1"/>
              <a:t>людина</a:t>
            </a:r>
            <a:r>
              <a:rPr lang="ru-RU" dirty="0"/>
              <a:t> </a:t>
            </a:r>
            <a:r>
              <a:rPr lang="ru-RU" dirty="0" err="1"/>
              <a:t>може</a:t>
            </a:r>
            <a:r>
              <a:rPr lang="ru-RU" dirty="0"/>
              <a:t> </a:t>
            </a:r>
            <a:r>
              <a:rPr lang="ru-RU" dirty="0" err="1"/>
              <a:t>пояснити</a:t>
            </a:r>
            <a:r>
              <a:rPr lang="ru-RU" dirty="0"/>
              <a:t> всю </a:t>
            </a:r>
            <a:r>
              <a:rPr lang="ru-RU" dirty="0" err="1"/>
              <a:t>сукупність</a:t>
            </a:r>
            <a:r>
              <a:rPr lang="ru-RU" dirty="0"/>
              <a:t> </a:t>
            </a:r>
            <a:r>
              <a:rPr lang="ru-RU" dirty="0" err="1"/>
              <a:t>фактів</a:t>
            </a:r>
            <a:r>
              <a:rPr lang="ru-RU" dirty="0"/>
              <a:t>, </a:t>
            </a:r>
            <a:r>
              <a:rPr lang="ru-RU" dirty="0" err="1"/>
              <a:t>установлених</a:t>
            </a:r>
            <a:r>
              <a:rPr lang="ru-RU" dirty="0"/>
              <a:t> у </a:t>
            </a:r>
            <a:r>
              <a:rPr lang="ru-RU" dirty="0" err="1"/>
              <a:t>суді</a:t>
            </a:r>
            <a:r>
              <a:rPr lang="ru-RU" dirty="0"/>
              <a:t>, - є та </a:t>
            </a:r>
            <a:r>
              <a:rPr lang="ru-RU" dirty="0" err="1"/>
              <a:t>версія</a:t>
            </a:r>
            <a:r>
              <a:rPr lang="ru-RU" dirty="0"/>
              <a:t> </a:t>
            </a:r>
            <a:r>
              <a:rPr lang="ru-RU" dirty="0" err="1"/>
              <a:t>подій</a:t>
            </a:r>
            <a:r>
              <a:rPr lang="ru-RU" dirty="0"/>
              <a:t>, яка </a:t>
            </a:r>
            <a:r>
              <a:rPr lang="ru-RU" dirty="0" err="1"/>
              <a:t>дає</a:t>
            </a:r>
            <a:r>
              <a:rPr lang="ru-RU" dirty="0"/>
              <a:t> </a:t>
            </a:r>
            <a:r>
              <a:rPr lang="ru-RU" dirty="0" err="1"/>
              <a:t>підстави</a:t>
            </a:r>
            <a:r>
              <a:rPr lang="ru-RU" dirty="0"/>
              <a:t> для </a:t>
            </a:r>
            <a:r>
              <a:rPr lang="ru-RU" dirty="0" err="1"/>
              <a:t>визнання</a:t>
            </a:r>
            <a:r>
              <a:rPr lang="ru-RU" dirty="0"/>
              <a:t> особи винною за </a:t>
            </a:r>
            <a:r>
              <a:rPr lang="ru-RU" dirty="0" err="1"/>
              <a:t>пред'явленим</a:t>
            </a:r>
            <a:r>
              <a:rPr lang="ru-RU" dirty="0"/>
              <a:t> </a:t>
            </a:r>
            <a:r>
              <a:rPr lang="ru-RU" dirty="0" err="1"/>
              <a:t>обвинуваченням</a:t>
            </a:r>
            <a:r>
              <a:rPr lang="ru-RU" dirty="0"/>
              <a:t>.</a:t>
            </a:r>
          </a:p>
          <a:p>
            <a:pPr marL="0" indent="0">
              <a:buNone/>
            </a:pPr>
            <a:endParaRPr lang="en-US" dirty="0"/>
          </a:p>
        </p:txBody>
      </p:sp>
    </p:spTree>
    <p:extLst>
      <p:ext uri="{BB962C8B-B14F-4D97-AF65-F5344CB8AC3E}">
        <p14:creationId xmlns:p14="http://schemas.microsoft.com/office/powerpoint/2010/main" val="407749285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648072"/>
          </a:xfrm>
        </p:spPr>
        <p:txBody>
          <a:bodyPr>
            <a:normAutofit/>
          </a:bodyPr>
          <a:lstStyle/>
          <a:p>
            <a:pPr algn="ctr"/>
            <a:r>
              <a:rPr lang="ru-RU" sz="1800" b="1" dirty="0"/>
              <a:t>Постанова </a:t>
            </a:r>
            <a:r>
              <a:rPr lang="ru-RU" sz="1800" b="1" dirty="0" err="1"/>
              <a:t>колегії</a:t>
            </a:r>
            <a:r>
              <a:rPr lang="ru-RU" sz="1800" b="1" dirty="0"/>
              <a:t> </a:t>
            </a:r>
            <a:r>
              <a:rPr lang="ru-RU" sz="1800" b="1" dirty="0" err="1"/>
              <a:t>суддів</a:t>
            </a:r>
            <a:r>
              <a:rPr lang="ru-RU" sz="1800" b="1" dirty="0"/>
              <a:t> </a:t>
            </a:r>
            <a:r>
              <a:rPr lang="ru-RU" sz="1800" b="1" dirty="0" err="1"/>
              <a:t>Другої</a:t>
            </a:r>
            <a:r>
              <a:rPr lang="ru-RU" sz="1800" b="1" dirty="0"/>
              <a:t> </a:t>
            </a:r>
            <a:r>
              <a:rPr lang="ru-RU" sz="1800" b="1" dirty="0" err="1"/>
              <a:t>судової</a:t>
            </a:r>
            <a:r>
              <a:rPr lang="ru-RU" sz="1800" b="1" dirty="0"/>
              <a:t> </a:t>
            </a:r>
            <a:r>
              <a:rPr lang="ru-RU" sz="1800" b="1" dirty="0" err="1"/>
              <a:t>палати</a:t>
            </a:r>
            <a:r>
              <a:rPr lang="ru-RU" sz="1800" b="1" dirty="0"/>
              <a:t> </a:t>
            </a:r>
            <a:r>
              <a:rPr lang="ru-RU" sz="1800" b="1" dirty="0" err="1"/>
              <a:t>Касаційного</a:t>
            </a:r>
            <a:r>
              <a:rPr lang="ru-RU" sz="1800" b="1" dirty="0"/>
              <a:t> </a:t>
            </a:r>
            <a:r>
              <a:rPr lang="ru-RU" sz="1800" b="1" dirty="0" err="1"/>
              <a:t>кримінального</a:t>
            </a:r>
            <a:r>
              <a:rPr lang="ru-RU" sz="1800" b="1" dirty="0"/>
              <a:t> суду ВС </a:t>
            </a:r>
            <a:r>
              <a:rPr lang="ru-RU" sz="1800" b="1" dirty="0" err="1"/>
              <a:t>від</a:t>
            </a:r>
            <a:r>
              <a:rPr lang="ru-RU" sz="1800" b="1" dirty="0"/>
              <a:t> 07 </a:t>
            </a:r>
            <a:r>
              <a:rPr lang="ru-RU" sz="1800" b="1" dirty="0" err="1"/>
              <a:t>червня</a:t>
            </a:r>
            <a:r>
              <a:rPr lang="ru-RU" sz="1800" b="1" dirty="0"/>
              <a:t> 2018 року у </a:t>
            </a:r>
            <a:r>
              <a:rPr lang="ru-RU" sz="1800" b="1" dirty="0" err="1"/>
              <a:t>справі</a:t>
            </a:r>
            <a:r>
              <a:rPr lang="ru-RU" sz="1800" b="1" dirty="0"/>
              <a:t> № 740/5066/15-к</a:t>
            </a:r>
            <a:endParaRPr lang="en-US" sz="1800" b="1" dirty="0"/>
          </a:p>
        </p:txBody>
      </p:sp>
      <p:sp>
        <p:nvSpPr>
          <p:cNvPr id="3" name="Объект 2"/>
          <p:cNvSpPr>
            <a:spLocks noGrp="1"/>
          </p:cNvSpPr>
          <p:nvPr>
            <p:ph idx="1"/>
          </p:nvPr>
        </p:nvSpPr>
        <p:spPr>
          <a:xfrm>
            <a:off x="457200" y="1412776"/>
            <a:ext cx="8229600" cy="5040560"/>
          </a:xfrm>
        </p:spPr>
        <p:txBody>
          <a:bodyPr>
            <a:normAutofit fontScale="62500" lnSpcReduction="20000"/>
          </a:bodyPr>
          <a:lstStyle/>
          <a:p>
            <a:pPr marL="0" indent="0">
              <a:buNone/>
            </a:pPr>
            <a:endParaRPr lang="ru-RU" dirty="0" smtClean="0"/>
          </a:p>
          <a:p>
            <a:pPr marL="0" indent="0">
              <a:buNone/>
            </a:pPr>
            <a:r>
              <a:rPr lang="ru-RU" dirty="0" err="1" smtClean="0"/>
              <a:t>Згідно</a:t>
            </a:r>
            <a:r>
              <a:rPr lang="ru-RU" dirty="0" smtClean="0"/>
              <a:t> </a:t>
            </a:r>
            <a:r>
              <a:rPr lang="ru-RU" dirty="0"/>
              <a:t>ст. 62 </a:t>
            </a:r>
            <a:r>
              <a:rPr lang="ru-RU" dirty="0" err="1"/>
              <a:t>Конституції</a:t>
            </a:r>
            <a:r>
              <a:rPr lang="ru-RU" dirty="0"/>
              <a:t> </a:t>
            </a:r>
            <a:r>
              <a:rPr lang="ru-RU" dirty="0" err="1"/>
              <a:t>України</a:t>
            </a:r>
            <a:r>
              <a:rPr lang="ru-RU" dirty="0"/>
              <a:t> та ст. 17 КПК </a:t>
            </a:r>
            <a:r>
              <a:rPr lang="ru-RU" dirty="0" err="1"/>
              <a:t>обвинувачення</a:t>
            </a:r>
            <a:r>
              <a:rPr lang="ru-RU" dirty="0"/>
              <a:t> не </a:t>
            </a:r>
            <a:r>
              <a:rPr lang="ru-RU" dirty="0" err="1"/>
              <a:t>може</a:t>
            </a:r>
            <a:r>
              <a:rPr lang="ru-RU" dirty="0"/>
              <a:t> </a:t>
            </a:r>
            <a:r>
              <a:rPr lang="ru-RU" dirty="0" err="1"/>
              <a:t>ґрунтуватись</a:t>
            </a:r>
            <a:r>
              <a:rPr lang="ru-RU" dirty="0"/>
              <a:t> на </a:t>
            </a:r>
            <a:r>
              <a:rPr lang="ru-RU" dirty="0" err="1"/>
              <a:t>доказах</a:t>
            </a:r>
            <a:r>
              <a:rPr lang="ru-RU" dirty="0"/>
              <a:t>, </a:t>
            </a:r>
            <a:r>
              <a:rPr lang="ru-RU" dirty="0" err="1"/>
              <a:t>отриманих</a:t>
            </a:r>
            <a:r>
              <a:rPr lang="ru-RU" dirty="0"/>
              <a:t> </a:t>
            </a:r>
            <a:r>
              <a:rPr lang="ru-RU" dirty="0" err="1"/>
              <a:t>незаконним</a:t>
            </a:r>
            <a:r>
              <a:rPr lang="ru-RU" dirty="0"/>
              <a:t> шляхом (</a:t>
            </a:r>
            <a:r>
              <a:rPr lang="ru-RU" dirty="0" err="1"/>
              <a:t>недопустимих</a:t>
            </a:r>
            <a:r>
              <a:rPr lang="ru-RU" dirty="0"/>
              <a:t> </a:t>
            </a:r>
            <a:r>
              <a:rPr lang="ru-RU" dirty="0" err="1"/>
              <a:t>доказах</a:t>
            </a:r>
            <a:r>
              <a:rPr lang="ru-RU" dirty="0"/>
              <a:t>), а </a:t>
            </a:r>
            <a:r>
              <a:rPr lang="ru-RU" dirty="0" err="1"/>
              <a:t>також</a:t>
            </a:r>
            <a:r>
              <a:rPr lang="ru-RU" dirty="0"/>
              <a:t> на </a:t>
            </a:r>
            <a:r>
              <a:rPr lang="ru-RU" dirty="0" err="1"/>
              <a:t>припущеннях</a:t>
            </a:r>
            <a:r>
              <a:rPr lang="ru-RU" dirty="0"/>
              <a:t>.</a:t>
            </a:r>
          </a:p>
          <a:p>
            <a:pPr marL="0" indent="0">
              <a:buNone/>
            </a:pPr>
            <a:r>
              <a:rPr lang="ru-RU" dirty="0" err="1"/>
              <a:t>Відповідно</a:t>
            </a:r>
            <a:r>
              <a:rPr lang="ru-RU" dirty="0"/>
              <a:t> до ст. 86 КПК </a:t>
            </a:r>
            <a:r>
              <a:rPr lang="ru-RU" dirty="0" err="1"/>
              <a:t>доказ</a:t>
            </a:r>
            <a:r>
              <a:rPr lang="ru-RU" dirty="0"/>
              <a:t> </a:t>
            </a:r>
            <a:r>
              <a:rPr lang="ru-RU" dirty="0" err="1"/>
              <a:t>визнається</a:t>
            </a:r>
            <a:r>
              <a:rPr lang="ru-RU" dirty="0"/>
              <a:t> </a:t>
            </a:r>
            <a:r>
              <a:rPr lang="ru-RU" dirty="0" err="1"/>
              <a:t>допустимим</a:t>
            </a:r>
            <a:r>
              <a:rPr lang="ru-RU" dirty="0"/>
              <a:t>, </a:t>
            </a:r>
            <a:r>
              <a:rPr lang="ru-RU" dirty="0" err="1"/>
              <a:t>якщо</a:t>
            </a:r>
            <a:r>
              <a:rPr lang="ru-RU" dirty="0"/>
              <a:t> </a:t>
            </a:r>
            <a:r>
              <a:rPr lang="ru-RU" dirty="0" err="1"/>
              <a:t>він</a:t>
            </a:r>
            <a:r>
              <a:rPr lang="ru-RU" dirty="0"/>
              <a:t> </a:t>
            </a:r>
            <a:r>
              <a:rPr lang="ru-RU" dirty="0" err="1"/>
              <a:t>отриманий</a:t>
            </a:r>
            <a:r>
              <a:rPr lang="ru-RU" dirty="0"/>
              <a:t> у порядку </a:t>
            </a:r>
            <a:r>
              <a:rPr lang="ru-RU" dirty="0" err="1"/>
              <a:t>встановленому</a:t>
            </a:r>
            <a:r>
              <a:rPr lang="ru-RU" dirty="0"/>
              <a:t> КПК. </a:t>
            </a:r>
            <a:r>
              <a:rPr lang="ru-RU" dirty="0" err="1"/>
              <a:t>Недопустимий</a:t>
            </a:r>
            <a:r>
              <a:rPr lang="ru-RU" dirty="0"/>
              <a:t> </a:t>
            </a:r>
            <a:r>
              <a:rPr lang="ru-RU" dirty="0" err="1"/>
              <a:t>доказ</a:t>
            </a:r>
            <a:r>
              <a:rPr lang="ru-RU" dirty="0"/>
              <a:t> не </a:t>
            </a:r>
            <a:r>
              <a:rPr lang="ru-RU" dirty="0" err="1"/>
              <a:t>може</a:t>
            </a:r>
            <a:r>
              <a:rPr lang="ru-RU" dirty="0"/>
              <a:t> бути </a:t>
            </a:r>
            <a:r>
              <a:rPr lang="ru-RU" dirty="0" err="1"/>
              <a:t>використаний</a:t>
            </a:r>
            <a:r>
              <a:rPr lang="ru-RU" dirty="0"/>
              <a:t> при </a:t>
            </a:r>
            <a:r>
              <a:rPr lang="ru-RU" dirty="0" err="1"/>
              <a:t>прийнятті</a:t>
            </a:r>
            <a:r>
              <a:rPr lang="ru-RU" dirty="0"/>
              <a:t> </a:t>
            </a:r>
            <a:r>
              <a:rPr lang="ru-RU" dirty="0" err="1"/>
              <a:t>процесуальних</a:t>
            </a:r>
            <a:r>
              <a:rPr lang="ru-RU" dirty="0"/>
              <a:t> </a:t>
            </a:r>
            <a:r>
              <a:rPr lang="ru-RU" dirty="0" err="1"/>
              <a:t>рішень</a:t>
            </a:r>
            <a:r>
              <a:rPr lang="ru-RU" dirty="0"/>
              <a:t>, на </a:t>
            </a:r>
            <a:r>
              <a:rPr lang="ru-RU" dirty="0" err="1"/>
              <a:t>нього</a:t>
            </a:r>
            <a:r>
              <a:rPr lang="ru-RU" dirty="0"/>
              <a:t> не </a:t>
            </a:r>
            <a:r>
              <a:rPr lang="ru-RU" dirty="0" err="1"/>
              <a:t>може</a:t>
            </a:r>
            <a:r>
              <a:rPr lang="ru-RU" dirty="0"/>
              <a:t> </a:t>
            </a:r>
            <a:r>
              <a:rPr lang="ru-RU" dirty="0" err="1"/>
              <a:t>посилатися</a:t>
            </a:r>
            <a:r>
              <a:rPr lang="ru-RU" dirty="0"/>
              <a:t> суд при </a:t>
            </a:r>
            <a:r>
              <a:rPr lang="ru-RU" dirty="0" err="1"/>
              <a:t>ухваленні</a:t>
            </a:r>
            <a:r>
              <a:rPr lang="ru-RU" dirty="0"/>
              <a:t> судового </a:t>
            </a:r>
            <a:r>
              <a:rPr lang="ru-RU" dirty="0" err="1"/>
              <a:t>рішення</a:t>
            </a:r>
            <a:r>
              <a:rPr lang="ru-RU" dirty="0"/>
              <a:t>.</a:t>
            </a:r>
          </a:p>
          <a:p>
            <a:pPr marL="0" indent="0">
              <a:buNone/>
            </a:pPr>
            <a:r>
              <a:rPr lang="ru-RU" dirty="0" err="1"/>
              <a:t>Згідно</a:t>
            </a:r>
            <a:r>
              <a:rPr lang="ru-RU" dirty="0"/>
              <a:t> ст. 87 КПК </a:t>
            </a:r>
            <a:r>
              <a:rPr lang="ru-RU" dirty="0" err="1"/>
              <a:t>докази</a:t>
            </a:r>
            <a:r>
              <a:rPr lang="ru-RU" dirty="0"/>
              <a:t>, </a:t>
            </a:r>
            <a:r>
              <a:rPr lang="ru-RU" dirty="0" err="1"/>
              <a:t>отримані</a:t>
            </a:r>
            <a:r>
              <a:rPr lang="ru-RU" dirty="0"/>
              <a:t> </a:t>
            </a:r>
            <a:r>
              <a:rPr lang="ru-RU" dirty="0" err="1"/>
              <a:t>внаслідок</a:t>
            </a:r>
            <a:r>
              <a:rPr lang="ru-RU" dirty="0"/>
              <a:t> </a:t>
            </a:r>
            <a:r>
              <a:rPr lang="ru-RU" dirty="0" err="1"/>
              <a:t>здійснення</a:t>
            </a:r>
            <a:r>
              <a:rPr lang="ru-RU" dirty="0"/>
              <a:t> </a:t>
            </a:r>
            <a:r>
              <a:rPr lang="ru-RU" dirty="0" err="1"/>
              <a:t>процесуальних</a:t>
            </a:r>
            <a:r>
              <a:rPr lang="ru-RU" dirty="0"/>
              <a:t> </a:t>
            </a:r>
            <a:r>
              <a:rPr lang="ru-RU" dirty="0" err="1"/>
              <a:t>дій</a:t>
            </a:r>
            <a:r>
              <a:rPr lang="ru-RU" dirty="0"/>
              <a:t>, </a:t>
            </a:r>
            <a:r>
              <a:rPr lang="ru-RU" dirty="0" err="1"/>
              <a:t>які</a:t>
            </a:r>
            <a:r>
              <a:rPr lang="ru-RU" dirty="0"/>
              <a:t> </a:t>
            </a:r>
            <a:r>
              <a:rPr lang="ru-RU" dirty="0" err="1"/>
              <a:t>потребують</a:t>
            </a:r>
            <a:r>
              <a:rPr lang="ru-RU" dirty="0"/>
              <a:t> </a:t>
            </a:r>
            <a:r>
              <a:rPr lang="ru-RU" dirty="0" err="1"/>
              <a:t>попереднього</a:t>
            </a:r>
            <a:r>
              <a:rPr lang="ru-RU" dirty="0"/>
              <a:t> </a:t>
            </a:r>
            <a:r>
              <a:rPr lang="ru-RU" dirty="0" err="1"/>
              <a:t>дозволу</a:t>
            </a:r>
            <a:r>
              <a:rPr lang="ru-RU" dirty="0"/>
              <a:t> суду, без такого </a:t>
            </a:r>
            <a:r>
              <a:rPr lang="ru-RU" dirty="0" err="1"/>
              <a:t>дозволу</a:t>
            </a:r>
            <a:r>
              <a:rPr lang="ru-RU" dirty="0"/>
              <a:t> є </a:t>
            </a:r>
            <a:r>
              <a:rPr lang="ru-RU" dirty="0" err="1"/>
              <a:t>недопустимими</a:t>
            </a:r>
            <a:r>
              <a:rPr lang="ru-RU" dirty="0"/>
              <a:t>.</a:t>
            </a:r>
          </a:p>
          <a:p>
            <a:pPr marL="0" indent="0">
              <a:buNone/>
            </a:pPr>
            <a:r>
              <a:rPr lang="ru-RU" dirty="0"/>
              <a:t>За </a:t>
            </a:r>
            <a:r>
              <a:rPr lang="ru-RU" dirty="0" err="1"/>
              <a:t>змістом</a:t>
            </a:r>
            <a:r>
              <a:rPr lang="ru-RU" dirty="0"/>
              <a:t> </a:t>
            </a:r>
            <a:r>
              <a:rPr lang="ru-RU" dirty="0" err="1"/>
              <a:t>статтей</a:t>
            </a:r>
            <a:r>
              <a:rPr lang="ru-RU" dirty="0"/>
              <a:t> 214, 223, 237 КПК </a:t>
            </a:r>
            <a:r>
              <a:rPr lang="ru-RU" dirty="0" err="1"/>
              <a:t>огляд</a:t>
            </a:r>
            <a:r>
              <a:rPr lang="ru-RU" dirty="0"/>
              <a:t> є </a:t>
            </a:r>
            <a:r>
              <a:rPr lang="ru-RU" dirty="0" err="1"/>
              <a:t>слідчою</a:t>
            </a:r>
            <a:r>
              <a:rPr lang="ru-RU" dirty="0"/>
              <a:t> (</a:t>
            </a:r>
            <a:r>
              <a:rPr lang="ru-RU" dirty="0" err="1"/>
              <a:t>розшуковою</a:t>
            </a:r>
            <a:r>
              <a:rPr lang="ru-RU" dirty="0"/>
              <a:t>) </a:t>
            </a:r>
            <a:r>
              <a:rPr lang="ru-RU" dirty="0" err="1"/>
              <a:t>дією</a:t>
            </a:r>
            <a:r>
              <a:rPr lang="ru-RU" dirty="0"/>
              <a:t>, </a:t>
            </a:r>
            <a:r>
              <a:rPr lang="ru-RU" dirty="0" err="1"/>
              <a:t>спрямованою</a:t>
            </a:r>
            <a:r>
              <a:rPr lang="ru-RU" dirty="0"/>
              <a:t> на </a:t>
            </a:r>
            <a:r>
              <a:rPr lang="ru-RU" dirty="0" err="1"/>
              <a:t>отримання</a:t>
            </a:r>
            <a:r>
              <a:rPr lang="ru-RU" dirty="0"/>
              <a:t> (</a:t>
            </a:r>
            <a:r>
              <a:rPr lang="ru-RU" dirty="0" err="1"/>
              <a:t>збирання</a:t>
            </a:r>
            <a:r>
              <a:rPr lang="ru-RU" dirty="0"/>
              <a:t>) </a:t>
            </a:r>
            <a:r>
              <a:rPr lang="ru-RU" dirty="0" err="1"/>
              <a:t>доказів</a:t>
            </a:r>
            <a:r>
              <a:rPr lang="ru-RU" dirty="0"/>
              <a:t> </a:t>
            </a:r>
            <a:r>
              <a:rPr lang="ru-RU" dirty="0" err="1"/>
              <a:t>або</a:t>
            </a:r>
            <a:r>
              <a:rPr lang="ru-RU" dirty="0"/>
              <a:t> </a:t>
            </a:r>
            <a:r>
              <a:rPr lang="ru-RU" dirty="0" err="1"/>
              <a:t>перевірку</a:t>
            </a:r>
            <a:r>
              <a:rPr lang="ru-RU" dirty="0"/>
              <a:t> </a:t>
            </a:r>
            <a:r>
              <a:rPr lang="ru-RU" dirty="0" err="1"/>
              <a:t>вже</a:t>
            </a:r>
            <a:r>
              <a:rPr lang="ru-RU" dirty="0"/>
              <a:t> </a:t>
            </a:r>
            <a:r>
              <a:rPr lang="ru-RU" dirty="0" err="1"/>
              <a:t>отриманих</a:t>
            </a:r>
            <a:r>
              <a:rPr lang="ru-RU" dirty="0"/>
              <a:t> </a:t>
            </a:r>
            <a:r>
              <a:rPr lang="ru-RU" dirty="0" err="1"/>
              <a:t>доказів</a:t>
            </a:r>
            <a:r>
              <a:rPr lang="ru-RU" dirty="0"/>
              <a:t> у конкретному </a:t>
            </a:r>
            <a:r>
              <a:rPr lang="ru-RU" dirty="0" err="1"/>
              <a:t>кримінальному</a:t>
            </a:r>
            <a:r>
              <a:rPr lang="ru-RU" dirty="0"/>
              <a:t> </a:t>
            </a:r>
            <a:r>
              <a:rPr lang="ru-RU" dirty="0" err="1"/>
              <a:t>провадженні</a:t>
            </a:r>
            <a:r>
              <a:rPr lang="ru-RU" dirty="0"/>
              <a:t>, яка проводиться в межах </a:t>
            </a:r>
            <a:r>
              <a:rPr lang="ru-RU" dirty="0" err="1"/>
              <a:t>досудового</a:t>
            </a:r>
            <a:r>
              <a:rPr lang="ru-RU" dirty="0"/>
              <a:t> </a:t>
            </a:r>
            <a:r>
              <a:rPr lang="ru-RU" dirty="0" err="1"/>
              <a:t>розслідування</a:t>
            </a:r>
            <a:r>
              <a:rPr lang="ru-RU" dirty="0"/>
              <a:t> </a:t>
            </a:r>
            <a:r>
              <a:rPr lang="ru-RU" dirty="0" err="1"/>
              <a:t>кримінального</a:t>
            </a:r>
            <a:r>
              <a:rPr lang="ru-RU" dirty="0"/>
              <a:t> </a:t>
            </a:r>
            <a:r>
              <a:rPr lang="ru-RU" dirty="0" err="1"/>
              <a:t>провадження</a:t>
            </a:r>
            <a:r>
              <a:rPr lang="ru-RU" dirty="0"/>
              <a:t>. Перед </a:t>
            </a:r>
            <a:r>
              <a:rPr lang="ru-RU" dirty="0" err="1"/>
              <a:t>проведенням</a:t>
            </a:r>
            <a:r>
              <a:rPr lang="ru-RU" dirty="0"/>
              <a:t> </a:t>
            </a:r>
            <a:r>
              <a:rPr lang="ru-RU" dirty="0" err="1"/>
              <a:t>слідчої</a:t>
            </a:r>
            <a:r>
              <a:rPr lang="ru-RU" dirty="0"/>
              <a:t> (</a:t>
            </a:r>
            <a:r>
              <a:rPr lang="ru-RU" dirty="0" err="1"/>
              <a:t>розшукової</a:t>
            </a:r>
            <a:r>
              <a:rPr lang="ru-RU" dirty="0"/>
              <a:t>) </a:t>
            </a:r>
            <a:r>
              <a:rPr lang="ru-RU" dirty="0" err="1"/>
              <a:t>дії</a:t>
            </a:r>
            <a:r>
              <a:rPr lang="ru-RU" dirty="0"/>
              <a:t> особам, </a:t>
            </a:r>
            <a:r>
              <a:rPr lang="ru-RU" dirty="0" err="1"/>
              <a:t>які</a:t>
            </a:r>
            <a:r>
              <a:rPr lang="ru-RU" dirty="0"/>
              <a:t> </a:t>
            </a:r>
            <a:r>
              <a:rPr lang="ru-RU" dirty="0" err="1"/>
              <a:t>беруть</a:t>
            </a:r>
            <a:r>
              <a:rPr lang="ru-RU" dirty="0"/>
              <a:t> у </a:t>
            </a:r>
            <a:r>
              <a:rPr lang="ru-RU" dirty="0" err="1"/>
              <a:t>ній</a:t>
            </a:r>
            <a:r>
              <a:rPr lang="ru-RU" dirty="0"/>
              <a:t> участь, </a:t>
            </a:r>
            <a:r>
              <a:rPr lang="ru-RU" dirty="0" err="1"/>
              <a:t>роз'яснюються</a:t>
            </a:r>
            <a:r>
              <a:rPr lang="ru-RU" dirty="0"/>
              <a:t> </a:t>
            </a:r>
            <a:r>
              <a:rPr lang="ru-RU" dirty="0" err="1"/>
              <a:t>їх</a:t>
            </a:r>
            <a:r>
              <a:rPr lang="ru-RU" dirty="0"/>
              <a:t> права і </a:t>
            </a:r>
            <a:r>
              <a:rPr lang="ru-RU" dirty="0" err="1"/>
              <a:t>обов'язки</a:t>
            </a:r>
            <a:r>
              <a:rPr lang="ru-RU" dirty="0"/>
              <a:t>, </a:t>
            </a:r>
            <a:r>
              <a:rPr lang="ru-RU" dirty="0" err="1"/>
              <a:t>передбачені</a:t>
            </a:r>
            <a:r>
              <a:rPr lang="ru-RU" dirty="0"/>
              <a:t> КПК, а </a:t>
            </a:r>
            <a:r>
              <a:rPr lang="ru-RU" dirty="0" err="1"/>
              <a:t>також</a:t>
            </a:r>
            <a:r>
              <a:rPr lang="ru-RU" dirty="0"/>
              <a:t> </a:t>
            </a:r>
            <a:r>
              <a:rPr lang="ru-RU" dirty="0" err="1"/>
              <a:t>відповідальність</a:t>
            </a:r>
            <a:r>
              <a:rPr lang="ru-RU" dirty="0"/>
              <a:t>, </a:t>
            </a:r>
            <a:r>
              <a:rPr lang="ru-RU" dirty="0" err="1"/>
              <a:t>встановлена</a:t>
            </a:r>
            <a:r>
              <a:rPr lang="ru-RU" dirty="0"/>
              <a:t> законом.       </a:t>
            </a:r>
            <a:r>
              <a:rPr lang="ru-RU" dirty="0" err="1"/>
              <a:t>Здійснення</a:t>
            </a:r>
            <a:r>
              <a:rPr lang="ru-RU" dirty="0"/>
              <a:t> </a:t>
            </a:r>
            <a:r>
              <a:rPr lang="ru-RU" dirty="0" err="1"/>
              <a:t>досудового</a:t>
            </a:r>
            <a:r>
              <a:rPr lang="ru-RU" dirty="0"/>
              <a:t> </a:t>
            </a:r>
            <a:r>
              <a:rPr lang="ru-RU" dirty="0" err="1"/>
              <a:t>розслідування</a:t>
            </a:r>
            <a:r>
              <a:rPr lang="ru-RU" dirty="0"/>
              <a:t> до </a:t>
            </a:r>
            <a:r>
              <a:rPr lang="ru-RU" dirty="0" err="1"/>
              <a:t>внесення</a:t>
            </a:r>
            <a:r>
              <a:rPr lang="ru-RU" dirty="0"/>
              <a:t> </a:t>
            </a:r>
            <a:r>
              <a:rPr lang="ru-RU" dirty="0" err="1"/>
              <a:t>відомостей</a:t>
            </a:r>
            <a:r>
              <a:rPr lang="ru-RU" dirty="0"/>
              <a:t> про </a:t>
            </a:r>
            <a:r>
              <a:rPr lang="ru-RU" dirty="0" err="1"/>
              <a:t>вчинення</a:t>
            </a:r>
            <a:r>
              <a:rPr lang="ru-RU" dirty="0"/>
              <a:t> </a:t>
            </a:r>
            <a:r>
              <a:rPr lang="ru-RU" dirty="0" err="1"/>
              <a:t>кримінального</a:t>
            </a:r>
            <a:r>
              <a:rPr lang="ru-RU" dirty="0"/>
              <a:t> </a:t>
            </a:r>
            <a:r>
              <a:rPr lang="ru-RU" dirty="0" err="1"/>
              <a:t>правопорушення</a:t>
            </a:r>
            <a:r>
              <a:rPr lang="ru-RU" dirty="0"/>
              <a:t> до </a:t>
            </a:r>
            <a:r>
              <a:rPr lang="ru-RU" dirty="0" err="1"/>
              <a:t>Єдиного</a:t>
            </a:r>
            <a:r>
              <a:rPr lang="ru-RU" dirty="0"/>
              <a:t> </a:t>
            </a:r>
            <a:r>
              <a:rPr lang="ru-RU" dirty="0" err="1"/>
              <a:t>реєстру</a:t>
            </a:r>
            <a:r>
              <a:rPr lang="ru-RU" dirty="0"/>
              <a:t> </a:t>
            </a:r>
            <a:r>
              <a:rPr lang="ru-RU" dirty="0" err="1"/>
              <a:t>досудових</a:t>
            </a:r>
            <a:r>
              <a:rPr lang="ru-RU" dirty="0"/>
              <a:t> </a:t>
            </a:r>
            <a:r>
              <a:rPr lang="ru-RU" dirty="0" err="1"/>
              <a:t>розслідувань</a:t>
            </a:r>
            <a:r>
              <a:rPr lang="ru-RU" dirty="0"/>
              <a:t> </a:t>
            </a:r>
            <a:r>
              <a:rPr lang="ru-RU" dirty="0" err="1"/>
              <a:t>або</a:t>
            </a:r>
            <a:r>
              <a:rPr lang="ru-RU" dirty="0"/>
              <a:t> без такого </a:t>
            </a:r>
            <a:r>
              <a:rPr lang="ru-RU" dirty="0" err="1"/>
              <a:t>внесення</a:t>
            </a:r>
            <a:r>
              <a:rPr lang="ru-RU" dirty="0"/>
              <a:t> не </a:t>
            </a:r>
            <a:r>
              <a:rPr lang="ru-RU" dirty="0" err="1"/>
              <a:t>допускається</a:t>
            </a:r>
            <a:r>
              <a:rPr lang="ru-RU" dirty="0"/>
              <a:t> і </a:t>
            </a:r>
            <a:r>
              <a:rPr lang="ru-RU" dirty="0" err="1"/>
              <a:t>тягне</a:t>
            </a:r>
            <a:r>
              <a:rPr lang="ru-RU" dirty="0"/>
              <a:t> за собою </a:t>
            </a:r>
            <a:r>
              <a:rPr lang="ru-RU" dirty="0" err="1"/>
              <a:t>відповідальність</a:t>
            </a:r>
            <a:r>
              <a:rPr lang="ru-RU" dirty="0"/>
              <a:t>, </a:t>
            </a:r>
            <a:r>
              <a:rPr lang="ru-RU" dirty="0" err="1"/>
              <a:t>встановлену</a:t>
            </a:r>
            <a:r>
              <a:rPr lang="ru-RU" dirty="0"/>
              <a:t> законом. У </a:t>
            </a:r>
            <a:r>
              <a:rPr lang="ru-RU" dirty="0" err="1"/>
              <a:t>невідкладних</a:t>
            </a:r>
            <a:r>
              <a:rPr lang="ru-RU" dirty="0"/>
              <a:t> </a:t>
            </a:r>
            <a:r>
              <a:rPr lang="ru-RU" dirty="0" err="1"/>
              <a:t>випадках</a:t>
            </a:r>
            <a:r>
              <a:rPr lang="ru-RU" dirty="0"/>
              <a:t> </a:t>
            </a:r>
            <a:r>
              <a:rPr lang="ru-RU" dirty="0" err="1"/>
              <a:t>огляд</a:t>
            </a:r>
            <a:r>
              <a:rPr lang="ru-RU" dirty="0"/>
              <a:t> </a:t>
            </a:r>
            <a:r>
              <a:rPr lang="ru-RU" dirty="0" err="1"/>
              <a:t>місця</a:t>
            </a:r>
            <a:r>
              <a:rPr lang="ru-RU" dirty="0"/>
              <a:t> </a:t>
            </a:r>
            <a:r>
              <a:rPr lang="ru-RU" dirty="0" err="1"/>
              <a:t>події</a:t>
            </a:r>
            <a:r>
              <a:rPr lang="ru-RU" dirty="0"/>
              <a:t> </a:t>
            </a:r>
            <a:r>
              <a:rPr lang="ru-RU" dirty="0" err="1"/>
              <a:t>може</a:t>
            </a:r>
            <a:r>
              <a:rPr lang="ru-RU" dirty="0"/>
              <a:t> бути проведений до </a:t>
            </a:r>
            <a:r>
              <a:rPr lang="ru-RU" dirty="0" err="1"/>
              <a:t>внесення</a:t>
            </a:r>
            <a:r>
              <a:rPr lang="ru-RU" dirty="0"/>
              <a:t> </a:t>
            </a:r>
            <a:r>
              <a:rPr lang="ru-RU" dirty="0" err="1"/>
              <a:t>відомостей</a:t>
            </a:r>
            <a:r>
              <a:rPr lang="ru-RU" dirty="0"/>
              <a:t> до </a:t>
            </a:r>
            <a:r>
              <a:rPr lang="ru-RU" dirty="0" err="1"/>
              <a:t>Єдиного</a:t>
            </a:r>
            <a:r>
              <a:rPr lang="ru-RU" dirty="0"/>
              <a:t> </a:t>
            </a:r>
            <a:r>
              <a:rPr lang="ru-RU" dirty="0" err="1"/>
              <a:t>реєстру</a:t>
            </a:r>
            <a:r>
              <a:rPr lang="ru-RU" dirty="0"/>
              <a:t> </a:t>
            </a:r>
            <a:r>
              <a:rPr lang="ru-RU" dirty="0" err="1"/>
              <a:t>досудових</a:t>
            </a:r>
            <a:r>
              <a:rPr lang="ru-RU" dirty="0"/>
              <a:t> </a:t>
            </a:r>
            <a:r>
              <a:rPr lang="ru-RU" dirty="0" err="1"/>
              <a:t>розслідувань</a:t>
            </a:r>
            <a:r>
              <a:rPr lang="ru-RU" dirty="0"/>
              <a:t>, </a:t>
            </a:r>
            <a:r>
              <a:rPr lang="ru-RU" dirty="0" err="1"/>
              <a:t>що</a:t>
            </a:r>
            <a:r>
              <a:rPr lang="ru-RU" dirty="0"/>
              <a:t> </a:t>
            </a:r>
            <a:r>
              <a:rPr lang="ru-RU" dirty="0" err="1"/>
              <a:t>здійснюється</a:t>
            </a:r>
            <a:r>
              <a:rPr lang="ru-RU" dirty="0"/>
              <a:t> </a:t>
            </a:r>
            <a:r>
              <a:rPr lang="ru-RU" dirty="0" err="1"/>
              <a:t>негайно</a:t>
            </a:r>
            <a:r>
              <a:rPr lang="ru-RU" dirty="0"/>
              <a:t> </a:t>
            </a:r>
            <a:r>
              <a:rPr lang="ru-RU" dirty="0" err="1"/>
              <a:t>після</a:t>
            </a:r>
            <a:r>
              <a:rPr lang="ru-RU" dirty="0"/>
              <a:t> </a:t>
            </a:r>
            <a:r>
              <a:rPr lang="ru-RU" dirty="0" err="1"/>
              <a:t>огляду</a:t>
            </a:r>
            <a:r>
              <a:rPr lang="ru-RU" dirty="0" smtClean="0"/>
              <a:t>.</a:t>
            </a:r>
            <a:endParaRPr lang="ru-RU" dirty="0"/>
          </a:p>
        </p:txBody>
      </p:sp>
    </p:spTree>
    <p:extLst>
      <p:ext uri="{BB962C8B-B14F-4D97-AF65-F5344CB8AC3E}">
        <p14:creationId xmlns:p14="http://schemas.microsoft.com/office/powerpoint/2010/main" val="807084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6120680"/>
          </a:xfrm>
        </p:spPr>
        <p:txBody>
          <a:bodyPr>
            <a:normAutofit fontScale="70000" lnSpcReduction="20000"/>
          </a:bodyPr>
          <a:lstStyle/>
          <a:p>
            <a:r>
              <a:rPr lang="ru-RU" dirty="0" err="1"/>
              <a:t>Підставою</a:t>
            </a:r>
            <a:r>
              <a:rPr lang="ru-RU" dirty="0"/>
              <a:t> для </a:t>
            </a:r>
            <a:r>
              <a:rPr lang="ru-RU" dirty="0" err="1"/>
              <a:t>проведення</a:t>
            </a:r>
            <a:r>
              <a:rPr lang="ru-RU" dirty="0"/>
              <a:t> </a:t>
            </a:r>
            <a:r>
              <a:rPr lang="ru-RU" dirty="0" err="1"/>
              <a:t>огляду</a:t>
            </a:r>
            <a:r>
              <a:rPr lang="ru-RU" dirty="0"/>
              <a:t> </a:t>
            </a:r>
            <a:r>
              <a:rPr lang="ru-RU" dirty="0" err="1"/>
              <a:t>місця</a:t>
            </a:r>
            <a:r>
              <a:rPr lang="ru-RU" dirty="0"/>
              <a:t> </a:t>
            </a:r>
            <a:r>
              <a:rPr lang="ru-RU" dirty="0" err="1"/>
              <a:t>події</a:t>
            </a:r>
            <a:r>
              <a:rPr lang="ru-RU" dirty="0"/>
              <a:t> </a:t>
            </a:r>
            <a:r>
              <a:rPr lang="ru-RU" dirty="0" err="1"/>
              <a:t>слугує</a:t>
            </a:r>
            <a:r>
              <a:rPr lang="ru-RU" dirty="0"/>
              <a:t> </a:t>
            </a:r>
            <a:r>
              <a:rPr lang="ru-RU" dirty="0" err="1"/>
              <a:t>інформація</a:t>
            </a:r>
            <a:r>
              <a:rPr lang="ru-RU" dirty="0"/>
              <a:t> про </a:t>
            </a:r>
            <a:r>
              <a:rPr lang="ru-RU" dirty="0" err="1"/>
              <a:t>вчинення</a:t>
            </a:r>
            <a:r>
              <a:rPr lang="ru-RU" dirty="0"/>
              <a:t> </a:t>
            </a:r>
            <a:r>
              <a:rPr lang="ru-RU" dirty="0" err="1"/>
              <a:t>кримінального</a:t>
            </a:r>
            <a:r>
              <a:rPr lang="ru-RU" dirty="0"/>
              <a:t> </a:t>
            </a:r>
            <a:r>
              <a:rPr lang="ru-RU" dirty="0" err="1"/>
              <a:t>правопорушення</a:t>
            </a:r>
            <a:r>
              <a:rPr lang="ru-RU" dirty="0"/>
              <a:t>, </a:t>
            </a:r>
            <a:r>
              <a:rPr lang="ru-RU" dirty="0" err="1"/>
              <a:t>зафіксована</a:t>
            </a:r>
            <a:r>
              <a:rPr lang="ru-RU" dirty="0"/>
              <a:t> у </a:t>
            </a:r>
            <a:r>
              <a:rPr lang="ru-RU" dirty="0" err="1"/>
              <a:t>певній</a:t>
            </a:r>
            <a:r>
              <a:rPr lang="ru-RU" dirty="0"/>
              <a:t> </a:t>
            </a:r>
            <a:r>
              <a:rPr lang="ru-RU" dirty="0" err="1"/>
              <a:t>процесуальній</a:t>
            </a:r>
            <a:r>
              <a:rPr lang="ru-RU" dirty="0"/>
              <a:t> </a:t>
            </a:r>
            <a:r>
              <a:rPr lang="ru-RU" dirty="0" err="1"/>
              <a:t>формі</a:t>
            </a:r>
            <a:r>
              <a:rPr lang="ru-RU" dirty="0"/>
              <a:t>. Без </a:t>
            </a:r>
            <a:r>
              <a:rPr lang="ru-RU" dirty="0" err="1"/>
              <a:t>наявності</a:t>
            </a:r>
            <a:r>
              <a:rPr lang="ru-RU" dirty="0"/>
              <a:t> </a:t>
            </a:r>
            <a:r>
              <a:rPr lang="ru-RU" dirty="0" err="1"/>
              <a:t>такої</a:t>
            </a:r>
            <a:r>
              <a:rPr lang="ru-RU" dirty="0"/>
              <a:t> </a:t>
            </a:r>
            <a:r>
              <a:rPr lang="ru-RU" dirty="0" err="1"/>
              <a:t>інформації</a:t>
            </a:r>
            <a:r>
              <a:rPr lang="ru-RU" dirty="0"/>
              <a:t> </a:t>
            </a:r>
            <a:r>
              <a:rPr lang="ru-RU" dirty="0" err="1"/>
              <a:t>проведення</a:t>
            </a:r>
            <a:r>
              <a:rPr lang="ru-RU" dirty="0"/>
              <a:t> </a:t>
            </a:r>
            <a:r>
              <a:rPr lang="ru-RU" dirty="0" err="1"/>
              <a:t>огляду</a:t>
            </a:r>
            <a:r>
              <a:rPr lang="ru-RU" dirty="0"/>
              <a:t> </a:t>
            </a:r>
            <a:r>
              <a:rPr lang="ru-RU" dirty="0" err="1"/>
              <a:t>місця</a:t>
            </a:r>
            <a:r>
              <a:rPr lang="ru-RU" dirty="0"/>
              <a:t> </a:t>
            </a:r>
            <a:r>
              <a:rPr lang="ru-RU" dirty="0" err="1"/>
              <a:t>події</a:t>
            </a:r>
            <a:r>
              <a:rPr lang="ru-RU" dirty="0"/>
              <a:t> не </a:t>
            </a:r>
            <a:r>
              <a:rPr lang="ru-RU" dirty="0" err="1"/>
              <a:t>допускається</a:t>
            </a:r>
            <a:r>
              <a:rPr lang="ru-RU" dirty="0"/>
              <a:t>.</a:t>
            </a:r>
          </a:p>
          <a:p>
            <a:r>
              <a:rPr lang="ru-RU" dirty="0"/>
              <a:t>Разом з </a:t>
            </a:r>
            <a:r>
              <a:rPr lang="ru-RU" dirty="0" err="1"/>
              <a:t>тим</a:t>
            </a:r>
            <a:r>
              <a:rPr lang="ru-RU" dirty="0"/>
              <a:t>, у </a:t>
            </a:r>
            <a:r>
              <a:rPr lang="ru-RU" dirty="0" err="1"/>
              <a:t>матеріалах</a:t>
            </a:r>
            <a:r>
              <a:rPr lang="ru-RU" dirty="0"/>
              <a:t> </a:t>
            </a:r>
            <a:r>
              <a:rPr lang="ru-RU" dirty="0" err="1"/>
              <a:t>кримінального</a:t>
            </a:r>
            <a:r>
              <a:rPr lang="ru-RU" dirty="0"/>
              <a:t> </a:t>
            </a:r>
            <a:r>
              <a:rPr lang="ru-RU" dirty="0" err="1"/>
              <a:t>провадження</a:t>
            </a:r>
            <a:r>
              <a:rPr lang="ru-RU" dirty="0"/>
              <a:t> </a:t>
            </a:r>
            <a:r>
              <a:rPr lang="ru-RU" dirty="0" err="1"/>
              <a:t>відсутні</a:t>
            </a:r>
            <a:r>
              <a:rPr lang="ru-RU" dirty="0"/>
              <a:t> будь-</a:t>
            </a:r>
            <a:r>
              <a:rPr lang="ru-RU" dirty="0" err="1"/>
              <a:t>які</a:t>
            </a:r>
            <a:r>
              <a:rPr lang="ru-RU" dirty="0"/>
              <a:t> </a:t>
            </a:r>
            <a:r>
              <a:rPr lang="ru-RU" dirty="0" err="1"/>
              <a:t>дані</a:t>
            </a:r>
            <a:r>
              <a:rPr lang="ru-RU" dirty="0"/>
              <a:t>,  </a:t>
            </a:r>
            <a:r>
              <a:rPr lang="ru-RU" dirty="0" err="1"/>
              <a:t>які</a:t>
            </a:r>
            <a:r>
              <a:rPr lang="ru-RU" dirty="0"/>
              <a:t> б стали </a:t>
            </a:r>
            <a:r>
              <a:rPr lang="ru-RU" dirty="0" err="1"/>
              <a:t>підставою</a:t>
            </a:r>
            <a:r>
              <a:rPr lang="ru-RU" dirty="0"/>
              <a:t> для </a:t>
            </a:r>
            <a:r>
              <a:rPr lang="ru-RU" dirty="0" err="1"/>
              <a:t>проведення</a:t>
            </a:r>
            <a:r>
              <a:rPr lang="ru-RU" dirty="0"/>
              <a:t> 01 </a:t>
            </a:r>
            <a:r>
              <a:rPr lang="ru-RU" dirty="0" err="1"/>
              <a:t>жовтня</a:t>
            </a:r>
            <a:r>
              <a:rPr lang="ru-RU" dirty="0"/>
              <a:t> 2015 року </a:t>
            </a:r>
            <a:r>
              <a:rPr lang="ru-RU" dirty="0" err="1"/>
              <a:t>огляду</a:t>
            </a:r>
            <a:r>
              <a:rPr lang="ru-RU" dirty="0"/>
              <a:t> </a:t>
            </a:r>
            <a:r>
              <a:rPr lang="ru-RU" dirty="0" err="1"/>
              <a:t>місця</a:t>
            </a:r>
            <a:r>
              <a:rPr lang="ru-RU" dirty="0"/>
              <a:t> </a:t>
            </a:r>
            <a:r>
              <a:rPr lang="ru-RU" dirty="0" err="1"/>
              <a:t>події</a:t>
            </a:r>
            <a:r>
              <a:rPr lang="ru-RU" dirty="0"/>
              <a:t> у </a:t>
            </a:r>
            <a:r>
              <a:rPr lang="ru-RU" dirty="0" err="1"/>
              <a:t>домоволодінні</a:t>
            </a:r>
            <a:r>
              <a:rPr lang="ru-RU" dirty="0"/>
              <a:t> ОСОБА_2 </a:t>
            </a:r>
            <a:r>
              <a:rPr lang="ru-RU" dirty="0" err="1"/>
              <a:t>Натомість</a:t>
            </a:r>
            <a:r>
              <a:rPr lang="ru-RU" dirty="0"/>
              <a:t> </a:t>
            </a:r>
            <a:r>
              <a:rPr lang="ru-RU" dirty="0" err="1"/>
              <a:t>відомості</a:t>
            </a:r>
            <a:r>
              <a:rPr lang="ru-RU" dirty="0"/>
              <a:t> про </a:t>
            </a:r>
            <a:r>
              <a:rPr lang="ru-RU" dirty="0" err="1"/>
              <a:t>вчинення</a:t>
            </a:r>
            <a:r>
              <a:rPr lang="ru-RU" dirty="0"/>
              <a:t> </a:t>
            </a:r>
            <a:r>
              <a:rPr lang="ru-RU" dirty="0" err="1"/>
              <a:t>кримінального</a:t>
            </a:r>
            <a:r>
              <a:rPr lang="ru-RU" dirty="0"/>
              <a:t> </a:t>
            </a:r>
            <a:r>
              <a:rPr lang="ru-RU" dirty="0" err="1"/>
              <a:t>правопорушення</a:t>
            </a:r>
            <a:r>
              <a:rPr lang="ru-RU" dirty="0"/>
              <a:t> </a:t>
            </a:r>
            <a:r>
              <a:rPr lang="ru-RU" dirty="0" err="1"/>
              <a:t>було</a:t>
            </a:r>
            <a:r>
              <a:rPr lang="ru-RU" dirty="0"/>
              <a:t> внесено до </a:t>
            </a:r>
            <a:r>
              <a:rPr lang="ru-RU" dirty="0" err="1"/>
              <a:t>Єдиного</a:t>
            </a:r>
            <a:r>
              <a:rPr lang="ru-RU" dirty="0"/>
              <a:t> </a:t>
            </a:r>
            <a:r>
              <a:rPr lang="ru-RU" dirty="0" err="1"/>
              <a:t>реєстру</a:t>
            </a:r>
            <a:r>
              <a:rPr lang="ru-RU" dirty="0"/>
              <a:t> </a:t>
            </a:r>
            <a:r>
              <a:rPr lang="ru-RU" dirty="0" err="1"/>
              <a:t>досудових</a:t>
            </a:r>
            <a:r>
              <a:rPr lang="ru-RU" dirty="0"/>
              <a:t> </a:t>
            </a:r>
            <a:r>
              <a:rPr lang="ru-RU" dirty="0" err="1"/>
              <a:t>розслідувань</a:t>
            </a:r>
            <a:r>
              <a:rPr lang="ru-RU" dirty="0"/>
              <a:t> </a:t>
            </a:r>
            <a:r>
              <a:rPr lang="ru-RU" dirty="0" err="1"/>
              <a:t>лише</a:t>
            </a:r>
            <a:r>
              <a:rPr lang="ru-RU" dirty="0"/>
              <a:t> на </a:t>
            </a:r>
            <a:r>
              <a:rPr lang="ru-RU" dirty="0" err="1"/>
              <a:t>наступний</a:t>
            </a:r>
            <a:r>
              <a:rPr lang="ru-RU" dirty="0"/>
              <a:t> день і на </a:t>
            </a:r>
            <a:r>
              <a:rPr lang="ru-RU" dirty="0" err="1"/>
              <a:t>підставі</a:t>
            </a:r>
            <a:r>
              <a:rPr lang="ru-RU" dirty="0"/>
              <a:t> </a:t>
            </a:r>
            <a:r>
              <a:rPr lang="ru-RU" dirty="0" err="1"/>
              <a:t>даних</a:t>
            </a:r>
            <a:r>
              <a:rPr lang="ru-RU" dirty="0"/>
              <a:t>, </a:t>
            </a:r>
            <a:r>
              <a:rPr lang="ru-RU" dirty="0" err="1"/>
              <a:t>отриманих</a:t>
            </a:r>
            <a:r>
              <a:rPr lang="ru-RU" dirty="0"/>
              <a:t> </a:t>
            </a:r>
            <a:r>
              <a:rPr lang="ru-RU" dirty="0" err="1"/>
              <a:t>під</a:t>
            </a:r>
            <a:r>
              <a:rPr lang="ru-RU" dirty="0"/>
              <a:t> час </a:t>
            </a:r>
            <a:r>
              <a:rPr lang="ru-RU" dirty="0" err="1"/>
              <a:t>вказаного</a:t>
            </a:r>
            <a:r>
              <a:rPr lang="ru-RU" dirty="0"/>
              <a:t> </a:t>
            </a:r>
            <a:r>
              <a:rPr lang="ru-RU" dirty="0" err="1"/>
              <a:t>огляду</a:t>
            </a:r>
            <a:r>
              <a:rPr lang="ru-RU" dirty="0"/>
              <a:t>.</a:t>
            </a:r>
          </a:p>
          <a:p>
            <a:r>
              <a:rPr lang="ru-RU" dirty="0"/>
              <a:t>За таких </a:t>
            </a:r>
            <a:r>
              <a:rPr lang="ru-RU" dirty="0" err="1"/>
              <a:t>обставин</a:t>
            </a:r>
            <a:r>
              <a:rPr lang="ru-RU" dirty="0"/>
              <a:t>, проведений органами </a:t>
            </a:r>
            <a:r>
              <a:rPr lang="ru-RU" dirty="0" err="1"/>
              <a:t>досудового</a:t>
            </a:r>
            <a:r>
              <a:rPr lang="ru-RU" dirty="0"/>
              <a:t> </a:t>
            </a:r>
            <a:r>
              <a:rPr lang="ru-RU" dirty="0" err="1"/>
              <a:t>розслідування</a:t>
            </a:r>
            <a:r>
              <a:rPr lang="ru-RU" dirty="0"/>
              <a:t> 01 </a:t>
            </a:r>
            <a:r>
              <a:rPr lang="ru-RU" dirty="0" err="1"/>
              <a:t>жовтня</a:t>
            </a:r>
            <a:r>
              <a:rPr lang="ru-RU" dirty="0"/>
              <a:t> 2015 року </a:t>
            </a:r>
            <a:r>
              <a:rPr lang="ru-RU" dirty="0" err="1"/>
              <a:t>огляд</a:t>
            </a:r>
            <a:r>
              <a:rPr lang="ru-RU" dirty="0"/>
              <a:t> </a:t>
            </a:r>
            <a:r>
              <a:rPr lang="ru-RU" dirty="0" err="1"/>
              <a:t>місця</a:t>
            </a:r>
            <a:r>
              <a:rPr lang="ru-RU" dirty="0"/>
              <a:t> </a:t>
            </a:r>
            <a:r>
              <a:rPr lang="ru-RU" dirty="0" err="1"/>
              <a:t>події</a:t>
            </a:r>
            <a:r>
              <a:rPr lang="ru-RU" dirty="0"/>
              <a:t> </a:t>
            </a:r>
            <a:r>
              <a:rPr lang="ru-RU" dirty="0" err="1"/>
              <a:t>фактично</a:t>
            </a:r>
            <a:r>
              <a:rPr lang="ru-RU" dirty="0"/>
              <a:t> є </a:t>
            </a:r>
            <a:r>
              <a:rPr lang="ru-RU" dirty="0" err="1"/>
              <a:t>обшуком</a:t>
            </a:r>
            <a:r>
              <a:rPr lang="ru-RU" dirty="0"/>
              <a:t>, </a:t>
            </a:r>
            <a:r>
              <a:rPr lang="ru-RU" dirty="0" err="1"/>
              <a:t>який</a:t>
            </a:r>
            <a:r>
              <a:rPr lang="ru-RU" dirty="0"/>
              <a:t> </a:t>
            </a:r>
            <a:r>
              <a:rPr lang="ru-RU" dirty="0" err="1"/>
              <a:t>згідно</a:t>
            </a:r>
            <a:r>
              <a:rPr lang="ru-RU" dirty="0"/>
              <a:t> </a:t>
            </a:r>
            <a:r>
              <a:rPr lang="ru-RU" dirty="0" err="1"/>
              <a:t>приписів</a:t>
            </a:r>
            <a:r>
              <a:rPr lang="ru-RU" dirty="0"/>
              <a:t> ч. 2 ст. 234 КПК </a:t>
            </a:r>
            <a:r>
              <a:rPr lang="ru-RU" dirty="0" err="1"/>
              <a:t>здійснюється</a:t>
            </a:r>
            <a:r>
              <a:rPr lang="ru-RU" dirty="0"/>
              <a:t> </a:t>
            </a:r>
            <a:r>
              <a:rPr lang="ru-RU" dirty="0" err="1"/>
              <a:t>лише</a:t>
            </a:r>
            <a:r>
              <a:rPr lang="ru-RU" dirty="0"/>
              <a:t> на </a:t>
            </a:r>
            <a:r>
              <a:rPr lang="ru-RU" dirty="0" err="1"/>
              <a:t>підставі</a:t>
            </a:r>
            <a:r>
              <a:rPr lang="ru-RU" dirty="0"/>
              <a:t> </a:t>
            </a:r>
            <a:r>
              <a:rPr lang="ru-RU" dirty="0" err="1"/>
              <a:t>ухвали</a:t>
            </a:r>
            <a:r>
              <a:rPr lang="ru-RU" dirty="0"/>
              <a:t> </a:t>
            </a:r>
            <a:r>
              <a:rPr lang="ru-RU" dirty="0" err="1"/>
              <a:t>слідчого</a:t>
            </a:r>
            <a:r>
              <a:rPr lang="ru-RU" dirty="0"/>
              <a:t> </a:t>
            </a:r>
            <a:r>
              <a:rPr lang="ru-RU" dirty="0" err="1"/>
              <a:t>судді</a:t>
            </a:r>
            <a:r>
              <a:rPr lang="ru-RU" dirty="0"/>
              <a:t> та </a:t>
            </a:r>
            <a:r>
              <a:rPr lang="ru-RU" dirty="0" err="1"/>
              <a:t>після</a:t>
            </a:r>
            <a:r>
              <a:rPr lang="ru-RU" dirty="0"/>
              <a:t> </a:t>
            </a:r>
            <a:r>
              <a:rPr lang="ru-RU" dirty="0" err="1"/>
              <a:t>внесення</a:t>
            </a:r>
            <a:r>
              <a:rPr lang="ru-RU" dirty="0"/>
              <a:t> </a:t>
            </a:r>
            <a:r>
              <a:rPr lang="ru-RU" dirty="0" err="1"/>
              <a:t>відповідних</a:t>
            </a:r>
            <a:r>
              <a:rPr lang="ru-RU" dirty="0"/>
              <a:t> </a:t>
            </a:r>
            <a:r>
              <a:rPr lang="ru-RU" dirty="0" err="1"/>
              <a:t>відомостей</a:t>
            </a:r>
            <a:r>
              <a:rPr lang="ru-RU" dirty="0"/>
              <a:t> до </a:t>
            </a:r>
            <a:r>
              <a:rPr lang="ru-RU" dirty="0" err="1"/>
              <a:t>Єдиного</a:t>
            </a:r>
            <a:r>
              <a:rPr lang="ru-RU" dirty="0"/>
              <a:t> </a:t>
            </a:r>
            <a:r>
              <a:rPr lang="ru-RU" dirty="0" err="1"/>
              <a:t>реєстру</a:t>
            </a:r>
            <a:r>
              <a:rPr lang="ru-RU" dirty="0"/>
              <a:t> </a:t>
            </a:r>
            <a:r>
              <a:rPr lang="ru-RU" dirty="0" err="1"/>
              <a:t>досудових</a:t>
            </a:r>
            <a:r>
              <a:rPr lang="ru-RU" dirty="0"/>
              <a:t> </a:t>
            </a:r>
            <a:r>
              <a:rPr lang="ru-RU" dirty="0" err="1"/>
              <a:t>розслідувань</a:t>
            </a:r>
            <a:r>
              <a:rPr lang="ru-RU" dirty="0"/>
              <a:t> (ч. 3 ст. 214 КПК). До </a:t>
            </a:r>
            <a:r>
              <a:rPr lang="ru-RU" dirty="0" err="1"/>
              <a:t>постановлення</a:t>
            </a:r>
            <a:r>
              <a:rPr lang="ru-RU" dirty="0"/>
              <a:t> </a:t>
            </a:r>
            <a:r>
              <a:rPr lang="ru-RU" dirty="0" err="1"/>
              <a:t>ухвали</a:t>
            </a:r>
            <a:r>
              <a:rPr lang="ru-RU" dirty="0"/>
              <a:t> </a:t>
            </a:r>
            <a:r>
              <a:rPr lang="ru-RU" dirty="0" err="1"/>
              <a:t>слідчого</a:t>
            </a:r>
            <a:r>
              <a:rPr lang="ru-RU" dirty="0"/>
              <a:t> </a:t>
            </a:r>
            <a:r>
              <a:rPr lang="ru-RU" dirty="0" err="1"/>
              <a:t>судді</a:t>
            </a:r>
            <a:r>
              <a:rPr lang="ru-RU" dirty="0"/>
              <a:t> </a:t>
            </a:r>
            <a:r>
              <a:rPr lang="ru-RU" dirty="0" err="1"/>
              <a:t>слідчий</a:t>
            </a:r>
            <a:r>
              <a:rPr lang="ru-RU" dirty="0"/>
              <a:t>, прокурор </a:t>
            </a:r>
            <a:r>
              <a:rPr lang="ru-RU" dirty="0" err="1"/>
              <a:t>має</a:t>
            </a:r>
            <a:r>
              <a:rPr lang="ru-RU" dirty="0"/>
              <a:t> право </a:t>
            </a:r>
            <a:r>
              <a:rPr lang="ru-RU" dirty="0" err="1"/>
              <a:t>увійти</a:t>
            </a:r>
            <a:r>
              <a:rPr lang="ru-RU" dirty="0"/>
              <a:t> до </a:t>
            </a:r>
            <a:r>
              <a:rPr lang="ru-RU" dirty="0" err="1"/>
              <a:t>житла</a:t>
            </a:r>
            <a:r>
              <a:rPr lang="ru-RU" dirty="0"/>
              <a:t> </a:t>
            </a:r>
            <a:r>
              <a:rPr lang="ru-RU" dirty="0" err="1"/>
              <a:t>чи</a:t>
            </a:r>
            <a:r>
              <a:rPr lang="ru-RU" dirty="0"/>
              <a:t> </a:t>
            </a:r>
            <a:r>
              <a:rPr lang="ru-RU" dirty="0" err="1"/>
              <a:t>іншого</a:t>
            </a:r>
            <a:r>
              <a:rPr lang="ru-RU" dirty="0"/>
              <a:t> </a:t>
            </a:r>
            <a:r>
              <a:rPr lang="ru-RU" dirty="0" err="1"/>
              <a:t>володіння</a:t>
            </a:r>
            <a:r>
              <a:rPr lang="ru-RU" dirty="0"/>
              <a:t> особи </a:t>
            </a:r>
            <a:r>
              <a:rPr lang="ru-RU" dirty="0" err="1"/>
              <a:t>лише</a:t>
            </a:r>
            <a:r>
              <a:rPr lang="ru-RU" dirty="0"/>
              <a:t> у </a:t>
            </a:r>
            <a:r>
              <a:rPr lang="ru-RU" dirty="0" err="1"/>
              <a:t>невідкладних</a:t>
            </a:r>
            <a:r>
              <a:rPr lang="ru-RU" dirty="0"/>
              <a:t> </a:t>
            </a:r>
            <a:r>
              <a:rPr lang="ru-RU" dirty="0" err="1"/>
              <a:t>випадках</a:t>
            </a:r>
            <a:r>
              <a:rPr lang="ru-RU" dirty="0"/>
              <a:t>, </a:t>
            </a:r>
            <a:r>
              <a:rPr lang="ru-RU" dirty="0" err="1"/>
              <a:t>пов'язаних</a:t>
            </a:r>
            <a:r>
              <a:rPr lang="ru-RU" dirty="0"/>
              <a:t> </a:t>
            </a:r>
            <a:r>
              <a:rPr lang="ru-RU" dirty="0" err="1"/>
              <a:t>із</a:t>
            </a:r>
            <a:r>
              <a:rPr lang="ru-RU" dirty="0"/>
              <a:t> </a:t>
            </a:r>
            <a:r>
              <a:rPr lang="ru-RU" dirty="0" err="1"/>
              <a:t>врятуванням</a:t>
            </a:r>
            <a:r>
              <a:rPr lang="ru-RU" dirty="0"/>
              <a:t> </a:t>
            </a:r>
            <a:r>
              <a:rPr lang="ru-RU" dirty="0" err="1"/>
              <a:t>життя</a:t>
            </a:r>
            <a:r>
              <a:rPr lang="ru-RU" dirty="0"/>
              <a:t> людей та майна </a:t>
            </a:r>
            <a:r>
              <a:rPr lang="ru-RU" dirty="0" err="1"/>
              <a:t>чи</a:t>
            </a:r>
            <a:r>
              <a:rPr lang="ru-RU" dirty="0"/>
              <a:t> з </a:t>
            </a:r>
            <a:r>
              <a:rPr lang="ru-RU" dirty="0" err="1"/>
              <a:t>безпосереднім</a:t>
            </a:r>
            <a:r>
              <a:rPr lang="ru-RU" dirty="0"/>
              <a:t> </a:t>
            </a:r>
            <a:r>
              <a:rPr lang="ru-RU" dirty="0" err="1"/>
              <a:t>переслідуванням</a:t>
            </a:r>
            <a:r>
              <a:rPr lang="ru-RU" dirty="0"/>
              <a:t> </a:t>
            </a:r>
            <a:r>
              <a:rPr lang="ru-RU" dirty="0" err="1"/>
              <a:t>осіб</a:t>
            </a:r>
            <a:r>
              <a:rPr lang="ru-RU" dirty="0"/>
              <a:t>,  </a:t>
            </a:r>
            <a:r>
              <a:rPr lang="ru-RU" dirty="0" err="1"/>
              <a:t>які</a:t>
            </a:r>
            <a:r>
              <a:rPr lang="ru-RU" dirty="0"/>
              <a:t> </a:t>
            </a:r>
            <a:r>
              <a:rPr lang="ru-RU" dirty="0" err="1"/>
              <a:t>підозрюються</a:t>
            </a:r>
            <a:r>
              <a:rPr lang="ru-RU" dirty="0"/>
              <a:t> у </a:t>
            </a:r>
            <a:r>
              <a:rPr lang="ru-RU" dirty="0" err="1"/>
              <a:t>вчиненні</a:t>
            </a:r>
            <a:r>
              <a:rPr lang="ru-RU" dirty="0"/>
              <a:t> </a:t>
            </a:r>
            <a:r>
              <a:rPr lang="ru-RU" dirty="0" err="1"/>
              <a:t>злочину</a:t>
            </a:r>
            <a:r>
              <a:rPr lang="ru-RU" dirty="0"/>
              <a:t>. У такому </a:t>
            </a:r>
            <a:r>
              <a:rPr lang="ru-RU" dirty="0" err="1"/>
              <a:t>випадку</a:t>
            </a:r>
            <a:r>
              <a:rPr lang="ru-RU" dirty="0"/>
              <a:t> прокурор, </a:t>
            </a:r>
            <a:r>
              <a:rPr lang="ru-RU" dirty="0" err="1"/>
              <a:t>слідчий</a:t>
            </a:r>
            <a:r>
              <a:rPr lang="ru-RU" dirty="0"/>
              <a:t> за </a:t>
            </a:r>
            <a:r>
              <a:rPr lang="ru-RU" dirty="0" err="1"/>
              <a:t>погодженням</a:t>
            </a:r>
            <a:r>
              <a:rPr lang="ru-RU" dirty="0"/>
              <a:t> </a:t>
            </a:r>
            <a:r>
              <a:rPr lang="ru-RU" dirty="0" err="1"/>
              <a:t>із</a:t>
            </a:r>
            <a:r>
              <a:rPr lang="ru-RU" dirty="0"/>
              <a:t> прокурором </a:t>
            </a:r>
            <a:r>
              <a:rPr lang="ru-RU" dirty="0" err="1"/>
              <a:t>зобов'язаний</a:t>
            </a:r>
            <a:r>
              <a:rPr lang="ru-RU" dirty="0"/>
              <a:t> </a:t>
            </a:r>
            <a:r>
              <a:rPr lang="ru-RU" dirty="0" err="1"/>
              <a:t>невідкладно</a:t>
            </a:r>
            <a:r>
              <a:rPr lang="ru-RU" dirty="0"/>
              <a:t> </a:t>
            </a:r>
            <a:r>
              <a:rPr lang="ru-RU" dirty="0" err="1"/>
              <a:t>після</a:t>
            </a:r>
            <a:r>
              <a:rPr lang="ru-RU" dirty="0"/>
              <a:t> </a:t>
            </a:r>
            <a:r>
              <a:rPr lang="ru-RU" dirty="0" err="1"/>
              <a:t>здійснення</a:t>
            </a:r>
            <a:r>
              <a:rPr lang="ru-RU" dirty="0"/>
              <a:t> таких </a:t>
            </a:r>
            <a:r>
              <a:rPr lang="ru-RU" dirty="0" err="1"/>
              <a:t>дій</a:t>
            </a:r>
            <a:r>
              <a:rPr lang="ru-RU" dirty="0"/>
              <a:t> </a:t>
            </a:r>
            <a:r>
              <a:rPr lang="ru-RU" dirty="0" err="1"/>
              <a:t>звернутися</a:t>
            </a:r>
            <a:r>
              <a:rPr lang="ru-RU" dirty="0"/>
              <a:t> з </a:t>
            </a:r>
            <a:r>
              <a:rPr lang="ru-RU" dirty="0" err="1"/>
              <a:t>клопотанням</a:t>
            </a:r>
            <a:r>
              <a:rPr lang="ru-RU" dirty="0"/>
              <a:t> про </a:t>
            </a:r>
            <a:r>
              <a:rPr lang="ru-RU" dirty="0" err="1"/>
              <a:t>проведення</a:t>
            </a:r>
            <a:r>
              <a:rPr lang="ru-RU" dirty="0"/>
              <a:t> </a:t>
            </a:r>
            <a:r>
              <a:rPr lang="ru-RU" dirty="0" err="1"/>
              <a:t>обшуку</a:t>
            </a:r>
            <a:r>
              <a:rPr lang="ru-RU" dirty="0"/>
              <a:t> до </a:t>
            </a:r>
            <a:r>
              <a:rPr lang="ru-RU" dirty="0" err="1"/>
              <a:t>слідчого</a:t>
            </a:r>
            <a:r>
              <a:rPr lang="ru-RU" dirty="0"/>
              <a:t> </a:t>
            </a:r>
            <a:r>
              <a:rPr lang="ru-RU" dirty="0" err="1"/>
              <a:t>судді</a:t>
            </a:r>
            <a:r>
              <a:rPr lang="ru-RU" dirty="0"/>
              <a:t>.</a:t>
            </a:r>
          </a:p>
          <a:p>
            <a:r>
              <a:rPr lang="ru-RU" dirty="0" err="1"/>
              <a:t>Оскільки</a:t>
            </a:r>
            <a:r>
              <a:rPr lang="ru-RU" dirty="0"/>
              <a:t> з </a:t>
            </a:r>
            <a:r>
              <a:rPr lang="ru-RU" dirty="0" err="1"/>
              <a:t>зазначеним</a:t>
            </a:r>
            <a:r>
              <a:rPr lang="ru-RU" dirty="0"/>
              <a:t> </a:t>
            </a:r>
            <a:r>
              <a:rPr lang="ru-RU" dirty="0" err="1"/>
              <a:t>клопотанням</a:t>
            </a:r>
            <a:r>
              <a:rPr lang="ru-RU" dirty="0"/>
              <a:t> до </a:t>
            </a:r>
            <a:r>
              <a:rPr lang="ru-RU" dirty="0" err="1"/>
              <a:t>слідчого</a:t>
            </a:r>
            <a:r>
              <a:rPr lang="ru-RU" dirty="0"/>
              <a:t> </a:t>
            </a:r>
            <a:r>
              <a:rPr lang="ru-RU" dirty="0" err="1"/>
              <a:t>судді</a:t>
            </a:r>
            <a:r>
              <a:rPr lang="ru-RU" dirty="0"/>
              <a:t> прокурор, </a:t>
            </a:r>
            <a:r>
              <a:rPr lang="ru-RU" dirty="0" err="1"/>
              <a:t>слідчий</a:t>
            </a:r>
            <a:r>
              <a:rPr lang="ru-RU" dirty="0"/>
              <a:t> не </a:t>
            </a:r>
            <a:r>
              <a:rPr lang="ru-RU" dirty="0" err="1"/>
              <a:t>звертались</a:t>
            </a:r>
            <a:r>
              <a:rPr lang="ru-RU" dirty="0"/>
              <a:t>, тому </a:t>
            </a:r>
            <a:r>
              <a:rPr lang="ru-RU" dirty="0" err="1"/>
              <a:t>згідно</a:t>
            </a:r>
            <a:r>
              <a:rPr lang="ru-RU" dirty="0"/>
              <a:t> з ч. 3 ст. 233 КПК </a:t>
            </a:r>
            <a:r>
              <a:rPr lang="ru-RU" dirty="0" err="1"/>
              <a:t>встановлені</a:t>
            </a:r>
            <a:r>
              <a:rPr lang="ru-RU" dirty="0"/>
              <a:t> </a:t>
            </a:r>
            <a:r>
              <a:rPr lang="ru-RU" dirty="0" err="1"/>
              <a:t>внаслідок</a:t>
            </a:r>
            <a:r>
              <a:rPr lang="ru-RU" dirty="0"/>
              <a:t> </a:t>
            </a:r>
            <a:r>
              <a:rPr lang="ru-RU" dirty="0" err="1"/>
              <a:t>такої</a:t>
            </a:r>
            <a:r>
              <a:rPr lang="ru-RU" dirty="0"/>
              <a:t> </a:t>
            </a:r>
            <a:r>
              <a:rPr lang="ru-RU" dirty="0" err="1"/>
              <a:t>слідчої</a:t>
            </a:r>
            <a:r>
              <a:rPr lang="ru-RU" dirty="0"/>
              <a:t> </a:t>
            </a:r>
            <a:r>
              <a:rPr lang="ru-RU" dirty="0" err="1"/>
              <a:t>дії</a:t>
            </a:r>
            <a:r>
              <a:rPr lang="ru-RU" dirty="0"/>
              <a:t> </a:t>
            </a:r>
            <a:r>
              <a:rPr lang="ru-RU" dirty="0" err="1"/>
              <a:t>докази</a:t>
            </a:r>
            <a:r>
              <a:rPr lang="ru-RU" dirty="0"/>
              <a:t> є </a:t>
            </a:r>
            <a:r>
              <a:rPr lang="ru-RU" dirty="0" err="1"/>
              <a:t>недопустимими</a:t>
            </a:r>
            <a:r>
              <a:rPr lang="ru-RU" dirty="0"/>
              <a:t> й не </a:t>
            </a:r>
            <a:r>
              <a:rPr lang="ru-RU" dirty="0" err="1"/>
              <a:t>можуть</a:t>
            </a:r>
            <a:r>
              <a:rPr lang="ru-RU" dirty="0"/>
              <a:t> бути </a:t>
            </a:r>
            <a:r>
              <a:rPr lang="ru-RU" dirty="0" err="1"/>
              <a:t>використані</a:t>
            </a:r>
            <a:r>
              <a:rPr lang="ru-RU" dirty="0"/>
              <a:t> при </a:t>
            </a:r>
            <a:r>
              <a:rPr lang="ru-RU" dirty="0" err="1"/>
              <a:t>прийнятті</a:t>
            </a:r>
            <a:r>
              <a:rPr lang="ru-RU" dirty="0"/>
              <a:t> </a:t>
            </a:r>
            <a:r>
              <a:rPr lang="ru-RU" dirty="0" err="1"/>
              <a:t>процесуальних</a:t>
            </a:r>
            <a:r>
              <a:rPr lang="ru-RU" dirty="0"/>
              <a:t> </a:t>
            </a:r>
            <a:r>
              <a:rPr lang="ru-RU" dirty="0" err="1"/>
              <a:t>рішень</a:t>
            </a:r>
            <a:r>
              <a:rPr lang="ru-RU" dirty="0"/>
              <a:t>.</a:t>
            </a:r>
          </a:p>
          <a:p>
            <a:pPr marL="0" indent="0">
              <a:buNone/>
            </a:pPr>
            <a:endParaRPr lang="en-US" sz="1600" b="1" dirty="0">
              <a:solidFill>
                <a:schemeClr val="tx2"/>
              </a:solidFill>
            </a:endParaRPr>
          </a:p>
          <a:p>
            <a:pPr marL="0" indent="0">
              <a:buNone/>
            </a:pPr>
            <a:endParaRPr lang="en-US" dirty="0"/>
          </a:p>
        </p:txBody>
      </p:sp>
    </p:spTree>
    <p:extLst>
      <p:ext uri="{BB962C8B-B14F-4D97-AF65-F5344CB8AC3E}">
        <p14:creationId xmlns:p14="http://schemas.microsoft.com/office/powerpoint/2010/main" val="25071232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Позиція ВС</a:t>
            </a:r>
            <a:endParaRPr lang="en-US" dirty="0"/>
          </a:p>
        </p:txBody>
      </p:sp>
      <p:sp>
        <p:nvSpPr>
          <p:cNvPr id="3" name="Объект 2"/>
          <p:cNvSpPr>
            <a:spLocks noGrp="1"/>
          </p:cNvSpPr>
          <p:nvPr>
            <p:ph idx="1"/>
          </p:nvPr>
        </p:nvSpPr>
        <p:spPr/>
        <p:txBody>
          <a:bodyPr>
            <a:normAutofit lnSpcReduction="10000"/>
          </a:bodyPr>
          <a:lstStyle/>
          <a:p>
            <a:pPr algn="just"/>
            <a:r>
              <a:rPr lang="ru-RU" b="1" dirty="0"/>
              <a:t>51. </a:t>
            </a:r>
            <a:r>
              <a:rPr lang="ru-RU" dirty="0" err="1"/>
              <a:t>Констатований</a:t>
            </a:r>
            <a:r>
              <a:rPr lang="ru-RU" dirty="0"/>
              <a:t> ЄСПЛ характер (</a:t>
            </a:r>
            <a:r>
              <a:rPr lang="ru-RU" dirty="0" err="1"/>
              <a:t>зміст</a:t>
            </a:r>
            <a:r>
              <a:rPr lang="ru-RU" dirty="0"/>
              <a:t>) </a:t>
            </a:r>
            <a:r>
              <a:rPr lang="ru-RU" dirty="0" err="1"/>
              <a:t>порушень</a:t>
            </a:r>
            <a:r>
              <a:rPr lang="ru-RU" dirty="0"/>
              <a:t>, </a:t>
            </a:r>
            <a:r>
              <a:rPr lang="ru-RU" dirty="0" err="1"/>
              <a:t>їхня</a:t>
            </a:r>
            <a:r>
              <a:rPr lang="ru-RU" dirty="0"/>
              <a:t> </a:t>
            </a:r>
            <a:r>
              <a:rPr lang="ru-RU" dirty="0" err="1"/>
              <a:t>правова</a:t>
            </a:r>
            <a:r>
              <a:rPr lang="ru-RU" dirty="0"/>
              <a:t> природа, </a:t>
            </a:r>
            <a:r>
              <a:rPr lang="ru-RU" dirty="0" err="1"/>
              <a:t>стадія</a:t>
            </a:r>
            <a:r>
              <a:rPr lang="ru-RU" dirty="0"/>
              <a:t> </a:t>
            </a:r>
            <a:r>
              <a:rPr lang="ru-RU" dirty="0" err="1"/>
              <a:t>провадження</a:t>
            </a:r>
            <a:r>
              <a:rPr lang="ru-RU" dirty="0"/>
              <a:t>, на </a:t>
            </a:r>
            <a:r>
              <a:rPr lang="ru-RU" dirty="0" err="1"/>
              <a:t>якій</a:t>
            </a:r>
            <a:r>
              <a:rPr lang="ru-RU" dirty="0"/>
              <a:t> вони </a:t>
            </a:r>
            <a:r>
              <a:rPr lang="ru-RU" dirty="0" err="1"/>
              <a:t>були</a:t>
            </a:r>
            <a:r>
              <a:rPr lang="ru-RU" dirty="0"/>
              <a:t> </a:t>
            </a:r>
            <a:r>
              <a:rPr lang="ru-RU" dirty="0" err="1"/>
              <a:t>допущені</a:t>
            </a:r>
            <a:r>
              <a:rPr lang="ru-RU" dirty="0"/>
              <a:t> і на </a:t>
            </a:r>
            <a:r>
              <a:rPr lang="ru-RU" dirty="0" err="1"/>
              <a:t>якій</a:t>
            </a:r>
            <a:r>
              <a:rPr lang="ru-RU" dirty="0"/>
              <a:t> </a:t>
            </a:r>
            <a:r>
              <a:rPr lang="ru-RU" dirty="0" err="1"/>
              <a:t>можуть</a:t>
            </a:r>
            <a:r>
              <a:rPr lang="ru-RU" dirty="0"/>
              <a:t> бути </a:t>
            </a:r>
            <a:r>
              <a:rPr lang="ru-RU" dirty="0" err="1"/>
              <a:t>виправлені</a:t>
            </a:r>
            <a:r>
              <a:rPr lang="ru-RU" dirty="0"/>
              <a:t>, </a:t>
            </a:r>
            <a:r>
              <a:rPr lang="ru-RU" dirty="0" err="1"/>
              <a:t>викликаний</a:t>
            </a:r>
            <a:r>
              <a:rPr lang="ru-RU" dirty="0"/>
              <a:t> </a:t>
            </a:r>
            <a:r>
              <a:rPr lang="ru-RU" dirty="0" err="1"/>
              <a:t>цими</a:t>
            </a:r>
            <a:r>
              <a:rPr lang="ru-RU" dirty="0"/>
              <a:t> </a:t>
            </a:r>
            <a:r>
              <a:rPr lang="ru-RU" dirty="0" err="1"/>
              <a:t>порушеннями</a:t>
            </a:r>
            <a:r>
              <a:rPr lang="ru-RU" dirty="0"/>
              <a:t> стан для </a:t>
            </a:r>
            <a:r>
              <a:rPr lang="ru-RU" dirty="0" err="1"/>
              <a:t>заявника</a:t>
            </a:r>
            <a:r>
              <a:rPr lang="ru-RU" dirty="0"/>
              <a:t>, </a:t>
            </a:r>
            <a:r>
              <a:rPr lang="ru-RU" dirty="0" err="1"/>
              <a:t>визначений</a:t>
            </a:r>
            <a:r>
              <a:rPr lang="ru-RU" dirty="0"/>
              <a:t> </a:t>
            </a:r>
            <a:r>
              <a:rPr lang="ru-RU" dirty="0" err="1"/>
              <a:t>можливий</a:t>
            </a:r>
            <a:r>
              <a:rPr lang="ru-RU" dirty="0"/>
              <a:t> </a:t>
            </a:r>
            <a:r>
              <a:rPr lang="ru-RU" dirty="0" err="1"/>
              <a:t>особливий</a:t>
            </a:r>
            <a:r>
              <a:rPr lang="ru-RU" dirty="0"/>
              <a:t> </a:t>
            </a:r>
            <a:r>
              <a:rPr lang="ru-RU" dirty="0" err="1"/>
              <a:t>спосіб</a:t>
            </a:r>
            <a:r>
              <a:rPr lang="ru-RU" dirty="0"/>
              <a:t> </a:t>
            </a:r>
            <a:r>
              <a:rPr lang="ru-RU" dirty="0" err="1"/>
              <a:t>відновлення</a:t>
            </a:r>
            <a:r>
              <a:rPr lang="ru-RU" dirty="0"/>
              <a:t> </a:t>
            </a:r>
            <a:r>
              <a:rPr lang="ru-RU" dirty="0" err="1"/>
              <a:t>порушеного</a:t>
            </a:r>
            <a:r>
              <a:rPr lang="ru-RU" dirty="0"/>
              <a:t> права </a:t>
            </a:r>
            <a:r>
              <a:rPr lang="ru-RU" dirty="0" err="1"/>
              <a:t>дають</a:t>
            </a:r>
            <a:r>
              <a:rPr lang="ru-RU" dirty="0"/>
              <a:t> </a:t>
            </a:r>
            <a:r>
              <a:rPr lang="ru-RU" dirty="0" err="1"/>
              <a:t>підстави</a:t>
            </a:r>
            <a:r>
              <a:rPr lang="ru-RU" dirty="0"/>
              <a:t> </a:t>
            </a:r>
            <a:r>
              <a:rPr lang="ru-RU" dirty="0" err="1"/>
              <a:t>вважати</a:t>
            </a:r>
            <a:r>
              <a:rPr lang="ru-RU" dirty="0"/>
              <a:t>, </a:t>
            </a:r>
            <a:r>
              <a:rPr lang="ru-RU" dirty="0" err="1"/>
              <a:t>що</a:t>
            </a:r>
            <a:r>
              <a:rPr lang="ru-RU" dirty="0"/>
              <a:t> </a:t>
            </a:r>
            <a:r>
              <a:rPr lang="ru-RU" dirty="0" err="1"/>
              <a:t>виправлення</a:t>
            </a:r>
            <a:r>
              <a:rPr lang="ru-RU" dirty="0"/>
              <a:t> </a:t>
            </a:r>
            <a:r>
              <a:rPr lang="ru-RU" dirty="0" err="1"/>
              <a:t>допущених</a:t>
            </a:r>
            <a:r>
              <a:rPr lang="ru-RU" dirty="0"/>
              <a:t> </a:t>
            </a:r>
            <a:r>
              <a:rPr lang="ru-RU" dirty="0" err="1"/>
              <a:t>порушень</a:t>
            </a:r>
            <a:r>
              <a:rPr lang="ru-RU" dirty="0"/>
              <a:t> </a:t>
            </a:r>
            <a:r>
              <a:rPr lang="ru-RU" dirty="0" err="1"/>
              <a:t>можна</a:t>
            </a:r>
            <a:r>
              <a:rPr lang="ru-RU" dirty="0"/>
              <a:t> </a:t>
            </a:r>
            <a:r>
              <a:rPr lang="ru-RU" dirty="0" err="1"/>
              <a:t>здійснити</a:t>
            </a:r>
            <a:r>
              <a:rPr lang="ru-RU" dirty="0"/>
              <a:t> шляхом </a:t>
            </a:r>
            <a:r>
              <a:rPr lang="ru-RU" dirty="0" err="1"/>
              <a:t>застосування</a:t>
            </a:r>
            <a:r>
              <a:rPr lang="ru-RU" dirty="0"/>
              <a:t> такого заходу </a:t>
            </a:r>
            <a:r>
              <a:rPr lang="ru-RU" dirty="0" err="1"/>
              <a:t>індивідуального</a:t>
            </a:r>
            <a:r>
              <a:rPr lang="ru-RU" dirty="0"/>
              <a:t> характеру, як </a:t>
            </a:r>
            <a:r>
              <a:rPr lang="ru-RU" dirty="0" err="1"/>
              <a:t>повторний</a:t>
            </a:r>
            <a:r>
              <a:rPr lang="ru-RU" dirty="0"/>
              <a:t> перегляд </a:t>
            </a:r>
            <a:r>
              <a:rPr lang="ru-RU" dirty="0" err="1"/>
              <a:t>справи</a:t>
            </a:r>
            <a:r>
              <a:rPr lang="ru-RU" dirty="0"/>
              <a:t> за </a:t>
            </a:r>
            <a:r>
              <a:rPr lang="ru-RU" dirty="0" err="1"/>
              <a:t>касаційною</a:t>
            </a:r>
            <a:r>
              <a:rPr lang="ru-RU" dirty="0"/>
              <a:t> </a:t>
            </a:r>
            <a:r>
              <a:rPr lang="ru-RU" dirty="0" err="1"/>
              <a:t>скаргою</a:t>
            </a:r>
            <a:r>
              <a:rPr lang="ru-RU" dirty="0"/>
              <a:t> ОСОБА_3 судом </a:t>
            </a:r>
            <a:r>
              <a:rPr lang="ru-RU" dirty="0" err="1"/>
              <a:t>касаційної</a:t>
            </a:r>
            <a:r>
              <a:rPr lang="ru-RU" dirty="0"/>
              <a:t> </a:t>
            </a:r>
            <a:r>
              <a:rPr lang="ru-RU" dirty="0" err="1"/>
              <a:t>інстанції</a:t>
            </a:r>
            <a:r>
              <a:rPr lang="ru-RU" dirty="0"/>
              <a:t>.</a:t>
            </a:r>
            <a:endParaRPr lang="en-US" dirty="0"/>
          </a:p>
        </p:txBody>
      </p:sp>
    </p:spTree>
    <p:extLst>
      <p:ext uri="{BB962C8B-B14F-4D97-AF65-F5344CB8AC3E}">
        <p14:creationId xmlns:p14="http://schemas.microsoft.com/office/powerpoint/2010/main" val="1579492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normAutofit lnSpcReduction="10000"/>
          </a:bodyPr>
          <a:lstStyle/>
          <a:p>
            <a:pPr marL="0" indent="0" algn="ctr">
              <a:buNone/>
            </a:pPr>
            <a:r>
              <a:rPr lang="uk-UA" sz="2400" b="1" dirty="0"/>
              <a:t>Постанова ККС </a:t>
            </a:r>
            <a:r>
              <a:rPr lang="uk-UA" sz="2400" b="1" dirty="0" smtClean="0"/>
              <a:t>ВС від </a:t>
            </a:r>
            <a:r>
              <a:rPr lang="ru-RU" sz="2400" b="1" dirty="0"/>
              <a:t>22 </a:t>
            </a:r>
            <a:r>
              <a:rPr lang="ru-RU" sz="2400" b="1" dirty="0" err="1"/>
              <a:t>січня</a:t>
            </a:r>
            <a:r>
              <a:rPr lang="ru-RU" sz="2400" b="1" dirty="0"/>
              <a:t> 2019 року</a:t>
            </a:r>
            <a:r>
              <a:rPr lang="ru-RU" sz="2400" b="1" dirty="0"/>
              <a:t>, </a:t>
            </a:r>
            <a:endParaRPr lang="ru-RU" sz="2400" b="1" dirty="0"/>
          </a:p>
          <a:p>
            <a:pPr marL="0" indent="0" algn="ctr">
              <a:buNone/>
            </a:pPr>
            <a:r>
              <a:rPr lang="ru-RU" sz="2400" b="1" dirty="0"/>
              <a:t>справа №</a:t>
            </a:r>
            <a:r>
              <a:rPr lang="uk-UA" sz="2400" b="1" dirty="0"/>
              <a:t> </a:t>
            </a:r>
            <a:r>
              <a:rPr lang="ru-RU" sz="2400" b="1" dirty="0"/>
              <a:t>712/5779/16-к</a:t>
            </a:r>
            <a:endParaRPr lang="uk-UA" sz="2400" b="1" dirty="0"/>
          </a:p>
          <a:p>
            <a:pPr marL="0" indent="0" algn="just">
              <a:buNone/>
            </a:pPr>
            <a:r>
              <a:rPr lang="uk-UA" b="1" dirty="0" smtClean="0"/>
              <a:t>Під </a:t>
            </a:r>
            <a:r>
              <a:rPr lang="uk-UA" b="1" dirty="0"/>
              <a:t>час дослідження в судовому засіданні такого доказу, як протокол проведення результату спеціального слідчого експерименту, суди повинні оцінювати його на предмет повноти й конкретності, а також звертати увагу на характер дій, до яких вдавалися уповноважені особи органів досудового розслідування під час його проведення. Зокрема, недопустимим доказом потрібно визнавати відомості, які були отримані в результаті проведення слідчого експерименту у формі “активних” дій, що в розумінні ВС та практики ЄСПЛ є провокацією особи на вчинення злочину.</a:t>
            </a:r>
            <a:endParaRPr lang="en-US" dirty="0"/>
          </a:p>
          <a:p>
            <a:pPr marL="0" indent="0">
              <a:buNone/>
            </a:pPr>
            <a:endParaRPr lang="en-US" dirty="0"/>
          </a:p>
        </p:txBody>
      </p:sp>
    </p:spTree>
    <p:extLst>
      <p:ext uri="{BB962C8B-B14F-4D97-AF65-F5344CB8AC3E}">
        <p14:creationId xmlns:p14="http://schemas.microsoft.com/office/powerpoint/2010/main" val="80880631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276640"/>
          </a:xfrm>
        </p:spPr>
        <p:txBody>
          <a:bodyPr>
            <a:normAutofit fontScale="90000"/>
          </a:bodyPr>
          <a:lstStyle/>
          <a:p>
            <a:endParaRPr lang="en-US" dirty="0"/>
          </a:p>
        </p:txBody>
      </p:sp>
      <p:sp>
        <p:nvSpPr>
          <p:cNvPr id="3" name="Объект 2"/>
          <p:cNvSpPr>
            <a:spLocks noGrp="1"/>
          </p:cNvSpPr>
          <p:nvPr>
            <p:ph idx="1"/>
          </p:nvPr>
        </p:nvSpPr>
        <p:spPr>
          <a:xfrm>
            <a:off x="457200" y="980728"/>
            <a:ext cx="8229600" cy="5343872"/>
          </a:xfrm>
        </p:spPr>
        <p:txBody>
          <a:bodyPr>
            <a:noAutofit/>
          </a:bodyPr>
          <a:lstStyle/>
          <a:p>
            <a:r>
              <a:rPr lang="ru-RU" sz="1600" dirty="0">
                <a:latin typeface="Times New Roman" panose="02020603050405020304" pitchFamily="18" charset="0"/>
                <a:cs typeface="Times New Roman" panose="02020603050405020304" pitchFamily="18" charset="0"/>
              </a:rPr>
              <a:t>П О С Т А Н О В А </a:t>
            </a:r>
            <a:r>
              <a:rPr lang="ru-RU" sz="1600" dirty="0" err="1">
                <a:latin typeface="Times New Roman" panose="02020603050405020304" pitchFamily="18" charset="0"/>
                <a:cs typeface="Times New Roman" panose="02020603050405020304" pitchFamily="18" charset="0"/>
              </a:rPr>
              <a:t>Великої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палати</a:t>
            </a:r>
            <a:r>
              <a:rPr lang="ru-RU" sz="1600" dirty="0">
                <a:latin typeface="Times New Roman" panose="02020603050405020304" pitchFamily="18" charset="0"/>
                <a:cs typeface="Times New Roman" panose="02020603050405020304" pitchFamily="18" charset="0"/>
              </a:rPr>
              <a:t> ВСУ </a:t>
            </a:r>
            <a:r>
              <a:rPr lang="ru-RU" sz="1600" dirty="0" err="1">
                <a:latin typeface="Times New Roman" panose="02020603050405020304" pitchFamily="18" charset="0"/>
                <a:cs typeface="Times New Roman" panose="02020603050405020304" pitchFamily="18" charset="0"/>
              </a:rPr>
              <a:t>від</a:t>
            </a:r>
            <a:r>
              <a:rPr lang="ru-RU" sz="1600" dirty="0">
                <a:latin typeface="Times New Roman" panose="02020603050405020304" pitchFamily="18" charset="0"/>
                <a:cs typeface="Times New Roman" panose="02020603050405020304" pitchFamily="18" charset="0"/>
              </a:rPr>
              <a:t> 30 </a:t>
            </a:r>
            <a:r>
              <a:rPr lang="ru-RU" sz="1600" dirty="0" err="1">
                <a:latin typeface="Times New Roman" panose="02020603050405020304" pitchFamily="18" charset="0"/>
                <a:cs typeface="Times New Roman" panose="02020603050405020304" pitchFamily="18" charset="0"/>
              </a:rPr>
              <a:t>травня</a:t>
            </a:r>
            <a:r>
              <a:rPr lang="ru-RU" sz="1600" dirty="0">
                <a:latin typeface="Times New Roman" panose="02020603050405020304" pitchFamily="18" charset="0"/>
                <a:cs typeface="Times New Roman" panose="02020603050405020304" pitchFamily="18" charset="0"/>
              </a:rPr>
              <a:t> 2018 </a:t>
            </a:r>
            <a:r>
              <a:rPr lang="ru-RU" sz="1600" dirty="0" smtClean="0">
                <a:latin typeface="Times New Roman" panose="02020603050405020304" pitchFamily="18" charset="0"/>
                <a:cs typeface="Times New Roman" panose="02020603050405020304" pitchFamily="18" charset="0"/>
              </a:rPr>
              <a:t>року у </a:t>
            </a:r>
            <a:r>
              <a:rPr lang="ru-RU" sz="1600" dirty="0" err="1">
                <a:latin typeface="Times New Roman" panose="02020603050405020304" pitchFamily="18" charset="0"/>
                <a:cs typeface="Times New Roman" panose="02020603050405020304" pitchFamily="18" charset="0"/>
              </a:rPr>
              <a:t>справі</a:t>
            </a:r>
            <a:r>
              <a:rPr lang="ru-RU" sz="1600" dirty="0">
                <a:latin typeface="Times New Roman" panose="02020603050405020304" pitchFamily="18" charset="0"/>
                <a:cs typeface="Times New Roman" panose="02020603050405020304" pitchFamily="18" charset="0"/>
              </a:rPr>
              <a:t>  № 9-484/2004 (Со-77/04) </a:t>
            </a:r>
            <a:r>
              <a:rPr lang="ru-RU" sz="1600" dirty="0" smtClean="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щодо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рішення</a:t>
            </a:r>
            <a:r>
              <a:rPr lang="ru-RU" sz="1600" dirty="0">
                <a:latin typeface="Times New Roman" panose="02020603050405020304" pitchFamily="18" charset="0"/>
                <a:cs typeface="Times New Roman" panose="02020603050405020304" pitchFamily="18" charset="0"/>
              </a:rPr>
              <a:t> ЄСПЛ у </a:t>
            </a:r>
            <a:r>
              <a:rPr lang="ru-RU" sz="1600" dirty="0" err="1">
                <a:latin typeface="Times New Roman" panose="02020603050405020304" pitchFamily="18" charset="0"/>
                <a:cs typeface="Times New Roman" panose="02020603050405020304" pitchFamily="18" charset="0"/>
              </a:rPr>
              <a:t>справі</a:t>
            </a:r>
            <a:r>
              <a:rPr lang="ru-RU" sz="1600" dirty="0">
                <a:latin typeface="Times New Roman" panose="02020603050405020304" pitchFamily="18" charset="0"/>
                <a:cs typeface="Times New Roman" panose="02020603050405020304" pitchFamily="18" charset="0"/>
              </a:rPr>
              <a:t> «Зосимов </a:t>
            </a:r>
            <a:r>
              <a:rPr lang="ru-RU" sz="1600" dirty="0" err="1">
                <a:latin typeface="Times New Roman" panose="02020603050405020304" pitchFamily="18" charset="0"/>
                <a:cs typeface="Times New Roman" panose="02020603050405020304" pitchFamily="18" charset="0"/>
              </a:rPr>
              <a:t>проти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України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a:t>
            </a:r>
            <a:r>
              <a:rPr lang="ru-RU" sz="1600" dirty="0">
                <a:latin typeface="Times New Roman" panose="02020603050405020304" pitchFamily="18" charset="0"/>
                <a:cs typeface="Times New Roman" panose="02020603050405020304" pitchFamily="18" charset="0"/>
              </a:rPr>
              <a:t> 07 </a:t>
            </a:r>
            <a:r>
              <a:rPr lang="ru-RU" sz="1600" dirty="0" err="1">
                <a:latin typeface="Times New Roman" panose="02020603050405020304" pitchFamily="18" charset="0"/>
                <a:cs typeface="Times New Roman" panose="02020603050405020304" pitchFamily="18" charset="0"/>
              </a:rPr>
              <a:t>липня</a:t>
            </a:r>
            <a:r>
              <a:rPr lang="ru-RU" sz="1600" dirty="0">
                <a:latin typeface="Times New Roman" panose="02020603050405020304" pitchFamily="18" charset="0"/>
                <a:cs typeface="Times New Roman" panose="02020603050405020304" pitchFamily="18" charset="0"/>
              </a:rPr>
              <a:t> 2016 року (</a:t>
            </a:r>
            <a:r>
              <a:rPr lang="ru-RU" sz="1600" dirty="0" err="1">
                <a:latin typeface="Times New Roman" panose="02020603050405020304" pitchFamily="18" charset="0"/>
                <a:cs typeface="Times New Roman" panose="02020603050405020304" pitchFamily="18" charset="0"/>
              </a:rPr>
              <a:t>заява</a:t>
            </a:r>
            <a:r>
              <a:rPr lang="ru-RU" sz="1600" dirty="0">
                <a:latin typeface="Times New Roman" panose="02020603050405020304" pitchFamily="18" charset="0"/>
                <a:cs typeface="Times New Roman" panose="02020603050405020304" pitchFamily="18" charset="0"/>
              </a:rPr>
              <a:t> № 4322/06</a:t>
            </a:r>
            <a:r>
              <a:rPr lang="ru-RU" sz="1600" dirty="0" smtClean="0">
                <a:latin typeface="Times New Roman" panose="02020603050405020304" pitchFamily="18" charset="0"/>
                <a:cs typeface="Times New Roman" panose="02020603050405020304" pitchFamily="18" charset="0"/>
              </a:rPr>
              <a:t>)</a:t>
            </a:r>
          </a:p>
          <a:p>
            <a:r>
              <a:rPr lang="ru-RU" sz="1600" dirty="0">
                <a:latin typeface="Times New Roman" panose="02020603050405020304" pitchFamily="18" charset="0"/>
                <a:cs typeface="Times New Roman" panose="02020603050405020304" pitchFamily="18" charset="0"/>
              </a:rPr>
              <a:t>ЄСПЛ </a:t>
            </a:r>
            <a:r>
              <a:rPr lang="ru-RU" sz="1600" dirty="0" err="1">
                <a:latin typeface="Times New Roman" panose="02020603050405020304" pitchFamily="18" charset="0"/>
                <a:cs typeface="Times New Roman" panose="02020603050405020304" pitchFamily="18" charset="0"/>
              </a:rPr>
              <a:t>визнав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обґрунтованими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лише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скарги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щодо</a:t>
            </a:r>
            <a:r>
              <a:rPr lang="ru-RU" sz="1600" dirty="0">
                <a:latin typeface="Times New Roman" panose="02020603050405020304" pitchFamily="18" charset="0"/>
                <a:cs typeface="Times New Roman" panose="02020603050405020304" pitchFamily="18" charset="0"/>
              </a:rPr>
              <a:t> незаконного </a:t>
            </a:r>
            <a:r>
              <a:rPr lang="ru-RU" sz="1600" dirty="0" err="1">
                <a:latin typeface="Times New Roman" panose="02020603050405020304" pitchFamily="18" charset="0"/>
                <a:cs typeface="Times New Roman" panose="02020603050405020304" pitchFamily="18" charset="0"/>
              </a:rPr>
              <a:t>обшуку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огляду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офісу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автомобіля</a:t>
            </a:r>
            <a:r>
              <a:rPr lang="ru-RU" sz="1600" dirty="0">
                <a:latin typeface="Times New Roman" panose="02020603050405020304" pitchFamily="18" charset="0"/>
                <a:cs typeface="Times New Roman" panose="02020603050405020304" pitchFamily="18" charset="0"/>
              </a:rPr>
              <a:t> та гаража </a:t>
            </a:r>
            <a:r>
              <a:rPr lang="ru-RU" sz="1600" dirty="0" err="1">
                <a:latin typeface="Times New Roman" panose="02020603050405020304" pitchFamily="18" charset="0"/>
                <a:cs typeface="Times New Roman" panose="02020603050405020304" pitchFamily="18" charset="0"/>
              </a:rPr>
              <a:t>заявника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вилучення</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зберігання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правоохоронними</a:t>
            </a:r>
            <a:r>
              <a:rPr lang="ru-RU" sz="1600" dirty="0">
                <a:latin typeface="Times New Roman" panose="02020603050405020304" pitchFamily="18" charset="0"/>
                <a:cs typeface="Times New Roman" panose="02020603050405020304" pitchFamily="18" charset="0"/>
              </a:rPr>
              <a:t> органами </a:t>
            </a:r>
            <a:r>
              <a:rPr lang="ru-RU" sz="1600" dirty="0" err="1">
                <a:latin typeface="Times New Roman" panose="02020603050405020304" pitchFamily="18" charset="0"/>
                <a:cs typeface="Times New Roman" panose="02020603050405020304" pitchFamily="18" charset="0"/>
              </a:rPr>
              <a:t>його</a:t>
            </a:r>
            <a:r>
              <a:rPr lang="ru-RU" sz="1600" dirty="0">
                <a:latin typeface="Times New Roman" panose="02020603050405020304" pitchFamily="18" charset="0"/>
                <a:cs typeface="Times New Roman" panose="02020603050405020304" pitchFamily="18" charset="0"/>
              </a:rPr>
              <a:t> майна та </a:t>
            </a:r>
            <a:r>
              <a:rPr lang="ru-RU" sz="1600" dirty="0" err="1">
                <a:latin typeface="Times New Roman" panose="02020603050405020304" pitchFamily="18" charset="0"/>
                <a:cs typeface="Times New Roman" panose="02020603050405020304" pitchFamily="18" charset="0"/>
              </a:rPr>
              <a:t>відсутності</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нього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можливості</a:t>
            </a:r>
            <a:r>
              <a:rPr lang="ru-RU" sz="1600" dirty="0">
                <a:latin typeface="Times New Roman" panose="02020603050405020304" pitchFamily="18" charset="0"/>
                <a:cs typeface="Times New Roman" panose="02020603050405020304" pitchFamily="18" charset="0"/>
              </a:rPr>
              <a:t> подати </a:t>
            </a:r>
            <a:r>
              <a:rPr lang="ru-RU" sz="1600" dirty="0" err="1">
                <a:latin typeface="Times New Roman" panose="02020603050405020304" pitchFamily="18" charset="0"/>
                <a:cs typeface="Times New Roman" panose="02020603050405020304" pitchFamily="18" charset="0"/>
              </a:rPr>
              <a:t>відповідні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скарги</a:t>
            </a:r>
            <a:r>
              <a:rPr lang="ru-RU" sz="1600" dirty="0">
                <a:latin typeface="Times New Roman" panose="02020603050405020304" pitchFamily="18" charset="0"/>
                <a:cs typeface="Times New Roman" panose="02020603050405020304" pitchFamily="18" charset="0"/>
              </a:rPr>
              <a:t>.</a:t>
            </a:r>
          </a:p>
          <a:p>
            <a:r>
              <a:rPr lang="ru-RU" sz="1600" dirty="0" err="1">
                <a:latin typeface="Times New Roman" panose="02020603050405020304" pitchFamily="18" charset="0"/>
                <a:cs typeface="Times New Roman" panose="02020603050405020304" pitchFamily="18" charset="0"/>
              </a:rPr>
              <a:t>Також</a:t>
            </a:r>
            <a:r>
              <a:rPr lang="ru-RU" sz="1600" dirty="0">
                <a:latin typeface="Times New Roman" panose="02020603050405020304" pitchFamily="18" charset="0"/>
                <a:cs typeface="Times New Roman" panose="02020603050405020304" pitchFamily="18" charset="0"/>
              </a:rPr>
              <a:t> ЄСПЛ </a:t>
            </a:r>
            <a:r>
              <a:rPr lang="ru-RU" sz="1600" dirty="0" err="1">
                <a:latin typeface="Times New Roman" panose="02020603050405020304" pitchFamily="18" charset="0"/>
                <a:cs typeface="Times New Roman" panose="02020603050405020304" pitchFamily="18" charset="0"/>
              </a:rPr>
              <a:t>визнав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порушення</a:t>
            </a:r>
            <a:r>
              <a:rPr lang="ru-RU" sz="1600" dirty="0">
                <a:latin typeface="Times New Roman" panose="02020603050405020304" pitchFamily="18" charset="0"/>
                <a:cs typeface="Times New Roman" panose="02020603050405020304" pitchFamily="18" charset="0"/>
              </a:rPr>
              <a:t> ст. 8 </a:t>
            </a:r>
            <a:r>
              <a:rPr lang="ru-RU" sz="1600" dirty="0" err="1">
                <a:latin typeface="Times New Roman" panose="02020603050405020304" pitchFamily="18" charset="0"/>
                <a:cs typeface="Times New Roman" panose="02020603050405020304" pitchFamily="18" charset="0"/>
              </a:rPr>
              <a:t>Конвенції</a:t>
            </a:r>
            <a:r>
              <a:rPr lang="ru-RU" sz="1600" dirty="0">
                <a:latin typeface="Times New Roman" panose="02020603050405020304" pitchFamily="18" charset="0"/>
                <a:cs typeface="Times New Roman" panose="02020603050405020304" pitchFamily="18" charset="0"/>
              </a:rPr>
              <a:t> та ст. 1 </a:t>
            </a:r>
            <a:r>
              <a:rPr lang="ru-RU" sz="1600" dirty="0" err="1">
                <a:latin typeface="Times New Roman" panose="02020603050405020304" pitchFamily="18" charset="0"/>
                <a:cs typeface="Times New Roman" panose="02020603050405020304" pitchFamily="18" charset="0"/>
              </a:rPr>
              <a:t>Першого</a:t>
            </a:r>
            <a:r>
              <a:rPr lang="ru-RU" sz="1600" dirty="0">
                <a:latin typeface="Times New Roman" panose="02020603050405020304" pitchFamily="18" charset="0"/>
                <a:cs typeface="Times New Roman" panose="02020603050405020304" pitchFamily="18" charset="0"/>
              </a:rPr>
              <a:t> протоколу до </a:t>
            </a:r>
            <a:r>
              <a:rPr lang="ru-RU" sz="1600" dirty="0" err="1">
                <a:latin typeface="Times New Roman" panose="02020603050405020304" pitchFamily="18" charset="0"/>
                <a:cs typeface="Times New Roman" panose="02020603050405020304" pitchFamily="18" charset="0"/>
              </a:rPr>
              <a:t>неї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щодо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втручання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працівників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правоохоронних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органів</a:t>
            </a:r>
            <a:r>
              <a:rPr lang="ru-RU" sz="1600" dirty="0">
                <a:latin typeface="Times New Roman" panose="02020603050405020304" pitchFamily="18" charset="0"/>
                <a:cs typeface="Times New Roman" panose="02020603050405020304" pitchFamily="18" charset="0"/>
              </a:rPr>
              <a:t> у право на </a:t>
            </a:r>
            <a:r>
              <a:rPr lang="ru-RU" sz="1600" dirty="0" err="1">
                <a:latin typeface="Times New Roman" panose="02020603050405020304" pitchFamily="18" charset="0"/>
                <a:cs typeface="Times New Roman" panose="02020603050405020304" pitchFamily="18" charset="0"/>
              </a:rPr>
              <a:t>повагу</a:t>
            </a:r>
            <a:r>
              <a:rPr lang="ru-RU" sz="1600" dirty="0">
                <a:latin typeface="Times New Roman" panose="02020603050405020304" pitchFamily="18" charset="0"/>
                <a:cs typeface="Times New Roman" panose="02020603050405020304" pitchFamily="18" charset="0"/>
              </a:rPr>
              <a:t> до </a:t>
            </a:r>
            <a:r>
              <a:rPr lang="ru-RU" sz="1600" dirty="0" err="1">
                <a:latin typeface="Times New Roman" panose="02020603050405020304" pitchFamily="18" charset="0"/>
                <a:cs typeface="Times New Roman" panose="02020603050405020304" pitchFamily="18" charset="0"/>
              </a:rPr>
              <a:t>житла</a:t>
            </a:r>
            <a:r>
              <a:rPr lang="ru-RU" sz="1600" dirty="0">
                <a:latin typeface="Times New Roman" panose="02020603050405020304" pitchFamily="18" charset="0"/>
                <a:cs typeface="Times New Roman" panose="02020603050405020304" pitchFamily="18" charset="0"/>
              </a:rPr>
              <a:t> ОСОБА_4, </a:t>
            </a:r>
            <a:r>
              <a:rPr lang="ru-RU" sz="1600" dirty="0" err="1">
                <a:latin typeface="Times New Roman" panose="02020603050405020304" pitchFamily="18" charset="0"/>
                <a:cs typeface="Times New Roman" panose="02020603050405020304" pitchFamily="18" charset="0"/>
              </a:rPr>
              <a:t>оскільки</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матеріалах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справи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відсутні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документи</a:t>
            </a:r>
            <a:r>
              <a:rPr lang="ru-RU" sz="1600" dirty="0">
                <a:latin typeface="Times New Roman" panose="02020603050405020304" pitchFamily="18" charset="0"/>
                <a:cs typeface="Times New Roman" panose="02020603050405020304" pitchFamily="18" charset="0"/>
              </a:rPr>
              <a:t>, на </a:t>
            </a:r>
            <a:r>
              <a:rPr lang="ru-RU" sz="1600" dirty="0" err="1">
                <a:latin typeface="Times New Roman" panose="02020603050405020304" pitchFamily="18" charset="0"/>
                <a:cs typeface="Times New Roman" panose="02020603050405020304" pitchFamily="18" charset="0"/>
              </a:rPr>
              <a:t>основі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яких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можна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встановити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юридичну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підставу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вилучення</a:t>
            </a:r>
            <a:r>
              <a:rPr lang="ru-RU" sz="1600" dirty="0">
                <a:latin typeface="Times New Roman" panose="02020603050405020304" pitchFamily="18" charset="0"/>
                <a:cs typeface="Times New Roman" panose="02020603050405020304" pitchFamily="18" charset="0"/>
              </a:rPr>
              <a:t> майна, та </a:t>
            </a:r>
            <a:r>
              <a:rPr lang="ru-RU" sz="1600" dirty="0" err="1">
                <a:latin typeface="Times New Roman" panose="02020603050405020304" pitchFamily="18" charset="0"/>
                <a:cs typeface="Times New Roman" panose="02020603050405020304" pitchFamily="18" charset="0"/>
              </a:rPr>
              <a:t>немає</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відповідного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дозволу</a:t>
            </a:r>
            <a:r>
              <a:rPr lang="ru-RU" sz="1600" dirty="0">
                <a:latin typeface="Times New Roman" panose="02020603050405020304" pitchFamily="18" charset="0"/>
                <a:cs typeface="Times New Roman" panose="02020603050405020304" pitchFamily="18" charset="0"/>
              </a:rPr>
              <a:t> судового органу, тому </a:t>
            </a:r>
            <a:r>
              <a:rPr lang="ru-RU" sz="1600" dirty="0" err="1">
                <a:latin typeface="Times New Roman" panose="02020603050405020304" pitchFamily="18" charset="0"/>
                <a:cs typeface="Times New Roman" panose="02020603050405020304" pitchFamily="18" charset="0"/>
              </a:rPr>
              <a:t>вилучення</a:t>
            </a:r>
            <a:r>
              <a:rPr lang="ru-RU" sz="1600" dirty="0">
                <a:latin typeface="Times New Roman" panose="02020603050405020304" pitchFamily="18" charset="0"/>
                <a:cs typeface="Times New Roman" panose="02020603050405020304" pitchFamily="18" charset="0"/>
              </a:rPr>
              <a:t> майна </a:t>
            </a:r>
            <a:r>
              <a:rPr lang="ru-RU" sz="1600" dirty="0" err="1">
                <a:latin typeface="Times New Roman" panose="02020603050405020304" pitchFamily="18" charset="0"/>
                <a:cs typeface="Times New Roman" panose="02020603050405020304" pitchFamily="18" charset="0"/>
              </a:rPr>
              <a:t>було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незаконним</a:t>
            </a:r>
            <a:r>
              <a:rPr lang="ru-RU" sz="1600" dirty="0">
                <a:latin typeface="Times New Roman" panose="02020603050405020304" pitchFamily="18" charset="0"/>
                <a:cs typeface="Times New Roman" panose="02020603050405020304" pitchFamily="18" charset="0"/>
              </a:rPr>
              <a:t>.</a:t>
            </a:r>
          </a:p>
          <a:p>
            <a:r>
              <a:rPr lang="ru-RU" sz="1600" dirty="0" err="1">
                <a:latin typeface="Times New Roman" panose="02020603050405020304" pitchFamily="18" charset="0"/>
                <a:cs typeface="Times New Roman" panose="02020603050405020304" pitchFamily="18" charset="0"/>
              </a:rPr>
              <a:t>Стосовно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цього</a:t>
            </a:r>
            <a:r>
              <a:rPr lang="ru-RU" sz="1600" dirty="0">
                <a:latin typeface="Times New Roman" panose="02020603050405020304" pitchFamily="18" charset="0"/>
                <a:cs typeface="Times New Roman" panose="02020603050405020304" pitchFamily="18" charset="0"/>
              </a:rPr>
              <a:t> ЄСПЛ </a:t>
            </a:r>
            <a:r>
              <a:rPr lang="ru-RU" sz="1600" dirty="0" err="1">
                <a:latin typeface="Times New Roman" panose="02020603050405020304" pitchFamily="18" charset="0"/>
                <a:cs typeface="Times New Roman" panose="02020603050405020304" pitchFamily="18" charset="0"/>
              </a:rPr>
              <a:t>послався</a:t>
            </a:r>
            <a:r>
              <a:rPr lang="ru-RU" sz="1600" dirty="0">
                <a:latin typeface="Times New Roman" panose="02020603050405020304" pitchFamily="18" charset="0"/>
                <a:cs typeface="Times New Roman" panose="02020603050405020304" pitchFamily="18" charset="0"/>
              </a:rPr>
              <a:t> на те, </a:t>
            </a:r>
            <a:r>
              <a:rPr lang="ru-RU" sz="1600" dirty="0" err="1">
                <a:latin typeface="Times New Roman" panose="02020603050405020304" pitchFamily="18" charset="0"/>
                <a:cs typeface="Times New Roman" panose="02020603050405020304" pitchFamily="18" charset="0"/>
              </a:rPr>
              <a:t>що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розтлумачене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компетентними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судовими</a:t>
            </a:r>
            <a:r>
              <a:rPr lang="ru-RU" sz="1600" dirty="0">
                <a:latin typeface="Times New Roman" panose="02020603050405020304" pitchFamily="18" charset="0"/>
                <a:cs typeface="Times New Roman" panose="02020603050405020304" pitchFamily="18" charset="0"/>
              </a:rPr>
              <a:t> органами </a:t>
            </a:r>
            <a:r>
              <a:rPr lang="ru-RU" sz="1600" dirty="0" err="1">
                <a:latin typeface="Times New Roman" panose="02020603050405020304" pitchFamily="18" charset="0"/>
                <a:cs typeface="Times New Roman" panose="02020603050405020304" pitchFamily="18" charset="0"/>
              </a:rPr>
              <a:t>національне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законодавство</a:t>
            </a:r>
            <a:r>
              <a:rPr lang="ru-RU" sz="1600" dirty="0">
                <a:latin typeface="Times New Roman" panose="02020603050405020304" pitchFamily="18" charset="0"/>
                <a:cs typeface="Times New Roman" panose="02020603050405020304" pitchFamily="18" charset="0"/>
              </a:rPr>
              <a:t> не </a:t>
            </a:r>
            <a:r>
              <a:rPr lang="ru-RU" sz="1600" dirty="0" err="1">
                <a:latin typeface="Times New Roman" panose="02020603050405020304" pitchFamily="18" charset="0"/>
                <a:cs typeface="Times New Roman" panose="02020603050405020304" pitchFamily="18" charset="0"/>
              </a:rPr>
              <a:t>містило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жодних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процесуальних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гарантій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які</a:t>
            </a:r>
            <a:r>
              <a:rPr lang="ru-RU" sz="1600" dirty="0">
                <a:latin typeface="Times New Roman" panose="02020603050405020304" pitchFamily="18" charset="0"/>
                <a:cs typeface="Times New Roman" panose="02020603050405020304" pitchFamily="18" charset="0"/>
              </a:rPr>
              <a:t> давали б </a:t>
            </a:r>
            <a:r>
              <a:rPr lang="ru-RU" sz="1600" dirty="0" err="1">
                <a:latin typeface="Times New Roman" panose="02020603050405020304" pitchFamily="18" charset="0"/>
                <a:cs typeface="Times New Roman" panose="02020603050405020304" pitchFamily="18" charset="0"/>
              </a:rPr>
              <a:t>можливість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оскаржити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працівників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міліції</a:t>
            </a:r>
            <a:r>
              <a:rPr lang="ru-RU" sz="1600" dirty="0">
                <a:latin typeface="Times New Roman" panose="02020603050405020304" pitchFamily="18" charset="0"/>
                <a:cs typeface="Times New Roman" panose="02020603050405020304" pitchFamily="18" charset="0"/>
              </a:rPr>
              <a:t>. Тому </a:t>
            </a:r>
            <a:r>
              <a:rPr lang="ru-RU" sz="1600" dirty="0" err="1">
                <a:latin typeface="Times New Roman" panose="02020603050405020304" pitchFamily="18" charset="0"/>
                <a:cs typeface="Times New Roman" panose="02020603050405020304" pitchFamily="18" charset="0"/>
              </a:rPr>
              <a:t>порушення</a:t>
            </a:r>
            <a:r>
              <a:rPr lang="ru-RU" sz="1600" dirty="0">
                <a:latin typeface="Times New Roman" panose="02020603050405020304" pitchFamily="18" charset="0"/>
                <a:cs typeface="Times New Roman" panose="02020603050405020304" pitchFamily="18" charset="0"/>
              </a:rPr>
              <a:t> ст. 13 </a:t>
            </a:r>
            <a:r>
              <a:rPr lang="ru-RU" sz="1600" dirty="0" err="1">
                <a:latin typeface="Times New Roman" panose="02020603050405020304" pitchFamily="18" charset="0"/>
                <a:cs typeface="Times New Roman" panose="02020603050405020304" pitchFamily="18" charset="0"/>
              </a:rPr>
              <a:t>Конвенції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визнано</a:t>
            </a:r>
            <a:r>
              <a:rPr lang="ru-RU" sz="1600" dirty="0">
                <a:latin typeface="Times New Roman" panose="02020603050405020304" pitchFamily="18" charset="0"/>
                <a:cs typeface="Times New Roman" panose="02020603050405020304" pitchFamily="18" charset="0"/>
              </a:rPr>
              <a:t> ЄСПЛ у </a:t>
            </a:r>
            <a:r>
              <a:rPr lang="ru-RU" sz="1600" dirty="0" err="1">
                <a:latin typeface="Times New Roman" panose="02020603050405020304" pitchFamily="18" charset="0"/>
                <a:cs typeface="Times New Roman" panose="02020603050405020304" pitchFamily="18" charset="0"/>
              </a:rPr>
              <a:t>зв'язку</a:t>
            </a:r>
            <a:r>
              <a:rPr lang="ru-RU" sz="1600" dirty="0">
                <a:latin typeface="Times New Roman" panose="02020603050405020304" pitchFamily="18" charset="0"/>
                <a:cs typeface="Times New Roman" panose="02020603050405020304" pitchFamily="18" charset="0"/>
              </a:rPr>
              <a:t> з </a:t>
            </a:r>
            <a:r>
              <a:rPr lang="ru-RU" sz="1600" dirty="0" err="1">
                <a:latin typeface="Times New Roman" panose="02020603050405020304" pitchFamily="18" charset="0"/>
                <a:cs typeface="Times New Roman" panose="02020603050405020304" pitchFamily="18" charset="0"/>
              </a:rPr>
              <a:t>відсутністю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ефективних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національних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засобів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юридичного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захисту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щодо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скарг</a:t>
            </a:r>
            <a:r>
              <a:rPr lang="ru-RU" sz="1600" dirty="0">
                <a:latin typeface="Times New Roman" panose="02020603050405020304" pitchFamily="18" charset="0"/>
                <a:cs typeface="Times New Roman" panose="02020603050405020304" pitchFamily="18" charset="0"/>
              </a:rPr>
              <a:t> ОСОБА_4 за ст. 8 </a:t>
            </a:r>
            <a:r>
              <a:rPr lang="ru-RU" sz="1600" dirty="0" err="1">
                <a:latin typeface="Times New Roman" panose="02020603050405020304" pitchFamily="18" charset="0"/>
                <a:cs typeface="Times New Roman" panose="02020603050405020304" pitchFamily="18" charset="0"/>
              </a:rPr>
              <a:t>Конвенції</a:t>
            </a:r>
            <a:r>
              <a:rPr lang="ru-RU" sz="1600" dirty="0">
                <a:latin typeface="Times New Roman" panose="02020603050405020304" pitchFamily="18" charset="0"/>
                <a:cs typeface="Times New Roman" panose="02020603050405020304" pitchFamily="18" charset="0"/>
              </a:rPr>
              <a:t> та ст. 1 </a:t>
            </a:r>
            <a:r>
              <a:rPr lang="ru-RU" sz="1600" dirty="0" err="1">
                <a:latin typeface="Times New Roman" panose="02020603050405020304" pitchFamily="18" charset="0"/>
                <a:cs typeface="Times New Roman" panose="02020603050405020304" pitchFamily="18" charset="0"/>
              </a:rPr>
              <a:t>Першого</a:t>
            </a:r>
            <a:r>
              <a:rPr lang="ru-RU" sz="1600" dirty="0">
                <a:latin typeface="Times New Roman" panose="02020603050405020304" pitchFamily="18" charset="0"/>
                <a:cs typeface="Times New Roman" panose="02020603050405020304" pitchFamily="18" charset="0"/>
              </a:rPr>
              <a:t> протоколу до </a:t>
            </a:r>
            <a:r>
              <a:rPr lang="ru-RU" sz="1600" dirty="0" err="1">
                <a:latin typeface="Times New Roman" panose="02020603050405020304" pitchFamily="18" charset="0"/>
                <a:cs typeface="Times New Roman" panose="02020603050405020304" pitchFamily="18" charset="0"/>
              </a:rPr>
              <a:t>неї</a:t>
            </a:r>
            <a:r>
              <a:rPr lang="ru-RU" sz="1600" dirty="0">
                <a:latin typeface="Times New Roman" panose="02020603050405020304" pitchFamily="18" charset="0"/>
                <a:cs typeface="Times New Roman" panose="02020603050405020304" pitchFamily="18" charset="0"/>
              </a:rPr>
              <a:t>.</a:t>
            </a:r>
          </a:p>
          <a:p>
            <a:r>
              <a:rPr lang="ru-RU" sz="1600" dirty="0">
                <a:latin typeface="Times New Roman" panose="02020603050405020304" pitchFamily="18" charset="0"/>
                <a:cs typeface="Times New Roman" panose="02020603050405020304" pitchFamily="18" charset="0"/>
              </a:rPr>
              <a:t>За </a:t>
            </a:r>
            <a:r>
              <a:rPr lang="ru-RU" sz="1600" dirty="0" err="1">
                <a:latin typeface="Times New Roman" panose="02020603050405020304" pitchFamily="18" charset="0"/>
                <a:cs typeface="Times New Roman" panose="02020603050405020304" pitchFamily="18" charset="0"/>
              </a:rPr>
              <a:t>наслідками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розгляду</a:t>
            </a:r>
            <a:r>
              <a:rPr lang="ru-RU" sz="1600" dirty="0">
                <a:latin typeface="Times New Roman" panose="02020603050405020304" pitchFamily="18" charset="0"/>
                <a:cs typeface="Times New Roman" panose="02020603050405020304" pitchFamily="18" charset="0"/>
              </a:rPr>
              <a:t> заяви ОСОБА_4 ЄСПЛ </a:t>
            </a:r>
            <a:r>
              <a:rPr lang="ru-RU" sz="1600" dirty="0" err="1">
                <a:latin typeface="Times New Roman" panose="02020603050405020304" pitchFamily="18" charset="0"/>
                <a:cs typeface="Times New Roman" panose="02020603050405020304" pitchFamily="18" charset="0"/>
              </a:rPr>
              <a:t>вирішив</a:t>
            </a:r>
            <a:r>
              <a:rPr lang="ru-RU" sz="1600" dirty="0">
                <a:latin typeface="Times New Roman" panose="02020603050405020304" pitchFamily="18" charset="0"/>
                <a:cs typeface="Times New Roman" panose="02020603050405020304" pitchFamily="18" charset="0"/>
              </a:rPr>
              <a:t> за </a:t>
            </a:r>
            <a:r>
              <a:rPr lang="ru-RU" sz="1600" dirty="0" err="1">
                <a:latin typeface="Times New Roman" panose="02020603050405020304" pitchFamily="18" charset="0"/>
                <a:cs typeface="Times New Roman" panose="02020603050405020304" pitchFamily="18" charset="0"/>
              </a:rPr>
              <a:t>розумне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надати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справедливу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сатисфакцію</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вигляді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присудження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заявнику</a:t>
            </a:r>
            <a:r>
              <a:rPr lang="ru-RU" sz="1600" dirty="0">
                <a:latin typeface="Times New Roman" panose="02020603050405020304" pitchFamily="18" charset="0"/>
                <a:cs typeface="Times New Roman" panose="02020603050405020304" pitchFamily="18" charset="0"/>
              </a:rPr>
              <a:t> 6000 </a:t>
            </a:r>
            <a:r>
              <a:rPr lang="ru-RU" sz="1600" dirty="0" err="1">
                <a:latin typeface="Times New Roman" panose="02020603050405020304" pitchFamily="18" charset="0"/>
                <a:cs typeface="Times New Roman" panose="02020603050405020304" pitchFamily="18" charset="0"/>
              </a:rPr>
              <a:t>євро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компенсації</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рахунок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відшкодування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моральної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шкоди</a:t>
            </a:r>
            <a:r>
              <a:rPr lang="ru-RU" sz="1600" dirty="0">
                <a:latin typeface="Times New Roman" panose="02020603050405020304" pitchFamily="18" charset="0"/>
                <a:cs typeface="Times New Roman" panose="02020603050405020304" pitchFamily="18" charset="0"/>
              </a:rPr>
              <a:t>.</a:t>
            </a:r>
          </a:p>
          <a:p>
            <a:endParaRPr lang="ru-RU"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112373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64672"/>
          </a:xfrm>
        </p:spPr>
        <p:txBody>
          <a:bodyPr>
            <a:normAutofit fontScale="90000"/>
          </a:bodyPr>
          <a:lstStyle/>
          <a:p>
            <a:pPr algn="ctr"/>
            <a:r>
              <a:rPr lang="uk-UA" dirty="0"/>
              <a:t>Позиція ВС</a:t>
            </a:r>
            <a:endParaRPr lang="en-US" dirty="0"/>
          </a:p>
        </p:txBody>
      </p:sp>
      <p:sp>
        <p:nvSpPr>
          <p:cNvPr id="3" name="Объект 2"/>
          <p:cNvSpPr>
            <a:spLocks noGrp="1"/>
          </p:cNvSpPr>
          <p:nvPr>
            <p:ph idx="1"/>
          </p:nvPr>
        </p:nvSpPr>
        <p:spPr>
          <a:xfrm>
            <a:off x="457200" y="1412776"/>
            <a:ext cx="8229600" cy="4911824"/>
          </a:xfrm>
        </p:spPr>
        <p:txBody>
          <a:bodyPr>
            <a:normAutofit fontScale="92500" lnSpcReduction="20000"/>
          </a:bodyPr>
          <a:lstStyle/>
          <a:p>
            <a:r>
              <a:rPr lang="ru-RU" dirty="0" err="1"/>
              <a:t>Стосовно</a:t>
            </a:r>
            <a:r>
              <a:rPr lang="ru-RU" dirty="0"/>
              <a:t> ОСОБА_4 </a:t>
            </a:r>
            <a:r>
              <a:rPr lang="ru-RU" dirty="0" err="1"/>
              <a:t>таке</a:t>
            </a:r>
            <a:r>
              <a:rPr lang="ru-RU" dirty="0"/>
              <a:t> </a:t>
            </a:r>
            <a:r>
              <a:rPr lang="ru-RU" dirty="0" err="1"/>
              <a:t>повне</a:t>
            </a:r>
            <a:r>
              <a:rPr lang="ru-RU" dirty="0"/>
              <a:t> </a:t>
            </a:r>
            <a:r>
              <a:rPr lang="ru-RU" dirty="0" err="1"/>
              <a:t>відновлення</a:t>
            </a:r>
            <a:r>
              <a:rPr lang="ru-RU" dirty="0"/>
              <a:t>, а </a:t>
            </a:r>
            <a:r>
              <a:rPr lang="ru-RU" dirty="0" err="1"/>
              <a:t>тим</a:t>
            </a:r>
            <a:r>
              <a:rPr lang="ru-RU" dirty="0"/>
              <a:t> </a:t>
            </a:r>
            <a:r>
              <a:rPr lang="ru-RU" dirty="0" err="1"/>
              <a:t>більше</a:t>
            </a:r>
            <a:r>
              <a:rPr lang="ru-RU" dirty="0"/>
              <a:t> шляхом </a:t>
            </a:r>
            <a:r>
              <a:rPr lang="ru-RU" dirty="0" err="1"/>
              <a:t>скасування</a:t>
            </a:r>
            <a:r>
              <a:rPr lang="ru-RU" dirty="0"/>
              <a:t> </a:t>
            </a:r>
            <a:r>
              <a:rPr lang="ru-RU" dirty="0" err="1"/>
              <a:t>ухвали</a:t>
            </a:r>
            <a:r>
              <a:rPr lang="ru-RU" dirty="0"/>
              <a:t> </a:t>
            </a:r>
            <a:r>
              <a:rPr lang="ru-RU" dirty="0" err="1"/>
              <a:t>апеляційного</a:t>
            </a:r>
            <a:r>
              <a:rPr lang="ru-RU" dirty="0"/>
              <a:t> суду, </a:t>
            </a:r>
            <a:r>
              <a:rPr lang="ru-RU" dirty="0" err="1"/>
              <a:t>неможливе</a:t>
            </a:r>
            <a:r>
              <a:rPr lang="ru-RU" dirty="0"/>
              <a:t>, </a:t>
            </a:r>
            <a:r>
              <a:rPr lang="ru-RU" dirty="0" err="1"/>
              <a:t>оскільки</a:t>
            </a:r>
            <a:r>
              <a:rPr lang="ru-RU" dirty="0"/>
              <a:t> ЄСПЛ </a:t>
            </a:r>
            <a:r>
              <a:rPr lang="ru-RU" dirty="0" err="1"/>
              <a:t>констатував</a:t>
            </a:r>
            <a:r>
              <a:rPr lang="ru-RU" dirty="0"/>
              <a:t> </a:t>
            </a:r>
            <a:r>
              <a:rPr lang="ru-RU" dirty="0" err="1"/>
              <a:t>порушення</a:t>
            </a:r>
            <a:r>
              <a:rPr lang="ru-RU" dirty="0"/>
              <a:t> </a:t>
            </a:r>
            <a:r>
              <a:rPr lang="ru-RU" dirty="0" err="1"/>
              <a:t>Конвенції</a:t>
            </a:r>
            <a:r>
              <a:rPr lang="ru-RU" dirty="0"/>
              <a:t> </a:t>
            </a:r>
            <a:r>
              <a:rPr lang="ru-RU" dirty="0" err="1"/>
              <a:t>щодо</a:t>
            </a:r>
            <a:r>
              <a:rPr lang="ru-RU" dirty="0"/>
              <a:t> </a:t>
            </a:r>
            <a:r>
              <a:rPr lang="ru-RU" dirty="0" err="1"/>
              <a:t>заявника</a:t>
            </a:r>
            <a:r>
              <a:rPr lang="ru-RU" dirty="0"/>
              <a:t> на </a:t>
            </a:r>
            <a:r>
              <a:rPr lang="ru-RU" dirty="0" err="1"/>
              <a:t>стадії</a:t>
            </a:r>
            <a:r>
              <a:rPr lang="ru-RU" dirty="0"/>
              <a:t> </a:t>
            </a:r>
            <a:r>
              <a:rPr lang="ru-RU" dirty="0" err="1"/>
              <a:t>досудового</a:t>
            </a:r>
            <a:r>
              <a:rPr lang="ru-RU" dirty="0"/>
              <a:t> </a:t>
            </a:r>
            <a:r>
              <a:rPr lang="ru-RU" dirty="0" err="1"/>
              <a:t>розслідування</a:t>
            </a:r>
            <a:r>
              <a:rPr lang="ru-RU" dirty="0"/>
              <a:t> </a:t>
            </a:r>
            <a:r>
              <a:rPr lang="ru-RU" dirty="0" err="1"/>
              <a:t>кримінальної</a:t>
            </a:r>
            <a:r>
              <a:rPr lang="ru-RU" dirty="0"/>
              <a:t> </a:t>
            </a:r>
            <a:r>
              <a:rPr lang="ru-RU" dirty="0" err="1"/>
              <a:t>справи</a:t>
            </a:r>
            <a:r>
              <a:rPr lang="ru-RU" dirty="0"/>
              <a:t> та не </a:t>
            </a:r>
            <a:r>
              <a:rPr lang="ru-RU" dirty="0" err="1"/>
              <a:t>встановив</a:t>
            </a:r>
            <a:r>
              <a:rPr lang="ru-RU" dirty="0"/>
              <a:t> </a:t>
            </a:r>
            <a:r>
              <a:rPr lang="ru-RU" dirty="0" err="1"/>
              <a:t>жодних</a:t>
            </a:r>
            <a:r>
              <a:rPr lang="ru-RU" dirty="0"/>
              <a:t> </a:t>
            </a:r>
            <a:r>
              <a:rPr lang="ru-RU" dirty="0" err="1"/>
              <a:t>порушень</a:t>
            </a:r>
            <a:r>
              <a:rPr lang="ru-RU" dirty="0"/>
              <a:t> судами </a:t>
            </a:r>
            <a:r>
              <a:rPr lang="ru-RU" dirty="0" err="1"/>
              <a:t>України</a:t>
            </a:r>
            <a:r>
              <a:rPr lang="ru-RU" dirty="0"/>
              <a:t> </a:t>
            </a:r>
            <a:r>
              <a:rPr lang="ru-RU" dirty="0" err="1"/>
              <a:t>вимог</a:t>
            </a:r>
            <a:r>
              <a:rPr lang="ru-RU" dirty="0"/>
              <a:t> </a:t>
            </a:r>
            <a:r>
              <a:rPr lang="ru-RU" dirty="0">
                <a:hlinkClick r:id="rId2" tooltip="Про виконання рішень та застосування практики Європейського суду з прав людини; нормативно-правовий акт № 3477-IV від 23.02.2006"/>
              </a:rPr>
              <a:t>закону та </a:t>
            </a:r>
            <a:r>
              <a:rPr lang="ru-RU" dirty="0" err="1">
                <a:hlinkClick r:id="rId2" tooltip="Про виконання рішень та застосування практики Європейського суду з прав людини; нормативно-правовий акт № 3477-IV від 23.02.2006"/>
              </a:rPr>
              <a:t>Конвенції</a:t>
            </a:r>
            <a:r>
              <a:rPr lang="ru-RU" dirty="0"/>
              <a:t>,           у </a:t>
            </a:r>
            <a:r>
              <a:rPr lang="ru-RU" dirty="0" err="1"/>
              <a:t>зв'язку</a:t>
            </a:r>
            <a:r>
              <a:rPr lang="ru-RU" dirty="0"/>
              <a:t> </a:t>
            </a:r>
            <a:r>
              <a:rPr lang="ru-RU" dirty="0" err="1"/>
              <a:t>із</a:t>
            </a:r>
            <a:r>
              <a:rPr lang="ru-RU" dirty="0"/>
              <a:t> </a:t>
            </a:r>
            <a:r>
              <a:rPr lang="ru-RU" dirty="0" err="1"/>
              <a:t>чим</a:t>
            </a:r>
            <a:r>
              <a:rPr lang="ru-RU" dirty="0"/>
              <a:t> </a:t>
            </a:r>
            <a:r>
              <a:rPr lang="ru-RU" dirty="0" err="1"/>
              <a:t>відсутні</a:t>
            </a:r>
            <a:r>
              <a:rPr lang="ru-RU" dirty="0"/>
              <a:t> </a:t>
            </a:r>
            <a:r>
              <a:rPr lang="ru-RU" dirty="0" err="1"/>
              <a:t>підстави</a:t>
            </a:r>
            <a:r>
              <a:rPr lang="ru-RU" dirty="0"/>
              <a:t> для </a:t>
            </a:r>
            <a:r>
              <a:rPr lang="ru-RU" dirty="0" err="1"/>
              <a:t>визнання</a:t>
            </a:r>
            <a:r>
              <a:rPr lang="ru-RU" dirty="0"/>
              <a:t> </a:t>
            </a:r>
            <a:r>
              <a:rPr lang="ru-RU" dirty="0" err="1"/>
              <a:t>ухвали</a:t>
            </a:r>
            <a:r>
              <a:rPr lang="ru-RU" dirty="0"/>
              <a:t> суду </a:t>
            </a:r>
            <a:r>
              <a:rPr lang="ru-RU" dirty="0" err="1"/>
              <a:t>апеляційної</a:t>
            </a:r>
            <a:r>
              <a:rPr lang="ru-RU" dirty="0"/>
              <a:t> </a:t>
            </a:r>
            <a:r>
              <a:rPr lang="ru-RU" dirty="0" err="1"/>
              <a:t>інстанції</a:t>
            </a:r>
            <a:r>
              <a:rPr lang="ru-RU" dirty="0"/>
              <a:t> незаконною та </a:t>
            </a:r>
            <a:r>
              <a:rPr lang="ru-RU" dirty="0" err="1"/>
              <a:t>її</a:t>
            </a:r>
            <a:r>
              <a:rPr lang="ru-RU" dirty="0"/>
              <a:t> </a:t>
            </a:r>
            <a:r>
              <a:rPr lang="ru-RU" dirty="0" err="1"/>
              <a:t>скасування</a:t>
            </a:r>
            <a:r>
              <a:rPr lang="ru-RU" dirty="0"/>
              <a:t>.</a:t>
            </a:r>
          </a:p>
          <a:p>
            <a:r>
              <a:rPr lang="ru-RU" dirty="0" err="1"/>
              <a:t>Відповідно</a:t>
            </a:r>
            <a:r>
              <a:rPr lang="ru-RU" dirty="0"/>
              <a:t> до п. 2 ч. 3 </a:t>
            </a:r>
            <a:r>
              <a:rPr lang="ru-RU" dirty="0">
                <a:hlinkClick r:id="rId3" tooltip="Кримінальний процесуальний кодекс України; нормативно-правовий акт № 4651-VI від 13.04.2012"/>
              </a:rPr>
              <a:t>ст. 459 КПК</a:t>
            </a:r>
            <a:r>
              <a:rPr lang="ru-RU" dirty="0"/>
              <a:t> Велика Палата Верховного Суду </a:t>
            </a:r>
            <a:r>
              <a:rPr lang="ru-RU" dirty="0" err="1"/>
              <a:t>має</a:t>
            </a:r>
            <a:r>
              <a:rPr lang="ru-RU" dirty="0"/>
              <a:t> право </a:t>
            </a:r>
            <a:r>
              <a:rPr lang="ru-RU" dirty="0" err="1"/>
              <a:t>переглядати</a:t>
            </a:r>
            <a:r>
              <a:rPr lang="ru-RU" dirty="0"/>
              <a:t> </a:t>
            </a:r>
            <a:r>
              <a:rPr lang="ru-RU" dirty="0" err="1"/>
              <a:t>судові</a:t>
            </a:r>
            <a:r>
              <a:rPr lang="ru-RU" dirty="0"/>
              <a:t> </a:t>
            </a:r>
            <a:r>
              <a:rPr lang="ru-RU" dirty="0" err="1"/>
              <a:t>рішення</a:t>
            </a:r>
            <a:r>
              <a:rPr lang="ru-RU" dirty="0"/>
              <a:t> та за </a:t>
            </a:r>
            <a:r>
              <a:rPr lang="ru-RU" dirty="0" err="1"/>
              <a:t>наявності</a:t>
            </a:r>
            <a:r>
              <a:rPr lang="ru-RU" dirty="0"/>
              <a:t> для </a:t>
            </a:r>
            <a:r>
              <a:rPr lang="ru-RU" dirty="0" err="1"/>
              <a:t>цього</a:t>
            </a:r>
            <a:r>
              <a:rPr lang="ru-RU" dirty="0"/>
              <a:t> </a:t>
            </a:r>
            <a:r>
              <a:rPr lang="ru-RU" dirty="0" err="1"/>
              <a:t>підстав</a:t>
            </a:r>
            <a:r>
              <a:rPr lang="ru-RU" dirty="0"/>
              <a:t> </a:t>
            </a:r>
            <a:r>
              <a:rPr lang="ru-RU" dirty="0" err="1"/>
              <a:t>втручатися</a:t>
            </a:r>
            <a:r>
              <a:rPr lang="ru-RU" dirty="0"/>
              <a:t> в них       у </a:t>
            </a:r>
            <a:r>
              <a:rPr lang="ru-RU" dirty="0" err="1"/>
              <a:t>випадку</a:t>
            </a:r>
            <a:r>
              <a:rPr lang="ru-RU" dirty="0"/>
              <a:t>, коли </a:t>
            </a:r>
            <a:r>
              <a:rPr lang="ru-RU" dirty="0" err="1"/>
              <a:t>міжнародна</a:t>
            </a:r>
            <a:r>
              <a:rPr lang="ru-RU" dirty="0"/>
              <a:t> </a:t>
            </a:r>
            <a:r>
              <a:rPr lang="ru-RU" dirty="0" err="1"/>
              <a:t>судова</a:t>
            </a:r>
            <a:r>
              <a:rPr lang="ru-RU" dirty="0"/>
              <a:t> </a:t>
            </a:r>
            <a:r>
              <a:rPr lang="ru-RU" dirty="0" err="1"/>
              <a:t>установа</a:t>
            </a:r>
            <a:r>
              <a:rPr lang="ru-RU" dirty="0"/>
              <a:t>, </a:t>
            </a:r>
            <a:r>
              <a:rPr lang="ru-RU" dirty="0" err="1"/>
              <a:t>юрисдикція</a:t>
            </a:r>
            <a:r>
              <a:rPr lang="ru-RU" dirty="0"/>
              <a:t> </a:t>
            </a:r>
            <a:r>
              <a:rPr lang="ru-RU" dirty="0" err="1"/>
              <a:t>якої</a:t>
            </a:r>
            <a:r>
              <a:rPr lang="ru-RU" dirty="0"/>
              <a:t> </a:t>
            </a:r>
            <a:r>
              <a:rPr lang="ru-RU" dirty="0" err="1"/>
              <a:t>визнана</a:t>
            </a:r>
            <a:r>
              <a:rPr lang="ru-RU" dirty="0"/>
              <a:t> </a:t>
            </a:r>
            <a:r>
              <a:rPr lang="ru-RU" dirty="0" err="1"/>
              <a:t>Україною</a:t>
            </a:r>
            <a:r>
              <a:rPr lang="ru-RU" dirty="0"/>
              <a:t>, </a:t>
            </a:r>
            <a:r>
              <a:rPr lang="ru-RU" dirty="0" err="1"/>
              <a:t>встановить</a:t>
            </a:r>
            <a:r>
              <a:rPr lang="ru-RU" dirty="0"/>
              <a:t> </a:t>
            </a:r>
            <a:r>
              <a:rPr lang="ru-RU" dirty="0" err="1"/>
              <a:t>порушення</a:t>
            </a:r>
            <a:r>
              <a:rPr lang="ru-RU" dirty="0"/>
              <a:t> </a:t>
            </a:r>
            <a:r>
              <a:rPr lang="ru-RU" dirty="0" err="1"/>
              <a:t>Україною</a:t>
            </a:r>
            <a:r>
              <a:rPr lang="ru-RU" dirty="0"/>
              <a:t> </a:t>
            </a:r>
            <a:r>
              <a:rPr lang="ru-RU" dirty="0" err="1"/>
              <a:t>міжнародних</a:t>
            </a:r>
            <a:r>
              <a:rPr lang="ru-RU" dirty="0"/>
              <a:t> </a:t>
            </a:r>
            <a:r>
              <a:rPr lang="ru-RU" dirty="0" err="1"/>
              <a:t>зобов'язань</a:t>
            </a:r>
            <a:r>
              <a:rPr lang="ru-RU" dirty="0"/>
              <a:t>, при </a:t>
            </a:r>
            <a:r>
              <a:rPr lang="ru-RU" dirty="0" err="1"/>
              <a:t>вирішенні</a:t>
            </a:r>
            <a:r>
              <a:rPr lang="ru-RU" dirty="0"/>
              <a:t> </a:t>
            </a:r>
            <a:r>
              <a:rPr lang="ru-RU" dirty="0" err="1"/>
              <a:t>справи</a:t>
            </a:r>
            <a:r>
              <a:rPr lang="ru-RU" dirty="0"/>
              <a:t> </a:t>
            </a:r>
            <a:r>
              <a:rPr lang="ru-RU" dirty="0" err="1"/>
              <a:t>саме</a:t>
            </a:r>
            <a:r>
              <a:rPr lang="ru-RU" dirty="0"/>
              <a:t> судом.</a:t>
            </a:r>
          </a:p>
          <a:p>
            <a:endParaRPr lang="en-US" dirty="0"/>
          </a:p>
        </p:txBody>
      </p:sp>
    </p:spTree>
    <p:extLst>
      <p:ext uri="{BB962C8B-B14F-4D97-AF65-F5344CB8AC3E}">
        <p14:creationId xmlns:p14="http://schemas.microsoft.com/office/powerpoint/2010/main" val="333550462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440160"/>
          </a:xfrm>
        </p:spPr>
        <p:txBody>
          <a:bodyPr>
            <a:noAutofit/>
          </a:bodyPr>
          <a:lstStyle/>
          <a:p>
            <a:pPr algn="ctr"/>
            <a:r>
              <a:rPr lang="ru-RU" sz="2500" dirty="0" smtClean="0"/>
              <a:t/>
            </a:r>
            <a:br>
              <a:rPr lang="ru-RU" sz="2500" dirty="0" smtClean="0"/>
            </a:br>
            <a:r>
              <a:rPr lang="ru-RU" sz="2500" dirty="0"/>
              <a:t/>
            </a:r>
            <a:br>
              <a:rPr lang="ru-RU" sz="2500" dirty="0"/>
            </a:br>
            <a:r>
              <a:rPr lang="ru-RU" sz="2500" dirty="0" smtClean="0"/>
              <a:t>П </a:t>
            </a:r>
            <a:r>
              <a:rPr lang="ru-RU" sz="2500" dirty="0"/>
              <a:t>О С Т А Н О В А </a:t>
            </a:r>
            <a:r>
              <a:rPr lang="ru-RU" sz="2500" dirty="0" err="1"/>
              <a:t>Великої</a:t>
            </a:r>
            <a:r>
              <a:rPr lang="ru-RU" sz="2500" dirty="0"/>
              <a:t> </a:t>
            </a:r>
            <a:r>
              <a:rPr lang="ru-RU" sz="2500" dirty="0" err="1"/>
              <a:t>палати</a:t>
            </a:r>
            <a:r>
              <a:rPr lang="ru-RU" sz="2500" dirty="0"/>
              <a:t> ВСУ </a:t>
            </a:r>
            <a:r>
              <a:rPr lang="ru-RU" sz="2500" dirty="0" smtClean="0"/>
              <a:t/>
            </a:r>
            <a:br>
              <a:rPr lang="ru-RU" sz="2500" dirty="0" smtClean="0"/>
            </a:br>
            <a:r>
              <a:rPr lang="ru-RU" sz="2500" dirty="0" err="1" smtClean="0"/>
              <a:t>від</a:t>
            </a:r>
            <a:r>
              <a:rPr lang="ru-RU" sz="2500" dirty="0" smtClean="0"/>
              <a:t> </a:t>
            </a:r>
            <a:r>
              <a:rPr lang="ru-RU" sz="2500" dirty="0"/>
              <a:t>30 травня2018 року у </a:t>
            </a:r>
            <a:r>
              <a:rPr lang="ru-RU" sz="2500" dirty="0" err="1"/>
              <a:t>справі</a:t>
            </a:r>
            <a:r>
              <a:rPr lang="ru-RU" sz="2500" dirty="0"/>
              <a:t>  </a:t>
            </a:r>
            <a:r>
              <a:rPr lang="en-US" sz="2500" dirty="0"/>
              <a:t> №1-16/06 </a:t>
            </a:r>
            <a:r>
              <a:rPr lang="uk-UA" sz="2500" dirty="0" smtClean="0"/>
              <a:t/>
            </a:r>
            <a:br>
              <a:rPr lang="uk-UA" sz="2500" dirty="0" smtClean="0"/>
            </a:br>
            <a:r>
              <a:rPr lang="ru-RU" sz="2500" dirty="0" smtClean="0"/>
              <a:t>(</a:t>
            </a:r>
            <a:r>
              <a:rPr lang="ru-RU" sz="2500" dirty="0" err="1"/>
              <a:t>щодо</a:t>
            </a:r>
            <a:r>
              <a:rPr lang="ru-RU" sz="2500" dirty="0"/>
              <a:t> </a:t>
            </a:r>
            <a:r>
              <a:rPr lang="ru-RU" sz="2500" dirty="0" err="1"/>
              <a:t>рішення</a:t>
            </a:r>
            <a:r>
              <a:rPr lang="ru-RU" sz="2500" dirty="0"/>
              <a:t> ЄСПЛ у </a:t>
            </a:r>
            <a:r>
              <a:rPr lang="ru-RU" sz="2500" dirty="0" err="1"/>
              <a:t>справі</a:t>
            </a:r>
            <a:r>
              <a:rPr lang="ru-RU" sz="2500" dirty="0"/>
              <a:t> «Мороз </a:t>
            </a:r>
            <a:r>
              <a:rPr lang="ru-RU" sz="2500" dirty="0" err="1"/>
              <a:t>проти</a:t>
            </a:r>
            <a:r>
              <a:rPr lang="ru-RU" sz="2500" dirty="0"/>
              <a:t> </a:t>
            </a:r>
            <a:r>
              <a:rPr lang="ru-RU" sz="2500" dirty="0" err="1"/>
              <a:t>України</a:t>
            </a:r>
            <a:r>
              <a:rPr lang="ru-RU" sz="2500" dirty="0"/>
              <a:t>»)</a:t>
            </a:r>
            <a:br>
              <a:rPr lang="ru-RU" sz="2500" dirty="0"/>
            </a:br>
            <a:endParaRPr lang="en-US" sz="2500" dirty="0"/>
          </a:p>
        </p:txBody>
      </p:sp>
      <p:sp>
        <p:nvSpPr>
          <p:cNvPr id="3" name="Объект 2"/>
          <p:cNvSpPr>
            <a:spLocks noGrp="1"/>
          </p:cNvSpPr>
          <p:nvPr>
            <p:ph idx="1"/>
          </p:nvPr>
        </p:nvSpPr>
        <p:spPr>
          <a:xfrm>
            <a:off x="457200" y="1916832"/>
            <a:ext cx="8229600" cy="4407768"/>
          </a:xfrm>
        </p:spPr>
        <p:txBody>
          <a:bodyPr>
            <a:normAutofit/>
          </a:bodyPr>
          <a:lstStyle/>
          <a:p>
            <a:r>
              <a:rPr lang="ru-RU" sz="1800" b="1" dirty="0"/>
              <a:t>35. </a:t>
            </a:r>
            <a:r>
              <a:rPr lang="ru-RU" sz="1800" dirty="0" err="1"/>
              <a:t>Зі</a:t>
            </a:r>
            <a:r>
              <a:rPr lang="ru-RU" sz="1800" dirty="0"/>
              <a:t> </a:t>
            </a:r>
            <a:r>
              <a:rPr lang="ru-RU" sz="1800" dirty="0" err="1"/>
              <a:t>змісту</a:t>
            </a:r>
            <a:r>
              <a:rPr lang="ru-RU" sz="1800" dirty="0"/>
              <a:t> </a:t>
            </a:r>
            <a:r>
              <a:rPr lang="ru-RU" sz="1800" dirty="0" err="1"/>
              <a:t>рішення</a:t>
            </a:r>
            <a:r>
              <a:rPr lang="ru-RU" sz="1800" dirty="0"/>
              <a:t> ЄСПЛ </a:t>
            </a:r>
            <a:r>
              <a:rPr lang="ru-RU" sz="1800" dirty="0" err="1"/>
              <a:t>вбачається</a:t>
            </a:r>
            <a:r>
              <a:rPr lang="ru-RU" sz="1800" dirty="0"/>
              <a:t>, </a:t>
            </a:r>
            <a:r>
              <a:rPr lang="ru-RU" sz="1800" dirty="0" err="1"/>
              <a:t>що</a:t>
            </a:r>
            <a:r>
              <a:rPr lang="ru-RU" sz="1800" dirty="0"/>
              <a:t> ОСОБА_3 </a:t>
            </a:r>
            <a:r>
              <a:rPr lang="ru-RU" sz="1800" dirty="0" err="1"/>
              <a:t>скаржився</a:t>
            </a:r>
            <a:r>
              <a:rPr lang="ru-RU" sz="1800" dirty="0"/>
              <a:t>, </a:t>
            </a:r>
            <a:r>
              <a:rPr lang="ru-RU" sz="1800" dirty="0" err="1"/>
              <a:t>зокрема</a:t>
            </a:r>
            <a:r>
              <a:rPr lang="ru-RU" sz="1800" dirty="0"/>
              <a:t>, на те, </a:t>
            </a:r>
            <a:r>
              <a:rPr lang="ru-RU" sz="1800" dirty="0" err="1"/>
              <a:t>що</a:t>
            </a:r>
            <a:r>
              <a:rPr lang="ru-RU" sz="1800" dirty="0"/>
              <a:t> </a:t>
            </a:r>
            <a:r>
              <a:rPr lang="ru-RU" sz="1800" dirty="0" err="1"/>
              <a:t>із</a:t>
            </a:r>
            <a:r>
              <a:rPr lang="ru-RU" sz="1800" dirty="0"/>
              <a:t> </a:t>
            </a:r>
            <a:r>
              <a:rPr lang="ru-RU" sz="1800" dirty="0" err="1"/>
              <a:t>серпня</a:t>
            </a:r>
            <a:r>
              <a:rPr lang="ru-RU" sz="1800" dirty="0"/>
              <a:t> 2005 року та до дня </a:t>
            </a:r>
            <a:r>
              <a:rPr lang="ru-RU" sz="1800" dirty="0" err="1"/>
              <a:t>його</a:t>
            </a:r>
            <a:r>
              <a:rPr lang="ru-RU" sz="1800" dirty="0"/>
              <a:t> </a:t>
            </a:r>
            <a:r>
              <a:rPr lang="ru-RU" sz="1800" dirty="0" err="1"/>
              <a:t>засудження</a:t>
            </a:r>
            <a:r>
              <a:rPr lang="ru-RU" sz="1800" dirty="0"/>
              <a:t>, 26 </a:t>
            </a:r>
            <a:r>
              <a:rPr lang="ru-RU" sz="1800" dirty="0" err="1"/>
              <a:t>серпня</a:t>
            </a:r>
            <a:r>
              <a:rPr lang="ru-RU" sz="1800" dirty="0"/>
              <a:t> 2006 року, </a:t>
            </a:r>
            <a:r>
              <a:rPr lang="ru-RU" sz="1800" dirty="0" err="1"/>
              <a:t>національні</a:t>
            </a:r>
            <a:r>
              <a:rPr lang="ru-RU" sz="1800" dirty="0"/>
              <a:t> </a:t>
            </a:r>
            <a:r>
              <a:rPr lang="ru-RU" sz="1800" dirty="0" err="1"/>
              <a:t>органи</a:t>
            </a:r>
            <a:r>
              <a:rPr lang="ru-RU" sz="1800" dirty="0"/>
              <a:t> </a:t>
            </a:r>
            <a:r>
              <a:rPr lang="ru-RU" sz="1800" dirty="0" err="1"/>
              <a:t>відмовляли</a:t>
            </a:r>
            <a:r>
              <a:rPr lang="ru-RU" sz="1800" dirty="0"/>
              <a:t> в </a:t>
            </a:r>
            <a:r>
              <a:rPr lang="ru-RU" sz="1800" dirty="0" err="1"/>
              <a:t>задоволенні</a:t>
            </a:r>
            <a:r>
              <a:rPr lang="ru-RU" sz="1800" dirty="0"/>
              <a:t> </a:t>
            </a:r>
            <a:r>
              <a:rPr lang="ru-RU" sz="1800" dirty="0" err="1"/>
              <a:t>його</a:t>
            </a:r>
            <a:r>
              <a:rPr lang="ru-RU" sz="1800" dirty="0"/>
              <a:t> </a:t>
            </a:r>
            <a:r>
              <a:rPr lang="ru-RU" sz="1800" dirty="0" err="1"/>
              <a:t>клопотань</a:t>
            </a:r>
            <a:r>
              <a:rPr lang="ru-RU" sz="1800" dirty="0"/>
              <a:t> про </a:t>
            </a:r>
            <a:r>
              <a:rPr lang="ru-RU" sz="1800" dirty="0" err="1"/>
              <a:t>побачення</a:t>
            </a:r>
            <a:r>
              <a:rPr lang="ru-RU" sz="1800" dirty="0"/>
              <a:t> з родичами, а </a:t>
            </a:r>
            <a:r>
              <a:rPr lang="ru-RU" sz="1800" dirty="0" err="1"/>
              <a:t>також</a:t>
            </a:r>
            <a:r>
              <a:rPr lang="ru-RU" sz="1800" dirty="0"/>
              <a:t> </a:t>
            </a:r>
            <a:r>
              <a:rPr lang="ru-RU" sz="1800" dirty="0" err="1"/>
              <a:t>під</a:t>
            </a:r>
            <a:r>
              <a:rPr lang="ru-RU" sz="1800" dirty="0"/>
              <a:t> час </a:t>
            </a:r>
            <a:r>
              <a:rPr lang="ru-RU" sz="1800" dirty="0" err="1"/>
              <a:t>тримання</a:t>
            </a:r>
            <a:r>
              <a:rPr lang="ru-RU" sz="1800" dirty="0"/>
              <a:t> </a:t>
            </a:r>
            <a:r>
              <a:rPr lang="ru-RU" sz="1800" dirty="0" err="1"/>
              <a:t>під</a:t>
            </a:r>
            <a:r>
              <a:rPr lang="ru-RU" sz="1800" dirty="0"/>
              <a:t> </a:t>
            </a:r>
            <a:r>
              <a:rPr lang="ru-RU" sz="1800" dirty="0" err="1"/>
              <a:t>вартою</a:t>
            </a:r>
            <a:r>
              <a:rPr lang="ru-RU" sz="1800" dirty="0"/>
              <a:t> </a:t>
            </a:r>
            <a:r>
              <a:rPr lang="ru-RU" sz="1800" dirty="0" err="1"/>
              <a:t>йому</a:t>
            </a:r>
            <a:r>
              <a:rPr lang="ru-RU" sz="1800" dirty="0"/>
              <a:t> </a:t>
            </a:r>
            <a:r>
              <a:rPr lang="ru-RU" sz="1800" dirty="0" err="1"/>
              <a:t>відмовляли</a:t>
            </a:r>
            <a:r>
              <a:rPr lang="ru-RU" sz="1800" dirty="0"/>
              <a:t> в </a:t>
            </a:r>
            <a:r>
              <a:rPr lang="ru-RU" sz="1800" dirty="0" err="1"/>
              <a:t>задоволенні</a:t>
            </a:r>
            <a:r>
              <a:rPr lang="ru-RU" sz="1800" dirty="0"/>
              <a:t> </a:t>
            </a:r>
            <a:r>
              <a:rPr lang="ru-RU" sz="1800" dirty="0" err="1"/>
              <a:t>його</a:t>
            </a:r>
            <a:r>
              <a:rPr lang="ru-RU" sz="1800" dirty="0"/>
              <a:t> </a:t>
            </a:r>
            <a:r>
              <a:rPr lang="ru-RU" sz="1800" dirty="0" err="1"/>
              <a:t>клопотань</a:t>
            </a:r>
            <a:r>
              <a:rPr lang="ru-RU" sz="1800" dirty="0"/>
              <a:t> про </a:t>
            </a:r>
            <a:r>
              <a:rPr lang="ru-RU" sz="1800" dirty="0" err="1"/>
              <a:t>листування</a:t>
            </a:r>
            <a:r>
              <a:rPr lang="ru-RU" sz="1800" dirty="0"/>
              <a:t> з </a:t>
            </a:r>
            <a:r>
              <a:rPr lang="ru-RU" sz="1800" dirty="0" err="1"/>
              <a:t>рідними</a:t>
            </a:r>
            <a:r>
              <a:rPr lang="ru-RU" sz="1800" dirty="0"/>
              <a:t>.</a:t>
            </a:r>
          </a:p>
          <a:p>
            <a:r>
              <a:rPr lang="ru-RU" sz="1800" b="1" dirty="0"/>
              <a:t>36. </a:t>
            </a:r>
            <a:r>
              <a:rPr lang="ru-RU" sz="1800" dirty="0" err="1"/>
              <a:t>Окрім</a:t>
            </a:r>
            <a:r>
              <a:rPr lang="ru-RU" sz="1800" dirty="0"/>
              <a:t> того, у </a:t>
            </a:r>
            <a:r>
              <a:rPr lang="ru-RU" sz="1800" dirty="0" err="1"/>
              <a:t>нього</a:t>
            </a:r>
            <a:r>
              <a:rPr lang="ru-RU" sz="1800" dirty="0"/>
              <a:t> </a:t>
            </a:r>
            <a:r>
              <a:rPr lang="ru-RU" sz="1800" dirty="0" err="1"/>
              <a:t>вилучалася</a:t>
            </a:r>
            <a:r>
              <a:rPr lang="ru-RU" sz="1800" dirty="0"/>
              <a:t> </a:t>
            </a:r>
            <a:r>
              <a:rPr lang="ru-RU" sz="1800" dirty="0" err="1"/>
              <a:t>література</a:t>
            </a:r>
            <a:r>
              <a:rPr lang="ru-RU" sz="1800" dirty="0"/>
              <a:t> та </a:t>
            </a:r>
            <a:r>
              <a:rPr lang="ru-RU" sz="1800" dirty="0" err="1"/>
              <a:t>елементи</a:t>
            </a:r>
            <a:r>
              <a:rPr lang="ru-RU" sz="1800" dirty="0"/>
              <a:t> </a:t>
            </a:r>
            <a:r>
              <a:rPr lang="ru-RU" sz="1800" dirty="0" err="1"/>
              <a:t>релігійного</a:t>
            </a:r>
            <a:r>
              <a:rPr lang="ru-RU" sz="1800" dirty="0"/>
              <a:t> культу </a:t>
            </a:r>
            <a:r>
              <a:rPr lang="ru-RU" sz="1800" dirty="0" err="1"/>
              <a:t>працівниками</a:t>
            </a:r>
            <a:r>
              <a:rPr lang="ru-RU" sz="1800" dirty="0"/>
              <a:t> СІЗО. </a:t>
            </a:r>
            <a:r>
              <a:rPr lang="ru-RU" sz="1800" dirty="0" err="1"/>
              <a:t>Заявнику</a:t>
            </a:r>
            <a:r>
              <a:rPr lang="ru-RU" sz="1800" dirty="0"/>
              <a:t> не </a:t>
            </a:r>
            <a:r>
              <a:rPr lang="ru-RU" sz="1800" dirty="0" err="1"/>
              <a:t>було</a:t>
            </a:r>
            <a:r>
              <a:rPr lang="ru-RU" sz="1800" dirty="0"/>
              <a:t> дозволено </a:t>
            </a:r>
            <a:r>
              <a:rPr lang="ru-RU" sz="1800" dirty="0" err="1"/>
              <a:t>відвідувати</a:t>
            </a:r>
            <a:r>
              <a:rPr lang="ru-RU" sz="1800" dirty="0"/>
              <a:t> </a:t>
            </a:r>
            <a:r>
              <a:rPr lang="ru-RU" sz="1800" dirty="0" err="1"/>
              <a:t>церкву</a:t>
            </a:r>
            <a:r>
              <a:rPr lang="ru-RU" sz="1800" dirty="0"/>
              <a:t> на </a:t>
            </a:r>
            <a:r>
              <a:rPr lang="ru-RU" sz="1800" dirty="0" err="1"/>
              <a:t>території</a:t>
            </a:r>
            <a:r>
              <a:rPr lang="ru-RU" sz="1800" dirty="0"/>
              <a:t> закладу. </a:t>
            </a:r>
            <a:r>
              <a:rPr lang="ru-RU" sz="1800" dirty="0" err="1"/>
              <a:t>Його</a:t>
            </a:r>
            <a:r>
              <a:rPr lang="ru-RU" sz="1800" dirty="0"/>
              <a:t> </a:t>
            </a:r>
            <a:r>
              <a:rPr lang="ru-RU" sz="1800" dirty="0" err="1"/>
              <a:t>клопотання</a:t>
            </a:r>
            <a:r>
              <a:rPr lang="ru-RU" sz="1800" dirty="0"/>
              <a:t> про </a:t>
            </a:r>
            <a:r>
              <a:rPr lang="ru-RU" sz="1800" dirty="0" err="1"/>
              <a:t>надання</a:t>
            </a:r>
            <a:r>
              <a:rPr lang="ru-RU" sz="1800" dirty="0"/>
              <a:t> </a:t>
            </a:r>
            <a:r>
              <a:rPr lang="ru-RU" sz="1800" dirty="0" err="1"/>
              <a:t>дозволу</a:t>
            </a:r>
            <a:r>
              <a:rPr lang="ru-RU" sz="1800" dirty="0"/>
              <a:t> на </a:t>
            </a:r>
            <a:r>
              <a:rPr lang="ru-RU" sz="1800" dirty="0" err="1"/>
              <a:t>побачення</a:t>
            </a:r>
            <a:r>
              <a:rPr lang="ru-RU" sz="1800" dirty="0"/>
              <a:t> </a:t>
            </a:r>
            <a:r>
              <a:rPr lang="ru-RU" sz="1800" dirty="0" err="1"/>
              <a:t>зі</a:t>
            </a:r>
            <a:r>
              <a:rPr lang="ru-RU" sz="1800" dirty="0"/>
              <a:t> </a:t>
            </a:r>
            <a:r>
              <a:rPr lang="ru-RU" sz="1800" dirty="0" err="1"/>
              <a:t>священиком</a:t>
            </a:r>
            <a:r>
              <a:rPr lang="ru-RU" sz="1800" dirty="0"/>
              <a:t> </a:t>
            </a:r>
            <a:r>
              <a:rPr lang="ru-RU" sz="1800" dirty="0" err="1"/>
              <a:t>також</a:t>
            </a:r>
            <a:r>
              <a:rPr lang="ru-RU" sz="1800" dirty="0"/>
              <a:t> </a:t>
            </a:r>
            <a:r>
              <a:rPr lang="ru-RU" sz="1800" dirty="0" err="1"/>
              <a:t>залишилося</a:t>
            </a:r>
            <a:r>
              <a:rPr lang="ru-RU" sz="1800" dirty="0"/>
              <a:t> без </a:t>
            </a:r>
            <a:r>
              <a:rPr lang="ru-RU" sz="1800" dirty="0" err="1"/>
              <a:t>відповіді</a:t>
            </a:r>
            <a:r>
              <a:rPr lang="ru-RU" sz="1800" dirty="0"/>
              <a:t>.</a:t>
            </a:r>
          </a:p>
          <a:p>
            <a:r>
              <a:rPr lang="ru-RU" sz="1800" b="1" dirty="0"/>
              <a:t>37. </a:t>
            </a:r>
            <a:r>
              <a:rPr lang="ru-RU" sz="1800" dirty="0" err="1"/>
              <a:t>Наведені</a:t>
            </a:r>
            <a:r>
              <a:rPr lang="ru-RU" sz="1800" dirty="0"/>
              <a:t> доводи </a:t>
            </a:r>
            <a:r>
              <a:rPr lang="ru-RU" sz="1800" dirty="0" err="1"/>
              <a:t>заявника</a:t>
            </a:r>
            <a:r>
              <a:rPr lang="ru-RU" sz="1800" dirty="0"/>
              <a:t> ЄСПЛ </a:t>
            </a:r>
            <a:r>
              <a:rPr lang="ru-RU" sz="1800" dirty="0" err="1"/>
              <a:t>визнав</a:t>
            </a:r>
            <a:r>
              <a:rPr lang="ru-RU" sz="1800" dirty="0"/>
              <a:t> </a:t>
            </a:r>
            <a:r>
              <a:rPr lang="ru-RU" sz="1800" dirty="0" err="1"/>
              <a:t>обґрунтованими</a:t>
            </a:r>
            <a:r>
              <a:rPr lang="ru-RU" sz="1800" dirty="0"/>
              <a:t>. </a:t>
            </a:r>
            <a:r>
              <a:rPr lang="ru-RU" sz="1800" dirty="0" err="1"/>
              <a:t>Проте</a:t>
            </a:r>
            <a:r>
              <a:rPr lang="ru-RU" sz="1800" dirty="0"/>
              <a:t> </a:t>
            </a:r>
            <a:r>
              <a:rPr lang="ru-RU" sz="1800" dirty="0" err="1"/>
              <a:t>рішення</a:t>
            </a:r>
            <a:r>
              <a:rPr lang="ru-RU" sz="1800" dirty="0"/>
              <a:t> Суду не </a:t>
            </a:r>
            <a:r>
              <a:rPr lang="ru-RU" sz="1800" dirty="0" err="1"/>
              <a:t>містить</a:t>
            </a:r>
            <a:r>
              <a:rPr lang="ru-RU" sz="1800" dirty="0"/>
              <a:t> </a:t>
            </a:r>
            <a:r>
              <a:rPr lang="ru-RU" sz="1800" dirty="0" err="1"/>
              <a:t>висновків</a:t>
            </a:r>
            <a:r>
              <a:rPr lang="ru-RU" sz="1800" dirty="0"/>
              <a:t>, </a:t>
            </a:r>
            <a:r>
              <a:rPr lang="ru-RU" sz="1800" dirty="0" err="1"/>
              <a:t>що</a:t>
            </a:r>
            <a:r>
              <a:rPr lang="ru-RU" sz="1800" dirty="0"/>
              <a:t> </a:t>
            </a:r>
            <a:r>
              <a:rPr lang="ru-RU" sz="1800" dirty="0" err="1"/>
              <a:t>встановлені</a:t>
            </a:r>
            <a:r>
              <a:rPr lang="ru-RU" sz="1800" dirty="0"/>
              <a:t> </a:t>
            </a:r>
            <a:r>
              <a:rPr lang="ru-RU" sz="1800" dirty="0" err="1"/>
              <a:t>щодо</a:t>
            </a:r>
            <a:r>
              <a:rPr lang="ru-RU" sz="1800" dirty="0"/>
              <a:t> </a:t>
            </a:r>
            <a:r>
              <a:rPr lang="ru-RU" sz="1800" dirty="0" err="1"/>
              <a:t>засудженого</a:t>
            </a:r>
            <a:r>
              <a:rPr lang="ru-RU" sz="1800" dirty="0"/>
              <a:t> </a:t>
            </a:r>
            <a:r>
              <a:rPr lang="ru-RU" sz="1800" dirty="0" err="1"/>
              <a:t>порушення</a:t>
            </a:r>
            <a:r>
              <a:rPr lang="ru-RU" sz="1800" dirty="0"/>
              <a:t> </a:t>
            </a:r>
            <a:r>
              <a:rPr lang="ru-RU" sz="1800" dirty="0" err="1"/>
              <a:t>Конвенції</a:t>
            </a:r>
            <a:r>
              <a:rPr lang="ru-RU" sz="1800" dirty="0"/>
              <a:t> </a:t>
            </a:r>
            <a:r>
              <a:rPr lang="ru-RU" sz="1800" dirty="0" err="1"/>
              <a:t>були</a:t>
            </a:r>
            <a:r>
              <a:rPr lang="ru-RU" sz="1800" dirty="0"/>
              <a:t> </a:t>
            </a:r>
            <a:r>
              <a:rPr lang="ru-RU" sz="1800" dirty="0" err="1"/>
              <a:t>спричинені</a:t>
            </a:r>
            <a:r>
              <a:rPr lang="ru-RU" sz="1800" dirty="0"/>
              <a:t> </a:t>
            </a:r>
            <a:r>
              <a:rPr lang="ru-RU" sz="1800" dirty="0" err="1"/>
              <a:t>рішеннями</a:t>
            </a:r>
            <a:r>
              <a:rPr lang="ru-RU" sz="1800" dirty="0"/>
              <a:t>, </a:t>
            </a:r>
            <a:r>
              <a:rPr lang="ru-RU" sz="1800" dirty="0" err="1"/>
              <a:t>ухваленими</a:t>
            </a:r>
            <a:r>
              <a:rPr lang="ru-RU" sz="1800" dirty="0"/>
              <a:t> в межах </a:t>
            </a:r>
            <a:r>
              <a:rPr lang="ru-RU" sz="1800" dirty="0" err="1"/>
              <a:t>кримінального</a:t>
            </a:r>
            <a:r>
              <a:rPr lang="ru-RU" sz="1800" dirty="0"/>
              <a:t> </a:t>
            </a:r>
            <a:r>
              <a:rPr lang="ru-RU" sz="1800" dirty="0" err="1"/>
              <a:t>провадження</a:t>
            </a:r>
            <a:r>
              <a:rPr lang="ru-RU" sz="1800" dirty="0"/>
              <a:t>, </a:t>
            </a:r>
            <a:r>
              <a:rPr lang="ru-RU" sz="1800" dirty="0" err="1"/>
              <a:t>які</a:t>
            </a:r>
            <a:r>
              <a:rPr lang="ru-RU" sz="1800" dirty="0"/>
              <a:t> й </a:t>
            </a:r>
            <a:r>
              <a:rPr lang="ru-RU" sz="1800" dirty="0" err="1"/>
              <a:t>надалі</a:t>
            </a:r>
            <a:r>
              <a:rPr lang="ru-RU" sz="1800" dirty="0"/>
              <a:t> </a:t>
            </a:r>
            <a:r>
              <a:rPr lang="ru-RU" sz="1800" dirty="0" err="1"/>
              <a:t>зумовлюють</a:t>
            </a:r>
            <a:r>
              <a:rPr lang="ru-RU" sz="1800" dirty="0"/>
              <a:t> </a:t>
            </a:r>
            <a:r>
              <a:rPr lang="ru-RU" sz="1800" dirty="0" err="1"/>
              <a:t>шкідливі</a:t>
            </a:r>
            <a:r>
              <a:rPr lang="ru-RU" sz="1800" dirty="0"/>
              <a:t> </a:t>
            </a:r>
            <a:r>
              <a:rPr lang="ru-RU" sz="1800" dirty="0" err="1"/>
              <a:t>наслідки</a:t>
            </a:r>
            <a:r>
              <a:rPr lang="ru-RU" sz="1800" dirty="0"/>
              <a:t> та не </a:t>
            </a:r>
            <a:r>
              <a:rPr lang="ru-RU" sz="1800" dirty="0" err="1"/>
              <a:t>можуть</a:t>
            </a:r>
            <a:r>
              <a:rPr lang="ru-RU" sz="1800" dirty="0"/>
              <a:t> бути </a:t>
            </a:r>
            <a:r>
              <a:rPr lang="ru-RU" sz="1800" dirty="0" err="1"/>
              <a:t>усунуті</a:t>
            </a:r>
            <a:r>
              <a:rPr lang="ru-RU" sz="1800" dirty="0"/>
              <a:t> (</a:t>
            </a:r>
            <a:r>
              <a:rPr lang="ru-RU" sz="1800" dirty="0" err="1"/>
              <a:t>виправлені</a:t>
            </a:r>
            <a:r>
              <a:rPr lang="ru-RU" sz="1800" dirty="0"/>
              <a:t>) </a:t>
            </a:r>
            <a:r>
              <a:rPr lang="ru-RU" sz="1800" dirty="0" err="1"/>
              <a:t>іншим</a:t>
            </a:r>
            <a:r>
              <a:rPr lang="ru-RU" sz="1800" dirty="0"/>
              <a:t> способом, </a:t>
            </a:r>
            <a:r>
              <a:rPr lang="ru-RU" sz="1800" dirty="0" err="1"/>
              <a:t>аніж</a:t>
            </a:r>
            <a:r>
              <a:rPr lang="ru-RU" sz="1800" dirty="0"/>
              <a:t> </a:t>
            </a:r>
            <a:r>
              <a:rPr lang="ru-RU" sz="1800" dirty="0" err="1"/>
              <a:t>під</a:t>
            </a:r>
            <a:r>
              <a:rPr lang="ru-RU" sz="1800" dirty="0"/>
              <a:t> час повторного </a:t>
            </a:r>
            <a:r>
              <a:rPr lang="ru-RU" sz="1800" dirty="0" err="1"/>
              <a:t>розгляду</a:t>
            </a:r>
            <a:r>
              <a:rPr lang="ru-RU" sz="1800" dirty="0"/>
              <a:t> </a:t>
            </a:r>
            <a:r>
              <a:rPr lang="ru-RU" sz="1800" dirty="0" err="1"/>
              <a:t>справи</a:t>
            </a:r>
            <a:r>
              <a:rPr lang="ru-RU" sz="1800" dirty="0" smtClean="0"/>
              <a:t>.</a:t>
            </a:r>
            <a:endParaRPr lang="ru-RU" sz="1800" dirty="0"/>
          </a:p>
        </p:txBody>
      </p:sp>
    </p:spTree>
    <p:extLst>
      <p:ext uri="{BB962C8B-B14F-4D97-AF65-F5344CB8AC3E}">
        <p14:creationId xmlns:p14="http://schemas.microsoft.com/office/powerpoint/2010/main" val="146559998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0616"/>
          </a:xfrm>
        </p:spPr>
        <p:txBody>
          <a:bodyPr>
            <a:normAutofit fontScale="90000"/>
          </a:bodyPr>
          <a:lstStyle/>
          <a:p>
            <a:endParaRPr lang="en-US" dirty="0"/>
          </a:p>
        </p:txBody>
      </p:sp>
      <p:sp>
        <p:nvSpPr>
          <p:cNvPr id="3" name="Объект 2"/>
          <p:cNvSpPr>
            <a:spLocks noGrp="1"/>
          </p:cNvSpPr>
          <p:nvPr>
            <p:ph idx="1"/>
          </p:nvPr>
        </p:nvSpPr>
        <p:spPr>
          <a:xfrm>
            <a:off x="457200" y="908720"/>
            <a:ext cx="8229600" cy="5415880"/>
          </a:xfrm>
        </p:spPr>
        <p:txBody>
          <a:bodyPr>
            <a:normAutofit fontScale="62500" lnSpcReduction="20000"/>
          </a:bodyPr>
          <a:lstStyle/>
          <a:p>
            <a:r>
              <a:rPr lang="ru-RU" sz="3200" b="1" dirty="0"/>
              <a:t>38. </a:t>
            </a:r>
            <a:r>
              <a:rPr lang="ru-RU" sz="3200" dirty="0" err="1"/>
              <a:t>Варто</a:t>
            </a:r>
            <a:r>
              <a:rPr lang="ru-RU" sz="3200" dirty="0"/>
              <a:t> </a:t>
            </a:r>
            <a:r>
              <a:rPr lang="ru-RU" sz="3200" dirty="0" err="1"/>
              <a:t>зауважити</a:t>
            </a:r>
            <a:r>
              <a:rPr lang="ru-RU" sz="3200" dirty="0"/>
              <a:t>, </a:t>
            </a:r>
            <a:r>
              <a:rPr lang="ru-RU" sz="3200" dirty="0" err="1"/>
              <a:t>що</a:t>
            </a:r>
            <a:r>
              <a:rPr lang="ru-RU" sz="3200" dirty="0"/>
              <a:t> </a:t>
            </a:r>
            <a:r>
              <a:rPr lang="ru-RU" sz="3200" dirty="0" err="1"/>
              <a:t>встановлені</a:t>
            </a:r>
            <a:r>
              <a:rPr lang="ru-RU" sz="3200" dirty="0"/>
              <a:t> ЄСПЛ </a:t>
            </a:r>
            <a:r>
              <a:rPr lang="ru-RU" sz="3200" dirty="0" err="1"/>
              <a:t>порушення</a:t>
            </a:r>
            <a:r>
              <a:rPr lang="ru-RU" sz="3200" dirty="0"/>
              <a:t> статей 8 та 9 </a:t>
            </a:r>
            <a:r>
              <a:rPr lang="ru-RU" sz="3200" dirty="0" err="1"/>
              <a:t>Конвенції</a:t>
            </a:r>
            <a:r>
              <a:rPr lang="ru-RU" sz="3200" dirty="0"/>
              <a:t> </a:t>
            </a:r>
            <a:r>
              <a:rPr lang="ru-RU" sz="3200" dirty="0" err="1"/>
              <a:t>відбувались</a:t>
            </a:r>
            <a:r>
              <a:rPr lang="ru-RU" sz="3200" dirty="0"/>
              <a:t> при </a:t>
            </a:r>
            <a:r>
              <a:rPr lang="ru-RU" sz="3200" dirty="0" err="1" smtClean="0"/>
              <a:t>триманні</a:t>
            </a:r>
            <a:r>
              <a:rPr lang="uk-UA" sz="3200" dirty="0" smtClean="0"/>
              <a:t> </a:t>
            </a:r>
            <a:r>
              <a:rPr lang="ru-RU" sz="3200" dirty="0" smtClean="0"/>
              <a:t>ОСОБА_3 </a:t>
            </a:r>
            <a:r>
              <a:rPr lang="ru-RU" sz="3200" dirty="0"/>
              <a:t>у СІЗО </a:t>
            </a:r>
            <a:r>
              <a:rPr lang="ru-RU" sz="3200" dirty="0" err="1"/>
              <a:t>під</a:t>
            </a:r>
            <a:r>
              <a:rPr lang="ru-RU" sz="3200" dirty="0"/>
              <a:t> час </a:t>
            </a:r>
            <a:r>
              <a:rPr lang="ru-RU" sz="3200" dirty="0" err="1"/>
              <a:t>його</a:t>
            </a:r>
            <a:r>
              <a:rPr lang="ru-RU" sz="3200" dirty="0"/>
              <a:t> </a:t>
            </a:r>
            <a:r>
              <a:rPr lang="ru-RU" sz="3200" dirty="0" err="1"/>
              <a:t>попереднього</a:t>
            </a:r>
            <a:r>
              <a:rPr lang="ru-RU" sz="3200" dirty="0"/>
              <a:t> </a:t>
            </a:r>
            <a:r>
              <a:rPr lang="ru-RU" sz="3200" dirty="0" err="1"/>
              <a:t>ув'язнення</a:t>
            </a:r>
            <a:r>
              <a:rPr lang="ru-RU" sz="3200" dirty="0"/>
              <a:t>, не </a:t>
            </a:r>
            <a:r>
              <a:rPr lang="ru-RU" sz="3200" dirty="0" err="1"/>
              <a:t>впливали</a:t>
            </a:r>
            <a:r>
              <a:rPr lang="ru-RU" sz="3200" dirty="0"/>
              <a:t> на </a:t>
            </a:r>
            <a:r>
              <a:rPr lang="ru-RU" sz="3200" dirty="0" err="1"/>
              <a:t>загальну</a:t>
            </a:r>
            <a:r>
              <a:rPr lang="ru-RU" sz="3200" dirty="0"/>
              <a:t> </a:t>
            </a:r>
            <a:r>
              <a:rPr lang="ru-RU" sz="3200" dirty="0" err="1"/>
              <a:t>справедливість</a:t>
            </a:r>
            <a:r>
              <a:rPr lang="ru-RU" sz="3200" dirty="0"/>
              <a:t> судового </a:t>
            </a:r>
            <a:r>
              <a:rPr lang="ru-RU" sz="3200" dirty="0" err="1"/>
              <a:t>розгляду</a:t>
            </a:r>
            <a:r>
              <a:rPr lang="ru-RU" sz="3200" dirty="0"/>
              <a:t>, </a:t>
            </a:r>
            <a:r>
              <a:rPr lang="ru-RU" sz="3200" dirty="0" err="1"/>
              <a:t>що</a:t>
            </a:r>
            <a:r>
              <a:rPr lang="ru-RU" sz="3200" dirty="0"/>
              <a:t>, у свою </a:t>
            </a:r>
            <a:r>
              <a:rPr lang="ru-RU" sz="3200" dirty="0" err="1"/>
              <a:t>чергу</a:t>
            </a:r>
            <a:r>
              <a:rPr lang="ru-RU" sz="3200" dirty="0"/>
              <a:t>, не </a:t>
            </a:r>
            <a:r>
              <a:rPr lang="ru-RU" sz="3200" dirty="0" err="1"/>
              <a:t>обумовлює</a:t>
            </a:r>
            <a:r>
              <a:rPr lang="ru-RU" sz="3200" dirty="0"/>
              <a:t> </a:t>
            </a:r>
            <a:r>
              <a:rPr lang="ru-RU" sz="3200" dirty="0" err="1"/>
              <a:t>визнання</a:t>
            </a:r>
            <a:r>
              <a:rPr lang="ru-RU" sz="3200" dirty="0"/>
              <a:t> </a:t>
            </a:r>
            <a:r>
              <a:rPr lang="ru-RU" sz="3200" dirty="0" err="1"/>
              <a:t>незаконності</a:t>
            </a:r>
            <a:r>
              <a:rPr lang="ru-RU" sz="3200" dirty="0"/>
              <a:t> </a:t>
            </a:r>
            <a:r>
              <a:rPr lang="ru-RU" sz="3200" dirty="0" err="1"/>
              <a:t>остаточних</a:t>
            </a:r>
            <a:r>
              <a:rPr lang="ru-RU" sz="3200" dirty="0"/>
              <a:t> </a:t>
            </a:r>
            <a:r>
              <a:rPr lang="ru-RU" sz="3200" dirty="0" err="1"/>
              <a:t>судових</a:t>
            </a:r>
            <a:r>
              <a:rPr lang="ru-RU" sz="3200" dirty="0"/>
              <a:t> </a:t>
            </a:r>
            <a:r>
              <a:rPr lang="ru-RU" sz="3200" dirty="0" err="1"/>
              <a:t>рішень</a:t>
            </a:r>
            <a:r>
              <a:rPr lang="ru-RU" sz="3200" dirty="0"/>
              <a:t>, </a:t>
            </a:r>
            <a:r>
              <a:rPr lang="ru-RU" sz="3200" dirty="0" err="1"/>
              <a:t>ухвалених</a:t>
            </a:r>
            <a:r>
              <a:rPr lang="ru-RU" sz="3200" dirty="0"/>
              <a:t> при </a:t>
            </a:r>
            <a:r>
              <a:rPr lang="ru-RU" sz="3200" dirty="0" err="1"/>
              <a:t>вирішенні</a:t>
            </a:r>
            <a:r>
              <a:rPr lang="ru-RU" sz="3200" dirty="0"/>
              <a:t> </a:t>
            </a:r>
            <a:r>
              <a:rPr lang="ru-RU" sz="3200" dirty="0" err="1"/>
              <a:t>справи</a:t>
            </a:r>
            <a:r>
              <a:rPr lang="ru-RU" sz="3200" dirty="0"/>
              <a:t> по </a:t>
            </a:r>
            <a:r>
              <a:rPr lang="ru-RU" sz="3200" dirty="0" err="1"/>
              <a:t>суті</a:t>
            </a:r>
            <a:r>
              <a:rPr lang="ru-RU" sz="3200" dirty="0"/>
              <a:t>.</a:t>
            </a:r>
          </a:p>
          <a:p>
            <a:r>
              <a:rPr lang="ru-RU" sz="3200" b="1" dirty="0"/>
              <a:t>39. </a:t>
            </a:r>
            <a:r>
              <a:rPr lang="ru-RU" sz="3200" dirty="0" err="1"/>
              <a:t>Водночас</a:t>
            </a:r>
            <a:r>
              <a:rPr lang="ru-RU" sz="3200" dirty="0"/>
              <a:t> </a:t>
            </a:r>
            <a:r>
              <a:rPr lang="ru-RU" sz="3200" dirty="0" err="1"/>
              <a:t>посилання</a:t>
            </a:r>
            <a:r>
              <a:rPr lang="ru-RU" sz="3200" dirty="0"/>
              <a:t> </a:t>
            </a:r>
            <a:r>
              <a:rPr lang="ru-RU" sz="3200" dirty="0" err="1"/>
              <a:t>заявника</a:t>
            </a:r>
            <a:r>
              <a:rPr lang="ru-RU" sz="3200" dirty="0"/>
              <a:t> на </a:t>
            </a:r>
            <a:r>
              <a:rPr lang="ru-RU" sz="3200" dirty="0" err="1"/>
              <a:t>порушення</a:t>
            </a:r>
            <a:r>
              <a:rPr lang="ru-RU" sz="3200" dirty="0"/>
              <a:t> </a:t>
            </a:r>
            <a:r>
              <a:rPr lang="ru-RU" sz="3200" dirty="0" err="1"/>
              <a:t>його</a:t>
            </a:r>
            <a:r>
              <a:rPr lang="ru-RU" sz="3200" dirty="0"/>
              <a:t> права на </a:t>
            </a:r>
            <a:r>
              <a:rPr lang="ru-RU" sz="3200" dirty="0" err="1"/>
              <a:t>захист</a:t>
            </a:r>
            <a:r>
              <a:rPr lang="ru-RU" sz="3200" dirty="0"/>
              <a:t>, яке, на </a:t>
            </a:r>
            <a:r>
              <a:rPr lang="ru-RU" sz="3200" dirty="0" err="1"/>
              <a:t>його</a:t>
            </a:r>
            <a:r>
              <a:rPr lang="ru-RU" sz="3200" dirty="0"/>
              <a:t> думку, </a:t>
            </a:r>
            <a:r>
              <a:rPr lang="ru-RU" sz="3200" dirty="0" err="1"/>
              <a:t>було</a:t>
            </a:r>
            <a:r>
              <a:rPr lang="ru-RU" sz="3200" dirty="0"/>
              <a:t> </a:t>
            </a:r>
            <a:r>
              <a:rPr lang="ru-RU" sz="3200" dirty="0" err="1"/>
              <a:t>непоправно</a:t>
            </a:r>
            <a:r>
              <a:rPr lang="ru-RU" sz="3200" dirty="0"/>
              <a:t> порушено через </a:t>
            </a:r>
            <a:r>
              <a:rPr lang="ru-RU" sz="3200" dirty="0" err="1"/>
              <a:t>обмеження</a:t>
            </a:r>
            <a:r>
              <a:rPr lang="ru-RU" sz="3200" dirty="0"/>
              <a:t> доступу до адвоката, не </a:t>
            </a:r>
            <a:r>
              <a:rPr lang="ru-RU" sz="3200" dirty="0" err="1"/>
              <a:t>було</a:t>
            </a:r>
            <a:r>
              <a:rPr lang="ru-RU" sz="3200" dirty="0"/>
              <a:t> </a:t>
            </a:r>
            <a:r>
              <a:rPr lang="ru-RU" sz="3200" dirty="0" err="1"/>
              <a:t>підтверджено</a:t>
            </a:r>
            <a:r>
              <a:rPr lang="ru-RU" sz="3200" dirty="0"/>
              <a:t>. Як </a:t>
            </a:r>
            <a:r>
              <a:rPr lang="ru-RU" sz="3200" dirty="0" err="1"/>
              <a:t>убачається</a:t>
            </a:r>
            <a:r>
              <a:rPr lang="ru-RU" sz="3200" dirty="0"/>
              <a:t> </a:t>
            </a:r>
            <a:r>
              <a:rPr lang="ru-RU" sz="3200" dirty="0" err="1"/>
              <a:t>зі</a:t>
            </a:r>
            <a:r>
              <a:rPr lang="ru-RU" sz="3200" dirty="0"/>
              <a:t> </a:t>
            </a:r>
            <a:r>
              <a:rPr lang="ru-RU" sz="3200" dirty="0" err="1"/>
              <a:t>змісту</a:t>
            </a:r>
            <a:r>
              <a:rPr lang="ru-RU" sz="3200" dirty="0"/>
              <a:t> </a:t>
            </a:r>
            <a:r>
              <a:rPr lang="ru-RU" sz="3200" dirty="0" err="1"/>
              <a:t>рішення</a:t>
            </a:r>
            <a:r>
              <a:rPr lang="ru-RU" sz="3200" dirty="0"/>
              <a:t> ЄСПЛ, не </a:t>
            </a:r>
            <a:r>
              <a:rPr lang="ru-RU" sz="3200" dirty="0" err="1"/>
              <a:t>встановлено</a:t>
            </a:r>
            <a:r>
              <a:rPr lang="ru-RU" sz="3200" dirty="0"/>
              <a:t> </a:t>
            </a:r>
            <a:r>
              <a:rPr lang="ru-RU" sz="3200" dirty="0" err="1"/>
              <a:t>порушення</a:t>
            </a:r>
            <a:r>
              <a:rPr lang="ru-RU" sz="3200" dirty="0"/>
              <a:t> пункту 1 і </a:t>
            </a:r>
            <a:r>
              <a:rPr lang="ru-RU" sz="3200" dirty="0" err="1"/>
              <a:t>підпункту</a:t>
            </a:r>
            <a:r>
              <a:rPr lang="ru-RU" sz="3200" dirty="0"/>
              <a:t> «с» пункту 3 </a:t>
            </a:r>
            <a:r>
              <a:rPr lang="ru-RU" sz="3200" dirty="0" err="1"/>
              <a:t>статті</a:t>
            </a:r>
            <a:r>
              <a:rPr lang="ru-RU" sz="3200" dirty="0"/>
              <a:t> 6 </a:t>
            </a:r>
            <a:r>
              <a:rPr lang="ru-RU" sz="3200" dirty="0" err="1"/>
              <a:t>Конвенції</a:t>
            </a:r>
            <a:r>
              <a:rPr lang="ru-RU" sz="3200" dirty="0"/>
              <a:t>, </a:t>
            </a:r>
            <a:r>
              <a:rPr lang="ru-RU" sz="3200" dirty="0" err="1"/>
              <a:t>оскільки</a:t>
            </a:r>
            <a:r>
              <a:rPr lang="ru-RU" sz="3200" dirty="0"/>
              <a:t> </a:t>
            </a:r>
            <a:r>
              <a:rPr lang="ru-RU" sz="3200" dirty="0" err="1"/>
              <a:t>обмеження</a:t>
            </a:r>
            <a:r>
              <a:rPr lang="ru-RU" sz="3200" dirty="0"/>
              <a:t> права на </a:t>
            </a:r>
            <a:r>
              <a:rPr lang="ru-RU" sz="3200" dirty="0" err="1"/>
              <a:t>захист</a:t>
            </a:r>
            <a:r>
              <a:rPr lang="ru-RU" sz="3200" dirty="0"/>
              <a:t>, на яке </a:t>
            </a:r>
            <a:r>
              <a:rPr lang="ru-RU" sz="3200" dirty="0" err="1"/>
              <a:t>посилався</a:t>
            </a:r>
            <a:r>
              <a:rPr lang="ru-RU" sz="3200" dirty="0"/>
              <a:t> ОСОБА_3, не </a:t>
            </a:r>
            <a:r>
              <a:rPr lang="ru-RU" sz="3200" dirty="0" err="1"/>
              <a:t>вплинуло</a:t>
            </a:r>
            <a:r>
              <a:rPr lang="ru-RU" sz="3200" dirty="0"/>
              <a:t> на </a:t>
            </a:r>
            <a:r>
              <a:rPr lang="ru-RU" sz="3200" dirty="0" err="1"/>
              <a:t>загальну</a:t>
            </a:r>
            <a:r>
              <a:rPr lang="ru-RU" sz="3200" dirty="0"/>
              <a:t> </a:t>
            </a:r>
            <a:r>
              <a:rPr lang="ru-RU" sz="3200" dirty="0" err="1"/>
              <a:t>справедливість</a:t>
            </a:r>
            <a:r>
              <a:rPr lang="ru-RU" sz="3200" dirty="0"/>
              <a:t> </a:t>
            </a:r>
            <a:r>
              <a:rPr lang="ru-RU" sz="3200" dirty="0" err="1"/>
              <a:t>провадження</a:t>
            </a:r>
            <a:r>
              <a:rPr lang="ru-RU" sz="3200" dirty="0"/>
              <a:t> </a:t>
            </a:r>
            <a:r>
              <a:rPr lang="ru-RU" sz="3200" dirty="0" err="1"/>
              <a:t>щодо</a:t>
            </a:r>
            <a:r>
              <a:rPr lang="ru-RU" sz="3200" dirty="0"/>
              <a:t> </a:t>
            </a:r>
            <a:r>
              <a:rPr lang="ru-RU" sz="3200" dirty="0" err="1"/>
              <a:t>нього</a:t>
            </a:r>
            <a:r>
              <a:rPr lang="ru-RU" sz="3200" dirty="0"/>
              <a:t>.</a:t>
            </a:r>
          </a:p>
          <a:p>
            <a:r>
              <a:rPr lang="ru-RU" sz="3200" b="1" dirty="0"/>
              <a:t>40. </a:t>
            </a:r>
            <a:r>
              <a:rPr lang="ru-RU" sz="3200" dirty="0" err="1"/>
              <a:t>Загальні</a:t>
            </a:r>
            <a:r>
              <a:rPr lang="ru-RU" sz="3200" dirty="0"/>
              <a:t> </a:t>
            </a:r>
            <a:r>
              <a:rPr lang="ru-RU" sz="3200" dirty="0" err="1"/>
              <a:t>принципи</a:t>
            </a:r>
            <a:r>
              <a:rPr lang="ru-RU" sz="3200" dirty="0"/>
              <a:t>, </a:t>
            </a:r>
            <a:r>
              <a:rPr lang="ru-RU" sz="3200" dirty="0" err="1"/>
              <a:t>яких</a:t>
            </a:r>
            <a:r>
              <a:rPr lang="ru-RU" sz="3200" dirty="0"/>
              <a:t> </a:t>
            </a:r>
            <a:r>
              <a:rPr lang="ru-RU" sz="3200" dirty="0" err="1"/>
              <a:t>дотримувався</a:t>
            </a:r>
            <a:r>
              <a:rPr lang="ru-RU" sz="3200" dirty="0"/>
              <a:t> ЄСПЛ при </a:t>
            </a:r>
            <a:r>
              <a:rPr lang="ru-RU" sz="3200" dirty="0" err="1"/>
              <a:t>розгляді</a:t>
            </a:r>
            <a:r>
              <a:rPr lang="ru-RU" sz="3200" dirty="0"/>
              <a:t> заяви ОСОБА_3, - </a:t>
            </a:r>
            <a:r>
              <a:rPr lang="ru-RU" sz="3200" dirty="0" err="1"/>
              <a:t>оцінка</a:t>
            </a:r>
            <a:r>
              <a:rPr lang="ru-RU" sz="3200" dirty="0"/>
              <a:t> та </a:t>
            </a:r>
            <a:r>
              <a:rPr lang="ru-RU" sz="3200" dirty="0" err="1"/>
              <a:t>аналіз</a:t>
            </a:r>
            <a:r>
              <a:rPr lang="ru-RU" sz="3200" dirty="0"/>
              <a:t> </a:t>
            </a:r>
            <a:r>
              <a:rPr lang="ru-RU" sz="3200" dirty="0" err="1"/>
              <a:t>наведених</a:t>
            </a:r>
            <a:r>
              <a:rPr lang="ru-RU" sz="3200" dirty="0"/>
              <a:t> ним </a:t>
            </a:r>
            <a:r>
              <a:rPr lang="ru-RU" sz="3200" dirty="0" err="1"/>
              <a:t>фактів</a:t>
            </a:r>
            <a:r>
              <a:rPr lang="ru-RU" sz="3200" dirty="0"/>
              <a:t>, </a:t>
            </a:r>
            <a:r>
              <a:rPr lang="ru-RU" sz="3200" dirty="0" err="1"/>
              <a:t>констатований</a:t>
            </a:r>
            <a:r>
              <a:rPr lang="ru-RU" sz="3200" dirty="0"/>
              <a:t> характер (</a:t>
            </a:r>
            <a:r>
              <a:rPr lang="ru-RU" sz="3200" dirty="0" err="1"/>
              <a:t>зміст</a:t>
            </a:r>
            <a:r>
              <a:rPr lang="ru-RU" sz="3200" dirty="0"/>
              <a:t>) </a:t>
            </a:r>
            <a:r>
              <a:rPr lang="ru-RU" sz="3200" dirty="0" err="1"/>
              <a:t>порушень</a:t>
            </a:r>
            <a:r>
              <a:rPr lang="ru-RU" sz="3200" dirty="0"/>
              <a:t> </a:t>
            </a:r>
            <a:r>
              <a:rPr lang="ru-RU" sz="3200" dirty="0" err="1"/>
              <a:t>Конвенції</a:t>
            </a:r>
            <a:r>
              <a:rPr lang="ru-RU" sz="3200" dirty="0"/>
              <a:t>, </a:t>
            </a:r>
            <a:r>
              <a:rPr lang="ru-RU" sz="3200" dirty="0" err="1"/>
              <a:t>присуджена</a:t>
            </a:r>
            <a:r>
              <a:rPr lang="ru-RU" sz="3200" dirty="0"/>
              <a:t> у </a:t>
            </a:r>
            <a:r>
              <a:rPr lang="ru-RU" sz="3200" dirty="0" err="1"/>
              <a:t>зв'язку</a:t>
            </a:r>
            <a:r>
              <a:rPr lang="ru-RU" sz="3200" dirty="0"/>
              <a:t> </a:t>
            </a:r>
            <a:r>
              <a:rPr lang="ru-RU" sz="3200" dirty="0" err="1"/>
              <a:t>із</a:t>
            </a:r>
            <a:r>
              <a:rPr lang="ru-RU" sz="3200" dirty="0"/>
              <a:t> </a:t>
            </a:r>
            <a:r>
              <a:rPr lang="ru-RU" sz="3200" dirty="0" err="1"/>
              <a:t>цим</a:t>
            </a:r>
            <a:r>
              <a:rPr lang="ru-RU" sz="3200" dirty="0"/>
              <a:t> </a:t>
            </a:r>
            <a:r>
              <a:rPr lang="ru-RU" sz="3200" dirty="0" err="1"/>
              <a:t>грошова</a:t>
            </a:r>
            <a:r>
              <a:rPr lang="ru-RU" sz="3200" dirty="0"/>
              <a:t> </a:t>
            </a:r>
            <a:r>
              <a:rPr lang="ru-RU" sz="3200" dirty="0" err="1"/>
              <a:t>компенсація</a:t>
            </a:r>
            <a:r>
              <a:rPr lang="ru-RU" sz="3200" dirty="0"/>
              <a:t> - </a:t>
            </a:r>
            <a:r>
              <a:rPr lang="ru-RU" sz="3200" dirty="0" err="1"/>
              <a:t>дають</a:t>
            </a:r>
            <a:r>
              <a:rPr lang="ru-RU" sz="3200" dirty="0"/>
              <a:t> </a:t>
            </a:r>
            <a:r>
              <a:rPr lang="ru-RU" sz="3200" dirty="0" err="1"/>
              <a:t>підстави</a:t>
            </a:r>
            <a:r>
              <a:rPr lang="ru-RU" sz="3200" dirty="0"/>
              <a:t> </a:t>
            </a:r>
            <a:r>
              <a:rPr lang="ru-RU" sz="3200" dirty="0" err="1"/>
              <a:t>вважати</a:t>
            </a:r>
            <a:r>
              <a:rPr lang="ru-RU" sz="3200" dirty="0"/>
              <a:t>, </a:t>
            </a:r>
            <a:r>
              <a:rPr lang="ru-RU" sz="3200" dirty="0" err="1"/>
              <a:t>що</a:t>
            </a:r>
            <a:r>
              <a:rPr lang="ru-RU" sz="3200" dirty="0"/>
              <a:t> </a:t>
            </a:r>
            <a:r>
              <a:rPr lang="ru-RU" sz="3200" dirty="0" err="1"/>
              <a:t>стосовно</a:t>
            </a:r>
            <a:r>
              <a:rPr lang="ru-RU" sz="3200" dirty="0"/>
              <a:t> </a:t>
            </a:r>
            <a:r>
              <a:rPr lang="ru-RU" sz="3200" dirty="0" err="1"/>
              <a:t>заявника</a:t>
            </a:r>
            <a:r>
              <a:rPr lang="ru-RU" sz="3200" dirty="0"/>
              <a:t> </a:t>
            </a:r>
            <a:r>
              <a:rPr lang="ru-RU" sz="3200" dirty="0" err="1"/>
              <a:t>були</a:t>
            </a:r>
            <a:r>
              <a:rPr lang="ru-RU" sz="3200" dirty="0"/>
              <a:t> </a:t>
            </a:r>
            <a:r>
              <a:rPr lang="ru-RU" sz="3200" dirty="0" err="1"/>
              <a:t>допущені</a:t>
            </a:r>
            <a:r>
              <a:rPr lang="ru-RU" sz="3200" dirty="0"/>
              <a:t> </a:t>
            </a:r>
            <a:r>
              <a:rPr lang="ru-RU" sz="3200" dirty="0" err="1"/>
              <a:t>такі</a:t>
            </a:r>
            <a:r>
              <a:rPr lang="ru-RU" sz="3200" dirty="0"/>
              <a:t> </a:t>
            </a:r>
            <a:r>
              <a:rPr lang="ru-RU" sz="3200" dirty="0" err="1"/>
              <a:t>порушення</a:t>
            </a:r>
            <a:r>
              <a:rPr lang="ru-RU" sz="3200" dirty="0"/>
              <a:t> </a:t>
            </a:r>
            <a:r>
              <a:rPr lang="ru-RU" sz="3200" dirty="0" err="1"/>
              <a:t>Конвенції</a:t>
            </a:r>
            <a:r>
              <a:rPr lang="ru-RU" sz="3200" dirty="0"/>
              <a:t>, </a:t>
            </a:r>
            <a:r>
              <a:rPr lang="ru-RU" sz="3200" dirty="0" err="1"/>
              <a:t>які</a:t>
            </a:r>
            <a:r>
              <a:rPr lang="ru-RU" sz="3200" dirty="0"/>
              <a:t> за </a:t>
            </a:r>
            <a:r>
              <a:rPr lang="ru-RU" sz="3200" dirty="0" err="1"/>
              <a:t>даних</a:t>
            </a:r>
            <a:r>
              <a:rPr lang="ru-RU" sz="3200" dirty="0"/>
              <a:t> </a:t>
            </a:r>
            <a:r>
              <a:rPr lang="ru-RU" sz="3200" dirty="0" err="1"/>
              <a:t>обставин</a:t>
            </a:r>
            <a:r>
              <a:rPr lang="ru-RU" sz="3200" dirty="0"/>
              <a:t> </a:t>
            </a:r>
            <a:r>
              <a:rPr lang="ru-RU" sz="3200" dirty="0" err="1"/>
              <a:t>неможливо</a:t>
            </a:r>
            <a:r>
              <a:rPr lang="ru-RU" sz="3200" dirty="0"/>
              <a:t> </a:t>
            </a:r>
            <a:r>
              <a:rPr lang="ru-RU" sz="3200" dirty="0" err="1"/>
              <a:t>відновити</a:t>
            </a:r>
            <a:r>
              <a:rPr lang="ru-RU" sz="3200" dirty="0"/>
              <a:t> у </a:t>
            </a:r>
            <a:r>
              <a:rPr lang="ru-RU" sz="3200" dirty="0" err="1"/>
              <a:t>вигляді</a:t>
            </a:r>
            <a:r>
              <a:rPr lang="ru-RU" sz="3200" dirty="0"/>
              <a:t> того стану </a:t>
            </a:r>
            <a:r>
              <a:rPr lang="ru-RU" sz="3200" dirty="0" err="1"/>
              <a:t>чи</a:t>
            </a:r>
            <a:r>
              <a:rPr lang="ru-RU" sz="3200" dirty="0"/>
              <a:t> становища, </a:t>
            </a:r>
            <a:r>
              <a:rPr lang="ru-RU" sz="3200" dirty="0" err="1"/>
              <a:t>які</a:t>
            </a:r>
            <a:r>
              <a:rPr lang="ru-RU" sz="3200" dirty="0"/>
              <a:t> </a:t>
            </a:r>
            <a:r>
              <a:rPr lang="ru-RU" sz="3200" dirty="0" err="1"/>
              <a:t>існували</a:t>
            </a:r>
            <a:r>
              <a:rPr lang="ru-RU" sz="3200" dirty="0"/>
              <a:t> до </a:t>
            </a:r>
            <a:r>
              <a:rPr lang="ru-RU" sz="3200" dirty="0" err="1"/>
              <a:t>вчинення</a:t>
            </a:r>
            <a:r>
              <a:rPr lang="ru-RU" sz="3200" dirty="0"/>
              <a:t> </a:t>
            </a:r>
            <a:r>
              <a:rPr lang="ru-RU" sz="3200" dirty="0" err="1"/>
              <a:t>порушень</a:t>
            </a:r>
            <a:r>
              <a:rPr lang="ru-RU" sz="3200" dirty="0"/>
              <a:t>.</a:t>
            </a:r>
          </a:p>
          <a:p>
            <a:endParaRPr lang="en-US" dirty="0"/>
          </a:p>
        </p:txBody>
      </p:sp>
    </p:spTree>
    <p:extLst>
      <p:ext uri="{BB962C8B-B14F-4D97-AF65-F5344CB8AC3E}">
        <p14:creationId xmlns:p14="http://schemas.microsoft.com/office/powerpoint/2010/main" val="388608601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944216"/>
          </a:xfrm>
        </p:spPr>
        <p:txBody>
          <a:bodyPr>
            <a:normAutofit/>
          </a:bodyPr>
          <a:lstStyle/>
          <a:p>
            <a:pPr algn="ctr"/>
            <a:r>
              <a:rPr lang="ru-RU" sz="2800" dirty="0"/>
              <a:t>П О С Т А Н О В А </a:t>
            </a:r>
            <a:r>
              <a:rPr lang="ru-RU" sz="2800" dirty="0" err="1"/>
              <a:t>Великої</a:t>
            </a:r>
            <a:r>
              <a:rPr lang="ru-RU" sz="2800" dirty="0"/>
              <a:t> </a:t>
            </a:r>
            <a:r>
              <a:rPr lang="ru-RU" sz="2800" dirty="0" err="1"/>
              <a:t>палати</a:t>
            </a:r>
            <a:r>
              <a:rPr lang="ru-RU" sz="2800" dirty="0"/>
              <a:t> ВСУ </a:t>
            </a:r>
            <a:br>
              <a:rPr lang="ru-RU" sz="2800" dirty="0"/>
            </a:br>
            <a:r>
              <a:rPr lang="ru-RU" sz="2800" dirty="0" err="1"/>
              <a:t>від</a:t>
            </a:r>
            <a:r>
              <a:rPr lang="ru-RU" sz="2800" dirty="0"/>
              <a:t> 23 </a:t>
            </a:r>
            <a:r>
              <a:rPr lang="ru-RU" sz="2800" dirty="0" err="1"/>
              <a:t>травня</a:t>
            </a:r>
            <a:r>
              <a:rPr lang="ru-RU" sz="2800" dirty="0"/>
              <a:t> 2018 року </a:t>
            </a:r>
            <a:r>
              <a:rPr lang="ru-RU" sz="2800" dirty="0" err="1"/>
              <a:t>справі</a:t>
            </a:r>
            <a:r>
              <a:rPr lang="ru-RU" sz="2800" dirty="0"/>
              <a:t>  </a:t>
            </a:r>
            <a:r>
              <a:rPr lang="en-US" sz="2800" dirty="0"/>
              <a:t> №</a:t>
            </a:r>
            <a:r>
              <a:rPr lang="uk-UA" sz="2800" dirty="0"/>
              <a:t> </a:t>
            </a:r>
            <a:r>
              <a:rPr lang="ru-RU" sz="2800" dirty="0"/>
              <a:t> 243/6674/17-к</a:t>
            </a:r>
            <a:r>
              <a:rPr lang="en-US" sz="2800" dirty="0"/>
              <a:t> </a:t>
            </a:r>
            <a:r>
              <a:rPr lang="uk-UA" sz="2800" dirty="0"/>
              <a:t/>
            </a:r>
            <a:br>
              <a:rPr lang="uk-UA" sz="2800" dirty="0"/>
            </a:br>
            <a:r>
              <a:rPr lang="ru-RU" sz="2800" dirty="0"/>
              <a:t>(</a:t>
            </a:r>
            <a:r>
              <a:rPr lang="ru-RU" sz="2800" dirty="0" err="1"/>
              <a:t>щодо</a:t>
            </a:r>
            <a:r>
              <a:rPr lang="ru-RU" sz="2800" dirty="0"/>
              <a:t> ТОВ «НВО «</a:t>
            </a:r>
            <a:r>
              <a:rPr lang="ru-RU" sz="2800" dirty="0" err="1"/>
              <a:t>Синтоп</a:t>
            </a:r>
            <a:r>
              <a:rPr lang="ru-RU" sz="2800" dirty="0" smtClean="0"/>
              <a:t>»)</a:t>
            </a:r>
            <a:endParaRPr lang="en-US" sz="2800" dirty="0"/>
          </a:p>
        </p:txBody>
      </p:sp>
      <p:sp>
        <p:nvSpPr>
          <p:cNvPr id="3" name="Объект 2"/>
          <p:cNvSpPr>
            <a:spLocks noGrp="1"/>
          </p:cNvSpPr>
          <p:nvPr>
            <p:ph idx="1"/>
          </p:nvPr>
        </p:nvSpPr>
        <p:spPr>
          <a:xfrm>
            <a:off x="457200" y="2204864"/>
            <a:ext cx="8229600" cy="4119736"/>
          </a:xfrm>
        </p:spPr>
        <p:txBody>
          <a:bodyPr>
            <a:normAutofit fontScale="62500" lnSpcReduction="20000"/>
          </a:bodyPr>
          <a:lstStyle/>
          <a:p>
            <a:pPr algn="just"/>
            <a:r>
              <a:rPr lang="ru-RU" b="1" dirty="0"/>
              <a:t>26. </a:t>
            </a:r>
            <a:r>
              <a:rPr lang="ru-RU" dirty="0" err="1"/>
              <a:t>Зважаючи</a:t>
            </a:r>
            <a:r>
              <a:rPr lang="ru-RU" dirty="0"/>
              <a:t> на </a:t>
            </a:r>
            <a:r>
              <a:rPr lang="ru-RU" dirty="0" err="1"/>
              <a:t>важливість</a:t>
            </a:r>
            <a:r>
              <a:rPr lang="ru-RU" dirty="0"/>
              <a:t> для </a:t>
            </a:r>
            <a:r>
              <a:rPr lang="ru-RU" dirty="0" err="1"/>
              <a:t>суб'єктів</a:t>
            </a:r>
            <a:r>
              <a:rPr lang="ru-RU" dirty="0"/>
              <a:t>, </a:t>
            </a:r>
            <a:r>
              <a:rPr lang="ru-RU" dirty="0" err="1"/>
              <a:t>щодо</a:t>
            </a:r>
            <a:r>
              <a:rPr lang="ru-RU" dirty="0"/>
              <a:t> </a:t>
            </a:r>
            <a:r>
              <a:rPr lang="ru-RU" dirty="0" err="1"/>
              <a:t>діяльності</a:t>
            </a:r>
            <a:r>
              <a:rPr lang="ru-RU" dirty="0"/>
              <a:t> </a:t>
            </a:r>
            <a:r>
              <a:rPr lang="ru-RU" dirty="0" err="1"/>
              <a:t>яких</a:t>
            </a:r>
            <a:r>
              <a:rPr lang="ru-RU" dirty="0"/>
              <a:t> </a:t>
            </a:r>
            <a:r>
              <a:rPr lang="ru-RU" dirty="0" err="1"/>
              <a:t>слідчі</a:t>
            </a:r>
            <a:r>
              <a:rPr lang="ru-RU" dirty="0"/>
              <a:t> </a:t>
            </a:r>
            <a:r>
              <a:rPr lang="ru-RU" dirty="0" err="1"/>
              <a:t>судді</a:t>
            </a:r>
            <a:r>
              <a:rPr lang="ru-RU" dirty="0"/>
              <a:t> </a:t>
            </a:r>
            <a:r>
              <a:rPr lang="ru-RU" dirty="0" err="1"/>
              <a:t>надають</a:t>
            </a:r>
            <a:r>
              <a:rPr lang="ru-RU" dirty="0"/>
              <a:t> </a:t>
            </a:r>
            <a:r>
              <a:rPr lang="ru-RU" dirty="0" err="1"/>
              <a:t>дозволи</a:t>
            </a:r>
            <a:r>
              <a:rPr lang="ru-RU" dirty="0"/>
              <a:t> на </a:t>
            </a:r>
            <a:r>
              <a:rPr lang="ru-RU" dirty="0" err="1"/>
              <a:t>проведення</a:t>
            </a:r>
            <a:r>
              <a:rPr lang="ru-RU" dirty="0"/>
              <a:t> </a:t>
            </a:r>
            <a:r>
              <a:rPr lang="ru-RU" dirty="0" err="1"/>
              <a:t>позапланових</a:t>
            </a:r>
            <a:r>
              <a:rPr lang="ru-RU" dirty="0"/>
              <a:t> </a:t>
            </a:r>
            <a:r>
              <a:rPr lang="ru-RU" dirty="0" err="1"/>
              <a:t>перевірок</a:t>
            </a:r>
            <a:r>
              <a:rPr lang="ru-RU" dirty="0"/>
              <a:t>, прав, </a:t>
            </a:r>
            <a:r>
              <a:rPr lang="ru-RU" dirty="0" err="1"/>
              <a:t>установлених</a:t>
            </a:r>
            <a:r>
              <a:rPr lang="ru-RU" dirty="0"/>
              <a:t> </a:t>
            </a:r>
            <a:r>
              <a:rPr lang="ru-RU" dirty="0" err="1"/>
              <a:t>статтею</a:t>
            </a:r>
            <a:r>
              <a:rPr lang="ru-RU" dirty="0"/>
              <a:t> 8 </a:t>
            </a:r>
            <a:r>
              <a:rPr lang="ru-RU" dirty="0" err="1"/>
              <a:t>Конвенції</a:t>
            </a:r>
            <a:r>
              <a:rPr lang="ru-RU" dirty="0"/>
              <a:t> та </a:t>
            </a:r>
            <a:r>
              <a:rPr lang="ru-RU" dirty="0" err="1"/>
              <a:t>статтею</a:t>
            </a:r>
            <a:r>
              <a:rPr lang="ru-RU" dirty="0"/>
              <a:t> 1 </a:t>
            </a:r>
            <a:r>
              <a:rPr lang="ru-RU" dirty="0" err="1"/>
              <a:t>Першого</a:t>
            </a:r>
            <a:r>
              <a:rPr lang="ru-RU" dirty="0"/>
              <a:t> протоколу до </a:t>
            </a:r>
            <a:r>
              <a:rPr lang="ru-RU" dirty="0" err="1"/>
              <a:t>Конвенції</a:t>
            </a:r>
            <a:r>
              <a:rPr lang="ru-RU" dirty="0"/>
              <a:t>, та </a:t>
            </a:r>
            <a:r>
              <a:rPr lang="ru-RU" dirty="0" err="1"/>
              <a:t>враховуючи</a:t>
            </a:r>
            <a:r>
              <a:rPr lang="ru-RU" dirty="0"/>
              <a:t> </a:t>
            </a:r>
            <a:r>
              <a:rPr lang="ru-RU" dirty="0" err="1"/>
              <a:t>відсутність</a:t>
            </a:r>
            <a:r>
              <a:rPr lang="ru-RU" dirty="0"/>
              <a:t> </a:t>
            </a:r>
            <a:r>
              <a:rPr lang="ru-RU" dirty="0" err="1"/>
              <a:t>надійних</a:t>
            </a:r>
            <a:r>
              <a:rPr lang="ru-RU" dirty="0"/>
              <a:t> </a:t>
            </a:r>
            <a:r>
              <a:rPr lang="ru-RU" dirty="0" err="1"/>
              <a:t>процесуальних</a:t>
            </a:r>
            <a:r>
              <a:rPr lang="ru-RU" dirty="0"/>
              <a:t> </a:t>
            </a:r>
            <a:r>
              <a:rPr lang="ru-RU" dirty="0" err="1"/>
              <a:t>механізмів</a:t>
            </a:r>
            <a:r>
              <a:rPr lang="ru-RU" dirty="0"/>
              <a:t> </a:t>
            </a:r>
            <a:r>
              <a:rPr lang="ru-RU" dirty="0" err="1"/>
              <a:t>захисту</a:t>
            </a:r>
            <a:r>
              <a:rPr lang="ru-RU" dirty="0"/>
              <a:t> прав </a:t>
            </a:r>
            <a:r>
              <a:rPr lang="ru-RU" dirty="0" err="1"/>
              <a:t>під</a:t>
            </a:r>
            <a:r>
              <a:rPr lang="ru-RU" dirty="0"/>
              <a:t> час </a:t>
            </a:r>
            <a:r>
              <a:rPr lang="ru-RU" dirty="0" err="1"/>
              <a:t>підготовчого</a:t>
            </a:r>
            <a:r>
              <a:rPr lang="ru-RU" dirty="0"/>
              <a:t> </a:t>
            </a:r>
            <a:r>
              <a:rPr lang="ru-RU" dirty="0" err="1"/>
              <a:t>провадження</a:t>
            </a:r>
            <a:r>
              <a:rPr lang="ru-RU" dirty="0"/>
              <a:t>, Велика Палата </a:t>
            </a:r>
            <a:r>
              <a:rPr lang="ru-RU" dirty="0" err="1"/>
              <a:t>вважає</a:t>
            </a:r>
            <a:r>
              <a:rPr lang="ru-RU" dirty="0"/>
              <a:t> </a:t>
            </a:r>
            <a:r>
              <a:rPr lang="ru-RU" dirty="0" err="1"/>
              <a:t>практичним</a:t>
            </a:r>
            <a:r>
              <a:rPr lang="ru-RU" dirty="0"/>
              <a:t> та </a:t>
            </a:r>
            <a:r>
              <a:rPr lang="ru-RU" dirty="0" err="1"/>
              <a:t>ефективним</a:t>
            </a:r>
            <a:r>
              <a:rPr lang="ru-RU" dirty="0"/>
              <a:t> право на </a:t>
            </a:r>
            <a:r>
              <a:rPr lang="ru-RU" dirty="0" err="1"/>
              <a:t>апеляційний</a:t>
            </a:r>
            <a:r>
              <a:rPr lang="ru-RU" dirty="0"/>
              <a:t> перегляд таких </a:t>
            </a:r>
            <a:r>
              <a:rPr lang="ru-RU" dirty="0" err="1"/>
              <a:t>ухвал</a:t>
            </a:r>
            <a:r>
              <a:rPr lang="ru-RU" dirty="0"/>
              <a:t> у </a:t>
            </a:r>
            <a:r>
              <a:rPr lang="ru-RU" dirty="0" err="1"/>
              <a:t>стадії</a:t>
            </a:r>
            <a:r>
              <a:rPr lang="ru-RU" dirty="0"/>
              <a:t> </a:t>
            </a:r>
            <a:r>
              <a:rPr lang="ru-RU" dirty="0" err="1"/>
              <a:t>досудового</a:t>
            </a:r>
            <a:r>
              <a:rPr lang="ru-RU" dirty="0"/>
              <a:t> </a:t>
            </a:r>
            <a:r>
              <a:rPr lang="ru-RU" dirty="0" err="1"/>
              <a:t>розслідування</a:t>
            </a:r>
            <a:r>
              <a:rPr lang="ru-RU" dirty="0"/>
              <a:t>.</a:t>
            </a:r>
          </a:p>
          <a:p>
            <a:pPr algn="just"/>
            <a:r>
              <a:rPr lang="ru-RU" b="1" dirty="0"/>
              <a:t>27. </a:t>
            </a:r>
            <a:r>
              <a:rPr lang="ru-RU" dirty="0" err="1"/>
              <a:t>Оскільки</a:t>
            </a:r>
            <a:r>
              <a:rPr lang="ru-RU" dirty="0"/>
              <a:t> </a:t>
            </a:r>
            <a:r>
              <a:rPr lang="ru-RU" dirty="0" err="1"/>
              <a:t>слідчий</a:t>
            </a:r>
            <a:r>
              <a:rPr lang="ru-RU" dirty="0"/>
              <a:t> </a:t>
            </a:r>
            <a:r>
              <a:rPr lang="ru-RU" dirty="0" err="1"/>
              <a:t>суддя</a:t>
            </a:r>
            <a:r>
              <a:rPr lang="ru-RU" dirty="0"/>
              <a:t> </a:t>
            </a:r>
            <a:r>
              <a:rPr lang="ru-RU" dirty="0" err="1"/>
              <a:t>Слов'янського</a:t>
            </a:r>
            <a:r>
              <a:rPr lang="ru-RU" dirty="0"/>
              <a:t> </a:t>
            </a:r>
            <a:r>
              <a:rPr lang="ru-RU" dirty="0" err="1"/>
              <a:t>міськрайонного</a:t>
            </a:r>
            <a:r>
              <a:rPr lang="ru-RU" dirty="0"/>
              <a:t> суду </a:t>
            </a:r>
            <a:r>
              <a:rPr lang="ru-RU" dirty="0" err="1"/>
              <a:t>Донецької</a:t>
            </a:r>
            <a:r>
              <a:rPr lang="ru-RU" dirty="0"/>
              <a:t> </a:t>
            </a:r>
            <a:r>
              <a:rPr lang="ru-RU" dirty="0" err="1"/>
              <a:t>області</a:t>
            </a:r>
            <a:r>
              <a:rPr lang="ru-RU" dirty="0"/>
              <a:t> </a:t>
            </a:r>
            <a:r>
              <a:rPr lang="ru-RU" dirty="0" err="1"/>
              <a:t>прийняв</a:t>
            </a:r>
            <a:r>
              <a:rPr lang="ru-RU" dirty="0"/>
              <a:t> </a:t>
            </a:r>
            <a:r>
              <a:rPr lang="ru-RU" dirty="0" err="1"/>
              <a:t>рішення</a:t>
            </a:r>
            <a:r>
              <a:rPr lang="ru-RU" dirty="0"/>
              <a:t> про </a:t>
            </a:r>
            <a:r>
              <a:rPr lang="ru-RU" dirty="0" err="1"/>
              <a:t>надання</a:t>
            </a:r>
            <a:r>
              <a:rPr lang="ru-RU" dirty="0"/>
              <a:t> </a:t>
            </a:r>
            <a:r>
              <a:rPr lang="ru-RU" dirty="0" err="1"/>
              <a:t>дозволу</a:t>
            </a:r>
            <a:r>
              <a:rPr lang="ru-RU" dirty="0"/>
              <a:t> на </a:t>
            </a:r>
            <a:r>
              <a:rPr lang="ru-RU" dirty="0" err="1"/>
              <a:t>проведення</a:t>
            </a:r>
            <a:r>
              <a:rPr lang="ru-RU" dirty="0"/>
              <a:t> </a:t>
            </a:r>
            <a:r>
              <a:rPr lang="ru-RU" dirty="0" err="1"/>
              <a:t>комплексної</a:t>
            </a:r>
            <a:r>
              <a:rPr lang="ru-RU" dirty="0"/>
              <a:t> </a:t>
            </a:r>
            <a:r>
              <a:rPr lang="ru-RU" dirty="0" err="1"/>
              <a:t>позапланової</a:t>
            </a:r>
            <a:r>
              <a:rPr lang="ru-RU" dirty="0"/>
              <a:t> </a:t>
            </a:r>
            <a:r>
              <a:rPr lang="ru-RU" dirty="0" err="1"/>
              <a:t>перевірки</a:t>
            </a:r>
            <a:r>
              <a:rPr lang="ru-RU" dirty="0"/>
              <a:t>, яке не </a:t>
            </a:r>
            <a:r>
              <a:rPr lang="ru-RU" dirty="0" err="1"/>
              <a:t>передбачене</a:t>
            </a:r>
            <a:r>
              <a:rPr lang="ru-RU" dirty="0"/>
              <a:t> </a:t>
            </a:r>
            <a:r>
              <a:rPr lang="ru-RU" dirty="0">
                <a:hlinkClick r:id="rId2" tooltip="Кримінальний процесуальний кодекс України; нормативно-правовий акт № 4651-VI від 13.04.2012"/>
              </a:rPr>
              <a:t>КПК</a:t>
            </a:r>
            <a:r>
              <a:rPr lang="ru-RU" dirty="0"/>
              <a:t>, то суду </a:t>
            </a:r>
            <a:r>
              <a:rPr lang="ru-RU" dirty="0" err="1"/>
              <a:t>апеляційної</a:t>
            </a:r>
            <a:r>
              <a:rPr lang="ru-RU" dirty="0"/>
              <a:t> </a:t>
            </a:r>
            <a:r>
              <a:rPr lang="ru-RU" dirty="0" err="1"/>
              <a:t>інстанції</a:t>
            </a:r>
            <a:r>
              <a:rPr lang="ru-RU" dirty="0"/>
              <a:t> </a:t>
            </a:r>
            <a:r>
              <a:rPr lang="ru-RU" dirty="0" err="1"/>
              <a:t>під</a:t>
            </a:r>
            <a:r>
              <a:rPr lang="ru-RU" dirty="0"/>
              <a:t> час </a:t>
            </a:r>
            <a:r>
              <a:rPr lang="ru-RU" dirty="0" err="1"/>
              <a:t>вирішення</a:t>
            </a:r>
            <a:r>
              <a:rPr lang="ru-RU" dirty="0"/>
              <a:t> </a:t>
            </a:r>
            <a:r>
              <a:rPr lang="ru-RU" dirty="0" err="1"/>
              <a:t>питання</a:t>
            </a:r>
            <a:r>
              <a:rPr lang="ru-RU" dirty="0"/>
              <a:t> про </a:t>
            </a:r>
            <a:r>
              <a:rPr lang="ru-RU" dirty="0" err="1"/>
              <a:t>відкриття</a:t>
            </a:r>
            <a:r>
              <a:rPr lang="ru-RU" dirty="0"/>
              <a:t> </a:t>
            </a:r>
            <a:r>
              <a:rPr lang="ru-RU" dirty="0" err="1"/>
              <a:t>апеляційного</a:t>
            </a:r>
            <a:r>
              <a:rPr lang="ru-RU" dirty="0"/>
              <a:t> </a:t>
            </a:r>
            <a:r>
              <a:rPr lang="ru-RU" dirty="0" err="1"/>
              <a:t>провадження</a:t>
            </a:r>
            <a:r>
              <a:rPr lang="ru-RU" dirty="0"/>
              <a:t> за </a:t>
            </a:r>
            <a:r>
              <a:rPr lang="ru-RU" dirty="0" err="1"/>
              <a:t>апеляційною</a:t>
            </a:r>
            <a:r>
              <a:rPr lang="ru-RU" dirty="0"/>
              <a:t> </a:t>
            </a:r>
            <a:r>
              <a:rPr lang="ru-RU" dirty="0" err="1"/>
              <a:t>скаргою</a:t>
            </a:r>
            <a:r>
              <a:rPr lang="ru-RU" dirty="0"/>
              <a:t> на </a:t>
            </a:r>
            <a:r>
              <a:rPr lang="ru-RU" dirty="0" err="1"/>
              <a:t>це</a:t>
            </a:r>
            <a:r>
              <a:rPr lang="ru-RU" dirty="0"/>
              <a:t> </a:t>
            </a:r>
            <a:r>
              <a:rPr lang="ru-RU" dirty="0" err="1"/>
              <a:t>рішення</a:t>
            </a:r>
            <a:r>
              <a:rPr lang="ru-RU" dirty="0"/>
              <a:t> </a:t>
            </a:r>
            <a:r>
              <a:rPr lang="ru-RU" dirty="0" err="1"/>
              <a:t>слід</a:t>
            </a:r>
            <a:r>
              <a:rPr lang="ru-RU" dirty="0"/>
              <a:t> </a:t>
            </a:r>
            <a:r>
              <a:rPr lang="ru-RU" dirty="0" err="1"/>
              <a:t>було</a:t>
            </a:r>
            <a:r>
              <a:rPr lang="ru-RU" dirty="0"/>
              <a:t> </a:t>
            </a:r>
            <a:r>
              <a:rPr lang="ru-RU" dirty="0" err="1"/>
              <a:t>керуватися</a:t>
            </a:r>
            <a:r>
              <a:rPr lang="ru-RU" dirty="0"/>
              <a:t> </a:t>
            </a:r>
            <a:r>
              <a:rPr lang="ru-RU" dirty="0" err="1"/>
              <a:t>приписами</a:t>
            </a:r>
            <a:r>
              <a:rPr lang="ru-RU" dirty="0"/>
              <a:t> </a:t>
            </a:r>
            <a:r>
              <a:rPr lang="ru-RU" dirty="0" err="1"/>
              <a:t>частини</a:t>
            </a:r>
            <a:r>
              <a:rPr lang="ru-RU" dirty="0"/>
              <a:t> </a:t>
            </a:r>
            <a:r>
              <a:rPr lang="ru-RU" dirty="0" err="1"/>
              <a:t>шостої</a:t>
            </a:r>
            <a:r>
              <a:rPr lang="ru-RU" dirty="0"/>
              <a:t> </a:t>
            </a:r>
            <a:r>
              <a:rPr lang="ru-RU" dirty="0" err="1">
                <a:hlinkClick r:id="rId3" tooltip="Кримінальний процесуальний кодекс України; нормативно-правовий акт № 4651-VI від 13.04.2012"/>
              </a:rPr>
              <a:t>статті</a:t>
            </a:r>
            <a:r>
              <a:rPr lang="ru-RU" dirty="0">
                <a:hlinkClick r:id="rId3" tooltip="Кримінальний процесуальний кодекс України; нормативно-правовий акт № 4651-VI від 13.04.2012"/>
              </a:rPr>
              <a:t> 9 КПК</a:t>
            </a:r>
            <a:r>
              <a:rPr lang="ru-RU" dirty="0"/>
              <a:t> </a:t>
            </a:r>
            <a:r>
              <a:rPr lang="ru-RU" dirty="0" err="1"/>
              <a:t>щодо</a:t>
            </a:r>
            <a:r>
              <a:rPr lang="ru-RU" dirty="0"/>
              <a:t> </a:t>
            </a:r>
            <a:r>
              <a:rPr lang="ru-RU" dirty="0" err="1"/>
              <a:t>застосування</a:t>
            </a:r>
            <a:r>
              <a:rPr lang="ru-RU" dirty="0"/>
              <a:t> </a:t>
            </a:r>
            <a:r>
              <a:rPr lang="ru-RU" dirty="0" err="1"/>
              <a:t>загальних</a:t>
            </a:r>
            <a:r>
              <a:rPr lang="ru-RU" dirty="0"/>
              <a:t> засад </a:t>
            </a:r>
            <a:r>
              <a:rPr lang="ru-RU" dirty="0" err="1"/>
              <a:t>кримінального</a:t>
            </a:r>
            <a:r>
              <a:rPr lang="ru-RU" dirty="0"/>
              <a:t> </a:t>
            </a:r>
            <a:r>
              <a:rPr lang="ru-RU" dirty="0" err="1"/>
              <a:t>провадження</a:t>
            </a:r>
            <a:r>
              <a:rPr lang="ru-RU" dirty="0"/>
              <a:t>, </a:t>
            </a:r>
            <a:r>
              <a:rPr lang="ru-RU" dirty="0" err="1"/>
              <a:t>визначених</a:t>
            </a:r>
            <a:r>
              <a:rPr lang="ru-RU" dirty="0"/>
              <a:t> </a:t>
            </a:r>
            <a:r>
              <a:rPr lang="ru-RU" dirty="0" err="1"/>
              <a:t>частиною</a:t>
            </a:r>
            <a:r>
              <a:rPr lang="ru-RU" dirty="0"/>
              <a:t> </a:t>
            </a:r>
            <a:r>
              <a:rPr lang="ru-RU" dirty="0" err="1"/>
              <a:t>першою</a:t>
            </a:r>
            <a:r>
              <a:rPr lang="ru-RU" dirty="0"/>
              <a:t> </a:t>
            </a:r>
            <a:r>
              <a:rPr lang="ru-RU" dirty="0" err="1">
                <a:hlinkClick r:id="rId4" tooltip="Кримінальний процесуальний кодекс України; нормативно-правовий акт № 4651-VI від 13.04.2012"/>
              </a:rPr>
              <a:t>статті</a:t>
            </a:r>
            <a:r>
              <a:rPr lang="ru-RU" dirty="0">
                <a:hlinkClick r:id="rId4" tooltip="Кримінальний процесуальний кодекс України; нормативно-правовий акт № 4651-VI від 13.04.2012"/>
              </a:rPr>
              <a:t> 7 КПК</a:t>
            </a:r>
            <a:r>
              <a:rPr lang="ru-RU" dirty="0"/>
              <a:t>. </a:t>
            </a:r>
            <a:r>
              <a:rPr lang="ru-RU" dirty="0" err="1"/>
              <a:t>Однією</a:t>
            </a:r>
            <a:r>
              <a:rPr lang="ru-RU" dirty="0"/>
              <a:t> з таких засад є </a:t>
            </a:r>
            <a:r>
              <a:rPr lang="ru-RU" dirty="0" err="1"/>
              <a:t>забезпечення</a:t>
            </a:r>
            <a:r>
              <a:rPr lang="ru-RU" dirty="0"/>
              <a:t> права на </a:t>
            </a:r>
            <a:r>
              <a:rPr lang="ru-RU" dirty="0" err="1"/>
              <a:t>оскарження</a:t>
            </a:r>
            <a:r>
              <a:rPr lang="ru-RU" dirty="0"/>
              <a:t> </a:t>
            </a:r>
            <a:r>
              <a:rPr lang="ru-RU" dirty="0" err="1"/>
              <a:t>процесуальних</a:t>
            </a:r>
            <a:r>
              <a:rPr lang="ru-RU" dirty="0"/>
              <a:t> </a:t>
            </a:r>
            <a:r>
              <a:rPr lang="ru-RU" dirty="0" err="1"/>
              <a:t>рішень</a:t>
            </a:r>
            <a:r>
              <a:rPr lang="ru-RU" dirty="0"/>
              <a:t>, </a:t>
            </a:r>
            <a:r>
              <a:rPr lang="ru-RU" dirty="0" err="1"/>
              <a:t>дій</a:t>
            </a:r>
            <a:r>
              <a:rPr lang="ru-RU" dirty="0"/>
              <a:t> </a:t>
            </a:r>
            <a:r>
              <a:rPr lang="ru-RU" dirty="0" err="1"/>
              <a:t>чи</a:t>
            </a:r>
            <a:r>
              <a:rPr lang="ru-RU" dirty="0"/>
              <a:t> </a:t>
            </a:r>
            <a:r>
              <a:rPr lang="ru-RU" dirty="0" err="1"/>
              <a:t>бездіяльності</a:t>
            </a:r>
            <a:r>
              <a:rPr lang="ru-RU" dirty="0"/>
              <a:t> (пункт 17 </a:t>
            </a:r>
            <a:r>
              <a:rPr lang="ru-RU" dirty="0" err="1"/>
              <a:t>частини</a:t>
            </a:r>
            <a:r>
              <a:rPr lang="ru-RU" dirty="0"/>
              <a:t> </a:t>
            </a:r>
            <a:r>
              <a:rPr lang="ru-RU" dirty="0" err="1"/>
              <a:t>першої</a:t>
            </a:r>
            <a:r>
              <a:rPr lang="ru-RU" dirty="0"/>
              <a:t> </a:t>
            </a:r>
            <a:r>
              <a:rPr lang="ru-RU" dirty="0" err="1">
                <a:hlinkClick r:id="rId4" tooltip="Кримінальний процесуальний кодекс України; нормативно-правовий акт № 4651-VI від 13.04.2012"/>
              </a:rPr>
              <a:t>статті</a:t>
            </a:r>
            <a:r>
              <a:rPr lang="ru-RU" dirty="0">
                <a:hlinkClick r:id="rId4" tooltip="Кримінальний процесуальний кодекс України; нормативно-правовий акт № 4651-VI від 13.04.2012"/>
              </a:rPr>
              <a:t> 7 КПК</a:t>
            </a:r>
            <a:r>
              <a:rPr lang="ru-RU" dirty="0"/>
              <a:t>). </a:t>
            </a:r>
            <a:r>
              <a:rPr lang="ru-RU" dirty="0" err="1"/>
              <a:t>Зміст</a:t>
            </a:r>
            <a:r>
              <a:rPr lang="ru-RU" dirty="0"/>
              <a:t> </a:t>
            </a:r>
            <a:r>
              <a:rPr lang="ru-RU" dirty="0" err="1"/>
              <a:t>цієї</a:t>
            </a:r>
            <a:r>
              <a:rPr lang="ru-RU" dirty="0"/>
              <a:t> засади </a:t>
            </a:r>
            <a:r>
              <a:rPr lang="ru-RU" dirty="0" err="1"/>
              <a:t>розкрито</a:t>
            </a:r>
            <a:r>
              <a:rPr lang="ru-RU" dirty="0"/>
              <a:t> у </a:t>
            </a:r>
            <a:r>
              <a:rPr lang="ru-RU" dirty="0" err="1">
                <a:hlinkClick r:id="rId5" tooltip="Кримінальний процесуальний кодекс України; нормативно-правовий акт № 4651-VI від 13.04.2012"/>
              </a:rPr>
              <a:t>статті</a:t>
            </a:r>
            <a:r>
              <a:rPr lang="ru-RU" dirty="0">
                <a:hlinkClick r:id="rId5" tooltip="Кримінальний процесуальний кодекс України; нормативно-правовий акт № 4651-VI від 13.04.2012"/>
              </a:rPr>
              <a:t> 24 КПК</a:t>
            </a:r>
            <a:r>
              <a:rPr lang="ru-RU" dirty="0"/>
              <a:t>, </a:t>
            </a:r>
            <a:r>
              <a:rPr lang="ru-RU" dirty="0" err="1"/>
              <a:t>згідно</a:t>
            </a:r>
            <a:r>
              <a:rPr lang="ru-RU" dirty="0"/>
              <a:t> з </a:t>
            </a:r>
            <a:r>
              <a:rPr lang="ru-RU" dirty="0" err="1"/>
              <a:t>частиною</a:t>
            </a:r>
            <a:r>
              <a:rPr lang="ru-RU" dirty="0"/>
              <a:t> </a:t>
            </a:r>
            <a:r>
              <a:rPr lang="ru-RU" dirty="0" err="1"/>
              <a:t>першою</a:t>
            </a:r>
            <a:r>
              <a:rPr lang="ru-RU" dirty="0"/>
              <a:t> </a:t>
            </a:r>
            <a:r>
              <a:rPr lang="ru-RU" dirty="0" err="1"/>
              <a:t>якої</a:t>
            </a:r>
            <a:r>
              <a:rPr lang="ru-RU" dirty="0"/>
              <a:t> кожному </a:t>
            </a:r>
            <a:r>
              <a:rPr lang="ru-RU" dirty="0" err="1"/>
              <a:t>гарантується</a:t>
            </a:r>
            <a:r>
              <a:rPr lang="ru-RU" dirty="0"/>
              <a:t> право на </a:t>
            </a:r>
            <a:r>
              <a:rPr lang="ru-RU" dirty="0" err="1"/>
              <a:t>оскарження</a:t>
            </a:r>
            <a:r>
              <a:rPr lang="ru-RU" dirty="0"/>
              <a:t> </a:t>
            </a:r>
            <a:r>
              <a:rPr lang="ru-RU" dirty="0" err="1"/>
              <a:t>процесуальних</a:t>
            </a:r>
            <a:r>
              <a:rPr lang="ru-RU" dirty="0"/>
              <a:t> </a:t>
            </a:r>
            <a:r>
              <a:rPr lang="ru-RU" dirty="0" err="1"/>
              <a:t>рішень</a:t>
            </a:r>
            <a:r>
              <a:rPr lang="ru-RU" dirty="0"/>
              <a:t>, </a:t>
            </a:r>
            <a:r>
              <a:rPr lang="ru-RU" dirty="0" err="1"/>
              <a:t>дій</a:t>
            </a:r>
            <a:r>
              <a:rPr lang="ru-RU" dirty="0"/>
              <a:t> </a:t>
            </a:r>
            <a:r>
              <a:rPr lang="ru-RU" dirty="0" err="1"/>
              <a:t>чи</a:t>
            </a:r>
            <a:r>
              <a:rPr lang="ru-RU" dirty="0"/>
              <a:t> </a:t>
            </a:r>
            <a:r>
              <a:rPr lang="ru-RU" dirty="0" err="1"/>
              <a:t>бездіяльності</a:t>
            </a:r>
            <a:r>
              <a:rPr lang="ru-RU" dirty="0"/>
              <a:t> суду, </a:t>
            </a:r>
            <a:r>
              <a:rPr lang="ru-RU" dirty="0" err="1"/>
              <a:t>слідчого</a:t>
            </a:r>
            <a:r>
              <a:rPr lang="ru-RU" dirty="0"/>
              <a:t> </a:t>
            </a:r>
            <a:r>
              <a:rPr lang="ru-RU" dirty="0" err="1"/>
              <a:t>судді</a:t>
            </a:r>
            <a:r>
              <a:rPr lang="ru-RU" dirty="0"/>
              <a:t>, прокурора, </a:t>
            </a:r>
            <a:r>
              <a:rPr lang="ru-RU" dirty="0" err="1"/>
              <a:t>слідчого</a:t>
            </a:r>
            <a:r>
              <a:rPr lang="ru-RU" dirty="0"/>
              <a:t> в порядку, </a:t>
            </a:r>
            <a:r>
              <a:rPr lang="ru-RU" dirty="0" err="1"/>
              <a:t>передбаченому</a:t>
            </a:r>
            <a:r>
              <a:rPr lang="ru-RU" dirty="0"/>
              <a:t> </a:t>
            </a:r>
            <a:r>
              <a:rPr lang="ru-RU" dirty="0">
                <a:hlinkClick r:id="rId2" tooltip="Кримінальний процесуальний кодекс України; нормативно-правовий акт № 4651-VI від 13.04.2012"/>
              </a:rPr>
              <a:t>КПК</a:t>
            </a:r>
            <a:r>
              <a:rPr lang="ru-RU" dirty="0"/>
              <a:t>.</a:t>
            </a:r>
          </a:p>
          <a:p>
            <a:pPr marL="0" indent="0">
              <a:buNone/>
            </a:pPr>
            <a:endParaRPr lang="en-US" dirty="0"/>
          </a:p>
        </p:txBody>
      </p:sp>
    </p:spTree>
    <p:extLst>
      <p:ext uri="{BB962C8B-B14F-4D97-AF65-F5344CB8AC3E}">
        <p14:creationId xmlns:p14="http://schemas.microsoft.com/office/powerpoint/2010/main" val="392634095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endParaRPr lang="en-US"/>
          </a:p>
        </p:txBody>
      </p:sp>
    </p:spTree>
    <p:extLst>
      <p:ext uri="{BB962C8B-B14F-4D97-AF65-F5344CB8AC3E}">
        <p14:creationId xmlns:p14="http://schemas.microsoft.com/office/powerpoint/2010/main" val="74616096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348648"/>
          </a:xfrm>
        </p:spPr>
        <p:txBody>
          <a:bodyPr>
            <a:normAutofit fontScale="90000"/>
          </a:bodyPr>
          <a:lstStyle/>
          <a:p>
            <a:endParaRPr lang="en-US" dirty="0"/>
          </a:p>
        </p:txBody>
      </p:sp>
      <p:sp>
        <p:nvSpPr>
          <p:cNvPr id="3" name="Объект 2"/>
          <p:cNvSpPr>
            <a:spLocks noGrp="1"/>
          </p:cNvSpPr>
          <p:nvPr>
            <p:ph idx="1"/>
          </p:nvPr>
        </p:nvSpPr>
        <p:spPr>
          <a:xfrm>
            <a:off x="457200" y="1268760"/>
            <a:ext cx="8229600" cy="5055840"/>
          </a:xfrm>
        </p:spPr>
        <p:txBody>
          <a:bodyPr>
            <a:normAutofit fontScale="85000" lnSpcReduction="20000"/>
          </a:bodyPr>
          <a:lstStyle/>
          <a:p>
            <a:r>
              <a:rPr lang="ru-RU" b="1" dirty="0"/>
              <a:t>28. </a:t>
            </a:r>
            <a:r>
              <a:rPr lang="ru-RU" dirty="0" err="1"/>
              <a:t>ВеликаПалата</a:t>
            </a:r>
            <a:r>
              <a:rPr lang="ru-RU" dirty="0"/>
              <a:t> Верховного Суду </a:t>
            </a:r>
            <a:r>
              <a:rPr lang="ru-RU" dirty="0" err="1"/>
              <a:t>вважає</a:t>
            </a:r>
            <a:r>
              <a:rPr lang="ru-RU" dirty="0"/>
              <a:t>, </a:t>
            </a:r>
            <a:r>
              <a:rPr lang="ru-RU" dirty="0" err="1"/>
              <a:t>що</a:t>
            </a:r>
            <a:r>
              <a:rPr lang="ru-RU" dirty="0"/>
              <a:t> </a:t>
            </a:r>
            <a:r>
              <a:rPr lang="ru-RU" dirty="0" err="1"/>
              <a:t>апеляційні</a:t>
            </a:r>
            <a:r>
              <a:rPr lang="ru-RU" dirty="0"/>
              <a:t> суди </a:t>
            </a:r>
            <a:r>
              <a:rPr lang="ru-RU" dirty="0" err="1"/>
              <a:t>зобов'язані</a:t>
            </a:r>
            <a:r>
              <a:rPr lang="ru-RU" dirty="0"/>
              <a:t> </a:t>
            </a:r>
            <a:r>
              <a:rPr lang="ru-RU" dirty="0" err="1"/>
              <a:t>відкривати</a:t>
            </a:r>
            <a:r>
              <a:rPr lang="ru-RU" dirty="0"/>
              <a:t> </a:t>
            </a:r>
            <a:r>
              <a:rPr lang="ru-RU" dirty="0" err="1"/>
              <a:t>апеляційне</a:t>
            </a:r>
            <a:r>
              <a:rPr lang="ru-RU" dirty="0"/>
              <a:t> </a:t>
            </a:r>
            <a:r>
              <a:rPr lang="ru-RU" dirty="0" err="1"/>
              <a:t>провадження</a:t>
            </a:r>
            <a:r>
              <a:rPr lang="ru-RU" dirty="0"/>
              <a:t> за </a:t>
            </a:r>
            <a:r>
              <a:rPr lang="ru-RU" dirty="0" err="1"/>
              <a:t>скаргами</a:t>
            </a:r>
            <a:r>
              <a:rPr lang="ru-RU" dirty="0"/>
              <a:t> на </a:t>
            </a:r>
            <a:r>
              <a:rPr lang="ru-RU" dirty="0" err="1"/>
              <a:t>ухвали</a:t>
            </a:r>
            <a:r>
              <a:rPr lang="ru-RU" dirty="0"/>
              <a:t> </a:t>
            </a:r>
            <a:r>
              <a:rPr lang="ru-RU" dirty="0" err="1"/>
              <a:t>слідчих</a:t>
            </a:r>
            <a:r>
              <a:rPr lang="ru-RU" dirty="0"/>
              <a:t> </a:t>
            </a:r>
            <a:r>
              <a:rPr lang="ru-RU" dirty="0" err="1"/>
              <a:t>суддів</a:t>
            </a:r>
            <a:r>
              <a:rPr lang="ru-RU" dirty="0"/>
              <a:t> про </a:t>
            </a:r>
            <a:r>
              <a:rPr lang="ru-RU" dirty="0" err="1"/>
              <a:t>надання</a:t>
            </a:r>
            <a:r>
              <a:rPr lang="ru-RU" dirty="0"/>
              <a:t> </a:t>
            </a:r>
            <a:r>
              <a:rPr lang="ru-RU" dirty="0" err="1"/>
              <a:t>дозволу</a:t>
            </a:r>
            <a:r>
              <a:rPr lang="ru-RU" dirty="0"/>
              <a:t> на </a:t>
            </a:r>
            <a:r>
              <a:rPr lang="ru-RU" dirty="0" err="1"/>
              <a:t>проведення</a:t>
            </a:r>
            <a:r>
              <a:rPr lang="ru-RU" dirty="0"/>
              <a:t> </a:t>
            </a:r>
            <a:r>
              <a:rPr lang="ru-RU" dirty="0" err="1"/>
              <a:t>позапланових</a:t>
            </a:r>
            <a:r>
              <a:rPr lang="ru-RU" dirty="0"/>
              <a:t> </a:t>
            </a:r>
            <a:r>
              <a:rPr lang="ru-RU" dirty="0" err="1"/>
              <a:t>перевірок</a:t>
            </a:r>
            <a:r>
              <a:rPr lang="ru-RU" dirty="0"/>
              <a:t>.</a:t>
            </a:r>
          </a:p>
          <a:p>
            <a:r>
              <a:rPr lang="ru-RU" b="1" dirty="0"/>
              <a:t>29. </a:t>
            </a:r>
            <a:r>
              <a:rPr lang="ru-RU" dirty="0" err="1"/>
              <a:t>Наведене</a:t>
            </a:r>
            <a:r>
              <a:rPr lang="ru-RU" dirty="0"/>
              <a:t> </a:t>
            </a:r>
            <a:r>
              <a:rPr lang="ru-RU" dirty="0" err="1"/>
              <a:t>свідчить</a:t>
            </a:r>
            <a:r>
              <a:rPr lang="ru-RU" dirty="0"/>
              <a:t> про те, </a:t>
            </a:r>
            <a:r>
              <a:rPr lang="ru-RU" dirty="0" err="1"/>
              <a:t>що</a:t>
            </a:r>
            <a:r>
              <a:rPr lang="ru-RU" dirty="0"/>
              <a:t> </a:t>
            </a:r>
            <a:r>
              <a:rPr lang="ru-RU" dirty="0" err="1"/>
              <a:t>суддя</a:t>
            </a:r>
            <a:r>
              <a:rPr lang="ru-RU" dirty="0"/>
              <a:t> </a:t>
            </a:r>
            <a:r>
              <a:rPr lang="ru-RU" dirty="0" err="1"/>
              <a:t>Апеляційного</a:t>
            </a:r>
            <a:r>
              <a:rPr lang="ru-RU" dirty="0"/>
              <a:t> суду </a:t>
            </a:r>
            <a:r>
              <a:rPr lang="ru-RU" dirty="0" err="1"/>
              <a:t>Донецької</a:t>
            </a:r>
            <a:r>
              <a:rPr lang="ru-RU" dirty="0"/>
              <a:t> </a:t>
            </a:r>
            <a:r>
              <a:rPr lang="ru-RU" dirty="0" err="1"/>
              <a:t>області</a:t>
            </a:r>
            <a:r>
              <a:rPr lang="ru-RU" dirty="0"/>
              <a:t>, </a:t>
            </a:r>
            <a:r>
              <a:rPr lang="ru-RU" dirty="0" err="1"/>
              <a:t>відмовляючи</a:t>
            </a:r>
            <a:r>
              <a:rPr lang="ru-RU" dirty="0"/>
              <a:t> у </a:t>
            </a:r>
            <a:r>
              <a:rPr lang="ru-RU" dirty="0" err="1"/>
              <a:t>відкритті</a:t>
            </a:r>
            <a:r>
              <a:rPr lang="ru-RU" dirty="0"/>
              <a:t> </a:t>
            </a:r>
            <a:r>
              <a:rPr lang="ru-RU" dirty="0" err="1"/>
              <a:t>апеляційного</a:t>
            </a:r>
            <a:r>
              <a:rPr lang="ru-RU" dirty="0"/>
              <a:t> </a:t>
            </a:r>
            <a:r>
              <a:rPr lang="ru-RU" dirty="0" err="1"/>
              <a:t>провадження</a:t>
            </a:r>
            <a:r>
              <a:rPr lang="ru-RU" dirty="0"/>
              <a:t> за </a:t>
            </a:r>
            <a:r>
              <a:rPr lang="ru-RU" dirty="0" err="1"/>
              <a:t>скаргою</a:t>
            </a:r>
            <a:r>
              <a:rPr lang="ru-RU" dirty="0"/>
              <a:t> </a:t>
            </a:r>
            <a:r>
              <a:rPr lang="ru-RU" dirty="0" err="1"/>
              <a:t>представника</a:t>
            </a:r>
            <a:r>
              <a:rPr lang="ru-RU" dirty="0"/>
              <a:t> ТОВ «НВО «</a:t>
            </a:r>
            <a:r>
              <a:rPr lang="ru-RU" dirty="0" err="1"/>
              <a:t>Синтоп</a:t>
            </a:r>
            <a:r>
              <a:rPr lang="ru-RU" dirty="0"/>
              <a:t>» на </a:t>
            </a:r>
            <a:r>
              <a:rPr lang="ru-RU" dirty="0" err="1"/>
              <a:t>ухвалу</a:t>
            </a:r>
            <a:r>
              <a:rPr lang="ru-RU" dirty="0"/>
              <a:t> </a:t>
            </a:r>
            <a:r>
              <a:rPr lang="ru-RU" dirty="0" err="1"/>
              <a:t>слідчого</a:t>
            </a:r>
            <a:r>
              <a:rPr lang="ru-RU" dirty="0"/>
              <a:t> </a:t>
            </a:r>
            <a:r>
              <a:rPr lang="ru-RU" dirty="0" err="1"/>
              <a:t>судді</a:t>
            </a:r>
            <a:r>
              <a:rPr lang="ru-RU" dirty="0"/>
              <a:t> </a:t>
            </a:r>
            <a:r>
              <a:rPr lang="ru-RU" dirty="0" err="1"/>
              <a:t>Слов'янського</a:t>
            </a:r>
            <a:r>
              <a:rPr lang="ru-RU" dirty="0"/>
              <a:t> </a:t>
            </a:r>
            <a:r>
              <a:rPr lang="ru-RU" dirty="0" err="1"/>
              <a:t>міськрайонного</a:t>
            </a:r>
            <a:r>
              <a:rPr lang="ru-RU" dirty="0"/>
              <a:t> суду </a:t>
            </a:r>
            <a:r>
              <a:rPr lang="ru-RU" dirty="0" err="1"/>
              <a:t>Донецької</a:t>
            </a:r>
            <a:r>
              <a:rPr lang="ru-RU" dirty="0"/>
              <a:t> </a:t>
            </a:r>
            <a:r>
              <a:rPr lang="ru-RU" dirty="0" err="1"/>
              <a:t>області</a:t>
            </a:r>
            <a:r>
              <a:rPr lang="ru-RU" dirty="0"/>
              <a:t> про </a:t>
            </a:r>
            <a:r>
              <a:rPr lang="ru-RU" dirty="0" err="1"/>
              <a:t>надання</a:t>
            </a:r>
            <a:r>
              <a:rPr lang="ru-RU" dirty="0"/>
              <a:t> </a:t>
            </a:r>
            <a:r>
              <a:rPr lang="ru-RU" dirty="0" err="1"/>
              <a:t>дозволу</a:t>
            </a:r>
            <a:r>
              <a:rPr lang="ru-RU" dirty="0"/>
              <a:t> на </a:t>
            </a:r>
            <a:r>
              <a:rPr lang="ru-RU" dirty="0" err="1"/>
              <a:t>проведення</a:t>
            </a:r>
            <a:r>
              <a:rPr lang="ru-RU" dirty="0"/>
              <a:t> </a:t>
            </a:r>
            <a:r>
              <a:rPr lang="ru-RU" dirty="0" err="1"/>
              <a:t>комплексної</a:t>
            </a:r>
            <a:r>
              <a:rPr lang="ru-RU" dirty="0"/>
              <a:t> </a:t>
            </a:r>
            <a:r>
              <a:rPr lang="ru-RU" dirty="0" err="1"/>
              <a:t>позапланової</a:t>
            </a:r>
            <a:r>
              <a:rPr lang="ru-RU" dirty="0"/>
              <a:t> </a:t>
            </a:r>
            <a:r>
              <a:rPr lang="ru-RU" dirty="0" err="1"/>
              <a:t>перевірки</a:t>
            </a:r>
            <a:r>
              <a:rPr lang="ru-RU" dirty="0"/>
              <a:t>, </a:t>
            </a:r>
            <a:r>
              <a:rPr lang="ru-RU" dirty="0" err="1"/>
              <a:t>істотно</a:t>
            </a:r>
            <a:r>
              <a:rPr lang="ru-RU" dirty="0"/>
              <a:t> порушив </a:t>
            </a:r>
            <a:r>
              <a:rPr lang="ru-RU" dirty="0" err="1"/>
              <a:t>вимоги</a:t>
            </a:r>
            <a:r>
              <a:rPr lang="ru-RU" dirty="0"/>
              <a:t> </a:t>
            </a:r>
            <a:r>
              <a:rPr lang="ru-RU" dirty="0" err="1"/>
              <a:t>кримінального</a:t>
            </a:r>
            <a:r>
              <a:rPr lang="ru-RU" dirty="0"/>
              <a:t> </a:t>
            </a:r>
            <a:r>
              <a:rPr lang="ru-RU" dirty="0" err="1"/>
              <a:t>процесуального</a:t>
            </a:r>
            <a:r>
              <a:rPr lang="ru-RU" dirty="0"/>
              <a:t> закону (пункт 1 </a:t>
            </a:r>
            <a:r>
              <a:rPr lang="ru-RU" dirty="0" err="1"/>
              <a:t>частини</a:t>
            </a:r>
            <a:r>
              <a:rPr lang="ru-RU" dirty="0"/>
              <a:t> </a:t>
            </a:r>
            <a:r>
              <a:rPr lang="ru-RU" dirty="0" err="1"/>
              <a:t>першої</a:t>
            </a:r>
            <a:r>
              <a:rPr lang="ru-RU" dirty="0"/>
              <a:t> </a:t>
            </a:r>
            <a:r>
              <a:rPr lang="ru-RU" dirty="0" err="1">
                <a:hlinkClick r:id="rId2" tooltip="Кримінальний процесуальний кодекс України; нормативно-правовий акт № 4651-VI від 13.04.2012"/>
              </a:rPr>
              <a:t>статті</a:t>
            </a:r>
            <a:r>
              <a:rPr lang="ru-RU" dirty="0">
                <a:hlinkClick r:id="rId2" tooltip="Кримінальний процесуальний кодекс України; нормативно-правовий акт № 4651-VI від 13.04.2012"/>
              </a:rPr>
              <a:t> 438 КПК</a:t>
            </a:r>
            <a:r>
              <a:rPr lang="ru-RU" dirty="0"/>
              <a:t>).</a:t>
            </a:r>
          </a:p>
          <a:p>
            <a:r>
              <a:rPr lang="ru-RU" b="1" dirty="0"/>
              <a:t>30. </a:t>
            </a:r>
            <a:r>
              <a:rPr lang="ru-RU" dirty="0"/>
              <a:t>З </a:t>
            </a:r>
            <a:r>
              <a:rPr lang="ru-RU" dirty="0" err="1"/>
              <a:t>огляду</a:t>
            </a:r>
            <a:r>
              <a:rPr lang="ru-RU" dirty="0"/>
              <a:t> на </a:t>
            </a:r>
            <a:r>
              <a:rPr lang="ru-RU" dirty="0" err="1"/>
              <a:t>викладене</a:t>
            </a:r>
            <a:r>
              <a:rPr lang="ru-RU" dirty="0"/>
              <a:t> </a:t>
            </a:r>
            <a:r>
              <a:rPr lang="ru-RU" dirty="0" err="1"/>
              <a:t>касаційна</a:t>
            </a:r>
            <a:r>
              <a:rPr lang="ru-RU" dirty="0"/>
              <a:t> </a:t>
            </a:r>
            <a:r>
              <a:rPr lang="ru-RU" dirty="0" err="1"/>
              <a:t>скарга</a:t>
            </a:r>
            <a:r>
              <a:rPr lang="ru-RU" dirty="0"/>
              <a:t> </a:t>
            </a:r>
            <a:r>
              <a:rPr lang="ru-RU" dirty="0" err="1"/>
              <a:t>представника</a:t>
            </a:r>
            <a:r>
              <a:rPr lang="ru-RU" dirty="0"/>
              <a:t> ТОВ «НВО «</a:t>
            </a:r>
            <a:r>
              <a:rPr lang="ru-RU" dirty="0" err="1"/>
              <a:t>Синтоп</a:t>
            </a:r>
            <a:r>
              <a:rPr lang="ru-RU" dirty="0"/>
              <a:t>» </a:t>
            </a:r>
            <a:r>
              <a:rPr lang="ru-RU" dirty="0" err="1"/>
              <a:t>підлягає</a:t>
            </a:r>
            <a:r>
              <a:rPr lang="ru-RU" dirty="0"/>
              <a:t> </a:t>
            </a:r>
            <a:r>
              <a:rPr lang="ru-RU" dirty="0" err="1"/>
              <a:t>задоволенню</a:t>
            </a:r>
            <a:r>
              <a:rPr lang="ru-RU" dirty="0"/>
              <a:t>, а</a:t>
            </a:r>
            <a:r>
              <a:rPr lang="ru-RU" i="1" dirty="0"/>
              <a:t> </a:t>
            </a:r>
            <a:r>
              <a:rPr lang="ru-RU" dirty="0" err="1"/>
              <a:t>ухвала</a:t>
            </a:r>
            <a:r>
              <a:rPr lang="ru-RU" dirty="0"/>
              <a:t> </a:t>
            </a:r>
            <a:r>
              <a:rPr lang="ru-RU" dirty="0" err="1"/>
              <a:t>Апеляційного</a:t>
            </a:r>
            <a:r>
              <a:rPr lang="ru-RU" dirty="0"/>
              <a:t> суду </a:t>
            </a:r>
            <a:r>
              <a:rPr lang="ru-RU" dirty="0" err="1"/>
              <a:t>Донецької</a:t>
            </a:r>
            <a:r>
              <a:rPr lang="ru-RU" dirty="0"/>
              <a:t> </a:t>
            </a:r>
            <a:r>
              <a:rPr lang="ru-RU" dirty="0" err="1"/>
              <a:t>області</a:t>
            </a:r>
            <a:r>
              <a:rPr lang="ru-RU" dirty="0"/>
              <a:t> </a:t>
            </a:r>
            <a:r>
              <a:rPr lang="ru-RU" dirty="0" err="1"/>
              <a:t>від</a:t>
            </a:r>
            <a:r>
              <a:rPr lang="ru-RU" dirty="0"/>
              <a:t> 30 </a:t>
            </a:r>
            <a:r>
              <a:rPr lang="ru-RU" dirty="0" err="1"/>
              <a:t>серпня</a:t>
            </a:r>
            <a:r>
              <a:rPr lang="ru-RU" dirty="0"/>
              <a:t> 2017 року - </a:t>
            </a:r>
            <a:r>
              <a:rPr lang="ru-RU" dirty="0" err="1"/>
              <a:t>скасуванню</a:t>
            </a:r>
            <a:r>
              <a:rPr lang="ru-RU" dirty="0"/>
              <a:t> з </a:t>
            </a:r>
            <a:r>
              <a:rPr lang="ru-RU" dirty="0" err="1"/>
              <a:t>призначенням</a:t>
            </a:r>
            <a:r>
              <a:rPr lang="ru-RU" dirty="0"/>
              <a:t> нового </a:t>
            </a:r>
            <a:r>
              <a:rPr lang="ru-RU" dirty="0" err="1"/>
              <a:t>розгляду</a:t>
            </a:r>
            <a:r>
              <a:rPr lang="ru-RU" dirty="0"/>
              <a:t> у </a:t>
            </a:r>
            <a:r>
              <a:rPr lang="ru-RU" dirty="0" err="1"/>
              <a:t>суді</a:t>
            </a:r>
            <a:r>
              <a:rPr lang="ru-RU" dirty="0"/>
              <a:t> </a:t>
            </a:r>
            <a:r>
              <a:rPr lang="ru-RU" dirty="0" err="1"/>
              <a:t>апеляційної</a:t>
            </a:r>
            <a:r>
              <a:rPr lang="ru-RU" dirty="0"/>
              <a:t> </a:t>
            </a:r>
            <a:r>
              <a:rPr lang="ru-RU" dirty="0" err="1"/>
              <a:t>інстанції</a:t>
            </a:r>
            <a:r>
              <a:rPr lang="ru-RU" dirty="0"/>
              <a:t>.</a:t>
            </a:r>
          </a:p>
          <a:p>
            <a:endParaRPr lang="en-US" dirty="0"/>
          </a:p>
        </p:txBody>
      </p:sp>
    </p:spTree>
    <p:extLst>
      <p:ext uri="{BB962C8B-B14F-4D97-AF65-F5344CB8AC3E}">
        <p14:creationId xmlns:p14="http://schemas.microsoft.com/office/powerpoint/2010/main" val="249762995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2016224"/>
          </a:xfrm>
        </p:spPr>
        <p:txBody>
          <a:bodyPr>
            <a:normAutofit fontScale="90000"/>
          </a:bodyPr>
          <a:lstStyle/>
          <a:p>
            <a:pPr algn="ctr"/>
            <a:r>
              <a:rPr lang="ru-RU" sz="2900" dirty="0"/>
              <a:t>П О С Т А Н О В А </a:t>
            </a:r>
            <a:r>
              <a:rPr lang="ru-RU" sz="2900" dirty="0" err="1"/>
              <a:t>Великої</a:t>
            </a:r>
            <a:r>
              <a:rPr lang="ru-RU" sz="2900" dirty="0"/>
              <a:t> </a:t>
            </a:r>
            <a:r>
              <a:rPr lang="ru-RU" sz="2900" dirty="0" err="1"/>
              <a:t>палати</a:t>
            </a:r>
            <a:r>
              <a:rPr lang="ru-RU" sz="2900" dirty="0"/>
              <a:t> ВСУ </a:t>
            </a:r>
            <a:br>
              <a:rPr lang="ru-RU" sz="2900" dirty="0"/>
            </a:br>
            <a:r>
              <a:rPr lang="ru-RU" sz="2900" dirty="0" err="1"/>
              <a:t>від</a:t>
            </a:r>
            <a:r>
              <a:rPr lang="ru-RU" sz="2900" dirty="0"/>
              <a:t> 16 </a:t>
            </a:r>
            <a:r>
              <a:rPr lang="ru-RU" sz="2900" dirty="0" err="1"/>
              <a:t>травня</a:t>
            </a:r>
            <a:r>
              <a:rPr lang="ru-RU" sz="2900" dirty="0"/>
              <a:t> 2018 року у </a:t>
            </a:r>
            <a:r>
              <a:rPr lang="ru-RU" sz="2900" dirty="0" err="1"/>
              <a:t>справі</a:t>
            </a:r>
            <a:r>
              <a:rPr lang="ru-RU" sz="2900" dirty="0"/>
              <a:t>  </a:t>
            </a:r>
            <a:r>
              <a:rPr lang="en-US" sz="2900" dirty="0"/>
              <a:t> №</a:t>
            </a:r>
            <a:r>
              <a:rPr lang="uk-UA" sz="2900" dirty="0"/>
              <a:t> </a:t>
            </a:r>
            <a:r>
              <a:rPr lang="ru-RU" sz="2900" dirty="0"/>
              <a:t> </a:t>
            </a:r>
            <a:r>
              <a:rPr lang="en-US" sz="2900" dirty="0"/>
              <a:t>1-13/2002 </a:t>
            </a:r>
            <a:r>
              <a:rPr lang="uk-UA" sz="2900" dirty="0"/>
              <a:t/>
            </a:r>
            <a:br>
              <a:rPr lang="uk-UA" sz="2900" dirty="0"/>
            </a:br>
            <a:r>
              <a:rPr lang="ru-RU" sz="2900" dirty="0"/>
              <a:t>(</a:t>
            </a:r>
            <a:r>
              <a:rPr lang="ru-RU" sz="2900" dirty="0" err="1"/>
              <a:t>щодо</a:t>
            </a:r>
            <a:r>
              <a:rPr lang="ru-RU" sz="2900" dirty="0"/>
              <a:t> </a:t>
            </a:r>
            <a:r>
              <a:rPr lang="ru-RU" sz="2900" dirty="0" err="1"/>
              <a:t>рішення</a:t>
            </a:r>
            <a:r>
              <a:rPr lang="ru-RU" sz="2900" dirty="0"/>
              <a:t> ЄСПЛ у </a:t>
            </a:r>
            <a:r>
              <a:rPr lang="ru-RU" sz="2900" dirty="0" err="1"/>
              <a:t>справі</a:t>
            </a:r>
            <a:r>
              <a:rPr lang="ru-RU" sz="2900" dirty="0"/>
              <a:t> «</a:t>
            </a:r>
            <a:r>
              <a:rPr lang="ru-RU" sz="2900" dirty="0" err="1"/>
              <a:t>Шабельник</a:t>
            </a:r>
            <a:r>
              <a:rPr lang="ru-RU" sz="2900" dirty="0"/>
              <a:t> </a:t>
            </a:r>
            <a:r>
              <a:rPr lang="ru-RU" sz="2900" dirty="0" err="1"/>
              <a:t>проти</a:t>
            </a:r>
            <a:r>
              <a:rPr lang="ru-RU" sz="2900" dirty="0"/>
              <a:t> </a:t>
            </a:r>
            <a:r>
              <a:rPr lang="ru-RU" sz="2900" dirty="0" err="1"/>
              <a:t>України</a:t>
            </a:r>
            <a:r>
              <a:rPr lang="ru-RU" sz="2900" dirty="0"/>
              <a:t>» (№ 2</a:t>
            </a:r>
            <a:r>
              <a:rPr lang="ru-RU" sz="2900" dirty="0" smtClean="0"/>
              <a:t>))</a:t>
            </a:r>
            <a:br>
              <a:rPr lang="ru-RU" sz="2900" dirty="0" smtClean="0"/>
            </a:br>
            <a:r>
              <a:rPr lang="en-US" sz="2900" dirty="0">
                <a:hlinkClick r:id="rId2"/>
              </a:rPr>
              <a:t>http://</a:t>
            </a:r>
            <a:r>
              <a:rPr lang="en-US" sz="2900" dirty="0" smtClean="0">
                <a:hlinkClick r:id="rId2"/>
              </a:rPr>
              <a:t>www.reyestr.court.gov.ua/Review/74158440</a:t>
            </a:r>
            <a:r>
              <a:rPr lang="uk-UA" sz="2900" dirty="0" smtClean="0"/>
              <a:t> </a:t>
            </a:r>
            <a:endParaRPr lang="en-US" sz="2900" dirty="0"/>
          </a:p>
        </p:txBody>
      </p:sp>
      <p:sp>
        <p:nvSpPr>
          <p:cNvPr id="3" name="Объект 2"/>
          <p:cNvSpPr>
            <a:spLocks noGrp="1"/>
          </p:cNvSpPr>
          <p:nvPr>
            <p:ph idx="1"/>
          </p:nvPr>
        </p:nvSpPr>
        <p:spPr>
          <a:xfrm>
            <a:off x="323528" y="2564904"/>
            <a:ext cx="8363272" cy="4032448"/>
          </a:xfrm>
        </p:spPr>
        <p:txBody>
          <a:bodyPr>
            <a:normAutofit fontScale="70000" lnSpcReduction="20000"/>
          </a:bodyPr>
          <a:lstStyle/>
          <a:p>
            <a:r>
              <a:rPr lang="ru-RU" dirty="0"/>
              <a:t>Велика Палата Верховного Суду </a:t>
            </a:r>
            <a:r>
              <a:rPr lang="ru-RU" dirty="0" err="1"/>
              <a:t>вжила</a:t>
            </a:r>
            <a:r>
              <a:rPr lang="ru-RU" dirty="0"/>
              <a:t> </a:t>
            </a:r>
            <a:r>
              <a:rPr lang="ru-RU" dirty="0" err="1"/>
              <a:t>додаткові</a:t>
            </a:r>
            <a:r>
              <a:rPr lang="ru-RU" dirty="0"/>
              <a:t> заходи </a:t>
            </a:r>
            <a:r>
              <a:rPr lang="ru-RU" dirty="0" err="1"/>
              <a:t>індивідуального</a:t>
            </a:r>
            <a:r>
              <a:rPr lang="ru-RU" dirty="0"/>
              <a:t> характеру для </a:t>
            </a:r>
            <a:r>
              <a:rPr lang="ru-RU" dirty="0" err="1"/>
              <a:t>виконання</a:t>
            </a:r>
            <a:r>
              <a:rPr lang="ru-RU" dirty="0"/>
              <a:t> </a:t>
            </a:r>
            <a:r>
              <a:rPr lang="ru-RU" dirty="0" err="1"/>
              <a:t>рішень</a:t>
            </a:r>
            <a:r>
              <a:rPr lang="ru-RU" dirty="0"/>
              <a:t> </a:t>
            </a:r>
            <a:r>
              <a:rPr lang="ru-RU" dirty="0" err="1"/>
              <a:t>Європейського</a:t>
            </a:r>
            <a:r>
              <a:rPr lang="ru-RU" dirty="0"/>
              <a:t> суду з прав </a:t>
            </a:r>
            <a:r>
              <a:rPr lang="ru-RU" dirty="0" err="1"/>
              <a:t>людини</a:t>
            </a:r>
            <a:r>
              <a:rPr lang="ru-RU" dirty="0"/>
              <a:t> (</a:t>
            </a:r>
            <a:r>
              <a:rPr lang="ru-RU" dirty="0" err="1"/>
              <a:t>далі</a:t>
            </a:r>
            <a:r>
              <a:rPr lang="ru-RU" dirty="0"/>
              <a:t> - ЄСПЛ) у справах «</a:t>
            </a:r>
            <a:r>
              <a:rPr lang="ru-RU" dirty="0" err="1"/>
              <a:t>Шабельник</a:t>
            </a:r>
            <a:r>
              <a:rPr lang="ru-RU" dirty="0"/>
              <a:t> </a:t>
            </a:r>
            <a:r>
              <a:rPr lang="ru-RU" dirty="0" err="1"/>
              <a:t>проти</a:t>
            </a:r>
            <a:r>
              <a:rPr lang="ru-RU" dirty="0"/>
              <a:t> </a:t>
            </a:r>
            <a:r>
              <a:rPr lang="ru-RU" dirty="0" err="1"/>
              <a:t>України</a:t>
            </a:r>
            <a:r>
              <a:rPr lang="ru-RU" dirty="0"/>
              <a:t>» і «</a:t>
            </a:r>
            <a:r>
              <a:rPr lang="ru-RU" dirty="0" err="1"/>
              <a:t>Шабельник</a:t>
            </a:r>
            <a:r>
              <a:rPr lang="ru-RU" dirty="0"/>
              <a:t> </a:t>
            </a:r>
            <a:r>
              <a:rPr lang="ru-RU" dirty="0" err="1"/>
              <a:t>проти</a:t>
            </a:r>
            <a:r>
              <a:rPr lang="ru-RU" dirty="0"/>
              <a:t> </a:t>
            </a:r>
            <a:r>
              <a:rPr lang="ru-RU" dirty="0" err="1"/>
              <a:t>України</a:t>
            </a:r>
            <a:r>
              <a:rPr lang="ru-RU" dirty="0"/>
              <a:t> (№ 2)».</a:t>
            </a:r>
          </a:p>
          <a:p>
            <a:pPr algn="just"/>
            <a:r>
              <a:rPr lang="ru-RU" dirty="0"/>
              <a:t>ЄСПЛ </a:t>
            </a:r>
            <a:r>
              <a:rPr lang="ru-RU" dirty="0" err="1"/>
              <a:t>встановив</a:t>
            </a:r>
            <a:r>
              <a:rPr lang="ru-RU" dirty="0"/>
              <a:t> </a:t>
            </a:r>
            <a:r>
              <a:rPr lang="ru-RU" dirty="0" err="1"/>
              <a:t>порушення</a:t>
            </a:r>
            <a:r>
              <a:rPr lang="ru-RU" dirty="0"/>
              <a:t> </a:t>
            </a:r>
            <a:r>
              <a:rPr lang="ru-RU" dirty="0" err="1"/>
              <a:t>Україною</a:t>
            </a:r>
            <a:r>
              <a:rPr lang="ru-RU" dirty="0"/>
              <a:t> </a:t>
            </a:r>
            <a:r>
              <a:rPr lang="ru-RU" dirty="0" err="1"/>
              <a:t>Конвенції</a:t>
            </a:r>
            <a:r>
              <a:rPr lang="ru-RU" dirty="0"/>
              <a:t> про </a:t>
            </a:r>
            <a:r>
              <a:rPr lang="ru-RU" dirty="0" err="1"/>
              <a:t>захист</a:t>
            </a:r>
            <a:r>
              <a:rPr lang="ru-RU" dirty="0"/>
              <a:t> прав </a:t>
            </a:r>
            <a:r>
              <a:rPr lang="ru-RU" dirty="0" err="1"/>
              <a:t>людини</a:t>
            </a:r>
            <a:r>
              <a:rPr lang="ru-RU" dirty="0"/>
              <a:t> та </a:t>
            </a:r>
            <a:r>
              <a:rPr lang="ru-RU" dirty="0" err="1"/>
              <a:t>основоположних</a:t>
            </a:r>
            <a:r>
              <a:rPr lang="ru-RU" dirty="0"/>
              <a:t> свобод (</a:t>
            </a:r>
            <a:r>
              <a:rPr lang="ru-RU" dirty="0" err="1"/>
              <a:t>далі</a:t>
            </a:r>
            <a:r>
              <a:rPr lang="ru-RU" dirty="0"/>
              <a:t> - </a:t>
            </a:r>
            <a:r>
              <a:rPr lang="ru-RU" dirty="0" err="1"/>
              <a:t>Конвенція</a:t>
            </a:r>
            <a:r>
              <a:rPr lang="ru-RU" dirty="0"/>
              <a:t>) </a:t>
            </a:r>
            <a:r>
              <a:rPr lang="ru-RU" dirty="0" err="1"/>
              <a:t>під</a:t>
            </a:r>
            <a:r>
              <a:rPr lang="ru-RU" dirty="0"/>
              <a:t> час </a:t>
            </a:r>
            <a:r>
              <a:rPr lang="ru-RU" dirty="0" err="1"/>
              <a:t>досудового</a:t>
            </a:r>
            <a:r>
              <a:rPr lang="ru-RU" dirty="0"/>
              <a:t> </a:t>
            </a:r>
            <a:r>
              <a:rPr lang="ru-RU" dirty="0" err="1"/>
              <a:t>розслідування</a:t>
            </a:r>
            <a:r>
              <a:rPr lang="ru-RU" dirty="0"/>
              <a:t> та </a:t>
            </a:r>
            <a:r>
              <a:rPr lang="ru-RU" dirty="0" err="1"/>
              <a:t>розгляду</a:t>
            </a:r>
            <a:r>
              <a:rPr lang="ru-RU" dirty="0"/>
              <a:t> </a:t>
            </a:r>
            <a:r>
              <a:rPr lang="ru-RU" dirty="0" err="1"/>
              <a:t>кримінальної</a:t>
            </a:r>
            <a:r>
              <a:rPr lang="ru-RU" dirty="0"/>
              <a:t> </a:t>
            </a:r>
            <a:r>
              <a:rPr lang="ru-RU" dirty="0" err="1"/>
              <a:t>справи</a:t>
            </a:r>
            <a:r>
              <a:rPr lang="ru-RU" dirty="0"/>
              <a:t> </a:t>
            </a:r>
            <a:r>
              <a:rPr lang="ru-RU" dirty="0" err="1"/>
              <a:t>заявника</a:t>
            </a:r>
            <a:r>
              <a:rPr lang="ru-RU" dirty="0"/>
              <a:t>. Велика Палата Верховного Суду </a:t>
            </a:r>
            <a:r>
              <a:rPr lang="ru-RU" dirty="0" err="1"/>
              <a:t>врахувала</a:t>
            </a:r>
            <a:r>
              <a:rPr lang="ru-RU" dirty="0"/>
              <a:t> </a:t>
            </a:r>
            <a:r>
              <a:rPr lang="ru-RU" dirty="0" err="1"/>
              <a:t>правові</a:t>
            </a:r>
            <a:r>
              <a:rPr lang="ru-RU" dirty="0"/>
              <a:t> </a:t>
            </a:r>
            <a:r>
              <a:rPr lang="ru-RU" dirty="0" err="1"/>
              <a:t>позиції</a:t>
            </a:r>
            <a:r>
              <a:rPr lang="ru-RU" dirty="0"/>
              <a:t> ЄСПЛ, </a:t>
            </a:r>
            <a:r>
              <a:rPr lang="ru-RU" dirty="0" err="1"/>
              <a:t>висловлені</a:t>
            </a:r>
            <a:r>
              <a:rPr lang="ru-RU" dirty="0"/>
              <a:t> у справах «Яременко </a:t>
            </a:r>
            <a:r>
              <a:rPr lang="ru-RU" dirty="0" err="1"/>
              <a:t>проти</a:t>
            </a:r>
            <a:r>
              <a:rPr lang="ru-RU" dirty="0"/>
              <a:t> </a:t>
            </a:r>
            <a:r>
              <a:rPr lang="ru-RU" dirty="0" err="1"/>
              <a:t>України</a:t>
            </a:r>
            <a:r>
              <a:rPr lang="ru-RU" dirty="0"/>
              <a:t> (№ 2)» і «</a:t>
            </a:r>
            <a:r>
              <a:rPr lang="ru-RU" dirty="0" err="1"/>
              <a:t>Морейра</a:t>
            </a:r>
            <a:r>
              <a:rPr lang="ru-RU" dirty="0"/>
              <a:t> </a:t>
            </a:r>
            <a:r>
              <a:rPr lang="ru-RU" dirty="0" err="1"/>
              <a:t>Феррейра</a:t>
            </a:r>
            <a:r>
              <a:rPr lang="ru-RU" dirty="0"/>
              <a:t> </a:t>
            </a:r>
            <a:r>
              <a:rPr lang="ru-RU" dirty="0" err="1"/>
              <a:t>проти</a:t>
            </a:r>
            <a:r>
              <a:rPr lang="ru-RU" dirty="0"/>
              <a:t> </a:t>
            </a:r>
            <a:r>
              <a:rPr lang="ru-RU" dirty="0" err="1"/>
              <a:t>Португалії</a:t>
            </a:r>
            <a:r>
              <a:rPr lang="ru-RU" dirty="0"/>
              <a:t> (№ 2)», та </a:t>
            </a:r>
            <a:r>
              <a:rPr lang="ru-RU" dirty="0" err="1"/>
              <a:t>вирішила</a:t>
            </a:r>
            <a:r>
              <a:rPr lang="ru-RU" dirty="0"/>
              <a:t>, </a:t>
            </a:r>
            <a:r>
              <a:rPr lang="ru-RU" dirty="0" err="1"/>
              <a:t>що</a:t>
            </a:r>
            <a:r>
              <a:rPr lang="ru-RU" dirty="0"/>
              <a:t> </a:t>
            </a:r>
            <a:r>
              <a:rPr lang="ru-RU" dirty="0" err="1"/>
              <a:t>єдиним</a:t>
            </a:r>
            <a:r>
              <a:rPr lang="ru-RU" dirty="0"/>
              <a:t> </a:t>
            </a:r>
            <a:r>
              <a:rPr lang="ru-RU" dirty="0" err="1"/>
              <a:t>додатковим</a:t>
            </a:r>
            <a:r>
              <a:rPr lang="ru-RU" dirty="0"/>
              <a:t> заходом </a:t>
            </a:r>
            <a:r>
              <a:rPr lang="ru-RU" dirty="0" err="1"/>
              <a:t>індивідуального</a:t>
            </a:r>
            <a:r>
              <a:rPr lang="ru-RU" dirty="0"/>
              <a:t> характеру, </a:t>
            </a:r>
            <a:r>
              <a:rPr lang="ru-RU" dirty="0" err="1"/>
              <a:t>який</a:t>
            </a:r>
            <a:r>
              <a:rPr lang="ru-RU" dirty="0"/>
              <a:t> </a:t>
            </a:r>
            <a:r>
              <a:rPr lang="ru-RU" dirty="0" err="1"/>
              <a:t>необхідно</a:t>
            </a:r>
            <a:r>
              <a:rPr lang="ru-RU" dirty="0"/>
              <a:t> </a:t>
            </a:r>
            <a:r>
              <a:rPr lang="ru-RU" dirty="0" err="1"/>
              <a:t>застосувати</a:t>
            </a:r>
            <a:r>
              <a:rPr lang="ru-RU" dirty="0"/>
              <a:t> на </a:t>
            </a:r>
            <a:r>
              <a:rPr lang="ru-RU" dirty="0" err="1"/>
              <a:t>виконання</a:t>
            </a:r>
            <a:r>
              <a:rPr lang="ru-RU" dirty="0"/>
              <a:t> </a:t>
            </a:r>
            <a:r>
              <a:rPr lang="ru-RU" dirty="0" err="1"/>
              <a:t>рішень</a:t>
            </a:r>
            <a:r>
              <a:rPr lang="ru-RU" dirty="0"/>
              <a:t> у справах пана </a:t>
            </a:r>
            <a:r>
              <a:rPr lang="ru-RU" dirty="0" err="1"/>
              <a:t>Шабельника</a:t>
            </a:r>
            <a:r>
              <a:rPr lang="ru-RU" dirty="0"/>
              <a:t>, є </a:t>
            </a:r>
            <a:r>
              <a:rPr lang="ru-RU" dirty="0" err="1"/>
              <a:t>відновлення</a:t>
            </a:r>
            <a:r>
              <a:rPr lang="ru-RU" dirty="0"/>
              <a:t> </a:t>
            </a:r>
            <a:r>
              <a:rPr lang="ru-RU" dirty="0" err="1"/>
              <a:t>настільки</a:t>
            </a:r>
            <a:r>
              <a:rPr lang="ru-RU" dirty="0"/>
              <a:t>, </a:t>
            </a:r>
            <a:r>
              <a:rPr lang="ru-RU" dirty="0" err="1"/>
              <a:t>наскільки</a:t>
            </a:r>
            <a:r>
              <a:rPr lang="ru-RU" dirty="0"/>
              <a:t> </a:t>
            </a:r>
            <a:r>
              <a:rPr lang="ru-RU" dirty="0" err="1"/>
              <a:t>це</a:t>
            </a:r>
            <a:r>
              <a:rPr lang="ru-RU" dirty="0"/>
              <a:t> </a:t>
            </a:r>
            <a:r>
              <a:rPr lang="ru-RU" dirty="0" err="1"/>
              <a:t>можливо</a:t>
            </a:r>
            <a:r>
              <a:rPr lang="ru-RU" dirty="0"/>
              <a:t>, </a:t>
            </a:r>
            <a:r>
              <a:rPr lang="ru-RU" dirty="0" err="1"/>
              <a:t>попереднього</a:t>
            </a:r>
            <a:r>
              <a:rPr lang="ru-RU" dirty="0"/>
              <a:t> </a:t>
            </a:r>
            <a:r>
              <a:rPr lang="ru-RU" dirty="0" err="1"/>
              <a:t>юридичного</a:t>
            </a:r>
            <a:r>
              <a:rPr lang="ru-RU" dirty="0"/>
              <a:t> стану, </a:t>
            </a:r>
            <a:r>
              <a:rPr lang="ru-RU" dirty="0" err="1"/>
              <a:t>який</a:t>
            </a:r>
            <a:r>
              <a:rPr lang="ru-RU" dirty="0"/>
              <a:t> </a:t>
            </a:r>
            <a:r>
              <a:rPr lang="ru-RU" dirty="0" err="1"/>
              <a:t>заявник</a:t>
            </a:r>
            <a:r>
              <a:rPr lang="ru-RU" dirty="0"/>
              <a:t> </a:t>
            </a:r>
            <a:r>
              <a:rPr lang="ru-RU" dirty="0" err="1"/>
              <a:t>мав</a:t>
            </a:r>
            <a:r>
              <a:rPr lang="ru-RU" dirty="0"/>
              <a:t> до </a:t>
            </a:r>
            <a:r>
              <a:rPr lang="ru-RU" dirty="0" err="1"/>
              <a:t>порушення</a:t>
            </a:r>
            <a:r>
              <a:rPr lang="ru-RU" dirty="0"/>
              <a:t> </a:t>
            </a:r>
            <a:r>
              <a:rPr lang="ru-RU" dirty="0" err="1"/>
              <a:t>Конвенції</a:t>
            </a:r>
            <a:r>
              <a:rPr lang="ru-RU" dirty="0"/>
              <a:t> (</a:t>
            </a:r>
            <a:r>
              <a:rPr lang="ru-RU" dirty="0" err="1"/>
              <a:t>restitutio</a:t>
            </a:r>
            <a:r>
              <a:rPr lang="ru-RU" dirty="0"/>
              <a:t> </a:t>
            </a:r>
            <a:r>
              <a:rPr lang="ru-RU" dirty="0" err="1"/>
              <a:t>in</a:t>
            </a:r>
            <a:r>
              <a:rPr lang="ru-RU" dirty="0"/>
              <a:t> </a:t>
            </a:r>
            <a:r>
              <a:rPr lang="ru-RU" dirty="0" err="1"/>
              <a:t>integrum</a:t>
            </a:r>
            <a:r>
              <a:rPr lang="ru-RU" dirty="0"/>
              <a:t>). </a:t>
            </a:r>
            <a:r>
              <a:rPr lang="ru-RU" dirty="0" err="1"/>
              <a:t>Тобто</a:t>
            </a:r>
            <a:r>
              <a:rPr lang="ru-RU" dirty="0"/>
              <a:t>, </a:t>
            </a:r>
            <a:r>
              <a:rPr lang="ru-RU" dirty="0" err="1"/>
              <a:t>повний</a:t>
            </a:r>
            <a:r>
              <a:rPr lang="ru-RU" dirty="0"/>
              <a:t> перегляд </a:t>
            </a:r>
            <a:r>
              <a:rPr lang="ru-RU" dirty="0" err="1"/>
              <a:t>кримінальної</a:t>
            </a:r>
            <a:r>
              <a:rPr lang="ru-RU" dirty="0"/>
              <a:t> </a:t>
            </a:r>
            <a:r>
              <a:rPr lang="ru-RU" dirty="0" err="1"/>
              <a:t>справи</a:t>
            </a:r>
            <a:r>
              <a:rPr lang="ru-RU" dirty="0"/>
              <a:t> в </a:t>
            </a:r>
            <a:r>
              <a:rPr lang="ru-RU" dirty="0" err="1"/>
              <a:t>частині</a:t>
            </a:r>
            <a:r>
              <a:rPr lang="ru-RU" dirty="0"/>
              <a:t> </a:t>
            </a:r>
            <a:r>
              <a:rPr lang="ru-RU" dirty="0" err="1"/>
              <a:t>інкримінованих</a:t>
            </a:r>
            <a:r>
              <a:rPr lang="ru-RU" dirty="0"/>
              <a:t> </a:t>
            </a:r>
            <a:r>
              <a:rPr lang="ru-RU" dirty="0" err="1"/>
              <a:t>заявнику</a:t>
            </a:r>
            <a:r>
              <a:rPr lang="ru-RU" dirty="0"/>
              <a:t> </a:t>
            </a:r>
            <a:r>
              <a:rPr lang="ru-RU" dirty="0" err="1"/>
              <a:t>вбивства</a:t>
            </a:r>
            <a:r>
              <a:rPr lang="ru-RU" dirty="0"/>
              <a:t> та </a:t>
            </a:r>
            <a:r>
              <a:rPr lang="ru-RU" dirty="0" err="1"/>
              <a:t>розбою</a:t>
            </a:r>
            <a:r>
              <a:rPr lang="ru-RU" dirty="0"/>
              <a:t>, </a:t>
            </a:r>
            <a:r>
              <a:rPr lang="ru-RU" dirty="0" err="1"/>
              <a:t>під</a:t>
            </a:r>
            <a:r>
              <a:rPr lang="ru-RU" dirty="0"/>
              <a:t> час </a:t>
            </a:r>
            <a:r>
              <a:rPr lang="ru-RU" dirty="0" err="1"/>
              <a:t>розслідування</a:t>
            </a:r>
            <a:r>
              <a:rPr lang="ru-RU" dirty="0"/>
              <a:t> </a:t>
            </a:r>
            <a:r>
              <a:rPr lang="ru-RU" dirty="0" err="1"/>
              <a:t>яких</a:t>
            </a:r>
            <a:r>
              <a:rPr lang="ru-RU" dirty="0"/>
              <a:t> ЄСПЛ </a:t>
            </a:r>
            <a:r>
              <a:rPr lang="ru-RU" dirty="0" err="1"/>
              <a:t>встановив</a:t>
            </a:r>
            <a:r>
              <a:rPr lang="ru-RU" dirty="0"/>
              <a:t> </a:t>
            </a:r>
            <a:r>
              <a:rPr lang="ru-RU" dirty="0" err="1"/>
              <a:t>порушення</a:t>
            </a:r>
            <a:r>
              <a:rPr lang="ru-RU" dirty="0"/>
              <a:t> </a:t>
            </a:r>
            <a:r>
              <a:rPr lang="ru-RU" dirty="0" err="1"/>
              <a:t>статті</a:t>
            </a:r>
            <a:r>
              <a:rPr lang="ru-RU" dirty="0"/>
              <a:t> 6 </a:t>
            </a:r>
            <a:r>
              <a:rPr lang="ru-RU" dirty="0" err="1"/>
              <a:t>Конвенції</a:t>
            </a:r>
            <a:r>
              <a:rPr lang="ru-RU" dirty="0" smtClean="0"/>
              <a:t>.</a:t>
            </a:r>
            <a:endParaRPr lang="ru-RU" dirty="0"/>
          </a:p>
        </p:txBody>
      </p:sp>
    </p:spTree>
    <p:extLst>
      <p:ext uri="{BB962C8B-B14F-4D97-AF65-F5344CB8AC3E}">
        <p14:creationId xmlns:p14="http://schemas.microsoft.com/office/powerpoint/2010/main" val="3404289038"/>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lnSpcReduction="10000"/>
          </a:bodyPr>
          <a:lstStyle/>
          <a:p>
            <a:pPr marL="0" indent="0">
              <a:buNone/>
            </a:pPr>
            <a:r>
              <a:rPr lang="ru-RU" dirty="0"/>
              <a:t>У </a:t>
            </a:r>
            <a:r>
              <a:rPr lang="ru-RU" dirty="0" err="1"/>
              <a:t>підсумку</a:t>
            </a:r>
            <a:r>
              <a:rPr lang="ru-RU" dirty="0"/>
              <a:t> ЄСПЛ </a:t>
            </a:r>
            <a:r>
              <a:rPr lang="ru-RU" dirty="0" err="1"/>
              <a:t>дійшов</a:t>
            </a:r>
            <a:r>
              <a:rPr lang="ru-RU" dirty="0"/>
              <a:t> </a:t>
            </a:r>
            <a:r>
              <a:rPr lang="ru-RU" dirty="0" err="1"/>
              <a:t>висновку</a:t>
            </a:r>
            <a:r>
              <a:rPr lang="ru-RU" dirty="0"/>
              <a:t> (п. 61 </a:t>
            </a:r>
            <a:r>
              <a:rPr lang="ru-RU" dirty="0" err="1"/>
              <a:t>рішення</a:t>
            </a:r>
            <a:r>
              <a:rPr lang="ru-RU" dirty="0"/>
              <a:t>), </a:t>
            </a:r>
            <a:r>
              <a:rPr lang="ru-RU" dirty="0" err="1"/>
              <a:t>що</a:t>
            </a:r>
            <a:r>
              <a:rPr lang="ru-RU" dirty="0"/>
              <a:t> </a:t>
            </a:r>
            <a:r>
              <a:rPr lang="ru-RU" dirty="0" err="1"/>
              <a:t>якщо</a:t>
            </a:r>
            <a:r>
              <a:rPr lang="ru-RU" dirty="0"/>
              <a:t> особу </a:t>
            </a:r>
            <a:r>
              <a:rPr lang="ru-RU" dirty="0" err="1"/>
              <a:t>засуджено</a:t>
            </a:r>
            <a:r>
              <a:rPr lang="ru-RU" dirty="0"/>
              <a:t> за результатами судового </a:t>
            </a:r>
            <a:r>
              <a:rPr lang="ru-RU" dirty="0" err="1"/>
              <a:t>розгляду</a:t>
            </a:r>
            <a:r>
              <a:rPr lang="ru-RU" dirty="0"/>
              <a:t>, </a:t>
            </a:r>
            <a:r>
              <a:rPr lang="ru-RU" dirty="0" err="1"/>
              <a:t>який</a:t>
            </a:r>
            <a:r>
              <a:rPr lang="ru-RU" dirty="0"/>
              <a:t> не </a:t>
            </a:r>
            <a:r>
              <a:rPr lang="ru-RU" dirty="0" err="1"/>
              <a:t>відповідав</a:t>
            </a:r>
            <a:r>
              <a:rPr lang="ru-RU" dirty="0"/>
              <a:t> </a:t>
            </a:r>
            <a:r>
              <a:rPr lang="ru-RU" dirty="0" err="1"/>
              <a:t>вимогам</a:t>
            </a:r>
            <a:r>
              <a:rPr lang="ru-RU" dirty="0"/>
              <a:t> </a:t>
            </a:r>
            <a:r>
              <a:rPr lang="ru-RU" dirty="0" err="1"/>
              <a:t>Конвенції</a:t>
            </a:r>
            <a:r>
              <a:rPr lang="ru-RU" dirty="0"/>
              <a:t> </a:t>
            </a:r>
            <a:r>
              <a:rPr lang="ru-RU" dirty="0" err="1"/>
              <a:t>щодо</a:t>
            </a:r>
            <a:r>
              <a:rPr lang="ru-RU" dirty="0"/>
              <a:t> </a:t>
            </a:r>
            <a:r>
              <a:rPr lang="ru-RU" dirty="0" err="1"/>
              <a:t>справедливості</a:t>
            </a:r>
            <a:r>
              <a:rPr lang="ru-RU" dirty="0"/>
              <a:t>, </a:t>
            </a:r>
            <a:r>
              <a:rPr lang="ru-RU" dirty="0" err="1"/>
              <a:t>належним</a:t>
            </a:r>
            <a:r>
              <a:rPr lang="ru-RU" dirty="0"/>
              <a:t> способом </a:t>
            </a:r>
            <a:r>
              <a:rPr lang="ru-RU" dirty="0" err="1"/>
              <a:t>виправлення</a:t>
            </a:r>
            <a:r>
              <a:rPr lang="ru-RU" dirty="0"/>
              <a:t> такого </a:t>
            </a:r>
            <a:r>
              <a:rPr lang="ru-RU" dirty="0" err="1"/>
              <a:t>порушення</a:t>
            </a:r>
            <a:r>
              <a:rPr lang="ru-RU" dirty="0"/>
              <a:t> </a:t>
            </a:r>
            <a:r>
              <a:rPr lang="ru-RU" dirty="0" err="1"/>
              <a:t>може</a:t>
            </a:r>
            <a:r>
              <a:rPr lang="ru-RU" dirty="0"/>
              <a:t> в </a:t>
            </a:r>
            <a:r>
              <a:rPr lang="ru-RU" dirty="0" err="1"/>
              <a:t>принципі</a:t>
            </a:r>
            <a:r>
              <a:rPr lang="ru-RU" dirty="0"/>
              <a:t> бути </a:t>
            </a:r>
            <a:r>
              <a:rPr lang="ru-RU" dirty="0" err="1"/>
              <a:t>новий</a:t>
            </a:r>
            <a:r>
              <a:rPr lang="ru-RU" dirty="0"/>
              <a:t> </a:t>
            </a:r>
            <a:r>
              <a:rPr lang="ru-RU" dirty="0" err="1"/>
              <a:t>розгляд</a:t>
            </a:r>
            <a:r>
              <a:rPr lang="ru-RU" dirty="0"/>
              <a:t>, перегляд, </a:t>
            </a:r>
            <a:r>
              <a:rPr lang="ru-RU" dirty="0" err="1"/>
              <a:t>або</a:t>
            </a:r>
            <a:r>
              <a:rPr lang="ru-RU" dirty="0"/>
              <a:t> </a:t>
            </a:r>
            <a:r>
              <a:rPr lang="ru-RU" dirty="0" err="1"/>
              <a:t>відновлення</a:t>
            </a:r>
            <a:r>
              <a:rPr lang="ru-RU" dirty="0"/>
              <a:t> </a:t>
            </a:r>
            <a:r>
              <a:rPr lang="ru-RU" dirty="0" err="1"/>
              <a:t>провадження</a:t>
            </a:r>
            <a:r>
              <a:rPr lang="ru-RU" dirty="0"/>
              <a:t> за </a:t>
            </a:r>
            <a:r>
              <a:rPr lang="ru-RU" dirty="0" err="1"/>
              <a:t>вимогою</a:t>
            </a:r>
            <a:r>
              <a:rPr lang="ru-RU" dirty="0"/>
              <a:t> </a:t>
            </a:r>
            <a:r>
              <a:rPr lang="ru-RU" dirty="0" err="1"/>
              <a:t>заявника</a:t>
            </a:r>
            <a:r>
              <a:rPr lang="ru-RU" dirty="0"/>
              <a:t>. </a:t>
            </a:r>
            <a:r>
              <a:rPr lang="ru-RU" dirty="0" err="1"/>
              <a:t>Можливість</a:t>
            </a:r>
            <a:r>
              <a:rPr lang="ru-RU" dirty="0"/>
              <a:t> повторного </a:t>
            </a:r>
            <a:r>
              <a:rPr lang="ru-RU" dirty="0" err="1"/>
              <a:t>розгляду</a:t>
            </a:r>
            <a:r>
              <a:rPr lang="ru-RU" dirty="0"/>
              <a:t> </a:t>
            </a:r>
            <a:r>
              <a:rPr lang="ru-RU" dirty="0" err="1"/>
              <a:t>справи</a:t>
            </a:r>
            <a:r>
              <a:rPr lang="ru-RU" dirty="0"/>
              <a:t>, як </a:t>
            </a:r>
            <a:r>
              <a:rPr lang="ru-RU" dirty="0" err="1"/>
              <a:t>це</a:t>
            </a:r>
            <a:r>
              <a:rPr lang="ru-RU" dirty="0"/>
              <a:t> </a:t>
            </a:r>
            <a:r>
              <a:rPr lang="ru-RU" dirty="0" err="1"/>
              <a:t>передбачено</a:t>
            </a:r>
            <a:r>
              <a:rPr lang="ru-RU" dirty="0"/>
              <a:t> </a:t>
            </a:r>
            <a:r>
              <a:rPr lang="ru-RU" dirty="0" err="1"/>
              <a:t>законодавством</a:t>
            </a:r>
            <a:r>
              <a:rPr lang="ru-RU" dirty="0"/>
              <a:t> </a:t>
            </a:r>
            <a:r>
              <a:rPr lang="ru-RU" dirty="0" err="1"/>
              <a:t>України</a:t>
            </a:r>
            <a:r>
              <a:rPr lang="ru-RU" dirty="0"/>
              <a:t>, </a:t>
            </a:r>
            <a:r>
              <a:rPr lang="ru-RU" dirty="0" err="1"/>
              <a:t>залишається</a:t>
            </a:r>
            <a:r>
              <a:rPr lang="ru-RU" dirty="0"/>
              <a:t> доступною для </a:t>
            </a:r>
            <a:r>
              <a:rPr lang="ru-RU" dirty="0" err="1"/>
              <a:t>заявника</a:t>
            </a:r>
            <a:r>
              <a:rPr lang="ru-RU" dirty="0"/>
              <a:t> у </a:t>
            </a:r>
            <a:r>
              <a:rPr lang="ru-RU" dirty="0" err="1"/>
              <a:t>разі</a:t>
            </a:r>
            <a:r>
              <a:rPr lang="ru-RU" dirty="0"/>
              <a:t> </a:t>
            </a:r>
            <a:r>
              <a:rPr lang="ru-RU" dirty="0" err="1"/>
              <a:t>подання</a:t>
            </a:r>
            <a:r>
              <a:rPr lang="ru-RU" dirty="0"/>
              <a:t> ним </a:t>
            </a:r>
            <a:r>
              <a:rPr lang="ru-RU" dirty="0" err="1"/>
              <a:t>відповідної</a:t>
            </a:r>
            <a:r>
              <a:rPr lang="ru-RU" dirty="0"/>
              <a:t> заяви. При такому повторному </a:t>
            </a:r>
            <a:r>
              <a:rPr lang="ru-RU" dirty="0" err="1"/>
              <a:t>розгляді</a:t>
            </a:r>
            <a:r>
              <a:rPr lang="ru-RU" dirty="0"/>
              <a:t> </a:t>
            </a:r>
            <a:r>
              <a:rPr lang="ru-RU" dirty="0" err="1"/>
              <a:t>мають</a:t>
            </a:r>
            <a:r>
              <a:rPr lang="ru-RU" dirty="0"/>
              <a:t> бути </a:t>
            </a:r>
            <a:r>
              <a:rPr lang="ru-RU" dirty="0" err="1"/>
              <a:t>дотримані</a:t>
            </a:r>
            <a:r>
              <a:rPr lang="ru-RU" dirty="0"/>
              <a:t> </a:t>
            </a:r>
            <a:r>
              <a:rPr lang="ru-RU" dirty="0" err="1"/>
              <a:t>матеріальні</a:t>
            </a:r>
            <a:r>
              <a:rPr lang="ru-RU" dirty="0"/>
              <a:t> і </a:t>
            </a:r>
            <a:r>
              <a:rPr lang="ru-RU" dirty="0" err="1"/>
              <a:t>процесуальні</a:t>
            </a:r>
            <a:r>
              <a:rPr lang="ru-RU" dirty="0"/>
              <a:t> </a:t>
            </a:r>
            <a:r>
              <a:rPr lang="ru-RU" dirty="0" err="1"/>
              <a:t>гарантії</a:t>
            </a:r>
            <a:r>
              <a:rPr lang="ru-RU" dirty="0"/>
              <a:t>, </a:t>
            </a:r>
            <a:r>
              <a:rPr lang="ru-RU" dirty="0" err="1"/>
              <a:t>закріплені</a:t>
            </a:r>
            <a:r>
              <a:rPr lang="ru-RU" dirty="0"/>
              <a:t> у ст. 6 </a:t>
            </a:r>
            <a:r>
              <a:rPr lang="ru-RU" dirty="0" err="1"/>
              <a:t>Конвенції</a:t>
            </a:r>
            <a:r>
              <a:rPr lang="ru-RU" dirty="0"/>
              <a:t>, та </a:t>
            </a:r>
            <a:r>
              <a:rPr lang="ru-RU" dirty="0" err="1"/>
              <a:t>повністю</a:t>
            </a:r>
            <a:r>
              <a:rPr lang="ru-RU" dirty="0"/>
              <a:t> </a:t>
            </a:r>
            <a:r>
              <a:rPr lang="ru-RU" dirty="0" err="1"/>
              <a:t>враховані</a:t>
            </a:r>
            <a:r>
              <a:rPr lang="ru-RU" dirty="0"/>
              <a:t> </a:t>
            </a:r>
            <a:r>
              <a:rPr lang="ru-RU" dirty="0" err="1"/>
              <a:t>висновки</a:t>
            </a:r>
            <a:r>
              <a:rPr lang="ru-RU" dirty="0"/>
              <a:t> ЄСПЛ у </a:t>
            </a:r>
            <a:r>
              <a:rPr lang="ru-RU" dirty="0" err="1"/>
              <a:t>цій</a:t>
            </a:r>
            <a:r>
              <a:rPr lang="ru-RU" dirty="0"/>
              <a:t> </a:t>
            </a:r>
            <a:r>
              <a:rPr lang="ru-RU" dirty="0" err="1"/>
              <a:t>справі</a:t>
            </a:r>
            <a:r>
              <a:rPr lang="ru-RU" dirty="0"/>
              <a:t> та у </a:t>
            </a:r>
            <a:r>
              <a:rPr lang="ru-RU" dirty="0" err="1"/>
              <a:t>першому</a:t>
            </a:r>
            <a:r>
              <a:rPr lang="ru-RU" dirty="0"/>
              <a:t> </a:t>
            </a:r>
            <a:r>
              <a:rPr lang="ru-RU" dirty="0" err="1"/>
              <a:t>рішенні</a:t>
            </a:r>
            <a:r>
              <a:rPr lang="ru-RU" dirty="0"/>
              <a:t> у </a:t>
            </a:r>
            <a:r>
              <a:rPr lang="ru-RU" dirty="0" err="1"/>
              <a:t>справі</a:t>
            </a:r>
            <a:r>
              <a:rPr lang="ru-RU" dirty="0"/>
              <a:t> «</a:t>
            </a:r>
            <a:r>
              <a:rPr lang="ru-RU" dirty="0" err="1"/>
              <a:t>Шабельник</a:t>
            </a:r>
            <a:r>
              <a:rPr lang="ru-RU" dirty="0"/>
              <a:t> </a:t>
            </a:r>
            <a:r>
              <a:rPr lang="ru-RU" dirty="0" err="1"/>
              <a:t>проти</a:t>
            </a:r>
            <a:r>
              <a:rPr lang="ru-RU" dirty="0"/>
              <a:t> </a:t>
            </a:r>
            <a:r>
              <a:rPr lang="ru-RU" dirty="0" err="1"/>
              <a:t>України</a:t>
            </a:r>
            <a:r>
              <a:rPr lang="ru-RU" dirty="0"/>
              <a:t>» (п. 62 </a:t>
            </a:r>
            <a:r>
              <a:rPr lang="ru-RU" dirty="0" err="1"/>
              <a:t>рішення</a:t>
            </a:r>
            <a:r>
              <a:rPr lang="ru-RU" dirty="0"/>
              <a:t>).</a:t>
            </a:r>
            <a:endParaRPr lang="en-US" dirty="0"/>
          </a:p>
        </p:txBody>
      </p:sp>
    </p:spTree>
    <p:extLst>
      <p:ext uri="{BB962C8B-B14F-4D97-AF65-F5344CB8AC3E}">
        <p14:creationId xmlns:p14="http://schemas.microsoft.com/office/powerpoint/2010/main" val="1163408800"/>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lstStyle/>
          <a:p>
            <a:pPr marL="0" indent="0">
              <a:buNone/>
            </a:pPr>
            <a:r>
              <a:rPr lang="ru-RU" dirty="0"/>
              <a:t>47.            Як </a:t>
            </a:r>
            <a:r>
              <a:rPr lang="ru-RU" dirty="0" err="1"/>
              <a:t>зазначає</a:t>
            </a:r>
            <a:r>
              <a:rPr lang="ru-RU" dirty="0"/>
              <a:t> ЄСПЛ, </a:t>
            </a:r>
            <a:r>
              <a:rPr lang="ru-RU" dirty="0" err="1"/>
              <a:t>відхід</a:t>
            </a:r>
            <a:r>
              <a:rPr lang="ru-RU" dirty="0"/>
              <a:t> </a:t>
            </a:r>
            <a:r>
              <a:rPr lang="ru-RU" dirty="0" err="1"/>
              <a:t>від</a:t>
            </a:r>
            <a:r>
              <a:rPr lang="ru-RU" dirty="0"/>
              <a:t> принципу </a:t>
            </a:r>
            <a:r>
              <a:rPr lang="en-US" dirty="0"/>
              <a:t>res judicata </a:t>
            </a:r>
            <a:r>
              <a:rPr lang="ru-RU" dirty="0" err="1"/>
              <a:t>можливий</a:t>
            </a:r>
            <a:r>
              <a:rPr lang="ru-RU" dirty="0"/>
              <a:t> </a:t>
            </a:r>
            <a:r>
              <a:rPr lang="ru-RU" dirty="0" err="1"/>
              <a:t>лише</a:t>
            </a:r>
            <a:r>
              <a:rPr lang="ru-RU" dirty="0"/>
              <a:t> </a:t>
            </a:r>
            <a:r>
              <a:rPr lang="ru-RU" dirty="0" err="1"/>
              <a:t>тоді</a:t>
            </a:r>
            <a:r>
              <a:rPr lang="ru-RU" dirty="0"/>
              <a:t>, коли </a:t>
            </a:r>
            <a:r>
              <a:rPr lang="ru-RU" dirty="0" err="1"/>
              <a:t>такий</a:t>
            </a:r>
            <a:r>
              <a:rPr lang="ru-RU" dirty="0"/>
              <a:t> </a:t>
            </a:r>
            <a:r>
              <a:rPr lang="ru-RU" dirty="0" err="1"/>
              <a:t>відхід</a:t>
            </a:r>
            <a:r>
              <a:rPr lang="ru-RU" dirty="0"/>
              <a:t> </a:t>
            </a:r>
            <a:r>
              <a:rPr lang="ru-RU" dirty="0" err="1"/>
              <a:t>зумовлений</a:t>
            </a:r>
            <a:r>
              <a:rPr lang="ru-RU" dirty="0"/>
              <a:t> </a:t>
            </a:r>
            <a:r>
              <a:rPr lang="ru-RU" dirty="0" err="1"/>
              <a:t>особливими</a:t>
            </a:r>
            <a:r>
              <a:rPr lang="ru-RU" dirty="0"/>
              <a:t> і </a:t>
            </a:r>
            <a:r>
              <a:rPr lang="ru-RU" dirty="0" err="1"/>
              <a:t>непереборними</a:t>
            </a:r>
            <a:r>
              <a:rPr lang="ru-RU" dirty="0"/>
              <a:t> </a:t>
            </a:r>
            <a:r>
              <a:rPr lang="ru-RU" dirty="0" err="1"/>
              <a:t>обставинами</a:t>
            </a:r>
            <a:r>
              <a:rPr lang="ru-RU" dirty="0"/>
              <a:t> (див., </a:t>
            </a:r>
            <a:r>
              <a:rPr lang="en-US" dirty="0" err="1"/>
              <a:t>mutatismutandis</a:t>
            </a:r>
            <a:r>
              <a:rPr lang="en-US" dirty="0"/>
              <a:t>, </a:t>
            </a:r>
            <a:r>
              <a:rPr lang="ru-RU" dirty="0" err="1"/>
              <a:t>рішення</a:t>
            </a:r>
            <a:r>
              <a:rPr lang="ru-RU" dirty="0"/>
              <a:t> ЄСПЛ у справах «</a:t>
            </a:r>
            <a:r>
              <a:rPr lang="ru-RU" dirty="0" err="1"/>
              <a:t>Брумареску</a:t>
            </a:r>
            <a:r>
              <a:rPr lang="ru-RU" dirty="0"/>
              <a:t> </a:t>
            </a:r>
            <a:r>
              <a:rPr lang="ru-RU" dirty="0" err="1"/>
              <a:t>проти</a:t>
            </a:r>
            <a:r>
              <a:rPr lang="ru-RU" dirty="0"/>
              <a:t> </a:t>
            </a:r>
            <a:r>
              <a:rPr lang="ru-RU" dirty="0" err="1"/>
              <a:t>Румунії</a:t>
            </a:r>
            <a:r>
              <a:rPr lang="ru-RU" dirty="0"/>
              <a:t>», </a:t>
            </a:r>
            <a:r>
              <a:rPr lang="ru-RU" dirty="0" err="1"/>
              <a:t>заява</a:t>
            </a:r>
            <a:r>
              <a:rPr lang="ru-RU" dirty="0"/>
              <a:t> № 28342/95, п. 62; «</a:t>
            </a:r>
            <a:r>
              <a:rPr lang="ru-RU" dirty="0" err="1"/>
              <a:t>Рябих</a:t>
            </a:r>
            <a:r>
              <a:rPr lang="ru-RU" dirty="0"/>
              <a:t> </a:t>
            </a:r>
            <a:r>
              <a:rPr lang="ru-RU" dirty="0" err="1"/>
              <a:t>проти</a:t>
            </a:r>
            <a:r>
              <a:rPr lang="ru-RU" dirty="0"/>
              <a:t> </a:t>
            </a:r>
            <a:r>
              <a:rPr lang="ru-RU" dirty="0" err="1"/>
              <a:t>Росії</a:t>
            </a:r>
            <a:r>
              <a:rPr lang="ru-RU" dirty="0"/>
              <a:t>», </a:t>
            </a:r>
            <a:r>
              <a:rPr lang="ru-RU" dirty="0" err="1"/>
              <a:t>заява</a:t>
            </a:r>
            <a:r>
              <a:rPr lang="ru-RU" dirty="0"/>
              <a:t> № 52854/99, п. 52; «</a:t>
            </a:r>
            <a:r>
              <a:rPr lang="ru-RU" dirty="0" err="1"/>
              <a:t>Пономарьов</a:t>
            </a:r>
            <a:r>
              <a:rPr lang="ru-RU" dirty="0"/>
              <a:t> </a:t>
            </a:r>
            <a:r>
              <a:rPr lang="ru-RU" dirty="0" err="1"/>
              <a:t>проти</a:t>
            </a:r>
            <a:r>
              <a:rPr lang="ru-RU" dirty="0"/>
              <a:t> </a:t>
            </a:r>
            <a:r>
              <a:rPr lang="ru-RU" dirty="0" err="1"/>
              <a:t>України</a:t>
            </a:r>
            <a:r>
              <a:rPr lang="ru-RU" dirty="0"/>
              <a:t>», </a:t>
            </a:r>
            <a:r>
              <a:rPr lang="ru-RU" dirty="0" err="1"/>
              <a:t>заява</a:t>
            </a:r>
            <a:r>
              <a:rPr lang="ru-RU" dirty="0"/>
              <a:t> № 3236/03, п. 40; «Устименко </a:t>
            </a:r>
            <a:r>
              <a:rPr lang="ru-RU" dirty="0" err="1"/>
              <a:t>проти</a:t>
            </a:r>
            <a:r>
              <a:rPr lang="ru-RU" dirty="0"/>
              <a:t> </a:t>
            </a:r>
            <a:r>
              <a:rPr lang="ru-RU" dirty="0" err="1"/>
              <a:t>України</a:t>
            </a:r>
            <a:r>
              <a:rPr lang="ru-RU" dirty="0"/>
              <a:t>», </a:t>
            </a:r>
            <a:r>
              <a:rPr lang="ru-RU" dirty="0" err="1"/>
              <a:t>заява</a:t>
            </a:r>
            <a:r>
              <a:rPr lang="ru-RU" dirty="0"/>
              <a:t> № 32053/13, п. 46). </a:t>
            </a:r>
            <a:r>
              <a:rPr lang="ru-RU" dirty="0" err="1"/>
              <a:t>Такі</a:t>
            </a:r>
            <a:r>
              <a:rPr lang="ru-RU" dirty="0"/>
              <a:t> </a:t>
            </a:r>
            <a:r>
              <a:rPr lang="ru-RU" dirty="0" err="1"/>
              <a:t>обставини</a:t>
            </a:r>
            <a:r>
              <a:rPr lang="ru-RU" dirty="0"/>
              <a:t> </a:t>
            </a:r>
            <a:r>
              <a:rPr lang="ru-RU" dirty="0" err="1"/>
              <a:t>встановлені</a:t>
            </a:r>
            <a:r>
              <a:rPr lang="ru-RU" dirty="0"/>
              <a:t> у </a:t>
            </a:r>
            <a:r>
              <a:rPr lang="ru-RU" dirty="0" err="1"/>
              <a:t>рішеннях</a:t>
            </a:r>
            <a:r>
              <a:rPr lang="ru-RU" dirty="0"/>
              <a:t> ЄСПЛ в справах «</a:t>
            </a:r>
            <a:r>
              <a:rPr lang="ru-RU" dirty="0" err="1"/>
              <a:t>Шабельник</a:t>
            </a:r>
            <a:r>
              <a:rPr lang="ru-RU" dirty="0"/>
              <a:t> </a:t>
            </a:r>
            <a:r>
              <a:rPr lang="ru-RU" dirty="0" err="1"/>
              <a:t>проти</a:t>
            </a:r>
            <a:r>
              <a:rPr lang="ru-RU" dirty="0"/>
              <a:t> </a:t>
            </a:r>
            <a:r>
              <a:rPr lang="ru-RU" dirty="0" err="1"/>
              <a:t>України</a:t>
            </a:r>
            <a:r>
              <a:rPr lang="ru-RU" dirty="0"/>
              <a:t>» та «</a:t>
            </a:r>
            <a:r>
              <a:rPr lang="ru-RU" dirty="0" err="1"/>
              <a:t>Шабельник</a:t>
            </a:r>
            <a:r>
              <a:rPr lang="ru-RU" dirty="0"/>
              <a:t> </a:t>
            </a:r>
            <a:r>
              <a:rPr lang="ru-RU" dirty="0" err="1"/>
              <a:t>проти</a:t>
            </a:r>
            <a:r>
              <a:rPr lang="ru-RU" dirty="0"/>
              <a:t> </a:t>
            </a:r>
            <a:r>
              <a:rPr lang="ru-RU" dirty="0" err="1"/>
              <a:t>України</a:t>
            </a:r>
            <a:r>
              <a:rPr lang="ru-RU" dirty="0"/>
              <a:t> (№ 2)» </a:t>
            </a:r>
            <a:r>
              <a:rPr lang="ru-RU" dirty="0" err="1"/>
              <a:t>щодо</a:t>
            </a:r>
            <a:r>
              <a:rPr lang="ru-RU" dirty="0"/>
              <a:t> </a:t>
            </a:r>
            <a:r>
              <a:rPr lang="ru-RU" dirty="0" err="1"/>
              <a:t>провадження</a:t>
            </a:r>
            <a:r>
              <a:rPr lang="ru-RU" dirty="0"/>
              <a:t> на </a:t>
            </a:r>
            <a:r>
              <a:rPr lang="ru-RU" dirty="0" err="1"/>
              <a:t>національному</a:t>
            </a:r>
            <a:r>
              <a:rPr lang="ru-RU" dirty="0"/>
              <a:t> </a:t>
            </a:r>
            <a:r>
              <a:rPr lang="ru-RU" dirty="0" err="1"/>
              <a:t>рівні</a:t>
            </a:r>
            <a:r>
              <a:rPr lang="ru-RU" dirty="0"/>
              <a:t> </a:t>
            </a:r>
            <a:r>
              <a:rPr lang="ru-RU" dirty="0" err="1"/>
              <a:t>справи</a:t>
            </a:r>
            <a:r>
              <a:rPr lang="ru-RU" dirty="0"/>
              <a:t> </a:t>
            </a:r>
            <a:r>
              <a:rPr lang="ru-RU" dirty="0" err="1"/>
              <a:t>заявника</a:t>
            </a:r>
            <a:r>
              <a:rPr lang="ru-RU" dirty="0"/>
              <a:t> в </a:t>
            </a:r>
            <a:r>
              <a:rPr lang="ru-RU" dirty="0" err="1"/>
              <a:t>частині</a:t>
            </a:r>
            <a:r>
              <a:rPr lang="ru-RU" dirty="0"/>
              <a:t> </a:t>
            </a:r>
            <a:r>
              <a:rPr lang="ru-RU" dirty="0" err="1"/>
              <a:t>його</a:t>
            </a:r>
            <a:r>
              <a:rPr lang="ru-RU" dirty="0"/>
              <a:t> </a:t>
            </a:r>
            <a:r>
              <a:rPr lang="ru-RU" dirty="0" err="1"/>
              <a:t>дій</a:t>
            </a:r>
            <a:r>
              <a:rPr lang="ru-RU" dirty="0"/>
              <a:t> </a:t>
            </a:r>
            <a:r>
              <a:rPr lang="ru-RU" dirty="0" err="1"/>
              <a:t>стосовно</a:t>
            </a:r>
            <a:r>
              <a:rPr lang="ru-RU" dirty="0"/>
              <a:t> ОСОБА_8</a:t>
            </a:r>
            <a:endParaRPr lang="en-US" dirty="0"/>
          </a:p>
        </p:txBody>
      </p:sp>
    </p:spTree>
    <p:extLst>
      <p:ext uri="{BB962C8B-B14F-4D97-AF65-F5344CB8AC3E}">
        <p14:creationId xmlns:p14="http://schemas.microsoft.com/office/powerpoint/2010/main" val="1733126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048672"/>
          </a:xfrm>
        </p:spPr>
        <p:txBody>
          <a:bodyPr/>
          <a:lstStyle/>
          <a:p>
            <a:pPr marL="0" indent="0" algn="ctr">
              <a:buNone/>
            </a:pPr>
            <a:r>
              <a:rPr lang="uk-UA" b="1" dirty="0"/>
              <a:t>Постанова ККС </a:t>
            </a:r>
            <a:r>
              <a:rPr lang="uk-UA" b="1" dirty="0"/>
              <a:t>ВС від </a:t>
            </a:r>
            <a:r>
              <a:rPr lang="ru-RU" b="1" dirty="0"/>
              <a:t>19 </a:t>
            </a:r>
            <a:r>
              <a:rPr lang="ru-RU" b="1" dirty="0" err="1"/>
              <a:t>липня</a:t>
            </a:r>
            <a:r>
              <a:rPr lang="ru-RU" b="1" dirty="0"/>
              <a:t> </a:t>
            </a:r>
            <a:r>
              <a:rPr lang="ru-RU" b="1" dirty="0"/>
              <a:t>2018 року</a:t>
            </a:r>
            <a:r>
              <a:rPr lang="ru-RU" b="1" dirty="0"/>
              <a:t>, </a:t>
            </a:r>
          </a:p>
          <a:p>
            <a:pPr marL="0" indent="0" algn="ctr">
              <a:buNone/>
            </a:pPr>
            <a:r>
              <a:rPr lang="ru-RU" b="1" dirty="0"/>
              <a:t>справа №</a:t>
            </a:r>
            <a:r>
              <a:rPr lang="uk-UA" b="1" dirty="0"/>
              <a:t> </a:t>
            </a:r>
            <a:r>
              <a:rPr lang="ru-RU" b="1" dirty="0"/>
              <a:t>266/1585/14-к</a:t>
            </a:r>
          </a:p>
          <a:p>
            <a:pPr marL="0" indent="0" algn="ctr">
              <a:buNone/>
            </a:pPr>
            <a:endParaRPr lang="uk-UA" b="1" dirty="0" smtClean="0"/>
          </a:p>
          <a:p>
            <a:pPr marL="0" indent="0" algn="just">
              <a:buNone/>
            </a:pPr>
            <a:r>
              <a:rPr lang="uk-UA" b="1" dirty="0" smtClean="0"/>
              <a:t>Проведення </a:t>
            </a:r>
            <a:r>
              <a:rPr lang="uk-UA" b="1" dirty="0"/>
              <a:t>повторного впізнання особи по фотознімкам за участі тих самих учасників провадження, якщо потерпілим уже було в ході першого разу заявлено про впізнання когось із зображених, слугує підставою для визнання результатів такого повторного впізнання недопустимими доказами.</a:t>
            </a:r>
            <a:endParaRPr lang="en-US" dirty="0"/>
          </a:p>
          <a:p>
            <a:pPr marL="0" indent="0" algn="ctr">
              <a:buNone/>
            </a:pPr>
            <a:endParaRPr lang="uk-UA" sz="2800" b="1" dirty="0"/>
          </a:p>
          <a:p>
            <a:pPr marL="0" indent="0">
              <a:buNone/>
            </a:pPr>
            <a:endParaRPr lang="en-US" dirty="0"/>
          </a:p>
        </p:txBody>
      </p:sp>
    </p:spTree>
    <p:extLst>
      <p:ext uri="{BB962C8B-B14F-4D97-AF65-F5344CB8AC3E}">
        <p14:creationId xmlns:p14="http://schemas.microsoft.com/office/powerpoint/2010/main" val="3564034203"/>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363272" cy="6336704"/>
          </a:xfrm>
        </p:spPr>
        <p:txBody>
          <a:bodyPr>
            <a:normAutofit fontScale="85000" lnSpcReduction="10000"/>
          </a:bodyPr>
          <a:lstStyle/>
          <a:p>
            <a:pPr marL="0" indent="0" algn="just">
              <a:buNone/>
            </a:pPr>
            <a:r>
              <a:rPr lang="ru-RU" dirty="0" err="1"/>
              <a:t>Конвенція</a:t>
            </a:r>
            <a:r>
              <a:rPr lang="ru-RU" dirty="0"/>
              <a:t> не </a:t>
            </a:r>
            <a:r>
              <a:rPr lang="ru-RU" dirty="0" err="1"/>
              <a:t>гарантує</a:t>
            </a:r>
            <a:r>
              <a:rPr lang="ru-RU" dirty="0"/>
              <a:t> права на </a:t>
            </a:r>
            <a:r>
              <a:rPr lang="ru-RU" dirty="0" err="1"/>
              <a:t>відновлення</a:t>
            </a:r>
            <a:r>
              <a:rPr lang="ru-RU" dirty="0"/>
              <a:t> </a:t>
            </a:r>
            <a:r>
              <a:rPr lang="ru-RU" dirty="0" err="1"/>
              <a:t>провадження</a:t>
            </a:r>
            <a:r>
              <a:rPr lang="ru-RU" dirty="0"/>
              <a:t> </a:t>
            </a:r>
            <a:r>
              <a:rPr lang="ru-RU" dirty="0" err="1"/>
              <a:t>або</a:t>
            </a:r>
            <a:r>
              <a:rPr lang="ru-RU" dirty="0"/>
              <a:t> будь-</a:t>
            </a:r>
            <a:r>
              <a:rPr lang="ru-RU" dirty="0" err="1"/>
              <a:t>які</a:t>
            </a:r>
            <a:r>
              <a:rPr lang="ru-RU" dirty="0"/>
              <a:t> </a:t>
            </a:r>
            <a:r>
              <a:rPr lang="ru-RU" dirty="0" err="1"/>
              <a:t>інші</a:t>
            </a:r>
            <a:r>
              <a:rPr lang="ru-RU" dirty="0"/>
              <a:t> </a:t>
            </a:r>
            <a:r>
              <a:rPr lang="ru-RU" dirty="0" err="1"/>
              <a:t>види</a:t>
            </a:r>
            <a:r>
              <a:rPr lang="ru-RU" dirty="0"/>
              <a:t> </a:t>
            </a:r>
            <a:r>
              <a:rPr lang="ru-RU" dirty="0" err="1"/>
              <a:t>засобів</a:t>
            </a:r>
            <a:r>
              <a:rPr lang="ru-RU" dirty="0"/>
              <a:t> правового </a:t>
            </a:r>
            <a:r>
              <a:rPr lang="ru-RU" dirty="0" err="1"/>
              <a:t>захисту</a:t>
            </a:r>
            <a:r>
              <a:rPr lang="ru-RU" dirty="0"/>
              <a:t>, з </a:t>
            </a:r>
            <a:r>
              <a:rPr lang="ru-RU" dirty="0" err="1"/>
              <a:t>використанням</a:t>
            </a:r>
            <a:r>
              <a:rPr lang="ru-RU" dirty="0"/>
              <a:t> </a:t>
            </a:r>
            <a:r>
              <a:rPr lang="ru-RU" dirty="0" err="1"/>
              <a:t>яких</a:t>
            </a:r>
            <a:r>
              <a:rPr lang="ru-RU" dirty="0"/>
              <a:t> </a:t>
            </a:r>
            <a:r>
              <a:rPr lang="ru-RU" dirty="0" err="1"/>
              <a:t>остаточні</a:t>
            </a:r>
            <a:r>
              <a:rPr lang="ru-RU" dirty="0"/>
              <a:t> </a:t>
            </a:r>
            <a:r>
              <a:rPr lang="ru-RU" dirty="0" err="1"/>
              <a:t>судові</a:t>
            </a:r>
            <a:r>
              <a:rPr lang="ru-RU" dirty="0"/>
              <a:t> </a:t>
            </a:r>
            <a:r>
              <a:rPr lang="ru-RU" dirty="0" err="1"/>
              <a:t>рішення</a:t>
            </a:r>
            <a:r>
              <a:rPr lang="ru-RU" dirty="0"/>
              <a:t> </a:t>
            </a:r>
            <a:r>
              <a:rPr lang="ru-RU" dirty="0" err="1"/>
              <a:t>можуть</a:t>
            </a:r>
            <a:r>
              <a:rPr lang="ru-RU" dirty="0"/>
              <a:t> бути </a:t>
            </a:r>
            <a:r>
              <a:rPr lang="ru-RU" dirty="0" err="1"/>
              <a:t>скасовані</a:t>
            </a:r>
            <a:r>
              <a:rPr lang="ru-RU" dirty="0"/>
              <a:t> </a:t>
            </a:r>
            <a:r>
              <a:rPr lang="ru-RU" dirty="0" err="1"/>
              <a:t>або</a:t>
            </a:r>
            <a:r>
              <a:rPr lang="ru-RU" dirty="0"/>
              <a:t> </a:t>
            </a:r>
            <a:r>
              <a:rPr lang="ru-RU" dirty="0" err="1"/>
              <a:t>переглянуті</a:t>
            </a:r>
            <a:r>
              <a:rPr lang="ru-RU" dirty="0"/>
              <a:t> (див., </a:t>
            </a:r>
            <a:r>
              <a:rPr lang="en-US" dirty="0" err="1"/>
              <a:t>mutatismutandis</a:t>
            </a:r>
            <a:r>
              <a:rPr lang="en-US" dirty="0"/>
              <a:t>, </a:t>
            </a:r>
            <a:r>
              <a:rPr lang="ru-RU" dirty="0" err="1"/>
              <a:t>рішення</a:t>
            </a:r>
            <a:r>
              <a:rPr lang="ru-RU" dirty="0"/>
              <a:t> ЄСПЛ у </a:t>
            </a:r>
            <a:r>
              <a:rPr lang="ru-RU" dirty="0" err="1"/>
              <a:t>справі</a:t>
            </a:r>
            <a:r>
              <a:rPr lang="ru-RU" dirty="0"/>
              <a:t> «</a:t>
            </a:r>
            <a:r>
              <a:rPr lang="ru-RU" b="1" dirty="0" err="1"/>
              <a:t>Морейра</a:t>
            </a:r>
            <a:r>
              <a:rPr lang="ru-RU" b="1" dirty="0"/>
              <a:t> </a:t>
            </a:r>
            <a:r>
              <a:rPr lang="ru-RU" b="1" dirty="0" err="1"/>
              <a:t>Феррейра</a:t>
            </a:r>
            <a:r>
              <a:rPr lang="ru-RU" b="1" dirty="0"/>
              <a:t> (</a:t>
            </a:r>
            <a:r>
              <a:rPr lang="en-US" b="1" dirty="0"/>
              <a:t>Moreira Ferreira) </a:t>
            </a:r>
            <a:r>
              <a:rPr lang="ru-RU" b="1" dirty="0" err="1"/>
              <a:t>проти</a:t>
            </a:r>
            <a:r>
              <a:rPr lang="ru-RU" b="1" dirty="0"/>
              <a:t> </a:t>
            </a:r>
            <a:r>
              <a:rPr lang="ru-RU" b="1" dirty="0" err="1"/>
              <a:t>Португалії</a:t>
            </a:r>
            <a:r>
              <a:rPr lang="ru-RU" b="1" dirty="0"/>
              <a:t> (№ 2)</a:t>
            </a:r>
            <a:r>
              <a:rPr lang="ru-RU" dirty="0"/>
              <a:t>», </a:t>
            </a:r>
            <a:r>
              <a:rPr lang="ru-RU" dirty="0" err="1"/>
              <a:t>заява</a:t>
            </a:r>
            <a:r>
              <a:rPr lang="ru-RU" dirty="0"/>
              <a:t> № 19867/12, п. 91</a:t>
            </a:r>
            <a:r>
              <a:rPr lang="ru-RU" dirty="0" smtClean="0"/>
              <a:t>).</a:t>
            </a:r>
          </a:p>
          <a:p>
            <a:pPr marL="0" indent="0" algn="just">
              <a:buNone/>
            </a:pPr>
            <a:r>
              <a:rPr lang="ru-RU" dirty="0" err="1"/>
              <a:t>Більше</a:t>
            </a:r>
            <a:r>
              <a:rPr lang="ru-RU" dirty="0"/>
              <a:t> того, ЄСПЛ </a:t>
            </a:r>
            <a:r>
              <a:rPr lang="ru-RU" dirty="0" err="1"/>
              <a:t>неодноразово</a:t>
            </a:r>
            <a:r>
              <a:rPr lang="ru-RU" dirty="0"/>
              <a:t> </a:t>
            </a:r>
            <a:r>
              <a:rPr lang="ru-RU" dirty="0" err="1"/>
              <a:t>зазначав</a:t>
            </a:r>
            <a:r>
              <a:rPr lang="ru-RU" dirty="0"/>
              <a:t>, </a:t>
            </a:r>
            <a:r>
              <a:rPr lang="ru-RU" dirty="0" err="1"/>
              <a:t>що</a:t>
            </a:r>
            <a:r>
              <a:rPr lang="ru-RU" dirty="0"/>
              <a:t> </a:t>
            </a:r>
            <a:r>
              <a:rPr lang="ru-RU" dirty="0" err="1"/>
              <a:t>він</a:t>
            </a:r>
            <a:r>
              <a:rPr lang="ru-RU" dirty="0"/>
              <a:t> не </a:t>
            </a:r>
            <a:r>
              <a:rPr lang="ru-RU" dirty="0" err="1"/>
              <a:t>може</a:t>
            </a:r>
            <a:r>
              <a:rPr lang="ru-RU" dirty="0"/>
              <a:t> наперед </a:t>
            </a:r>
            <a:r>
              <a:rPr lang="ru-RU" dirty="0" err="1"/>
              <a:t>передбачати</a:t>
            </a:r>
            <a:r>
              <a:rPr lang="ru-RU" dirty="0"/>
              <a:t> </a:t>
            </a:r>
            <a:r>
              <a:rPr lang="ru-RU" dirty="0" err="1"/>
              <a:t>результати</a:t>
            </a:r>
            <a:r>
              <a:rPr lang="ru-RU" dirty="0"/>
              <a:t> </a:t>
            </a:r>
            <a:r>
              <a:rPr lang="ru-RU" dirty="0" err="1"/>
              <a:t>оцінки</a:t>
            </a:r>
            <a:r>
              <a:rPr lang="ru-RU" dirty="0"/>
              <a:t> </a:t>
            </a:r>
            <a:r>
              <a:rPr lang="ru-RU" dirty="0" err="1"/>
              <a:t>національними</a:t>
            </a:r>
            <a:r>
              <a:rPr lang="ru-RU" dirty="0"/>
              <a:t> судами того, </a:t>
            </a:r>
            <a:r>
              <a:rPr lang="ru-RU" dirty="0" err="1"/>
              <a:t>чи</a:t>
            </a:r>
            <a:r>
              <a:rPr lang="ru-RU" dirty="0"/>
              <a:t> </a:t>
            </a:r>
            <a:r>
              <a:rPr lang="ru-RU" dirty="0" err="1"/>
              <a:t>було</a:t>
            </a:r>
            <a:r>
              <a:rPr lang="ru-RU" dirty="0"/>
              <a:t> би </a:t>
            </a:r>
            <a:r>
              <a:rPr lang="ru-RU" dirty="0" err="1"/>
              <a:t>доречним</a:t>
            </a:r>
            <a:r>
              <a:rPr lang="ru-RU" dirty="0"/>
              <a:t> з </a:t>
            </a:r>
            <a:r>
              <a:rPr lang="ru-RU" dirty="0" err="1"/>
              <a:t>урахуванням</a:t>
            </a:r>
            <a:r>
              <a:rPr lang="ru-RU" dirty="0"/>
              <a:t> </a:t>
            </a:r>
            <a:r>
              <a:rPr lang="ru-RU" dirty="0" err="1"/>
              <a:t>конкретних</a:t>
            </a:r>
            <a:r>
              <a:rPr lang="ru-RU" dirty="0"/>
              <a:t> </a:t>
            </a:r>
            <a:r>
              <a:rPr lang="ru-RU" dirty="0" err="1"/>
              <a:t>обставин</a:t>
            </a:r>
            <a:r>
              <a:rPr lang="ru-RU" dirty="0"/>
              <a:t> </a:t>
            </a:r>
            <a:r>
              <a:rPr lang="ru-RU" dirty="0" err="1"/>
              <a:t>справи</a:t>
            </a:r>
            <a:r>
              <a:rPr lang="ru-RU" dirty="0"/>
              <a:t> </a:t>
            </a:r>
            <a:r>
              <a:rPr lang="ru-RU" dirty="0" err="1"/>
              <a:t>відмовити</a:t>
            </a:r>
            <a:r>
              <a:rPr lang="ru-RU" dirty="0"/>
              <a:t> у повторному </a:t>
            </a:r>
            <a:r>
              <a:rPr lang="ru-RU" dirty="0" err="1"/>
              <a:t>її</a:t>
            </a:r>
            <a:r>
              <a:rPr lang="ru-RU" dirty="0"/>
              <a:t> </a:t>
            </a:r>
            <a:r>
              <a:rPr lang="ru-RU" dirty="0" err="1"/>
              <a:t>перегляді</a:t>
            </a:r>
            <a:r>
              <a:rPr lang="ru-RU" dirty="0"/>
              <a:t> </a:t>
            </a:r>
            <a:r>
              <a:rPr lang="ru-RU" dirty="0" err="1"/>
              <a:t>або</a:t>
            </a:r>
            <a:r>
              <a:rPr lang="ru-RU" dirty="0"/>
              <a:t> у </a:t>
            </a:r>
            <a:r>
              <a:rPr lang="ru-RU" dirty="0" err="1"/>
              <a:t>відновленні</a:t>
            </a:r>
            <a:r>
              <a:rPr lang="ru-RU" dirty="0"/>
              <a:t> </a:t>
            </a:r>
            <a:r>
              <a:rPr lang="ru-RU" dirty="0" err="1"/>
              <a:t>провадження</a:t>
            </a:r>
            <a:r>
              <a:rPr lang="ru-RU" dirty="0"/>
              <a:t>. </a:t>
            </a:r>
            <a:r>
              <a:rPr lang="ru-RU" dirty="0" err="1"/>
              <a:t>Такий</a:t>
            </a:r>
            <a:r>
              <a:rPr lang="ru-RU" dirty="0"/>
              <a:t> перегляд не є </a:t>
            </a:r>
            <a:r>
              <a:rPr lang="ru-RU" dirty="0" err="1"/>
              <a:t>єдиним</a:t>
            </a:r>
            <a:r>
              <a:rPr lang="ru-RU" dirty="0"/>
              <a:t> способом </a:t>
            </a:r>
            <a:r>
              <a:rPr lang="ru-RU" dirty="0" err="1"/>
              <a:t>виконання</a:t>
            </a:r>
            <a:r>
              <a:rPr lang="ru-RU" dirty="0"/>
              <a:t> </a:t>
            </a:r>
            <a:r>
              <a:rPr lang="ru-RU" dirty="0" err="1"/>
              <a:t>рішення</a:t>
            </a:r>
            <a:r>
              <a:rPr lang="ru-RU" dirty="0"/>
              <a:t> ЄСПЛ. У </a:t>
            </a:r>
            <a:r>
              <a:rPr lang="ru-RU" dirty="0" err="1"/>
              <a:t>кращому</a:t>
            </a:r>
            <a:r>
              <a:rPr lang="ru-RU" dirty="0"/>
              <a:t> </a:t>
            </a:r>
            <a:r>
              <a:rPr lang="ru-RU" dirty="0" err="1"/>
              <a:t>випадку</a:t>
            </a:r>
            <a:r>
              <a:rPr lang="ru-RU" dirty="0"/>
              <a:t>, </a:t>
            </a:r>
            <a:r>
              <a:rPr lang="ru-RU" dirty="0" err="1"/>
              <a:t>це</a:t>
            </a:r>
            <a:r>
              <a:rPr lang="ru-RU" dirty="0"/>
              <a:t> - </a:t>
            </a:r>
            <a:r>
              <a:rPr lang="ru-RU" dirty="0" err="1"/>
              <a:t>найбільш</a:t>
            </a:r>
            <a:r>
              <a:rPr lang="ru-RU" dirty="0"/>
              <a:t> </a:t>
            </a:r>
            <a:r>
              <a:rPr lang="ru-RU" dirty="0" err="1"/>
              <a:t>бажаний</a:t>
            </a:r>
            <a:r>
              <a:rPr lang="ru-RU" dirty="0"/>
              <a:t> </a:t>
            </a:r>
            <a:r>
              <a:rPr lang="ru-RU" dirty="0" err="1"/>
              <a:t>варіант</a:t>
            </a:r>
            <a:r>
              <a:rPr lang="ru-RU" dirty="0"/>
              <a:t>, </a:t>
            </a:r>
            <a:r>
              <a:rPr lang="ru-RU" dirty="0" err="1"/>
              <a:t>доцільність</a:t>
            </a:r>
            <a:r>
              <a:rPr lang="ru-RU" dirty="0"/>
              <a:t> </a:t>
            </a:r>
            <a:r>
              <a:rPr lang="ru-RU" dirty="0" err="1"/>
              <a:t>застосування</a:t>
            </a:r>
            <a:r>
              <a:rPr lang="ru-RU" dirty="0"/>
              <a:t> </a:t>
            </a:r>
            <a:r>
              <a:rPr lang="ru-RU" dirty="0" err="1"/>
              <a:t>якого</a:t>
            </a:r>
            <a:r>
              <a:rPr lang="ru-RU" dirty="0"/>
              <a:t> </a:t>
            </a:r>
            <a:r>
              <a:rPr lang="ru-RU" dirty="0" err="1"/>
              <a:t>оцінюється</a:t>
            </a:r>
            <a:r>
              <a:rPr lang="ru-RU" dirty="0"/>
              <a:t> </a:t>
            </a:r>
            <a:r>
              <a:rPr lang="ru-RU" dirty="0" err="1"/>
              <a:t>національними</a:t>
            </a:r>
            <a:r>
              <a:rPr lang="ru-RU" dirty="0"/>
              <a:t> судами, </a:t>
            </a:r>
            <a:r>
              <a:rPr lang="ru-RU" dirty="0" err="1"/>
              <a:t>беручи</a:t>
            </a:r>
            <a:r>
              <a:rPr lang="ru-RU" dirty="0"/>
              <a:t> до </a:t>
            </a:r>
            <a:r>
              <a:rPr lang="ru-RU" dirty="0" err="1"/>
              <a:t>уваги</a:t>
            </a:r>
            <a:r>
              <a:rPr lang="ru-RU" dirty="0"/>
              <a:t> </a:t>
            </a:r>
            <a:r>
              <a:rPr lang="ru-RU" dirty="0" err="1"/>
              <a:t>національне</a:t>
            </a:r>
            <a:r>
              <a:rPr lang="ru-RU" dirty="0"/>
              <a:t> </a:t>
            </a:r>
            <a:r>
              <a:rPr lang="ru-RU" dirty="0" err="1"/>
              <a:t>законодавство</a:t>
            </a:r>
            <a:r>
              <a:rPr lang="ru-RU" dirty="0"/>
              <a:t> та </a:t>
            </a:r>
            <a:r>
              <a:rPr lang="ru-RU" dirty="0" err="1"/>
              <a:t>конкретні</a:t>
            </a:r>
            <a:r>
              <a:rPr lang="ru-RU" dirty="0"/>
              <a:t> </a:t>
            </a:r>
            <a:r>
              <a:rPr lang="ru-RU" dirty="0" err="1"/>
              <a:t>обставини</a:t>
            </a:r>
            <a:r>
              <a:rPr lang="ru-RU" dirty="0"/>
              <a:t> </a:t>
            </a:r>
            <a:r>
              <a:rPr lang="ru-RU" dirty="0" err="1"/>
              <a:t>справи</a:t>
            </a:r>
            <a:r>
              <a:rPr lang="ru-RU" dirty="0"/>
              <a:t> (див. </a:t>
            </a:r>
            <a:r>
              <a:rPr lang="en-US" dirty="0" err="1"/>
              <a:t>mutatismutandis</a:t>
            </a:r>
            <a:r>
              <a:rPr lang="en-US" dirty="0"/>
              <a:t>, </a:t>
            </a:r>
            <a:r>
              <a:rPr lang="ru-RU" dirty="0" err="1"/>
              <a:t>рішення</a:t>
            </a:r>
            <a:r>
              <a:rPr lang="ru-RU" dirty="0"/>
              <a:t> у </a:t>
            </a:r>
            <a:r>
              <a:rPr lang="ru-RU" dirty="0" err="1"/>
              <a:t>справі</a:t>
            </a:r>
            <a:r>
              <a:rPr lang="ru-RU" dirty="0"/>
              <a:t> «</a:t>
            </a:r>
            <a:r>
              <a:rPr lang="ru-RU" dirty="0" err="1"/>
              <a:t>Морейра</a:t>
            </a:r>
            <a:r>
              <a:rPr lang="ru-RU" dirty="0"/>
              <a:t> </a:t>
            </a:r>
            <a:r>
              <a:rPr lang="ru-RU" dirty="0" err="1"/>
              <a:t>Феррейра</a:t>
            </a:r>
            <a:r>
              <a:rPr lang="ru-RU" dirty="0"/>
              <a:t> </a:t>
            </a:r>
            <a:r>
              <a:rPr lang="ru-RU" dirty="0" err="1"/>
              <a:t>проти</a:t>
            </a:r>
            <a:r>
              <a:rPr lang="ru-RU" dirty="0"/>
              <a:t> </a:t>
            </a:r>
            <a:r>
              <a:rPr lang="ru-RU" dirty="0" err="1"/>
              <a:t>Португалії</a:t>
            </a:r>
            <a:r>
              <a:rPr lang="ru-RU" dirty="0"/>
              <a:t> (№ 2)», п. 93-94</a:t>
            </a:r>
            <a:r>
              <a:rPr lang="ru-RU" dirty="0" smtClean="0"/>
              <a:t>).</a:t>
            </a:r>
          </a:p>
          <a:p>
            <a:pPr marL="0" indent="0" algn="just">
              <a:buNone/>
            </a:pPr>
            <a:r>
              <a:rPr lang="ru-RU" dirty="0"/>
              <a:t>У п. 68 </a:t>
            </a:r>
            <a:r>
              <a:rPr lang="ru-RU" dirty="0" err="1"/>
              <a:t>рішення</a:t>
            </a:r>
            <a:r>
              <a:rPr lang="ru-RU" dirty="0"/>
              <a:t> «</a:t>
            </a:r>
            <a:r>
              <a:rPr lang="ru-RU" dirty="0" err="1"/>
              <a:t>Морейра</a:t>
            </a:r>
            <a:r>
              <a:rPr lang="ru-RU" dirty="0"/>
              <a:t> </a:t>
            </a:r>
            <a:r>
              <a:rPr lang="ru-RU" dirty="0" err="1"/>
              <a:t>Феррейра</a:t>
            </a:r>
            <a:r>
              <a:rPr lang="ru-RU" dirty="0"/>
              <a:t> </a:t>
            </a:r>
            <a:r>
              <a:rPr lang="ru-RU" dirty="0" err="1"/>
              <a:t>проти</a:t>
            </a:r>
            <a:r>
              <a:rPr lang="ru-RU" dirty="0"/>
              <a:t> </a:t>
            </a:r>
            <a:r>
              <a:rPr lang="ru-RU" dirty="0" err="1"/>
              <a:t>Португалії</a:t>
            </a:r>
            <a:r>
              <a:rPr lang="ru-RU" dirty="0"/>
              <a:t> (№ 2)» ЄСПЛ </a:t>
            </a:r>
            <a:r>
              <a:rPr lang="ru-RU" dirty="0" err="1"/>
              <a:t>наголосив</a:t>
            </a:r>
            <a:r>
              <a:rPr lang="ru-RU" dirty="0"/>
              <a:t>, </a:t>
            </a:r>
            <a:r>
              <a:rPr lang="ru-RU" dirty="0" err="1"/>
              <a:t>що</a:t>
            </a:r>
            <a:r>
              <a:rPr lang="ru-RU" dirty="0"/>
              <a:t> </a:t>
            </a:r>
            <a:r>
              <a:rPr lang="ru-RU" dirty="0" err="1"/>
              <a:t>він</a:t>
            </a:r>
            <a:r>
              <a:rPr lang="ru-RU" dirty="0"/>
              <a:t> </a:t>
            </a:r>
            <a:r>
              <a:rPr lang="ru-RU" dirty="0" err="1"/>
              <a:t>враховує</a:t>
            </a:r>
            <a:r>
              <a:rPr lang="ru-RU" dirty="0"/>
              <a:t> </a:t>
            </a:r>
            <a:r>
              <a:rPr lang="ru-RU" dirty="0" err="1"/>
              <a:t>національне</a:t>
            </a:r>
            <a:r>
              <a:rPr lang="ru-RU" dirty="0"/>
              <a:t> </a:t>
            </a:r>
            <a:r>
              <a:rPr lang="ru-RU" dirty="0" err="1"/>
              <a:t>законодавство</a:t>
            </a:r>
            <a:r>
              <a:rPr lang="ru-RU" dirty="0"/>
              <a:t>, як </a:t>
            </a:r>
            <a:r>
              <a:rPr lang="ru-RU" dirty="0" err="1"/>
              <a:t>воно</a:t>
            </a:r>
            <a:r>
              <a:rPr lang="ru-RU" dirty="0"/>
              <a:t> </a:t>
            </a:r>
            <a:r>
              <a:rPr lang="ru-RU" dirty="0" err="1"/>
              <a:t>трактується</a:t>
            </a:r>
            <a:r>
              <a:rPr lang="ru-RU" dirty="0"/>
              <a:t> судами </a:t>
            </a:r>
            <a:r>
              <a:rPr lang="ru-RU" dirty="0" err="1"/>
              <a:t>держави-відповідача</a:t>
            </a:r>
            <a:r>
              <a:rPr lang="ru-RU" dirty="0"/>
              <a:t>.</a:t>
            </a:r>
            <a:endParaRPr lang="en-US" dirty="0"/>
          </a:p>
        </p:txBody>
      </p:sp>
    </p:spTree>
    <p:extLst>
      <p:ext uri="{BB962C8B-B14F-4D97-AF65-F5344CB8AC3E}">
        <p14:creationId xmlns:p14="http://schemas.microsoft.com/office/powerpoint/2010/main" val="908005868"/>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363272" cy="5919936"/>
          </a:xfrm>
        </p:spPr>
        <p:txBody>
          <a:bodyPr>
            <a:normAutofit fontScale="92500" lnSpcReduction="10000"/>
          </a:bodyPr>
          <a:lstStyle/>
          <a:p>
            <a:pPr algn="just"/>
            <a:r>
              <a:rPr lang="ru-RU" dirty="0"/>
              <a:t>Велика Палата Верховного Суду </a:t>
            </a:r>
            <a:r>
              <a:rPr lang="ru-RU" dirty="0" err="1"/>
              <a:t>вважала</a:t>
            </a:r>
            <a:r>
              <a:rPr lang="ru-RU" dirty="0"/>
              <a:t> за </a:t>
            </a:r>
            <a:r>
              <a:rPr lang="ru-RU" dirty="0" err="1"/>
              <a:t>неможливе</a:t>
            </a:r>
            <a:r>
              <a:rPr lang="ru-RU" dirty="0"/>
              <a:t> </a:t>
            </a:r>
            <a:r>
              <a:rPr lang="ru-RU" dirty="0" err="1"/>
              <a:t>скасувати</a:t>
            </a:r>
            <a:r>
              <a:rPr lang="ru-RU" dirty="0"/>
              <a:t> </a:t>
            </a:r>
            <a:r>
              <a:rPr lang="ru-RU" dirty="0" err="1"/>
              <a:t>чинний</a:t>
            </a:r>
            <a:r>
              <a:rPr lang="ru-RU" dirty="0"/>
              <a:t> </a:t>
            </a:r>
            <a:r>
              <a:rPr lang="ru-RU" dirty="0" err="1"/>
              <a:t>вирок</a:t>
            </a:r>
            <a:r>
              <a:rPr lang="ru-RU" dirty="0"/>
              <a:t> </a:t>
            </a:r>
            <a:r>
              <a:rPr lang="ru-RU" dirty="0" err="1"/>
              <a:t>щодо</a:t>
            </a:r>
            <a:r>
              <a:rPr lang="ru-RU" dirty="0"/>
              <a:t> </a:t>
            </a:r>
            <a:r>
              <a:rPr lang="ru-RU" dirty="0" err="1"/>
              <a:t>заявника</a:t>
            </a:r>
            <a:r>
              <a:rPr lang="ru-RU" dirty="0"/>
              <a:t> у </a:t>
            </a:r>
            <a:r>
              <a:rPr lang="ru-RU" dirty="0" err="1"/>
              <a:t>частині</a:t>
            </a:r>
            <a:r>
              <a:rPr lang="ru-RU" dirty="0"/>
              <a:t> </a:t>
            </a:r>
            <a:r>
              <a:rPr lang="ru-RU" dirty="0" err="1"/>
              <a:t>злочинів</a:t>
            </a:r>
            <a:r>
              <a:rPr lang="ru-RU" dirty="0"/>
              <a:t>, </a:t>
            </a:r>
            <a:r>
              <a:rPr lang="ru-RU" dirty="0" err="1"/>
              <a:t>вчинених</a:t>
            </a:r>
            <a:r>
              <a:rPr lang="ru-RU" dirty="0"/>
              <a:t> ним </a:t>
            </a:r>
            <a:r>
              <a:rPr lang="ru-RU" dirty="0" err="1"/>
              <a:t>щодо</a:t>
            </a:r>
            <a:r>
              <a:rPr lang="ru-RU" dirty="0"/>
              <a:t> </a:t>
            </a:r>
            <a:r>
              <a:rPr lang="ru-RU" dirty="0" err="1"/>
              <a:t>малолітньої</a:t>
            </a:r>
            <a:r>
              <a:rPr lang="ru-RU" dirty="0"/>
              <a:t> </a:t>
            </a:r>
            <a:r>
              <a:rPr lang="ru-RU" dirty="0" err="1"/>
              <a:t>дитини</a:t>
            </a:r>
            <a:r>
              <a:rPr lang="ru-RU" dirty="0"/>
              <a:t> (</a:t>
            </a:r>
            <a:r>
              <a:rPr lang="ru-RU" dirty="0" err="1"/>
              <a:t>викрадення</a:t>
            </a:r>
            <a:r>
              <a:rPr lang="ru-RU" dirty="0"/>
              <a:t>, </a:t>
            </a:r>
            <a:r>
              <a:rPr lang="ru-RU" dirty="0" err="1"/>
              <a:t>вбивство</a:t>
            </a:r>
            <a:r>
              <a:rPr lang="ru-RU" dirty="0"/>
              <a:t>, </a:t>
            </a:r>
            <a:r>
              <a:rPr lang="ru-RU" dirty="0" err="1"/>
              <a:t>захоплення</a:t>
            </a:r>
            <a:r>
              <a:rPr lang="ru-RU" dirty="0"/>
              <a:t> як </a:t>
            </a:r>
            <a:r>
              <a:rPr lang="ru-RU" dirty="0" err="1"/>
              <a:t>заручника</a:t>
            </a:r>
            <a:r>
              <a:rPr lang="ru-RU" dirty="0"/>
              <a:t> та </a:t>
            </a:r>
            <a:r>
              <a:rPr lang="ru-RU" dirty="0" err="1"/>
              <a:t>наступне</a:t>
            </a:r>
            <a:r>
              <a:rPr lang="ru-RU" dirty="0"/>
              <a:t> </a:t>
            </a:r>
            <a:r>
              <a:rPr lang="ru-RU" dirty="0" err="1"/>
              <a:t>вимагання</a:t>
            </a:r>
            <a:r>
              <a:rPr lang="ru-RU" dirty="0"/>
              <a:t> грошей у </a:t>
            </a:r>
            <a:r>
              <a:rPr lang="ru-RU" dirty="0" err="1"/>
              <a:t>батьків</a:t>
            </a:r>
            <a:r>
              <a:rPr lang="ru-RU" dirty="0"/>
              <a:t>), </a:t>
            </a:r>
            <a:r>
              <a:rPr lang="ru-RU" dirty="0" err="1"/>
              <a:t>оскільки</a:t>
            </a:r>
            <a:r>
              <a:rPr lang="ru-RU" dirty="0"/>
              <a:t> ЄСПЛ не </a:t>
            </a:r>
            <a:r>
              <a:rPr lang="ru-RU" dirty="0" err="1"/>
              <a:t>встановив</a:t>
            </a:r>
            <a:r>
              <a:rPr lang="ru-RU" dirty="0"/>
              <a:t> </a:t>
            </a:r>
            <a:r>
              <a:rPr lang="ru-RU" dirty="0" err="1"/>
              <a:t>порушень</a:t>
            </a:r>
            <a:r>
              <a:rPr lang="ru-RU" dirty="0"/>
              <a:t> </a:t>
            </a:r>
            <a:r>
              <a:rPr lang="ru-RU" dirty="0" err="1"/>
              <a:t>Конвенції</a:t>
            </a:r>
            <a:r>
              <a:rPr lang="ru-RU" dirty="0"/>
              <a:t> </a:t>
            </a:r>
            <a:r>
              <a:rPr lang="ru-RU" dirty="0" err="1"/>
              <a:t>під</a:t>
            </a:r>
            <a:r>
              <a:rPr lang="ru-RU" dirty="0"/>
              <a:t> час </a:t>
            </a:r>
            <a:r>
              <a:rPr lang="ru-RU" dirty="0" err="1"/>
              <a:t>досудового</a:t>
            </a:r>
            <a:r>
              <a:rPr lang="ru-RU" dirty="0"/>
              <a:t> </a:t>
            </a:r>
            <a:r>
              <a:rPr lang="ru-RU" dirty="0" err="1"/>
              <a:t>розслідування</a:t>
            </a:r>
            <a:r>
              <a:rPr lang="ru-RU" dirty="0"/>
              <a:t> та судового </a:t>
            </a:r>
            <a:r>
              <a:rPr lang="ru-RU" dirty="0" err="1"/>
              <a:t>розгляду</a:t>
            </a:r>
            <a:r>
              <a:rPr lang="ru-RU" dirty="0"/>
              <a:t> </a:t>
            </a:r>
            <a:r>
              <a:rPr lang="ru-RU" dirty="0" err="1"/>
              <a:t>справи</a:t>
            </a:r>
            <a:r>
              <a:rPr lang="ru-RU" dirty="0"/>
              <a:t> у </a:t>
            </a:r>
            <a:r>
              <a:rPr lang="ru-RU" dirty="0" err="1"/>
              <a:t>частині</a:t>
            </a:r>
            <a:r>
              <a:rPr lang="ru-RU" dirty="0"/>
              <a:t> </a:t>
            </a:r>
            <a:r>
              <a:rPr lang="ru-RU" dirty="0" err="1"/>
              <a:t>цих</a:t>
            </a:r>
            <a:r>
              <a:rPr lang="ru-RU" dirty="0"/>
              <a:t> </a:t>
            </a:r>
            <a:r>
              <a:rPr lang="ru-RU" dirty="0" err="1"/>
              <a:t>злочинів</a:t>
            </a:r>
            <a:r>
              <a:rPr lang="ru-RU" dirty="0"/>
              <a:t>.</a:t>
            </a:r>
          </a:p>
          <a:p>
            <a:pPr algn="just"/>
            <a:r>
              <a:rPr lang="ru-RU" dirty="0" err="1"/>
              <a:t>Задоволення</a:t>
            </a:r>
            <a:r>
              <a:rPr lang="ru-RU" dirty="0"/>
              <a:t> </a:t>
            </a:r>
            <a:r>
              <a:rPr lang="ru-RU" dirty="0" err="1"/>
              <a:t>вимог</a:t>
            </a:r>
            <a:r>
              <a:rPr lang="ru-RU" dirty="0"/>
              <a:t> </a:t>
            </a:r>
            <a:r>
              <a:rPr lang="ru-RU" dirty="0" err="1"/>
              <a:t>заявника</a:t>
            </a:r>
            <a:r>
              <a:rPr lang="ru-RU" dirty="0"/>
              <a:t> про </a:t>
            </a:r>
            <a:r>
              <a:rPr lang="ru-RU" dirty="0" err="1"/>
              <a:t>скасування</a:t>
            </a:r>
            <a:r>
              <a:rPr lang="ru-RU" dirty="0"/>
              <a:t> </a:t>
            </a:r>
            <a:r>
              <a:rPr lang="ru-RU" dirty="0" err="1"/>
              <a:t>ухваленого</a:t>
            </a:r>
            <a:r>
              <a:rPr lang="ru-RU" dirty="0"/>
              <a:t> </a:t>
            </a:r>
            <a:r>
              <a:rPr lang="ru-RU" dirty="0" err="1"/>
              <a:t>щодо</a:t>
            </a:r>
            <a:r>
              <a:rPr lang="ru-RU" dirty="0"/>
              <a:t> </a:t>
            </a:r>
            <a:r>
              <a:rPr lang="ru-RU" dirty="0" err="1"/>
              <a:t>нього</a:t>
            </a:r>
            <a:r>
              <a:rPr lang="ru-RU" dirty="0"/>
              <a:t> </a:t>
            </a:r>
            <a:r>
              <a:rPr lang="ru-RU" dirty="0" err="1"/>
              <a:t>вироку</a:t>
            </a:r>
            <a:r>
              <a:rPr lang="ru-RU" dirty="0"/>
              <a:t> у </a:t>
            </a:r>
            <a:r>
              <a:rPr lang="ru-RU" dirty="0" err="1"/>
              <a:t>тій</a:t>
            </a:r>
            <a:r>
              <a:rPr lang="ru-RU" dirty="0"/>
              <a:t> </a:t>
            </a:r>
            <a:r>
              <a:rPr lang="ru-RU" dirty="0" err="1"/>
              <a:t>частині</a:t>
            </a:r>
            <a:r>
              <a:rPr lang="ru-RU" dirty="0"/>
              <a:t>, в </a:t>
            </a:r>
            <a:r>
              <a:rPr lang="ru-RU" dirty="0" err="1"/>
              <a:t>якій</a:t>
            </a:r>
            <a:r>
              <a:rPr lang="ru-RU" dirty="0"/>
              <a:t> ЄСПЛ не </a:t>
            </a:r>
            <a:r>
              <a:rPr lang="ru-RU" dirty="0" err="1"/>
              <a:t>встановив</a:t>
            </a:r>
            <a:r>
              <a:rPr lang="ru-RU" dirty="0"/>
              <a:t> </a:t>
            </a:r>
            <a:r>
              <a:rPr lang="ru-RU" dirty="0" err="1"/>
              <a:t>жодних</a:t>
            </a:r>
            <a:r>
              <a:rPr lang="ru-RU" dirty="0"/>
              <a:t> </a:t>
            </a:r>
            <a:r>
              <a:rPr lang="ru-RU" dirty="0" err="1"/>
              <a:t>порушень</a:t>
            </a:r>
            <a:r>
              <a:rPr lang="ru-RU" dirty="0"/>
              <a:t> </a:t>
            </a:r>
            <a:r>
              <a:rPr lang="ru-RU" dirty="0" err="1"/>
              <a:t>Україною</a:t>
            </a:r>
            <a:r>
              <a:rPr lang="ru-RU" dirty="0"/>
              <a:t> </a:t>
            </a:r>
            <a:r>
              <a:rPr lang="ru-RU" dirty="0" err="1"/>
              <a:t>Конвенції</a:t>
            </a:r>
            <a:r>
              <a:rPr lang="ru-RU" dirty="0"/>
              <a:t>, буде </a:t>
            </a:r>
            <a:r>
              <a:rPr lang="ru-RU" dirty="0" err="1"/>
              <a:t>виходом</a:t>
            </a:r>
            <a:r>
              <a:rPr lang="ru-RU" dirty="0"/>
              <a:t> суду за </a:t>
            </a:r>
            <a:r>
              <a:rPr lang="ru-RU" dirty="0" err="1"/>
              <a:t>межі</a:t>
            </a:r>
            <a:r>
              <a:rPr lang="ru-RU" dirty="0"/>
              <a:t> перегляду за </a:t>
            </a:r>
            <a:r>
              <a:rPr lang="ru-RU" dirty="0" err="1"/>
              <a:t>виключними</a:t>
            </a:r>
            <a:r>
              <a:rPr lang="ru-RU" dirty="0"/>
              <a:t> </a:t>
            </a:r>
            <a:r>
              <a:rPr lang="ru-RU" dirty="0" err="1"/>
              <a:t>обставинами</a:t>
            </a:r>
            <a:r>
              <a:rPr lang="ru-RU" dirty="0"/>
              <a:t> </a:t>
            </a:r>
            <a:r>
              <a:rPr lang="ru-RU" dirty="0" err="1"/>
              <a:t>рішень</a:t>
            </a:r>
            <a:r>
              <a:rPr lang="ru-RU" dirty="0"/>
              <a:t> </a:t>
            </a:r>
            <a:r>
              <a:rPr lang="ru-RU" dirty="0" err="1"/>
              <a:t>судів</a:t>
            </a:r>
            <a:r>
              <a:rPr lang="ru-RU" dirty="0"/>
              <a:t>, </a:t>
            </a:r>
            <a:r>
              <a:rPr lang="ru-RU" dirty="0" err="1"/>
              <a:t>ухвалених</a:t>
            </a:r>
            <a:r>
              <a:rPr lang="ru-RU" dirty="0"/>
              <a:t> на </a:t>
            </a:r>
            <a:r>
              <a:rPr lang="ru-RU" dirty="0" err="1"/>
              <a:t>національному</a:t>
            </a:r>
            <a:r>
              <a:rPr lang="ru-RU" dirty="0"/>
              <a:t> </a:t>
            </a:r>
            <a:r>
              <a:rPr lang="ru-RU" dirty="0" err="1"/>
              <a:t>рівні</a:t>
            </a:r>
            <a:r>
              <a:rPr lang="ru-RU" dirty="0"/>
              <a:t>, а </a:t>
            </a:r>
            <a:r>
              <a:rPr lang="ru-RU" dirty="0" err="1"/>
              <a:t>саме</a:t>
            </a:r>
            <a:r>
              <a:rPr lang="ru-RU" dirty="0"/>
              <a:t> </a:t>
            </a:r>
            <a:r>
              <a:rPr lang="ru-RU" dirty="0" err="1"/>
              <a:t>порушенням</a:t>
            </a:r>
            <a:r>
              <a:rPr lang="ru-RU" dirty="0"/>
              <a:t> принципу </a:t>
            </a:r>
            <a:r>
              <a:rPr lang="ru-RU" dirty="0" err="1"/>
              <a:t>правової</a:t>
            </a:r>
            <a:r>
              <a:rPr lang="ru-RU" dirty="0"/>
              <a:t> </a:t>
            </a:r>
            <a:r>
              <a:rPr lang="ru-RU" dirty="0" err="1"/>
              <a:t>визначеності</a:t>
            </a:r>
            <a:r>
              <a:rPr lang="ru-RU" dirty="0"/>
              <a:t>, </a:t>
            </a:r>
            <a:r>
              <a:rPr lang="ru-RU" dirty="0" err="1"/>
              <a:t>який</a:t>
            </a:r>
            <a:r>
              <a:rPr lang="ru-RU" dirty="0"/>
              <a:t> </a:t>
            </a:r>
            <a:r>
              <a:rPr lang="ru-RU" dirty="0" err="1"/>
              <a:t>передбачає</a:t>
            </a:r>
            <a:r>
              <a:rPr lang="ru-RU" dirty="0"/>
              <a:t> </a:t>
            </a:r>
            <a:r>
              <a:rPr lang="ru-RU" dirty="0" err="1"/>
              <a:t>повагу</a:t>
            </a:r>
            <a:r>
              <a:rPr lang="ru-RU" dirty="0"/>
              <a:t> до принципу </a:t>
            </a:r>
            <a:r>
              <a:rPr lang="ru-RU" dirty="0" err="1"/>
              <a:t>остаточності</a:t>
            </a:r>
            <a:r>
              <a:rPr lang="ru-RU" dirty="0"/>
              <a:t> </a:t>
            </a:r>
            <a:r>
              <a:rPr lang="ru-RU" dirty="0" err="1"/>
              <a:t>судових</a:t>
            </a:r>
            <a:r>
              <a:rPr lang="ru-RU" dirty="0"/>
              <a:t> </a:t>
            </a:r>
            <a:r>
              <a:rPr lang="ru-RU" dirty="0" err="1"/>
              <a:t>рішень</a:t>
            </a:r>
            <a:r>
              <a:rPr lang="ru-RU" dirty="0"/>
              <a:t> (</a:t>
            </a:r>
            <a:r>
              <a:rPr lang="ru-RU" dirty="0" err="1"/>
              <a:t>res</a:t>
            </a:r>
            <a:r>
              <a:rPr lang="ru-RU" dirty="0"/>
              <a:t> </a:t>
            </a:r>
            <a:r>
              <a:rPr lang="ru-RU" dirty="0" err="1"/>
              <a:t>judiсata</a:t>
            </a:r>
            <a:r>
              <a:rPr lang="ru-RU" dirty="0"/>
              <a:t>).</a:t>
            </a:r>
          </a:p>
          <a:p>
            <a:pPr marL="0" indent="0">
              <a:buNone/>
            </a:pPr>
            <a:endParaRPr lang="en-US" dirty="0"/>
          </a:p>
        </p:txBody>
      </p:sp>
    </p:spTree>
    <p:extLst>
      <p:ext uri="{BB962C8B-B14F-4D97-AF65-F5344CB8AC3E}">
        <p14:creationId xmlns:p14="http://schemas.microsoft.com/office/powerpoint/2010/main" val="630571638"/>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224136"/>
          </a:xfrm>
        </p:spPr>
        <p:txBody>
          <a:bodyPr>
            <a:normAutofit/>
          </a:bodyPr>
          <a:lstStyle/>
          <a:p>
            <a:pPr algn="ctr"/>
            <a:r>
              <a:rPr lang="ru-RU" sz="2000" dirty="0"/>
              <a:t>П О С Т А Н О В А </a:t>
            </a:r>
            <a:r>
              <a:rPr lang="ru-RU" sz="2000" dirty="0" err="1"/>
              <a:t>Великої</a:t>
            </a:r>
            <a:r>
              <a:rPr lang="ru-RU" sz="2000" dirty="0"/>
              <a:t> </a:t>
            </a:r>
            <a:r>
              <a:rPr lang="ru-RU" sz="2000" dirty="0" err="1"/>
              <a:t>палати</a:t>
            </a:r>
            <a:r>
              <a:rPr lang="ru-RU" sz="2000" dirty="0"/>
              <a:t> ВСУ </a:t>
            </a:r>
            <a:br>
              <a:rPr lang="ru-RU" sz="2000" dirty="0"/>
            </a:br>
            <a:r>
              <a:rPr lang="ru-RU" sz="2000" dirty="0" err="1"/>
              <a:t>від</a:t>
            </a:r>
            <a:r>
              <a:rPr lang="ru-RU" sz="2000" dirty="0"/>
              <a:t> 20 лютого 2018 року у </a:t>
            </a:r>
            <a:r>
              <a:rPr lang="ru-RU" sz="2000" dirty="0" err="1"/>
              <a:t>справі</a:t>
            </a:r>
            <a:r>
              <a:rPr lang="ru-RU" sz="2000" dirty="0"/>
              <a:t>  </a:t>
            </a:r>
            <a:r>
              <a:rPr lang="en-US" sz="2000" dirty="0"/>
              <a:t> №</a:t>
            </a:r>
            <a:r>
              <a:rPr lang="uk-UA" sz="2000" dirty="0"/>
              <a:t> </a:t>
            </a:r>
            <a:r>
              <a:rPr lang="ru-RU" sz="2000" dirty="0"/>
              <a:t> 775/15/15-к</a:t>
            </a:r>
            <a:r>
              <a:rPr lang="en-US" sz="2000" dirty="0"/>
              <a:t> </a:t>
            </a:r>
            <a:r>
              <a:rPr lang="uk-UA" sz="2000" dirty="0"/>
              <a:t/>
            </a:r>
            <a:br>
              <a:rPr lang="uk-UA" sz="2000" dirty="0"/>
            </a:br>
            <a:r>
              <a:rPr lang="ru-RU" sz="2000" dirty="0"/>
              <a:t>(</a:t>
            </a:r>
            <a:r>
              <a:rPr lang="ru-RU" sz="2000" dirty="0" err="1"/>
              <a:t>щодо</a:t>
            </a:r>
            <a:r>
              <a:rPr lang="ru-RU" sz="2000" dirty="0"/>
              <a:t> </a:t>
            </a:r>
            <a:r>
              <a:rPr lang="ru-RU" sz="2000" dirty="0" err="1"/>
              <a:t>рішення</a:t>
            </a:r>
            <a:r>
              <a:rPr lang="ru-RU" sz="2000" dirty="0"/>
              <a:t> ЄСПЛ у </a:t>
            </a:r>
            <a:r>
              <a:rPr lang="ru-RU" sz="2000" dirty="0" err="1"/>
              <a:t>справі</a:t>
            </a:r>
            <a:r>
              <a:rPr lang="ru-RU" sz="2000" dirty="0"/>
              <a:t> </a:t>
            </a:r>
            <a:r>
              <a:rPr lang="ru-RU" sz="2000" dirty="0" smtClean="0"/>
              <a:t>«</a:t>
            </a:r>
            <a:r>
              <a:rPr lang="uk-UA" sz="2000" dirty="0" err="1" smtClean="0"/>
              <a:t>Буглов</a:t>
            </a:r>
            <a:r>
              <a:rPr lang="uk-UA" sz="2000" dirty="0" smtClean="0"/>
              <a:t> </a:t>
            </a:r>
            <a:r>
              <a:rPr lang="uk-UA" sz="2000" dirty="0"/>
              <a:t>проти </a:t>
            </a:r>
            <a:r>
              <a:rPr lang="uk-UA" sz="2000" dirty="0" smtClean="0"/>
              <a:t>України</a:t>
            </a:r>
            <a:r>
              <a:rPr lang="ru-RU" sz="2000" dirty="0" smtClean="0"/>
              <a:t>»</a:t>
            </a:r>
            <a:endParaRPr lang="en-US" sz="2000" dirty="0"/>
          </a:p>
        </p:txBody>
      </p:sp>
      <p:sp>
        <p:nvSpPr>
          <p:cNvPr id="3" name="Объект 2"/>
          <p:cNvSpPr>
            <a:spLocks noGrp="1"/>
          </p:cNvSpPr>
          <p:nvPr>
            <p:ph idx="1"/>
          </p:nvPr>
        </p:nvSpPr>
        <p:spPr>
          <a:xfrm>
            <a:off x="395536" y="1628800"/>
            <a:ext cx="8291264" cy="4968552"/>
          </a:xfrm>
        </p:spPr>
        <p:txBody>
          <a:bodyPr>
            <a:normAutofit fontScale="77500" lnSpcReduction="20000"/>
          </a:bodyPr>
          <a:lstStyle/>
          <a:p>
            <a:pPr marL="0" indent="0" algn="just">
              <a:buNone/>
            </a:pPr>
            <a:r>
              <a:rPr lang="ru-RU" dirty="0" err="1" smtClean="0"/>
              <a:t>Рішенням</a:t>
            </a:r>
            <a:r>
              <a:rPr lang="ru-RU" dirty="0"/>
              <a:t> </a:t>
            </a:r>
            <a:r>
              <a:rPr lang="ru-RU" dirty="0" smtClean="0"/>
              <a:t>ЄСПЛ</a:t>
            </a:r>
            <a:r>
              <a:rPr lang="ru-RU" dirty="0"/>
              <a:t> у </a:t>
            </a:r>
            <a:r>
              <a:rPr lang="ru-RU" dirty="0" err="1"/>
              <a:t>справі</a:t>
            </a:r>
            <a:r>
              <a:rPr lang="ru-RU" dirty="0"/>
              <a:t> </a:t>
            </a:r>
            <a:r>
              <a:rPr lang="ru-RU" dirty="0" err="1" smtClean="0"/>
              <a:t>Буглов</a:t>
            </a:r>
            <a:r>
              <a:rPr lang="ru-RU" dirty="0" smtClean="0"/>
              <a:t> </a:t>
            </a:r>
            <a:r>
              <a:rPr lang="ru-RU" dirty="0" err="1"/>
              <a:t>проти</a:t>
            </a:r>
            <a:r>
              <a:rPr lang="ru-RU" dirty="0"/>
              <a:t> </a:t>
            </a:r>
            <a:r>
              <a:rPr lang="ru-RU" dirty="0" err="1"/>
              <a:t>України</a:t>
            </a:r>
            <a:r>
              <a:rPr lang="ru-RU" dirty="0"/>
              <a:t>» (</a:t>
            </a:r>
            <a:r>
              <a:rPr lang="ru-RU" dirty="0" err="1"/>
              <a:t>заява</a:t>
            </a:r>
            <a:r>
              <a:rPr lang="ru-RU" dirty="0"/>
              <a:t> № 28825/02) </a:t>
            </a:r>
            <a:r>
              <a:rPr lang="ru-RU" dirty="0" err="1"/>
              <a:t>від</a:t>
            </a:r>
            <a:r>
              <a:rPr lang="ru-RU" dirty="0"/>
              <a:t> 10 </a:t>
            </a:r>
            <a:r>
              <a:rPr lang="ru-RU" dirty="0" err="1"/>
              <a:t>липня</a:t>
            </a:r>
            <a:r>
              <a:rPr lang="ru-RU" dirty="0"/>
              <a:t> 2014 року, яке </a:t>
            </a:r>
            <a:r>
              <a:rPr lang="ru-RU" dirty="0" err="1"/>
              <a:t>набуло</a:t>
            </a:r>
            <a:r>
              <a:rPr lang="ru-RU" dirty="0"/>
              <a:t> статусу остаточного 15 </a:t>
            </a:r>
            <a:r>
              <a:rPr lang="ru-RU" dirty="0" err="1"/>
              <a:t>грудня</a:t>
            </a:r>
            <a:r>
              <a:rPr lang="ru-RU" dirty="0"/>
              <a:t> 2014 </a:t>
            </a:r>
            <a:r>
              <a:rPr lang="ru-RU" dirty="0" smtClean="0"/>
              <a:t>року, </a:t>
            </a:r>
            <a:r>
              <a:rPr lang="ru-RU" dirty="0" err="1"/>
              <a:t>констатовано</a:t>
            </a:r>
            <a:r>
              <a:rPr lang="ru-RU" dirty="0"/>
              <a:t> </a:t>
            </a:r>
            <a:r>
              <a:rPr lang="ru-RU" dirty="0" err="1"/>
              <a:t>порушення</a:t>
            </a:r>
            <a:r>
              <a:rPr lang="ru-RU" dirty="0"/>
              <a:t> </a:t>
            </a:r>
            <a:r>
              <a:rPr lang="ru-RU" dirty="0" err="1"/>
              <a:t>щодо</a:t>
            </a:r>
            <a:r>
              <a:rPr lang="ru-RU" dirty="0"/>
              <a:t> ОСОБА_3 таких </a:t>
            </a:r>
            <a:r>
              <a:rPr lang="ru-RU" dirty="0" err="1"/>
              <a:t>положень</a:t>
            </a:r>
            <a:r>
              <a:rPr lang="ru-RU" dirty="0"/>
              <a:t> </a:t>
            </a:r>
            <a:r>
              <a:rPr lang="ru-RU" dirty="0" err="1"/>
              <a:t>Конвенції</a:t>
            </a:r>
            <a:r>
              <a:rPr lang="ru-RU" dirty="0"/>
              <a:t> </a:t>
            </a:r>
            <a:r>
              <a:rPr lang="ru-RU" dirty="0" smtClean="0"/>
              <a:t>: </a:t>
            </a:r>
            <a:r>
              <a:rPr lang="ru-RU" b="1" dirty="0" err="1"/>
              <a:t>статті</a:t>
            </a:r>
            <a:r>
              <a:rPr lang="ru-RU" b="1" dirty="0"/>
              <a:t> 3</a:t>
            </a:r>
            <a:r>
              <a:rPr lang="ru-RU" dirty="0"/>
              <a:t> </a:t>
            </a:r>
            <a:r>
              <a:rPr lang="ru-RU" dirty="0" err="1"/>
              <a:t>Конвенції</a:t>
            </a:r>
            <a:r>
              <a:rPr lang="ru-RU" dirty="0"/>
              <a:t> у </a:t>
            </a:r>
            <a:r>
              <a:rPr lang="ru-RU" dirty="0" err="1"/>
              <a:t>зв'язку</a:t>
            </a:r>
            <a:r>
              <a:rPr lang="ru-RU" dirty="0"/>
              <a:t> з </a:t>
            </a:r>
            <a:r>
              <a:rPr lang="ru-RU" dirty="0" err="1"/>
              <a:t>тим</a:t>
            </a:r>
            <a:r>
              <a:rPr lang="ru-RU" dirty="0"/>
              <a:t>, </a:t>
            </a:r>
            <a:r>
              <a:rPr lang="ru-RU" dirty="0" err="1"/>
              <a:t>що</a:t>
            </a:r>
            <a:r>
              <a:rPr lang="ru-RU" dirty="0"/>
              <a:t> </a:t>
            </a:r>
            <a:r>
              <a:rPr lang="ru-RU" dirty="0" err="1"/>
              <a:t>заявник</a:t>
            </a:r>
            <a:r>
              <a:rPr lang="ru-RU" dirty="0"/>
              <a:t> </a:t>
            </a:r>
            <a:r>
              <a:rPr lang="ru-RU" dirty="0" err="1"/>
              <a:t>зазнав</a:t>
            </a:r>
            <a:r>
              <a:rPr lang="ru-RU" dirty="0"/>
              <a:t> </a:t>
            </a:r>
            <a:r>
              <a:rPr lang="ru-RU" dirty="0" err="1"/>
              <a:t>жорстокого</a:t>
            </a:r>
            <a:r>
              <a:rPr lang="ru-RU" dirty="0"/>
              <a:t> </a:t>
            </a:r>
            <a:r>
              <a:rPr lang="ru-RU" dirty="0" err="1"/>
              <a:t>поводження</a:t>
            </a:r>
            <a:r>
              <a:rPr lang="ru-RU" dirty="0"/>
              <a:t> </a:t>
            </a:r>
            <a:r>
              <a:rPr lang="ru-RU" dirty="0" err="1"/>
              <a:t>під</a:t>
            </a:r>
            <a:r>
              <a:rPr lang="ru-RU" dirty="0"/>
              <a:t> час </a:t>
            </a:r>
            <a:r>
              <a:rPr lang="ru-RU" dirty="0" err="1"/>
              <a:t>його</a:t>
            </a:r>
            <a:r>
              <a:rPr lang="ru-RU" dirty="0"/>
              <a:t> </a:t>
            </a:r>
            <a:r>
              <a:rPr lang="ru-RU" dirty="0" err="1"/>
              <a:t>перебування</a:t>
            </a:r>
            <a:r>
              <a:rPr lang="ru-RU" dirty="0"/>
              <a:t> </a:t>
            </a:r>
            <a:r>
              <a:rPr lang="ru-RU" dirty="0" err="1"/>
              <a:t>під</a:t>
            </a:r>
            <a:r>
              <a:rPr lang="ru-RU" dirty="0"/>
              <a:t> </a:t>
            </a:r>
            <a:r>
              <a:rPr lang="ru-RU" dirty="0" err="1"/>
              <a:t>вартою</a:t>
            </a:r>
            <a:r>
              <a:rPr lang="ru-RU" dirty="0"/>
              <a:t> в </a:t>
            </a:r>
            <a:r>
              <a:rPr lang="ru-RU" dirty="0" err="1"/>
              <a:t>міліції</a:t>
            </a:r>
            <a:r>
              <a:rPr lang="ru-RU" dirty="0"/>
              <a:t>, а </a:t>
            </a:r>
            <a:r>
              <a:rPr lang="ru-RU" dirty="0" err="1"/>
              <a:t>саме</a:t>
            </a:r>
            <a:r>
              <a:rPr lang="ru-RU" dirty="0"/>
              <a:t> </a:t>
            </a:r>
            <a:r>
              <a:rPr lang="ru-RU" dirty="0" err="1"/>
              <a:t>нелюдського</a:t>
            </a:r>
            <a:r>
              <a:rPr lang="ru-RU" dirty="0"/>
              <a:t> та такого, </a:t>
            </a:r>
            <a:r>
              <a:rPr lang="ru-RU" dirty="0" err="1"/>
              <a:t>що</a:t>
            </a:r>
            <a:r>
              <a:rPr lang="ru-RU" dirty="0"/>
              <a:t> </a:t>
            </a:r>
            <a:r>
              <a:rPr lang="ru-RU" dirty="0" err="1"/>
              <a:t>принижує</a:t>
            </a:r>
            <a:r>
              <a:rPr lang="ru-RU" dirty="0"/>
              <a:t> </a:t>
            </a:r>
            <a:r>
              <a:rPr lang="ru-RU" dirty="0" err="1"/>
              <a:t>гідність</a:t>
            </a:r>
            <a:r>
              <a:rPr lang="ru-RU" dirty="0"/>
              <a:t>, </a:t>
            </a:r>
            <a:r>
              <a:rPr lang="ru-RU" dirty="0" err="1"/>
              <a:t>поводження</a:t>
            </a:r>
            <a:r>
              <a:rPr lang="ru-RU" dirty="0"/>
              <a:t>; </a:t>
            </a:r>
            <a:r>
              <a:rPr lang="ru-RU" dirty="0" err="1"/>
              <a:t>крім</a:t>
            </a:r>
            <a:r>
              <a:rPr lang="ru-RU" dirty="0"/>
              <a:t> того, </a:t>
            </a:r>
            <a:r>
              <a:rPr lang="ru-RU" dirty="0" err="1"/>
              <a:t>умови</a:t>
            </a:r>
            <a:r>
              <a:rPr lang="ru-RU" dirty="0"/>
              <a:t> </a:t>
            </a:r>
            <a:r>
              <a:rPr lang="ru-RU" dirty="0" err="1"/>
              <a:t>тримання</a:t>
            </a:r>
            <a:r>
              <a:rPr lang="ru-RU" dirty="0"/>
              <a:t> </a:t>
            </a:r>
            <a:r>
              <a:rPr lang="ru-RU" dirty="0" err="1"/>
              <a:t>заявника</a:t>
            </a:r>
            <a:r>
              <a:rPr lang="ru-RU" dirty="0"/>
              <a:t> в СІЗО, </a:t>
            </a:r>
            <a:r>
              <a:rPr lang="ru-RU" dirty="0" err="1"/>
              <a:t>зокрема</a:t>
            </a:r>
            <a:r>
              <a:rPr lang="ru-RU" dirty="0"/>
              <a:t>, </a:t>
            </a:r>
            <a:r>
              <a:rPr lang="ru-RU" dirty="0" err="1"/>
              <a:t>надмірна</a:t>
            </a:r>
            <a:r>
              <a:rPr lang="ru-RU" dirty="0"/>
              <a:t> </a:t>
            </a:r>
            <a:r>
              <a:rPr lang="ru-RU" dirty="0" err="1"/>
              <a:t>переповненість</a:t>
            </a:r>
            <a:r>
              <a:rPr lang="ru-RU" dirty="0"/>
              <a:t> </a:t>
            </a:r>
            <a:r>
              <a:rPr lang="ru-RU" dirty="0" err="1"/>
              <a:t>камери</a:t>
            </a:r>
            <a:r>
              <a:rPr lang="ru-RU" dirty="0"/>
              <a:t> та </a:t>
            </a:r>
            <a:r>
              <a:rPr lang="ru-RU" dirty="0" err="1"/>
              <a:t>відповідний</a:t>
            </a:r>
            <a:r>
              <a:rPr lang="ru-RU" dirty="0"/>
              <a:t> </a:t>
            </a:r>
            <a:r>
              <a:rPr lang="ru-RU" dirty="0" err="1"/>
              <a:t>негативний</a:t>
            </a:r>
            <a:r>
              <a:rPr lang="ru-RU" dirty="0"/>
              <a:t> </a:t>
            </a:r>
            <a:r>
              <a:rPr lang="ru-RU" dirty="0" err="1"/>
              <a:t>вплив</a:t>
            </a:r>
            <a:r>
              <a:rPr lang="ru-RU" dirty="0"/>
              <a:t> на </a:t>
            </a:r>
            <a:r>
              <a:rPr lang="ru-RU" dirty="0" err="1"/>
              <a:t>його</a:t>
            </a:r>
            <a:r>
              <a:rPr lang="ru-RU" dirty="0"/>
              <a:t> </a:t>
            </a:r>
            <a:r>
              <a:rPr lang="ru-RU" dirty="0" err="1"/>
              <a:t>самопочуття</a:t>
            </a:r>
            <a:r>
              <a:rPr lang="ru-RU" dirty="0"/>
              <a:t> в </a:t>
            </a:r>
            <a:r>
              <a:rPr lang="ru-RU" dirty="0" err="1"/>
              <a:t>поєднанні</a:t>
            </a:r>
            <a:r>
              <a:rPr lang="ru-RU" dirty="0"/>
              <a:t> з </a:t>
            </a:r>
            <a:r>
              <a:rPr lang="ru-RU" dirty="0" err="1"/>
              <a:t>тривалістю</a:t>
            </a:r>
            <a:r>
              <a:rPr lang="ru-RU" dirty="0"/>
              <a:t> строку, </a:t>
            </a:r>
            <a:r>
              <a:rPr lang="ru-RU" dirty="0" err="1"/>
              <a:t>впродовж</a:t>
            </a:r>
            <a:r>
              <a:rPr lang="ru-RU" dirty="0"/>
              <a:t> </a:t>
            </a:r>
            <a:r>
              <a:rPr lang="ru-RU" dirty="0" err="1"/>
              <a:t>якого</a:t>
            </a:r>
            <a:r>
              <a:rPr lang="ru-RU" dirty="0"/>
              <a:t> </a:t>
            </a:r>
            <a:r>
              <a:rPr lang="ru-RU" dirty="0" err="1"/>
              <a:t>він</a:t>
            </a:r>
            <a:r>
              <a:rPr lang="ru-RU" dirty="0"/>
              <a:t> </a:t>
            </a:r>
            <a:r>
              <a:rPr lang="ru-RU" dirty="0" err="1"/>
              <a:t>тримався</a:t>
            </a:r>
            <a:r>
              <a:rPr lang="ru-RU" dirty="0"/>
              <a:t> </a:t>
            </a:r>
            <a:r>
              <a:rPr lang="ru-RU" dirty="0" err="1"/>
              <a:t>під</a:t>
            </a:r>
            <a:r>
              <a:rPr lang="ru-RU" dirty="0"/>
              <a:t> </a:t>
            </a:r>
            <a:r>
              <a:rPr lang="ru-RU" dirty="0" err="1"/>
              <a:t>вартою</a:t>
            </a:r>
            <a:r>
              <a:rPr lang="ru-RU" dirty="0"/>
              <a:t> в таких </a:t>
            </a:r>
            <a:r>
              <a:rPr lang="ru-RU" dirty="0" err="1"/>
              <a:t>умовах</a:t>
            </a:r>
            <a:r>
              <a:rPr lang="ru-RU" dirty="0"/>
              <a:t>, становили </a:t>
            </a:r>
            <a:r>
              <a:rPr lang="ru-RU" dirty="0" err="1"/>
              <a:t>таке</a:t>
            </a:r>
            <a:r>
              <a:rPr lang="ru-RU" dirty="0"/>
              <a:t>, </a:t>
            </a:r>
            <a:r>
              <a:rPr lang="ru-RU" dirty="0" err="1"/>
              <a:t>що</a:t>
            </a:r>
            <a:r>
              <a:rPr lang="ru-RU" dirty="0"/>
              <a:t> </a:t>
            </a:r>
            <a:r>
              <a:rPr lang="ru-RU" dirty="0" err="1"/>
              <a:t>принижує</a:t>
            </a:r>
            <a:r>
              <a:rPr lang="ru-RU" dirty="0"/>
              <a:t> </a:t>
            </a:r>
            <a:r>
              <a:rPr lang="ru-RU" dirty="0" err="1"/>
              <a:t>гідність</a:t>
            </a:r>
            <a:r>
              <a:rPr lang="ru-RU" dirty="0"/>
              <a:t>, </a:t>
            </a:r>
            <a:r>
              <a:rPr lang="ru-RU" dirty="0" err="1"/>
              <a:t>поводження</a:t>
            </a:r>
            <a:r>
              <a:rPr lang="ru-RU" dirty="0"/>
              <a:t>; </a:t>
            </a:r>
            <a:r>
              <a:rPr lang="ru-RU" b="1" dirty="0"/>
              <a:t>пункту 3 </a:t>
            </a:r>
            <a:r>
              <a:rPr lang="ru-RU" b="1" dirty="0" err="1"/>
              <a:t>статті</a:t>
            </a:r>
            <a:r>
              <a:rPr lang="ru-RU" b="1" dirty="0"/>
              <a:t> 5 </a:t>
            </a:r>
            <a:r>
              <a:rPr lang="ru-RU" dirty="0" err="1"/>
              <a:t>Конвенції</a:t>
            </a:r>
            <a:r>
              <a:rPr lang="ru-RU" dirty="0"/>
              <a:t> у </a:t>
            </a:r>
            <a:r>
              <a:rPr lang="ru-RU" dirty="0" err="1"/>
              <a:t>зв'язку</a:t>
            </a:r>
            <a:r>
              <a:rPr lang="ru-RU" dirty="0"/>
              <a:t> з </a:t>
            </a:r>
            <a:r>
              <a:rPr lang="ru-RU" dirty="0" err="1"/>
              <a:t>тим</a:t>
            </a:r>
            <a:r>
              <a:rPr lang="ru-RU" dirty="0"/>
              <a:t>, </a:t>
            </a:r>
            <a:r>
              <a:rPr lang="ru-RU" dirty="0" err="1"/>
              <a:t>що</a:t>
            </a:r>
            <a:r>
              <a:rPr lang="ru-RU" dirty="0"/>
              <a:t> </a:t>
            </a:r>
            <a:r>
              <a:rPr lang="ru-RU" dirty="0" err="1"/>
              <a:t>національний</a:t>
            </a:r>
            <a:r>
              <a:rPr lang="ru-RU" dirty="0"/>
              <a:t> суд не </a:t>
            </a:r>
            <a:r>
              <a:rPr lang="ru-RU" dirty="0" err="1"/>
              <a:t>вказав</a:t>
            </a:r>
            <a:r>
              <a:rPr lang="ru-RU" dirty="0"/>
              <a:t> будь-</a:t>
            </a:r>
            <a:r>
              <a:rPr lang="ru-RU" dirty="0" err="1"/>
              <a:t>яких</a:t>
            </a:r>
            <a:r>
              <a:rPr lang="ru-RU" dirty="0"/>
              <a:t> причин </a:t>
            </a:r>
            <a:r>
              <a:rPr lang="ru-RU" dirty="0" err="1"/>
              <a:t>продовження</a:t>
            </a:r>
            <a:r>
              <a:rPr lang="ru-RU" dirty="0"/>
              <a:t> </a:t>
            </a:r>
            <a:r>
              <a:rPr lang="ru-RU" dirty="0" err="1"/>
              <a:t>тримання</a:t>
            </a:r>
            <a:r>
              <a:rPr lang="ru-RU" dirty="0"/>
              <a:t> </a:t>
            </a:r>
            <a:r>
              <a:rPr lang="ru-RU" dirty="0" err="1"/>
              <a:t>заявника</a:t>
            </a:r>
            <a:r>
              <a:rPr lang="ru-RU" dirty="0"/>
              <a:t> </a:t>
            </a:r>
            <a:r>
              <a:rPr lang="ru-RU" dirty="0" err="1"/>
              <a:t>під</a:t>
            </a:r>
            <a:r>
              <a:rPr lang="ru-RU" dirty="0"/>
              <a:t> </a:t>
            </a:r>
            <a:r>
              <a:rPr lang="ru-RU" dirty="0" err="1"/>
              <a:t>вартою</a:t>
            </a:r>
            <a:r>
              <a:rPr lang="ru-RU" dirty="0"/>
              <a:t>; </a:t>
            </a:r>
            <a:r>
              <a:rPr lang="ru-RU" b="1" dirty="0" err="1"/>
              <a:t>статті</a:t>
            </a:r>
            <a:r>
              <a:rPr lang="ru-RU" b="1" dirty="0"/>
              <a:t> 8</a:t>
            </a:r>
            <a:r>
              <a:rPr lang="ru-RU" dirty="0"/>
              <a:t> </a:t>
            </a:r>
            <a:r>
              <a:rPr lang="ru-RU" dirty="0" err="1"/>
              <a:t>Конвенції</a:t>
            </a:r>
            <a:r>
              <a:rPr lang="ru-RU" dirty="0"/>
              <a:t> у </a:t>
            </a:r>
            <a:r>
              <a:rPr lang="ru-RU" dirty="0" err="1"/>
              <a:t>зв'язку</a:t>
            </a:r>
            <a:r>
              <a:rPr lang="ru-RU" dirty="0"/>
              <a:t> з </a:t>
            </a:r>
            <a:r>
              <a:rPr lang="ru-RU" dirty="0" err="1"/>
              <a:t>відсутністю</a:t>
            </a:r>
            <a:r>
              <a:rPr lang="ru-RU" dirty="0"/>
              <a:t> </a:t>
            </a:r>
            <a:r>
              <a:rPr lang="ru-RU" dirty="0" err="1"/>
              <a:t>вагомих</a:t>
            </a:r>
            <a:r>
              <a:rPr lang="ru-RU" dirty="0"/>
              <a:t> </a:t>
            </a:r>
            <a:r>
              <a:rPr lang="ru-RU" dirty="0" err="1"/>
              <a:t>підстав</a:t>
            </a:r>
            <a:r>
              <a:rPr lang="ru-RU" dirty="0"/>
              <a:t> для перегляду </a:t>
            </a:r>
            <a:r>
              <a:rPr lang="ru-RU" dirty="0" err="1"/>
              <a:t>відповідної</a:t>
            </a:r>
            <a:r>
              <a:rPr lang="ru-RU" dirty="0"/>
              <a:t> </a:t>
            </a:r>
            <a:r>
              <a:rPr lang="ru-RU" dirty="0" err="1"/>
              <a:t>кореспонденції</a:t>
            </a:r>
            <a:r>
              <a:rPr lang="ru-RU" dirty="0"/>
              <a:t>, </a:t>
            </a:r>
            <a:r>
              <a:rPr lang="ru-RU" dirty="0" err="1"/>
              <a:t>конфіденційності</a:t>
            </a:r>
            <a:r>
              <a:rPr lang="ru-RU" dirty="0"/>
              <a:t> </a:t>
            </a:r>
            <a:r>
              <a:rPr lang="ru-RU" dirty="0" err="1"/>
              <a:t>якої</a:t>
            </a:r>
            <a:r>
              <a:rPr lang="ru-RU" dirty="0"/>
              <a:t> </a:t>
            </a:r>
            <a:r>
              <a:rPr lang="ru-RU" dirty="0" err="1"/>
              <a:t>було</a:t>
            </a:r>
            <a:r>
              <a:rPr lang="ru-RU" dirty="0"/>
              <a:t> </a:t>
            </a:r>
            <a:r>
              <a:rPr lang="ru-RU" dirty="0" err="1"/>
              <a:t>важливо</a:t>
            </a:r>
            <a:r>
              <a:rPr lang="ru-RU" dirty="0"/>
              <a:t> </a:t>
            </a:r>
            <a:r>
              <a:rPr lang="ru-RU" dirty="0" err="1"/>
              <a:t>дотримуватися</a:t>
            </a:r>
            <a:r>
              <a:rPr lang="ru-RU" dirty="0"/>
              <a:t>, та у </a:t>
            </a:r>
            <a:r>
              <a:rPr lang="ru-RU" dirty="0" err="1"/>
              <a:t>зв'язку</a:t>
            </a:r>
            <a:r>
              <a:rPr lang="ru-RU" dirty="0"/>
              <a:t> </a:t>
            </a:r>
            <a:r>
              <a:rPr lang="ru-RU" dirty="0" err="1"/>
              <a:t>із</a:t>
            </a:r>
            <a:r>
              <a:rPr lang="ru-RU" dirty="0"/>
              <a:t> </a:t>
            </a:r>
            <a:r>
              <a:rPr lang="ru-RU" dirty="0" err="1"/>
              <a:t>застосуванням</a:t>
            </a:r>
            <a:r>
              <a:rPr lang="ru-RU" dirty="0"/>
              <a:t> </a:t>
            </a:r>
            <a:r>
              <a:rPr lang="ru-RU" dirty="0" err="1"/>
              <a:t>непропорційно</a:t>
            </a:r>
            <a:r>
              <a:rPr lang="ru-RU" dirty="0"/>
              <a:t> </a:t>
            </a:r>
            <a:r>
              <a:rPr lang="ru-RU" dirty="0" err="1"/>
              <a:t>суворого</a:t>
            </a:r>
            <a:r>
              <a:rPr lang="ru-RU" dirty="0"/>
              <a:t> заходу </a:t>
            </a:r>
            <a:r>
              <a:rPr lang="ru-RU" dirty="0" err="1"/>
              <a:t>дисциплінарного</a:t>
            </a:r>
            <a:r>
              <a:rPr lang="ru-RU" dirty="0"/>
              <a:t> </a:t>
            </a:r>
            <a:r>
              <a:rPr lang="ru-RU" dirty="0" err="1"/>
              <a:t>стягнення</a:t>
            </a:r>
            <a:r>
              <a:rPr lang="ru-RU" dirty="0"/>
              <a:t> за </a:t>
            </a:r>
            <a:r>
              <a:rPr lang="ru-RU" dirty="0" err="1"/>
              <a:t>порушення</a:t>
            </a:r>
            <a:r>
              <a:rPr lang="ru-RU" dirty="0"/>
              <a:t> порядку </a:t>
            </a:r>
            <a:r>
              <a:rPr lang="ru-RU" dirty="0" err="1"/>
              <a:t>надіслання</a:t>
            </a:r>
            <a:r>
              <a:rPr lang="ru-RU" dirty="0"/>
              <a:t> </a:t>
            </a:r>
            <a:r>
              <a:rPr lang="ru-RU" dirty="0" err="1"/>
              <a:t>кореспонденції</a:t>
            </a:r>
            <a:r>
              <a:rPr lang="ru-RU" dirty="0"/>
              <a:t> </a:t>
            </a:r>
            <a:r>
              <a:rPr lang="ru-RU" dirty="0" err="1"/>
              <a:t>ув'язненими</a:t>
            </a:r>
            <a:r>
              <a:rPr lang="ru-RU" dirty="0"/>
              <a:t>.</a:t>
            </a:r>
            <a:endParaRPr lang="en-US" dirty="0"/>
          </a:p>
        </p:txBody>
      </p:sp>
    </p:spTree>
    <p:extLst>
      <p:ext uri="{BB962C8B-B14F-4D97-AF65-F5344CB8AC3E}">
        <p14:creationId xmlns:p14="http://schemas.microsoft.com/office/powerpoint/2010/main" val="263063810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normAutofit/>
          </a:bodyPr>
          <a:lstStyle/>
          <a:p>
            <a:pPr marL="0" indent="0" algn="just">
              <a:buNone/>
            </a:pPr>
            <a:r>
              <a:rPr lang="ru-RU" sz="3200" dirty="0"/>
              <a:t>ЄСПЛ не </a:t>
            </a:r>
            <a:r>
              <a:rPr lang="ru-RU" sz="3200" dirty="0" err="1"/>
              <a:t>встановив</a:t>
            </a:r>
            <a:r>
              <a:rPr lang="ru-RU" sz="3200" dirty="0"/>
              <a:t> </a:t>
            </a:r>
            <a:r>
              <a:rPr lang="ru-RU" sz="3200" dirty="0" err="1"/>
              <a:t>порушення</a:t>
            </a:r>
            <a:r>
              <a:rPr lang="ru-RU" sz="3200" dirty="0"/>
              <a:t> права </a:t>
            </a:r>
            <a:r>
              <a:rPr lang="ru-RU" sz="3200" dirty="0" err="1"/>
              <a:t>заявника</a:t>
            </a:r>
            <a:r>
              <a:rPr lang="ru-RU" sz="3200" dirty="0"/>
              <a:t> на </a:t>
            </a:r>
            <a:r>
              <a:rPr lang="ru-RU" sz="3200" dirty="0" err="1"/>
              <a:t>захист</a:t>
            </a:r>
            <a:r>
              <a:rPr lang="ru-RU" sz="3200" dirty="0"/>
              <a:t>, а </a:t>
            </a:r>
            <a:r>
              <a:rPr lang="ru-RU" sz="3200" dirty="0" err="1"/>
              <a:t>саме</a:t>
            </a:r>
            <a:r>
              <a:rPr lang="ru-RU" sz="3200" dirty="0"/>
              <a:t> </a:t>
            </a:r>
            <a:r>
              <a:rPr lang="ru-RU" sz="3200" dirty="0" err="1"/>
              <a:t>положень</a:t>
            </a:r>
            <a:r>
              <a:rPr lang="ru-RU" sz="3200" dirty="0"/>
              <a:t> пункту 1 і </a:t>
            </a:r>
            <a:r>
              <a:rPr lang="ru-RU" sz="3200" dirty="0" err="1"/>
              <a:t>підпунктів</a:t>
            </a:r>
            <a:r>
              <a:rPr lang="ru-RU" sz="3200" dirty="0"/>
              <a:t> «</a:t>
            </a:r>
            <a:r>
              <a:rPr lang="en-US" sz="3200" dirty="0"/>
              <a:t>c» </a:t>
            </a:r>
            <a:r>
              <a:rPr lang="ru-RU" sz="3200" dirty="0"/>
              <a:t>і «</a:t>
            </a:r>
            <a:r>
              <a:rPr lang="en-US" sz="3200" dirty="0"/>
              <a:t>d» </a:t>
            </a:r>
            <a:r>
              <a:rPr lang="ru-RU" sz="3200" dirty="0"/>
              <a:t>пункту 3 </a:t>
            </a:r>
            <a:r>
              <a:rPr lang="ru-RU" sz="3200" dirty="0" err="1"/>
              <a:t>статті</a:t>
            </a:r>
            <a:r>
              <a:rPr lang="ru-RU" sz="3200" dirty="0"/>
              <a:t> 6 </a:t>
            </a:r>
            <a:r>
              <a:rPr lang="ru-RU" sz="3200" dirty="0" err="1"/>
              <a:t>Конвенції</a:t>
            </a:r>
            <a:r>
              <a:rPr lang="ru-RU" sz="3200" dirty="0"/>
              <a:t>. </a:t>
            </a:r>
            <a:r>
              <a:rPr lang="ru-RU" sz="3200" dirty="0" err="1"/>
              <a:t>Крім</a:t>
            </a:r>
            <a:r>
              <a:rPr lang="ru-RU" sz="3200" dirty="0"/>
              <a:t> того, ЄСПЛ </a:t>
            </a:r>
            <a:r>
              <a:rPr lang="ru-RU" sz="3200" dirty="0" err="1"/>
              <a:t>відхилив</a:t>
            </a:r>
            <a:r>
              <a:rPr lang="ru-RU" sz="3200" dirty="0"/>
              <a:t> </a:t>
            </a:r>
            <a:r>
              <a:rPr lang="ru-RU" sz="3200" dirty="0" err="1"/>
              <a:t>розгляд</a:t>
            </a:r>
            <a:r>
              <a:rPr lang="ru-RU" sz="3200" dirty="0"/>
              <a:t> </a:t>
            </a:r>
            <a:r>
              <a:rPr lang="ru-RU" sz="3200" dirty="0" err="1"/>
              <a:t>скарг</a:t>
            </a:r>
            <a:r>
              <a:rPr lang="ru-RU" sz="3200" dirty="0"/>
              <a:t> </a:t>
            </a:r>
            <a:r>
              <a:rPr lang="ru-RU" sz="3200" dirty="0" err="1"/>
              <a:t>заявника</a:t>
            </a:r>
            <a:r>
              <a:rPr lang="ru-RU" sz="3200" dirty="0"/>
              <a:t> </a:t>
            </a:r>
            <a:r>
              <a:rPr lang="ru-RU" sz="3200" dirty="0" err="1"/>
              <a:t>щодо</a:t>
            </a:r>
            <a:r>
              <a:rPr lang="ru-RU" sz="3200" dirty="0"/>
              <a:t> </a:t>
            </a:r>
            <a:r>
              <a:rPr lang="ru-RU" sz="3200" dirty="0" err="1"/>
              <a:t>порушень</a:t>
            </a:r>
            <a:r>
              <a:rPr lang="ru-RU" sz="3200" dirty="0"/>
              <a:t> </a:t>
            </a:r>
            <a:r>
              <a:rPr lang="ru-RU" sz="3200" dirty="0" err="1"/>
              <a:t>його</a:t>
            </a:r>
            <a:r>
              <a:rPr lang="ru-RU" sz="3200" dirty="0"/>
              <a:t> прав, </a:t>
            </a:r>
            <a:r>
              <a:rPr lang="ru-RU" sz="3200" dirty="0" err="1"/>
              <a:t>передбачених</a:t>
            </a:r>
            <a:r>
              <a:rPr lang="ru-RU" sz="3200" dirty="0"/>
              <a:t> пунктами 1 і 3 </a:t>
            </a:r>
            <a:r>
              <a:rPr lang="ru-RU" sz="3200" dirty="0" err="1"/>
              <a:t>статті</a:t>
            </a:r>
            <a:r>
              <a:rPr lang="ru-RU" sz="3200" dirty="0"/>
              <a:t> 5, пунктами 1 і 2 </a:t>
            </a:r>
            <a:r>
              <a:rPr lang="ru-RU" sz="3200" dirty="0" err="1"/>
              <a:t>статті</a:t>
            </a:r>
            <a:r>
              <a:rPr lang="ru-RU" sz="3200" dirty="0"/>
              <a:t> 6, статями 10 і 13, </a:t>
            </a:r>
            <a:r>
              <a:rPr lang="ru-RU" sz="3200" dirty="0" err="1"/>
              <a:t>оскільки</a:t>
            </a:r>
            <a:r>
              <a:rPr lang="ru-RU" sz="3200" dirty="0"/>
              <a:t> </a:t>
            </a:r>
            <a:r>
              <a:rPr lang="ru-RU" sz="3200" dirty="0" err="1"/>
              <a:t>вважав</a:t>
            </a:r>
            <a:r>
              <a:rPr lang="ru-RU" sz="3200" dirty="0"/>
              <a:t>, </a:t>
            </a:r>
            <a:r>
              <a:rPr lang="ru-RU" sz="3200" dirty="0" err="1"/>
              <a:t>що</a:t>
            </a:r>
            <a:r>
              <a:rPr lang="ru-RU" sz="3200" dirty="0"/>
              <a:t> «вони не </a:t>
            </a:r>
            <a:r>
              <a:rPr lang="ru-RU" sz="3200" dirty="0" err="1"/>
              <a:t>виявляють</a:t>
            </a:r>
            <a:r>
              <a:rPr lang="ru-RU" sz="3200" dirty="0"/>
              <a:t> </a:t>
            </a:r>
            <a:r>
              <a:rPr lang="ru-RU" sz="3200" dirty="0" err="1"/>
              <a:t>жодних</a:t>
            </a:r>
            <a:r>
              <a:rPr lang="ru-RU" sz="3200" dirty="0"/>
              <a:t> </a:t>
            </a:r>
            <a:r>
              <a:rPr lang="ru-RU" sz="3200" dirty="0" err="1"/>
              <a:t>ознак</a:t>
            </a:r>
            <a:r>
              <a:rPr lang="ru-RU" sz="3200" dirty="0"/>
              <a:t> </a:t>
            </a:r>
            <a:r>
              <a:rPr lang="ru-RU" sz="3200" dirty="0" err="1"/>
              <a:t>порушення</a:t>
            </a:r>
            <a:r>
              <a:rPr lang="ru-RU" sz="3200" dirty="0"/>
              <a:t> прав і свобод, </a:t>
            </a:r>
            <a:r>
              <a:rPr lang="ru-RU" sz="3200" dirty="0" err="1"/>
              <a:t>гарантованих</a:t>
            </a:r>
            <a:r>
              <a:rPr lang="ru-RU" sz="3200" dirty="0"/>
              <a:t> </a:t>
            </a:r>
            <a:r>
              <a:rPr lang="ru-RU" sz="3200" dirty="0" err="1"/>
              <a:t>Конвенцією</a:t>
            </a:r>
            <a:r>
              <a:rPr lang="ru-RU" sz="3200" dirty="0"/>
              <a:t> та протоколами до </a:t>
            </a:r>
            <a:r>
              <a:rPr lang="ru-RU" sz="3200" dirty="0" err="1"/>
              <a:t>неї</a:t>
            </a:r>
            <a:r>
              <a:rPr lang="ru-RU" sz="3200" dirty="0"/>
              <a:t>» (</a:t>
            </a:r>
            <a:r>
              <a:rPr lang="ru-RU" sz="3200" dirty="0" err="1"/>
              <a:t>пункти</a:t>
            </a:r>
            <a:r>
              <a:rPr lang="ru-RU" sz="3200" dirty="0"/>
              <a:t> 140, 141 </a:t>
            </a:r>
            <a:r>
              <a:rPr lang="ru-RU" sz="3200" dirty="0" err="1"/>
              <a:t>Рішення</a:t>
            </a:r>
            <a:r>
              <a:rPr lang="ru-RU" sz="3200" dirty="0"/>
              <a:t> ЄСПЛ).</a:t>
            </a:r>
            <a:endParaRPr lang="en-US" sz="3200" dirty="0"/>
          </a:p>
        </p:txBody>
      </p:sp>
    </p:spTree>
    <p:extLst>
      <p:ext uri="{BB962C8B-B14F-4D97-AF65-F5344CB8AC3E}">
        <p14:creationId xmlns:p14="http://schemas.microsoft.com/office/powerpoint/2010/main" val="233076994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92500" lnSpcReduction="20000"/>
          </a:bodyPr>
          <a:lstStyle/>
          <a:p>
            <a:pPr marL="0" indent="0">
              <a:buNone/>
            </a:pPr>
            <a:r>
              <a:rPr lang="ru-RU" dirty="0"/>
              <a:t>37. З </a:t>
            </a:r>
            <a:r>
              <a:rPr lang="ru-RU" dirty="0" err="1"/>
              <a:t>урахуванням</a:t>
            </a:r>
            <a:r>
              <a:rPr lang="ru-RU" dirty="0"/>
              <a:t> </a:t>
            </a:r>
            <a:r>
              <a:rPr lang="ru-RU" dirty="0" err="1"/>
              <a:t>Рекомендації</a:t>
            </a:r>
            <a:r>
              <a:rPr lang="ru-RU" dirty="0"/>
              <a:t> № </a:t>
            </a:r>
            <a:r>
              <a:rPr lang="en-US" dirty="0"/>
              <a:t>R (2000) 2 </a:t>
            </a:r>
            <a:r>
              <a:rPr lang="ru-RU" dirty="0" err="1"/>
              <a:t>заява</a:t>
            </a:r>
            <a:r>
              <a:rPr lang="ru-RU" dirty="0"/>
              <a:t> ОСОБА_3 про </a:t>
            </a:r>
            <a:r>
              <a:rPr lang="ru-RU" dirty="0" err="1"/>
              <a:t>скасування</a:t>
            </a:r>
            <a:r>
              <a:rPr lang="ru-RU" dirty="0"/>
              <a:t> </a:t>
            </a:r>
            <a:r>
              <a:rPr lang="ru-RU" dirty="0" err="1"/>
              <a:t>ухвалених</a:t>
            </a:r>
            <a:r>
              <a:rPr lang="ru-RU" dirty="0"/>
              <a:t> </a:t>
            </a:r>
            <a:r>
              <a:rPr lang="ru-RU" dirty="0" err="1"/>
              <a:t>щодо</a:t>
            </a:r>
            <a:r>
              <a:rPr lang="ru-RU" dirty="0"/>
              <a:t> </a:t>
            </a:r>
            <a:r>
              <a:rPr lang="ru-RU" dirty="0" err="1"/>
              <a:t>нього</a:t>
            </a:r>
            <a:r>
              <a:rPr lang="ru-RU" dirty="0"/>
              <a:t> </a:t>
            </a:r>
            <a:r>
              <a:rPr lang="ru-RU" dirty="0" err="1"/>
              <a:t>судових</a:t>
            </a:r>
            <a:r>
              <a:rPr lang="ru-RU" dirty="0"/>
              <a:t> </a:t>
            </a:r>
            <a:r>
              <a:rPr lang="ru-RU" dirty="0" err="1"/>
              <a:t>рішень</a:t>
            </a:r>
            <a:r>
              <a:rPr lang="ru-RU" dirty="0"/>
              <a:t> і подальше </a:t>
            </a:r>
            <a:r>
              <a:rPr lang="ru-RU" dirty="0" err="1"/>
              <a:t>повернення</a:t>
            </a:r>
            <a:r>
              <a:rPr lang="ru-RU" dirty="0"/>
              <a:t> </a:t>
            </a:r>
            <a:r>
              <a:rPr lang="ru-RU" dirty="0" err="1"/>
              <a:t>справи</a:t>
            </a:r>
            <a:r>
              <a:rPr lang="ru-RU" dirty="0"/>
              <a:t> на </a:t>
            </a:r>
            <a:r>
              <a:rPr lang="ru-RU" dirty="0" err="1"/>
              <a:t>повторний</a:t>
            </a:r>
            <a:r>
              <a:rPr lang="ru-RU" dirty="0"/>
              <a:t> </a:t>
            </a:r>
            <a:r>
              <a:rPr lang="ru-RU" dirty="0" err="1"/>
              <a:t>розгляд</a:t>
            </a:r>
            <a:r>
              <a:rPr lang="ru-RU" dirty="0"/>
              <a:t> </a:t>
            </a:r>
            <a:r>
              <a:rPr lang="ru-RU" dirty="0" err="1"/>
              <a:t>підлягає</a:t>
            </a:r>
            <a:r>
              <a:rPr lang="ru-RU" dirty="0"/>
              <a:t> </a:t>
            </a:r>
            <a:r>
              <a:rPr lang="ru-RU" dirty="0" err="1"/>
              <a:t>задоволенню</a:t>
            </a:r>
            <a:r>
              <a:rPr lang="ru-RU" dirty="0"/>
              <a:t>, </a:t>
            </a:r>
            <a:r>
              <a:rPr lang="ru-RU" dirty="0" err="1"/>
              <a:t>якщо</a:t>
            </a:r>
            <a:r>
              <a:rPr lang="ru-RU" dirty="0"/>
              <a:t> буде </a:t>
            </a:r>
            <a:r>
              <a:rPr lang="ru-RU" dirty="0" err="1"/>
              <a:t>встановлено</a:t>
            </a:r>
            <a:r>
              <a:rPr lang="ru-RU" dirty="0"/>
              <a:t>, </a:t>
            </a:r>
            <a:r>
              <a:rPr lang="ru-RU" dirty="0" err="1"/>
              <a:t>що</a:t>
            </a:r>
            <a:r>
              <a:rPr lang="ru-RU" dirty="0"/>
              <a:t> а) </a:t>
            </a:r>
            <a:r>
              <a:rPr lang="ru-RU" dirty="0" err="1"/>
              <a:t>повторний</a:t>
            </a:r>
            <a:r>
              <a:rPr lang="ru-RU" dirty="0"/>
              <a:t> </a:t>
            </a:r>
            <a:r>
              <a:rPr lang="ru-RU" dirty="0" err="1"/>
              <a:t>розгляд</a:t>
            </a:r>
            <a:r>
              <a:rPr lang="ru-RU" dirty="0"/>
              <a:t> </a:t>
            </a:r>
            <a:r>
              <a:rPr lang="ru-RU" dirty="0" err="1"/>
              <a:t>справи</a:t>
            </a:r>
            <a:r>
              <a:rPr lang="ru-RU" dirty="0"/>
              <a:t> буде </a:t>
            </a:r>
            <a:r>
              <a:rPr lang="ru-RU" dirty="0" err="1"/>
              <a:t>адекватним</a:t>
            </a:r>
            <a:r>
              <a:rPr lang="ru-RU" dirty="0"/>
              <a:t> способом </a:t>
            </a:r>
            <a:r>
              <a:rPr lang="ru-RU" dirty="0" err="1"/>
              <a:t>поновлення</a:t>
            </a:r>
            <a:r>
              <a:rPr lang="ru-RU" dirty="0"/>
              <a:t> прав </a:t>
            </a:r>
            <a:r>
              <a:rPr lang="ru-RU" dirty="0" err="1"/>
              <a:t>заявника</a:t>
            </a:r>
            <a:r>
              <a:rPr lang="ru-RU" dirty="0"/>
              <a:t>, </a:t>
            </a:r>
            <a:r>
              <a:rPr lang="ru-RU" dirty="0" err="1"/>
              <a:t>порушення</a:t>
            </a:r>
            <a:r>
              <a:rPr lang="ru-RU" dirty="0"/>
              <a:t> </a:t>
            </a:r>
            <a:r>
              <a:rPr lang="ru-RU" dirty="0" err="1"/>
              <a:t>яких</a:t>
            </a:r>
            <a:r>
              <a:rPr lang="ru-RU" dirty="0"/>
              <a:t> </a:t>
            </a:r>
            <a:r>
              <a:rPr lang="ru-RU" dirty="0" err="1"/>
              <a:t>визнано</a:t>
            </a:r>
            <a:r>
              <a:rPr lang="ru-RU" dirty="0"/>
              <a:t> </a:t>
            </a:r>
            <a:r>
              <a:rPr lang="ru-RU" dirty="0" err="1"/>
              <a:t>рішенням</a:t>
            </a:r>
            <a:r>
              <a:rPr lang="ru-RU" dirty="0"/>
              <a:t> ЄСПЛ, </a:t>
            </a:r>
            <a:r>
              <a:rPr lang="ru-RU" dirty="0" err="1"/>
              <a:t>якщо</a:t>
            </a:r>
            <a:r>
              <a:rPr lang="ru-RU" dirty="0"/>
              <a:t> </a:t>
            </a:r>
            <a:r>
              <a:rPr lang="ru-RU" dirty="0" err="1"/>
              <a:t>такі</a:t>
            </a:r>
            <a:r>
              <a:rPr lang="ru-RU" dirty="0"/>
              <a:t> </a:t>
            </a:r>
            <a:r>
              <a:rPr lang="ru-RU" dirty="0" err="1"/>
              <a:t>порушення</a:t>
            </a:r>
            <a:r>
              <a:rPr lang="ru-RU" dirty="0"/>
              <a:t> є </a:t>
            </a:r>
            <a:r>
              <a:rPr lang="ru-RU" dirty="0" err="1"/>
              <a:t>наслідком</a:t>
            </a:r>
            <a:r>
              <a:rPr lang="ru-RU" dirty="0"/>
              <a:t> </a:t>
            </a:r>
            <a:r>
              <a:rPr lang="ru-RU" dirty="0" err="1"/>
              <a:t>судових</a:t>
            </a:r>
            <a:r>
              <a:rPr lang="ru-RU" dirty="0"/>
              <a:t> </a:t>
            </a:r>
            <a:r>
              <a:rPr lang="ru-RU" dirty="0" err="1"/>
              <a:t>рішень</a:t>
            </a:r>
            <a:r>
              <a:rPr lang="ru-RU" dirty="0"/>
              <a:t>, </a:t>
            </a:r>
            <a:r>
              <a:rPr lang="ru-RU" dirty="0" err="1"/>
              <a:t>ухвалених</a:t>
            </a:r>
            <a:r>
              <a:rPr lang="ru-RU" dirty="0"/>
              <a:t> на </a:t>
            </a:r>
            <a:r>
              <a:rPr lang="ru-RU" dirty="0" err="1"/>
              <a:t>національному</a:t>
            </a:r>
            <a:r>
              <a:rPr lang="ru-RU" dirty="0"/>
              <a:t> </a:t>
            </a:r>
            <a:r>
              <a:rPr lang="ru-RU" dirty="0" err="1"/>
              <a:t>рівні</a:t>
            </a:r>
            <a:r>
              <a:rPr lang="ru-RU" dirty="0"/>
              <a:t>; б) </a:t>
            </a:r>
            <a:r>
              <a:rPr lang="ru-RU" dirty="0" err="1"/>
              <a:t>заявник</a:t>
            </a:r>
            <a:r>
              <a:rPr lang="ru-RU" dirty="0"/>
              <a:t> і </a:t>
            </a:r>
            <a:r>
              <a:rPr lang="ru-RU" dirty="0" err="1"/>
              <a:t>далі</a:t>
            </a:r>
            <a:r>
              <a:rPr lang="ru-RU" dirty="0"/>
              <a:t> </a:t>
            </a:r>
            <a:r>
              <a:rPr lang="ru-RU" dirty="0" err="1"/>
              <a:t>зазнає</a:t>
            </a:r>
            <a:r>
              <a:rPr lang="ru-RU" dirty="0"/>
              <a:t> </a:t>
            </a:r>
            <a:r>
              <a:rPr lang="ru-RU" dirty="0" err="1"/>
              <a:t>негативних</a:t>
            </a:r>
            <a:r>
              <a:rPr lang="ru-RU" dirty="0"/>
              <a:t> </a:t>
            </a:r>
            <a:r>
              <a:rPr lang="ru-RU" dirty="0" err="1"/>
              <a:t>наслідків</a:t>
            </a:r>
            <a:r>
              <a:rPr lang="ru-RU" dirty="0"/>
              <a:t> </a:t>
            </a:r>
            <a:r>
              <a:rPr lang="ru-RU" dirty="0" err="1"/>
              <a:t>від</a:t>
            </a:r>
            <a:r>
              <a:rPr lang="ru-RU" dirty="0"/>
              <a:t> </a:t>
            </a:r>
            <a:r>
              <a:rPr lang="ru-RU" dirty="0" err="1"/>
              <a:t>судових</a:t>
            </a:r>
            <a:r>
              <a:rPr lang="ru-RU" dirty="0"/>
              <a:t> </a:t>
            </a:r>
            <a:r>
              <a:rPr lang="ru-RU" dirty="0" err="1"/>
              <a:t>рішень</a:t>
            </a:r>
            <a:r>
              <a:rPr lang="ru-RU" dirty="0"/>
              <a:t>, </a:t>
            </a:r>
            <a:r>
              <a:rPr lang="ru-RU" dirty="0" err="1"/>
              <a:t>ухвалених</a:t>
            </a:r>
            <a:r>
              <a:rPr lang="ru-RU" dirty="0"/>
              <a:t> на </a:t>
            </a:r>
            <a:r>
              <a:rPr lang="ru-RU" dirty="0" err="1"/>
              <a:t>національному</a:t>
            </a:r>
            <a:r>
              <a:rPr lang="ru-RU" dirty="0"/>
              <a:t> </a:t>
            </a:r>
            <a:r>
              <a:rPr lang="ru-RU" dirty="0" err="1"/>
              <a:t>рівні</a:t>
            </a:r>
            <a:r>
              <a:rPr lang="ru-RU" dirty="0"/>
              <a:t>, - </a:t>
            </a:r>
            <a:r>
              <a:rPr lang="ru-RU" dirty="0" err="1"/>
              <a:t>наслідків</a:t>
            </a:r>
            <a:r>
              <a:rPr lang="ru-RU" dirty="0"/>
              <a:t>, </a:t>
            </a:r>
            <a:r>
              <a:rPr lang="ru-RU" dirty="0" err="1"/>
              <a:t>щодо</a:t>
            </a:r>
            <a:r>
              <a:rPr lang="ru-RU" dirty="0"/>
              <a:t> </a:t>
            </a:r>
            <a:r>
              <a:rPr lang="ru-RU" dirty="0" err="1"/>
              <a:t>яких</a:t>
            </a:r>
            <a:r>
              <a:rPr lang="ru-RU" dirty="0"/>
              <a:t> справедлива </a:t>
            </a:r>
            <a:r>
              <a:rPr lang="ru-RU" dirty="0" err="1"/>
              <a:t>сатисфакція</a:t>
            </a:r>
            <a:r>
              <a:rPr lang="ru-RU" dirty="0"/>
              <a:t> не </a:t>
            </a:r>
            <a:r>
              <a:rPr lang="ru-RU" dirty="0" err="1"/>
              <a:t>була</a:t>
            </a:r>
            <a:r>
              <a:rPr lang="ru-RU" dirty="0"/>
              <a:t> </a:t>
            </a:r>
            <a:r>
              <a:rPr lang="ru-RU" dirty="0" err="1"/>
              <a:t>адекватним</a:t>
            </a:r>
            <a:r>
              <a:rPr lang="ru-RU" dirty="0"/>
              <a:t> </a:t>
            </a:r>
            <a:r>
              <a:rPr lang="ru-RU" dirty="0" err="1"/>
              <a:t>засобом</a:t>
            </a:r>
            <a:r>
              <a:rPr lang="ru-RU" dirty="0"/>
              <a:t> </a:t>
            </a:r>
            <a:r>
              <a:rPr lang="ru-RU" dirty="0" err="1"/>
              <a:t>захисту</a:t>
            </a:r>
            <a:r>
              <a:rPr lang="ru-RU" dirty="0"/>
              <a:t> і </a:t>
            </a:r>
            <a:r>
              <a:rPr lang="ru-RU" dirty="0" err="1"/>
              <a:t>які</a:t>
            </a:r>
            <a:r>
              <a:rPr lang="ru-RU" dirty="0"/>
              <a:t> не </a:t>
            </a:r>
            <a:r>
              <a:rPr lang="ru-RU" dirty="0" err="1"/>
              <a:t>можна</a:t>
            </a:r>
            <a:r>
              <a:rPr lang="ru-RU" dirty="0"/>
              <a:t> </a:t>
            </a:r>
            <a:r>
              <a:rPr lang="ru-RU" dirty="0" err="1"/>
              <a:t>виправити</a:t>
            </a:r>
            <a:r>
              <a:rPr lang="ru-RU" dirty="0"/>
              <a:t> </a:t>
            </a:r>
            <a:r>
              <a:rPr lang="ru-RU" dirty="0" err="1"/>
              <a:t>інакше</a:t>
            </a:r>
            <a:r>
              <a:rPr lang="ru-RU" dirty="0"/>
              <a:t> </a:t>
            </a:r>
            <a:r>
              <a:rPr lang="ru-RU" dirty="0" err="1"/>
              <a:t>ніж</a:t>
            </a:r>
            <a:r>
              <a:rPr lang="ru-RU" dirty="0"/>
              <a:t> через </a:t>
            </a:r>
            <a:r>
              <a:rPr lang="ru-RU" dirty="0" err="1"/>
              <a:t>повторний</a:t>
            </a:r>
            <a:r>
              <a:rPr lang="ru-RU" dirty="0"/>
              <a:t> </a:t>
            </a:r>
            <a:r>
              <a:rPr lang="ru-RU" dirty="0" err="1"/>
              <a:t>розгляд</a:t>
            </a:r>
            <a:r>
              <a:rPr lang="ru-RU" dirty="0"/>
              <a:t> </a:t>
            </a:r>
            <a:r>
              <a:rPr lang="ru-RU" dirty="0" err="1"/>
              <a:t>або</a:t>
            </a:r>
            <a:r>
              <a:rPr lang="ru-RU" dirty="0"/>
              <a:t> </a:t>
            </a:r>
            <a:r>
              <a:rPr lang="ru-RU" dirty="0" err="1"/>
              <a:t>поновлення</a:t>
            </a:r>
            <a:r>
              <a:rPr lang="ru-RU" dirty="0"/>
              <a:t> </a:t>
            </a:r>
            <a:r>
              <a:rPr lang="ru-RU" dirty="0" err="1"/>
              <a:t>провадження</a:t>
            </a:r>
            <a:r>
              <a:rPr lang="ru-RU" dirty="0"/>
              <a:t>; в) </a:t>
            </a:r>
            <a:r>
              <a:rPr lang="ru-RU" dirty="0" err="1"/>
              <a:t>рішення</a:t>
            </a:r>
            <a:r>
              <a:rPr lang="ru-RU" dirty="0"/>
              <a:t> ЄСПЛ </a:t>
            </a:r>
            <a:r>
              <a:rPr lang="ru-RU" dirty="0" err="1"/>
              <a:t>спонукає</a:t>
            </a:r>
            <a:r>
              <a:rPr lang="ru-RU" dirty="0"/>
              <a:t> до </a:t>
            </a:r>
            <a:r>
              <a:rPr lang="ru-RU" dirty="0" err="1"/>
              <a:t>висновку</a:t>
            </a:r>
            <a:r>
              <a:rPr lang="ru-RU" dirty="0"/>
              <a:t>, </a:t>
            </a:r>
            <a:r>
              <a:rPr lang="ru-RU" dirty="0" err="1"/>
              <a:t>що</a:t>
            </a:r>
            <a:r>
              <a:rPr lang="ru-RU" dirty="0"/>
              <a:t> </a:t>
            </a:r>
            <a:r>
              <a:rPr lang="ru-RU" dirty="0" err="1"/>
              <a:t>оскаржені</a:t>
            </a:r>
            <a:r>
              <a:rPr lang="ru-RU" dirty="0"/>
              <a:t> </a:t>
            </a:r>
            <a:r>
              <a:rPr lang="ru-RU" dirty="0" err="1"/>
              <a:t>рішення</a:t>
            </a:r>
            <a:r>
              <a:rPr lang="ru-RU" dirty="0"/>
              <a:t> </a:t>
            </a:r>
            <a:r>
              <a:rPr lang="ru-RU" dirty="0" err="1"/>
              <a:t>національних</a:t>
            </a:r>
            <a:r>
              <a:rPr lang="ru-RU" dirty="0"/>
              <a:t> </a:t>
            </a:r>
            <a:r>
              <a:rPr lang="ru-RU" dirty="0" err="1"/>
              <a:t>судів</a:t>
            </a:r>
            <a:r>
              <a:rPr lang="ru-RU" dirty="0"/>
              <a:t> </a:t>
            </a:r>
            <a:r>
              <a:rPr lang="ru-RU" dirty="0" err="1"/>
              <a:t>суперечать</a:t>
            </a:r>
            <a:r>
              <a:rPr lang="ru-RU" dirty="0"/>
              <a:t> </a:t>
            </a:r>
            <a:r>
              <a:rPr lang="ru-RU" dirty="0" err="1"/>
              <a:t>Конвенції</a:t>
            </a:r>
            <a:r>
              <a:rPr lang="ru-RU" dirty="0"/>
              <a:t>; г) в </a:t>
            </a:r>
            <a:r>
              <a:rPr lang="ru-RU" dirty="0" err="1"/>
              <a:t>основі</a:t>
            </a:r>
            <a:r>
              <a:rPr lang="ru-RU" dirty="0"/>
              <a:t> </a:t>
            </a:r>
            <a:r>
              <a:rPr lang="ru-RU" dirty="0" err="1"/>
              <a:t>визнаного</a:t>
            </a:r>
            <a:r>
              <a:rPr lang="ru-RU" dirty="0"/>
              <a:t> ЄСПЛ </a:t>
            </a:r>
            <a:r>
              <a:rPr lang="ru-RU" dirty="0" err="1"/>
              <a:t>порушення</a:t>
            </a:r>
            <a:r>
              <a:rPr lang="ru-RU" dirty="0"/>
              <a:t> лежали </a:t>
            </a:r>
            <a:r>
              <a:rPr lang="ru-RU" dirty="0" err="1"/>
              <a:t>суттєві</a:t>
            </a:r>
            <a:r>
              <a:rPr lang="ru-RU" dirty="0"/>
              <a:t> </a:t>
            </a:r>
            <a:r>
              <a:rPr lang="ru-RU" dirty="0" err="1"/>
              <a:t>процедурні</a:t>
            </a:r>
            <a:r>
              <a:rPr lang="ru-RU" dirty="0"/>
              <a:t> </a:t>
            </a:r>
            <a:r>
              <a:rPr lang="ru-RU" dirty="0" err="1"/>
              <a:t>помилки</a:t>
            </a:r>
            <a:r>
              <a:rPr lang="ru-RU" dirty="0"/>
              <a:t> </a:t>
            </a:r>
            <a:r>
              <a:rPr lang="ru-RU" dirty="0" err="1"/>
              <a:t>чи</a:t>
            </a:r>
            <a:r>
              <a:rPr lang="ru-RU" dirty="0"/>
              <a:t> </a:t>
            </a:r>
            <a:r>
              <a:rPr lang="ru-RU" dirty="0" err="1"/>
              <a:t>положення</a:t>
            </a:r>
            <a:r>
              <a:rPr lang="ru-RU" dirty="0"/>
              <a:t>, </a:t>
            </a:r>
            <a:r>
              <a:rPr lang="ru-RU" dirty="0" err="1"/>
              <a:t>які</a:t>
            </a:r>
            <a:r>
              <a:rPr lang="ru-RU" dirty="0"/>
              <a:t> </a:t>
            </a:r>
            <a:r>
              <a:rPr lang="ru-RU" dirty="0" err="1"/>
              <a:t>ставлять</a:t>
            </a:r>
            <a:r>
              <a:rPr lang="ru-RU" dirty="0"/>
              <a:t> </a:t>
            </a:r>
            <a:r>
              <a:rPr lang="ru-RU" dirty="0" err="1"/>
              <a:t>під</a:t>
            </a:r>
            <a:r>
              <a:rPr lang="ru-RU" dirty="0"/>
              <a:t> </a:t>
            </a:r>
            <a:r>
              <a:rPr lang="ru-RU" dirty="0" err="1"/>
              <a:t>серйозний</a:t>
            </a:r>
            <a:r>
              <a:rPr lang="ru-RU" dirty="0"/>
              <a:t> </a:t>
            </a:r>
            <a:r>
              <a:rPr lang="ru-RU" dirty="0" err="1"/>
              <a:t>сумнів</a:t>
            </a:r>
            <a:r>
              <a:rPr lang="ru-RU" dirty="0"/>
              <a:t> результат </a:t>
            </a:r>
            <a:r>
              <a:rPr lang="ru-RU" dirty="0" err="1"/>
              <a:t>оскарженого</a:t>
            </a:r>
            <a:r>
              <a:rPr lang="ru-RU" dirty="0"/>
              <a:t> </a:t>
            </a:r>
            <a:r>
              <a:rPr lang="ru-RU" dirty="0" err="1"/>
              <a:t>провадження</a:t>
            </a:r>
            <a:r>
              <a:rPr lang="ru-RU" dirty="0"/>
              <a:t> на </a:t>
            </a:r>
            <a:r>
              <a:rPr lang="ru-RU" dirty="0" err="1"/>
              <a:t>національному</a:t>
            </a:r>
            <a:r>
              <a:rPr lang="ru-RU" dirty="0"/>
              <a:t> </a:t>
            </a:r>
            <a:r>
              <a:rPr lang="ru-RU" dirty="0" err="1"/>
              <a:t>рівні</a:t>
            </a:r>
            <a:r>
              <a:rPr lang="ru-RU" dirty="0"/>
              <a:t>.</a:t>
            </a:r>
            <a:endParaRPr lang="en-US" dirty="0"/>
          </a:p>
        </p:txBody>
      </p:sp>
    </p:spTree>
    <p:extLst>
      <p:ext uri="{BB962C8B-B14F-4D97-AF65-F5344CB8AC3E}">
        <p14:creationId xmlns:p14="http://schemas.microsoft.com/office/powerpoint/2010/main" val="290301762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514432"/>
          </a:xfrm>
        </p:spPr>
        <p:txBody>
          <a:bodyPr>
            <a:normAutofit/>
          </a:bodyPr>
          <a:lstStyle/>
          <a:p>
            <a:pPr algn="ctr"/>
            <a:r>
              <a:rPr lang="ru-RU" sz="2200" dirty="0"/>
              <a:t>П О С Т А Н О В А </a:t>
            </a:r>
            <a:r>
              <a:rPr lang="ru-RU" sz="2200" dirty="0" err="1"/>
              <a:t>Великої</a:t>
            </a:r>
            <a:r>
              <a:rPr lang="ru-RU" sz="2200" dirty="0"/>
              <a:t> </a:t>
            </a:r>
            <a:r>
              <a:rPr lang="ru-RU" sz="2200" dirty="0" err="1"/>
              <a:t>палати</a:t>
            </a:r>
            <a:r>
              <a:rPr lang="ru-RU" sz="2200" dirty="0"/>
              <a:t> ВСУ </a:t>
            </a:r>
            <a:br>
              <a:rPr lang="ru-RU" sz="2200" dirty="0"/>
            </a:br>
            <a:r>
              <a:rPr lang="ru-RU" sz="2200" dirty="0" err="1"/>
              <a:t>від</a:t>
            </a:r>
            <a:r>
              <a:rPr lang="ru-RU" sz="2200" dirty="0"/>
              <a:t> 27 лютого 2018 року у </a:t>
            </a:r>
            <a:r>
              <a:rPr lang="ru-RU" sz="2200" dirty="0" err="1"/>
              <a:t>справі</a:t>
            </a:r>
            <a:r>
              <a:rPr lang="ru-RU" sz="2200" dirty="0"/>
              <a:t>  </a:t>
            </a:r>
            <a:r>
              <a:rPr lang="en-US" sz="2200" dirty="0"/>
              <a:t> №</a:t>
            </a:r>
            <a:r>
              <a:rPr lang="uk-UA" sz="2200" dirty="0"/>
              <a:t> </a:t>
            </a:r>
            <a:r>
              <a:rPr lang="ru-RU" sz="2200" dirty="0"/>
              <a:t>756/5578/15-к</a:t>
            </a:r>
            <a:r>
              <a:rPr lang="uk-UA" sz="2200" dirty="0"/>
              <a:t/>
            </a:r>
            <a:br>
              <a:rPr lang="uk-UA" sz="2200" dirty="0"/>
            </a:br>
            <a:r>
              <a:rPr lang="ru-RU" sz="2200" dirty="0"/>
              <a:t>(</a:t>
            </a:r>
            <a:r>
              <a:rPr lang="ru-RU" sz="2200" dirty="0" err="1"/>
              <a:t>щодо</a:t>
            </a:r>
            <a:r>
              <a:rPr lang="ru-RU" sz="2200" dirty="0"/>
              <a:t> </a:t>
            </a:r>
            <a:r>
              <a:rPr lang="ru-RU" sz="2200" dirty="0" err="1"/>
              <a:t>рішення</a:t>
            </a:r>
            <a:r>
              <a:rPr lang="ru-RU" sz="2200" dirty="0"/>
              <a:t> ЄСПЛ у </a:t>
            </a:r>
            <a:r>
              <a:rPr lang="ru-RU" sz="2200" dirty="0" err="1"/>
              <a:t>справі</a:t>
            </a:r>
            <a:r>
              <a:rPr lang="ru-RU" sz="2200" dirty="0"/>
              <a:t> </a:t>
            </a:r>
            <a:r>
              <a:rPr lang="ru-RU" sz="2200" dirty="0" smtClean="0"/>
              <a:t>«</a:t>
            </a:r>
            <a:r>
              <a:rPr lang="uk-UA" sz="2200" dirty="0" smtClean="0"/>
              <a:t>Ростовцев </a:t>
            </a:r>
            <a:r>
              <a:rPr lang="uk-UA" sz="2200" dirty="0"/>
              <a:t>проти України</a:t>
            </a:r>
            <a:r>
              <a:rPr lang="ru-RU" sz="2200" dirty="0" smtClean="0"/>
              <a:t>»</a:t>
            </a:r>
            <a:br>
              <a:rPr lang="ru-RU" sz="2200" dirty="0" smtClean="0"/>
            </a:br>
            <a:r>
              <a:rPr lang="en-US" sz="2200" dirty="0">
                <a:hlinkClick r:id="rId2"/>
              </a:rPr>
              <a:t>http://www.reyestr.court.gov.ua/Review/72489783</a:t>
            </a:r>
            <a:r>
              <a:rPr lang="en-US" sz="2200" dirty="0" smtClean="0">
                <a:hlinkClick r:id="rId2"/>
              </a:rPr>
              <a:t>#</a:t>
            </a:r>
            <a:r>
              <a:rPr lang="uk-UA" sz="2200" dirty="0" smtClean="0"/>
              <a:t> </a:t>
            </a:r>
            <a:endParaRPr lang="en-US" sz="2200" dirty="0"/>
          </a:p>
        </p:txBody>
      </p:sp>
      <p:sp>
        <p:nvSpPr>
          <p:cNvPr id="3" name="Объект 2"/>
          <p:cNvSpPr>
            <a:spLocks noGrp="1"/>
          </p:cNvSpPr>
          <p:nvPr>
            <p:ph idx="1"/>
          </p:nvPr>
        </p:nvSpPr>
        <p:spPr>
          <a:xfrm>
            <a:off x="457200" y="1935480"/>
            <a:ext cx="8229600" cy="4517856"/>
          </a:xfrm>
        </p:spPr>
        <p:txBody>
          <a:bodyPr>
            <a:normAutofit fontScale="92500" lnSpcReduction="10000"/>
          </a:bodyPr>
          <a:lstStyle/>
          <a:p>
            <a:pPr marL="0" indent="0" algn="just">
              <a:buNone/>
            </a:pPr>
            <a:r>
              <a:rPr lang="ru-RU" dirty="0"/>
              <a:t>25 </a:t>
            </a:r>
            <a:r>
              <a:rPr lang="ru-RU" dirty="0" err="1"/>
              <a:t>липня</a:t>
            </a:r>
            <a:r>
              <a:rPr lang="ru-RU" dirty="0"/>
              <a:t> 2017 </a:t>
            </a:r>
            <a:r>
              <a:rPr lang="ru-RU" dirty="0" smtClean="0"/>
              <a:t>року ЄСПЛ </a:t>
            </a:r>
            <a:r>
              <a:rPr lang="ru-RU" dirty="0"/>
              <a:t>постановив </a:t>
            </a:r>
            <a:r>
              <a:rPr lang="ru-RU" dirty="0" err="1"/>
              <a:t>рішення</a:t>
            </a:r>
            <a:r>
              <a:rPr lang="ru-RU" dirty="0"/>
              <a:t> у </a:t>
            </a:r>
            <a:r>
              <a:rPr lang="ru-RU" dirty="0" err="1"/>
              <a:t>справі</a:t>
            </a:r>
            <a:r>
              <a:rPr lang="ru-RU" dirty="0"/>
              <a:t> </a:t>
            </a:r>
            <a:r>
              <a:rPr lang="ru-RU" dirty="0" smtClean="0"/>
              <a:t>«Ростовцев </a:t>
            </a:r>
            <a:r>
              <a:rPr lang="ru-RU" dirty="0" err="1"/>
              <a:t>проти</a:t>
            </a:r>
            <a:r>
              <a:rPr lang="ru-RU" dirty="0"/>
              <a:t> </a:t>
            </a:r>
            <a:r>
              <a:rPr lang="ru-RU" dirty="0" err="1"/>
              <a:t>України</a:t>
            </a:r>
            <a:r>
              <a:rPr lang="ru-RU" dirty="0"/>
              <a:t>», яке </a:t>
            </a:r>
            <a:r>
              <a:rPr lang="ru-RU" dirty="0" err="1"/>
              <a:t>набуло</a:t>
            </a:r>
            <a:r>
              <a:rPr lang="ru-RU" dirty="0"/>
              <a:t> статусу остаточного 25 </a:t>
            </a:r>
            <a:r>
              <a:rPr lang="ru-RU" dirty="0" err="1"/>
              <a:t>жовтня</a:t>
            </a:r>
            <a:r>
              <a:rPr lang="ru-RU" dirty="0"/>
              <a:t> 2017 року, </a:t>
            </a:r>
            <a:r>
              <a:rPr lang="ru-RU" dirty="0" err="1"/>
              <a:t>щодо</a:t>
            </a:r>
            <a:r>
              <a:rPr lang="ru-RU" dirty="0"/>
              <a:t> </a:t>
            </a:r>
            <a:r>
              <a:rPr lang="ru-RU" dirty="0" err="1"/>
              <a:t>порушення</a:t>
            </a:r>
            <a:r>
              <a:rPr lang="ru-RU" dirty="0"/>
              <a:t> ст. 2 Протоколу № 7 до </a:t>
            </a:r>
            <a:r>
              <a:rPr lang="ru-RU" dirty="0" err="1" smtClean="0"/>
              <a:t>Конвенції</a:t>
            </a:r>
            <a:r>
              <a:rPr lang="ru-RU" dirty="0" smtClean="0"/>
              <a:t>, </a:t>
            </a:r>
            <a:r>
              <a:rPr lang="ru-RU" dirty="0" err="1"/>
              <a:t>що</a:t>
            </a:r>
            <a:r>
              <a:rPr lang="ru-RU" dirty="0"/>
              <a:t> </a:t>
            </a:r>
            <a:r>
              <a:rPr lang="ru-RU" dirty="0" err="1"/>
              <a:t>полягає</a:t>
            </a:r>
            <a:r>
              <a:rPr lang="ru-RU" dirty="0"/>
              <a:t> в </a:t>
            </a:r>
            <a:r>
              <a:rPr lang="ru-RU" dirty="0" err="1"/>
              <a:t>порушенні</a:t>
            </a:r>
            <a:r>
              <a:rPr lang="ru-RU" dirty="0"/>
              <a:t> </a:t>
            </a:r>
            <a:r>
              <a:rPr lang="ru-RU" dirty="0" err="1"/>
              <a:t>національними</a:t>
            </a:r>
            <a:r>
              <a:rPr lang="ru-RU" dirty="0"/>
              <a:t> судами </a:t>
            </a:r>
            <a:r>
              <a:rPr lang="ru-RU" dirty="0" err="1"/>
              <a:t>суті</a:t>
            </a:r>
            <a:r>
              <a:rPr lang="ru-RU" dirty="0"/>
              <a:t> права </a:t>
            </a:r>
            <a:r>
              <a:rPr lang="ru-RU" dirty="0" err="1"/>
              <a:t>заявника</a:t>
            </a:r>
            <a:r>
              <a:rPr lang="ru-RU" dirty="0"/>
              <a:t> на </a:t>
            </a:r>
            <a:r>
              <a:rPr lang="ru-RU" dirty="0" err="1"/>
              <a:t>подання</a:t>
            </a:r>
            <a:r>
              <a:rPr lang="ru-RU" dirty="0"/>
              <a:t> </a:t>
            </a:r>
            <a:r>
              <a:rPr lang="ru-RU" dirty="0" err="1"/>
              <a:t>апеляційної</a:t>
            </a:r>
            <a:r>
              <a:rPr lang="ru-RU" dirty="0"/>
              <a:t> </a:t>
            </a:r>
            <a:r>
              <a:rPr lang="ru-RU" dirty="0" err="1"/>
              <a:t>скарги</a:t>
            </a:r>
            <a:r>
              <a:rPr lang="ru-RU" dirty="0"/>
              <a:t>.</a:t>
            </a:r>
          </a:p>
          <a:p>
            <a:pPr marL="0" indent="0" algn="just">
              <a:buNone/>
            </a:pPr>
            <a:r>
              <a:rPr lang="ru-RU" dirty="0" err="1"/>
              <a:t>Це</a:t>
            </a:r>
            <a:r>
              <a:rPr lang="ru-RU" dirty="0"/>
              <a:t> </a:t>
            </a:r>
            <a:r>
              <a:rPr lang="ru-RU" dirty="0" err="1"/>
              <a:t>судове</a:t>
            </a:r>
            <a:r>
              <a:rPr lang="ru-RU" dirty="0"/>
              <a:t> </a:t>
            </a:r>
            <a:r>
              <a:rPr lang="ru-RU" dirty="0" err="1"/>
              <a:t>рішення</a:t>
            </a:r>
            <a:r>
              <a:rPr lang="ru-RU" dirty="0"/>
              <a:t> </a:t>
            </a:r>
            <a:r>
              <a:rPr lang="ru-RU" dirty="0" err="1"/>
              <a:t>мотивовано</a:t>
            </a:r>
            <a:r>
              <a:rPr lang="ru-RU" dirty="0"/>
              <a:t> </a:t>
            </a:r>
            <a:r>
              <a:rPr lang="ru-RU" dirty="0" err="1"/>
              <a:t>тим</a:t>
            </a:r>
            <a:r>
              <a:rPr lang="ru-RU" dirty="0"/>
              <a:t>, </a:t>
            </a:r>
            <a:r>
              <a:rPr lang="ru-RU" dirty="0" err="1"/>
              <a:t>що</a:t>
            </a:r>
            <a:r>
              <a:rPr lang="ru-RU" dirty="0"/>
              <a:t> </a:t>
            </a:r>
            <a:r>
              <a:rPr lang="ru-RU" dirty="0" err="1"/>
              <a:t>апеляційна</a:t>
            </a:r>
            <a:r>
              <a:rPr lang="ru-RU" dirty="0"/>
              <a:t> </a:t>
            </a:r>
            <a:r>
              <a:rPr lang="ru-RU" dirty="0" err="1"/>
              <a:t>скарга</a:t>
            </a:r>
            <a:r>
              <a:rPr lang="ru-RU" dirty="0"/>
              <a:t> </a:t>
            </a:r>
            <a:r>
              <a:rPr lang="ru-RU" dirty="0" err="1"/>
              <a:t>заявника</a:t>
            </a:r>
            <a:r>
              <a:rPr lang="ru-RU" dirty="0"/>
              <a:t> </a:t>
            </a:r>
            <a:r>
              <a:rPr lang="ru-RU" dirty="0" err="1"/>
              <a:t>стосувалася</a:t>
            </a:r>
            <a:r>
              <a:rPr lang="ru-RU" dirty="0"/>
              <a:t> </a:t>
            </a:r>
            <a:r>
              <a:rPr lang="ru-RU" dirty="0" err="1"/>
              <a:t>питання</a:t>
            </a:r>
            <a:r>
              <a:rPr lang="ru-RU" dirty="0"/>
              <a:t> </a:t>
            </a:r>
            <a:r>
              <a:rPr lang="ru-RU" dirty="0" err="1"/>
              <a:t>правової</a:t>
            </a:r>
            <a:r>
              <a:rPr lang="ru-RU" dirty="0"/>
              <a:t> </a:t>
            </a:r>
            <a:r>
              <a:rPr lang="ru-RU" dirty="0" err="1"/>
              <a:t>кваліфікації</a:t>
            </a:r>
            <a:r>
              <a:rPr lang="ru-RU" dirty="0"/>
              <a:t> </a:t>
            </a:r>
            <a:r>
              <a:rPr lang="ru-RU" dirty="0" err="1"/>
              <a:t>дій</a:t>
            </a:r>
            <a:r>
              <a:rPr lang="ru-RU" dirty="0"/>
              <a:t>, у </a:t>
            </a:r>
            <a:r>
              <a:rPr lang="ru-RU" dirty="0" err="1"/>
              <a:t>вчиненні</a:t>
            </a:r>
            <a:r>
              <a:rPr lang="ru-RU" dirty="0"/>
              <a:t> </a:t>
            </a:r>
            <a:r>
              <a:rPr lang="ru-RU" dirty="0" err="1"/>
              <a:t>яких</a:t>
            </a:r>
            <a:r>
              <a:rPr lang="ru-RU" dirty="0"/>
              <a:t> </a:t>
            </a:r>
            <a:r>
              <a:rPr lang="ru-RU" dirty="0" err="1"/>
              <a:t>він</a:t>
            </a:r>
            <a:r>
              <a:rPr lang="ru-RU" dirty="0"/>
              <a:t> </a:t>
            </a:r>
            <a:r>
              <a:rPr lang="ru-RU" dirty="0" err="1"/>
              <a:t>зізнався</a:t>
            </a:r>
            <a:r>
              <a:rPr lang="ru-RU" dirty="0"/>
              <a:t> (п. 32). ЄСПЛ у п. 33 </a:t>
            </a:r>
            <a:r>
              <a:rPr lang="ru-RU" dirty="0" err="1"/>
              <a:t>рішення</a:t>
            </a:r>
            <a:r>
              <a:rPr lang="ru-RU" dirty="0"/>
              <a:t> </a:t>
            </a:r>
            <a:r>
              <a:rPr lang="ru-RU" dirty="0" err="1"/>
              <a:t>зазначає</a:t>
            </a:r>
            <a:r>
              <a:rPr lang="ru-RU" dirty="0"/>
              <a:t>, </a:t>
            </a:r>
            <a:r>
              <a:rPr lang="ru-RU" dirty="0" err="1"/>
              <a:t>що</a:t>
            </a:r>
            <a:r>
              <a:rPr lang="ru-RU" dirty="0"/>
              <a:t> </a:t>
            </a:r>
            <a:r>
              <a:rPr lang="ru-RU" dirty="0" err="1"/>
              <a:t>апеляційний</a:t>
            </a:r>
            <a:r>
              <a:rPr lang="ru-RU" dirty="0"/>
              <a:t> суд прямо </a:t>
            </a:r>
            <a:r>
              <a:rPr lang="ru-RU" dirty="0" err="1"/>
              <a:t>посилався</a:t>
            </a:r>
            <a:r>
              <a:rPr lang="ru-RU" dirty="0"/>
              <a:t> на </a:t>
            </a:r>
            <a:r>
              <a:rPr lang="ru-RU" dirty="0" err="1"/>
              <a:t>правову</a:t>
            </a:r>
            <a:r>
              <a:rPr lang="ru-RU" dirty="0"/>
              <a:t> </a:t>
            </a:r>
            <a:r>
              <a:rPr lang="ru-RU" dirty="0" err="1"/>
              <a:t>кваліфікацію</a:t>
            </a:r>
            <a:r>
              <a:rPr lang="ru-RU" dirty="0"/>
              <a:t> </a:t>
            </a:r>
            <a:r>
              <a:rPr lang="ru-RU" dirty="0" err="1"/>
              <a:t>дій</a:t>
            </a:r>
            <a:r>
              <a:rPr lang="ru-RU" dirty="0"/>
              <a:t> </a:t>
            </a:r>
            <a:r>
              <a:rPr lang="ru-RU" dirty="0" err="1"/>
              <a:t>заявника</a:t>
            </a:r>
            <a:r>
              <a:rPr lang="ru-RU" dirty="0"/>
              <a:t> як на одну з </a:t>
            </a:r>
            <a:r>
              <a:rPr lang="ru-RU" dirty="0" err="1"/>
              <a:t>підстав</a:t>
            </a:r>
            <a:r>
              <a:rPr lang="ru-RU" dirty="0"/>
              <a:t> </a:t>
            </a:r>
            <a:r>
              <a:rPr lang="ru-RU" dirty="0" err="1"/>
              <a:t>неможливості</a:t>
            </a:r>
            <a:r>
              <a:rPr lang="ru-RU" dirty="0"/>
              <a:t> </a:t>
            </a:r>
            <a:r>
              <a:rPr lang="ru-RU" dirty="0" err="1"/>
              <a:t>оскарження</a:t>
            </a:r>
            <a:r>
              <a:rPr lang="ru-RU" dirty="0"/>
              <a:t> </a:t>
            </a:r>
            <a:r>
              <a:rPr lang="ru-RU" dirty="0" err="1"/>
              <a:t>вироку</a:t>
            </a:r>
            <a:r>
              <a:rPr lang="ru-RU" dirty="0"/>
              <a:t>, а ВССУ </a:t>
            </a:r>
            <a:r>
              <a:rPr lang="ru-RU" dirty="0" err="1"/>
              <a:t>погодився</a:t>
            </a:r>
            <a:r>
              <a:rPr lang="ru-RU" dirty="0"/>
              <a:t> з </a:t>
            </a:r>
            <a:r>
              <a:rPr lang="ru-RU" dirty="0" err="1"/>
              <a:t>його</a:t>
            </a:r>
            <a:r>
              <a:rPr lang="ru-RU" dirty="0"/>
              <a:t> </a:t>
            </a:r>
            <a:r>
              <a:rPr lang="ru-RU" dirty="0" err="1"/>
              <a:t>висновками</a:t>
            </a:r>
            <a:r>
              <a:rPr lang="ru-RU" dirty="0"/>
              <a:t>.</a:t>
            </a:r>
          </a:p>
          <a:p>
            <a:endParaRPr lang="en-US" dirty="0"/>
          </a:p>
        </p:txBody>
      </p:sp>
    </p:spTree>
    <p:extLst>
      <p:ext uri="{BB962C8B-B14F-4D97-AF65-F5344CB8AC3E}">
        <p14:creationId xmlns:p14="http://schemas.microsoft.com/office/powerpoint/2010/main" val="104274191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lnSpcReduction="10000"/>
          </a:bodyPr>
          <a:lstStyle/>
          <a:p>
            <a:pPr marL="0" indent="0" algn="just">
              <a:buNone/>
            </a:pPr>
            <a:r>
              <a:rPr lang="ru-RU" dirty="0" err="1"/>
              <a:t>Водночас</a:t>
            </a:r>
            <a:r>
              <a:rPr lang="ru-RU" dirty="0"/>
              <a:t> ЄСПЛ </a:t>
            </a:r>
            <a:r>
              <a:rPr lang="ru-RU" dirty="0" err="1"/>
              <a:t>зауважив</a:t>
            </a:r>
            <a:r>
              <a:rPr lang="ru-RU" dirty="0"/>
              <a:t>, </a:t>
            </a:r>
            <a:r>
              <a:rPr lang="ru-RU" dirty="0" err="1"/>
              <a:t>що</a:t>
            </a:r>
            <a:r>
              <a:rPr lang="ru-RU" dirty="0"/>
              <a:t> </a:t>
            </a:r>
            <a:r>
              <a:rPr lang="ru-RU" dirty="0" err="1"/>
              <a:t>позиція</a:t>
            </a:r>
            <a:r>
              <a:rPr lang="ru-RU" dirty="0"/>
              <a:t> </a:t>
            </a:r>
            <a:r>
              <a:rPr lang="ru-RU" dirty="0" err="1"/>
              <a:t>національних</a:t>
            </a:r>
            <a:r>
              <a:rPr lang="ru-RU" dirty="0"/>
              <a:t> </a:t>
            </a:r>
            <a:r>
              <a:rPr lang="ru-RU" dirty="0" err="1"/>
              <a:t>судів</a:t>
            </a:r>
            <a:r>
              <a:rPr lang="ru-RU" dirty="0"/>
              <a:t> у </a:t>
            </a:r>
            <a:r>
              <a:rPr lang="ru-RU" dirty="0" err="1"/>
              <a:t>кримінальній</a:t>
            </a:r>
            <a:r>
              <a:rPr lang="ru-RU" dirty="0"/>
              <a:t> </a:t>
            </a:r>
            <a:r>
              <a:rPr lang="ru-RU" dirty="0" err="1"/>
              <a:t>справі</a:t>
            </a:r>
            <a:r>
              <a:rPr lang="ru-RU" dirty="0"/>
              <a:t> </a:t>
            </a:r>
            <a:r>
              <a:rPr lang="ru-RU" dirty="0" err="1"/>
              <a:t>заявника</a:t>
            </a:r>
            <a:r>
              <a:rPr lang="ru-RU" dirty="0"/>
              <a:t> прямо </a:t>
            </a:r>
            <a:r>
              <a:rPr lang="ru-RU" dirty="0" err="1"/>
              <a:t>суперечить</a:t>
            </a:r>
            <a:r>
              <a:rPr lang="ru-RU" dirty="0"/>
              <a:t> </a:t>
            </a:r>
            <a:r>
              <a:rPr lang="ru-RU" dirty="0" err="1"/>
              <a:t>тлумаченню</a:t>
            </a:r>
            <a:r>
              <a:rPr lang="ru-RU" dirty="0"/>
              <a:t> </a:t>
            </a:r>
            <a:r>
              <a:rPr lang="ru-RU" dirty="0" err="1"/>
              <a:t>відповідних</a:t>
            </a:r>
            <a:r>
              <a:rPr lang="ru-RU" dirty="0"/>
              <a:t> </a:t>
            </a:r>
            <a:r>
              <a:rPr lang="ru-RU" dirty="0" err="1"/>
              <a:t>положень</a:t>
            </a:r>
            <a:r>
              <a:rPr lang="ru-RU" dirty="0"/>
              <a:t> </a:t>
            </a:r>
            <a:r>
              <a:rPr lang="ru-RU" dirty="0" err="1"/>
              <a:t>законодавства</a:t>
            </a:r>
            <a:r>
              <a:rPr lang="ru-RU" dirty="0"/>
              <a:t> Урядом </a:t>
            </a:r>
            <a:r>
              <a:rPr lang="ru-RU" dirty="0" err="1"/>
              <a:t>України</a:t>
            </a:r>
            <a:r>
              <a:rPr lang="ru-RU" dirty="0"/>
              <a:t> і </a:t>
            </a:r>
            <a:r>
              <a:rPr lang="ru-RU" dirty="0" err="1"/>
              <a:t>наведеній</a:t>
            </a:r>
            <a:r>
              <a:rPr lang="ru-RU" dirty="0"/>
              <a:t> </a:t>
            </a:r>
            <a:r>
              <a:rPr lang="ru-RU" dirty="0" err="1"/>
              <a:t>практиці</a:t>
            </a:r>
            <a:r>
              <a:rPr lang="ru-RU" dirty="0"/>
              <a:t> ВССУ, </a:t>
            </a:r>
            <a:r>
              <a:rPr lang="ru-RU" dirty="0" err="1"/>
              <a:t>згідно</a:t>
            </a:r>
            <a:r>
              <a:rPr lang="ru-RU" dirty="0"/>
              <a:t> з </a:t>
            </a:r>
            <a:r>
              <a:rPr lang="ru-RU" dirty="0" err="1"/>
              <a:t>якою</a:t>
            </a:r>
            <a:r>
              <a:rPr lang="ru-RU" dirty="0"/>
              <a:t> </a:t>
            </a:r>
            <a:r>
              <a:rPr lang="ru-RU" dirty="0" err="1"/>
              <a:t>поняття</a:t>
            </a:r>
            <a:r>
              <a:rPr lang="ru-RU" dirty="0"/>
              <a:t> «</a:t>
            </a:r>
            <a:r>
              <a:rPr lang="ru-RU" dirty="0" err="1"/>
              <a:t>обставини</a:t>
            </a:r>
            <a:r>
              <a:rPr lang="ru-RU" dirty="0"/>
              <a:t>», </a:t>
            </a:r>
            <a:r>
              <a:rPr lang="ru-RU" dirty="0" err="1"/>
              <a:t>використане</a:t>
            </a:r>
            <a:r>
              <a:rPr lang="ru-RU" dirty="0"/>
              <a:t> </a:t>
            </a:r>
            <a:r>
              <a:rPr lang="ru-RU" dirty="0" err="1"/>
              <a:t>під</a:t>
            </a:r>
            <a:r>
              <a:rPr lang="ru-RU" dirty="0"/>
              <a:t> час </a:t>
            </a:r>
            <a:r>
              <a:rPr lang="ru-RU" dirty="0" err="1"/>
              <a:t>відповідного</a:t>
            </a:r>
            <a:r>
              <a:rPr lang="ru-RU" dirty="0"/>
              <a:t> </a:t>
            </a:r>
            <a:r>
              <a:rPr lang="ru-RU" dirty="0" err="1"/>
              <a:t>провадження</a:t>
            </a:r>
            <a:r>
              <a:rPr lang="ru-RU" dirty="0"/>
              <a:t> на </a:t>
            </a:r>
            <a:r>
              <a:rPr lang="ru-RU" dirty="0" err="1"/>
              <a:t>національному</a:t>
            </a:r>
            <a:r>
              <a:rPr lang="ru-RU" dirty="0"/>
              <a:t> </a:t>
            </a:r>
            <a:r>
              <a:rPr lang="ru-RU" dirty="0" err="1"/>
              <a:t>рівні</a:t>
            </a:r>
            <a:r>
              <a:rPr lang="ru-RU" dirty="0"/>
              <a:t>, </a:t>
            </a:r>
            <a:r>
              <a:rPr lang="ru-RU" dirty="0" err="1"/>
              <a:t>поширюється</a:t>
            </a:r>
            <a:r>
              <a:rPr lang="ru-RU" dirty="0"/>
              <a:t> </a:t>
            </a:r>
            <a:r>
              <a:rPr lang="ru-RU" dirty="0" err="1"/>
              <a:t>лише</a:t>
            </a:r>
            <a:r>
              <a:rPr lang="ru-RU" dirty="0"/>
              <a:t> на </a:t>
            </a:r>
            <a:r>
              <a:rPr lang="ru-RU" dirty="0" err="1"/>
              <a:t>фактичні</a:t>
            </a:r>
            <a:r>
              <a:rPr lang="ru-RU" dirty="0"/>
              <a:t> </a:t>
            </a:r>
            <a:r>
              <a:rPr lang="ru-RU" dirty="0" err="1"/>
              <a:t>обставини</a:t>
            </a:r>
            <a:r>
              <a:rPr lang="ru-RU" dirty="0"/>
              <a:t> </a:t>
            </a:r>
            <a:r>
              <a:rPr lang="ru-RU" dirty="0" err="1"/>
              <a:t>справи</a:t>
            </a:r>
            <a:r>
              <a:rPr lang="ru-RU" dirty="0"/>
              <a:t> та не </a:t>
            </a:r>
            <a:r>
              <a:rPr lang="ru-RU" dirty="0" err="1"/>
              <a:t>містить</a:t>
            </a:r>
            <a:r>
              <a:rPr lang="ru-RU" dirty="0"/>
              <a:t> </a:t>
            </a:r>
            <a:r>
              <a:rPr lang="ru-RU" dirty="0" err="1"/>
              <a:t>їхньої</a:t>
            </a:r>
            <a:r>
              <a:rPr lang="ru-RU" dirty="0"/>
              <a:t> </a:t>
            </a:r>
            <a:r>
              <a:rPr lang="ru-RU" dirty="0" err="1"/>
              <a:t>кримінально-правової</a:t>
            </a:r>
            <a:r>
              <a:rPr lang="ru-RU" dirty="0"/>
              <a:t> </a:t>
            </a:r>
            <a:r>
              <a:rPr lang="ru-RU" dirty="0" err="1"/>
              <a:t>кваліфікації</a:t>
            </a:r>
            <a:r>
              <a:rPr lang="ru-RU" dirty="0"/>
              <a:t>. На думку ЄСПЛ, не </a:t>
            </a:r>
            <a:r>
              <a:rPr lang="ru-RU" dirty="0" err="1"/>
              <a:t>можна</a:t>
            </a:r>
            <a:r>
              <a:rPr lang="ru-RU" dirty="0"/>
              <a:t> </a:t>
            </a:r>
            <a:r>
              <a:rPr lang="ru-RU" dirty="0" err="1"/>
              <a:t>стверджувати</a:t>
            </a:r>
            <a:r>
              <a:rPr lang="ru-RU" dirty="0"/>
              <a:t>, </a:t>
            </a:r>
            <a:r>
              <a:rPr lang="ru-RU" dirty="0" err="1"/>
              <a:t>що</a:t>
            </a:r>
            <a:r>
              <a:rPr lang="ru-RU" dirty="0"/>
              <a:t> </a:t>
            </a:r>
            <a:r>
              <a:rPr lang="ru-RU" dirty="0" err="1"/>
              <a:t>заявник</a:t>
            </a:r>
            <a:r>
              <a:rPr lang="ru-RU" dirty="0"/>
              <a:t> повинен </a:t>
            </a:r>
            <a:r>
              <a:rPr lang="ru-RU" dirty="0" err="1"/>
              <a:t>був</a:t>
            </a:r>
            <a:r>
              <a:rPr lang="ru-RU" dirty="0"/>
              <a:t> </a:t>
            </a:r>
            <a:r>
              <a:rPr lang="ru-RU" dirty="0" err="1"/>
              <a:t>передбачати</a:t>
            </a:r>
            <a:r>
              <a:rPr lang="ru-RU" dirty="0"/>
              <a:t>, </a:t>
            </a:r>
            <a:r>
              <a:rPr lang="ru-RU" dirty="0" err="1"/>
              <a:t>що</a:t>
            </a:r>
            <a:r>
              <a:rPr lang="ru-RU" dirty="0"/>
              <a:t>, не </a:t>
            </a:r>
            <a:r>
              <a:rPr lang="ru-RU" dirty="0" err="1"/>
              <a:t>оспорюючи</a:t>
            </a:r>
            <a:r>
              <a:rPr lang="ru-RU" dirty="0"/>
              <a:t> </a:t>
            </a:r>
            <a:r>
              <a:rPr lang="ru-RU" dirty="0" err="1"/>
              <a:t>факти</a:t>
            </a:r>
            <a:r>
              <a:rPr lang="ru-RU" dirty="0"/>
              <a:t>, </a:t>
            </a:r>
            <a:r>
              <a:rPr lang="ru-RU" dirty="0" err="1"/>
              <a:t>встановлені</a:t>
            </a:r>
            <a:r>
              <a:rPr lang="ru-RU" dirty="0"/>
              <a:t> в судовому </a:t>
            </a:r>
            <a:r>
              <a:rPr lang="ru-RU" dirty="0" err="1"/>
              <a:t>засіданні</a:t>
            </a:r>
            <a:r>
              <a:rPr lang="ru-RU" dirty="0"/>
              <a:t>, </a:t>
            </a:r>
            <a:r>
              <a:rPr lang="ru-RU" dirty="0" err="1"/>
              <a:t>він</a:t>
            </a:r>
            <a:r>
              <a:rPr lang="ru-RU" dirty="0"/>
              <a:t> </a:t>
            </a:r>
            <a:r>
              <a:rPr lang="ru-RU" dirty="0" err="1"/>
              <a:t>відмовився</a:t>
            </a:r>
            <a:r>
              <a:rPr lang="ru-RU" dirty="0"/>
              <a:t> </a:t>
            </a:r>
            <a:r>
              <a:rPr lang="ru-RU" dirty="0" err="1"/>
              <a:t>від</a:t>
            </a:r>
            <a:r>
              <a:rPr lang="ru-RU" dirty="0"/>
              <a:t> </a:t>
            </a:r>
            <a:r>
              <a:rPr lang="ru-RU" dirty="0" err="1"/>
              <a:t>можливості</a:t>
            </a:r>
            <a:r>
              <a:rPr lang="ru-RU" dirty="0"/>
              <a:t> </a:t>
            </a:r>
            <a:r>
              <a:rPr lang="ru-RU" dirty="0" err="1"/>
              <a:t>оскарження</a:t>
            </a:r>
            <a:r>
              <a:rPr lang="ru-RU" dirty="0"/>
              <a:t> </a:t>
            </a:r>
            <a:r>
              <a:rPr lang="ru-RU" dirty="0" err="1"/>
              <a:t>обвинувального</a:t>
            </a:r>
            <a:r>
              <a:rPr lang="ru-RU" dirty="0"/>
              <a:t> </a:t>
            </a:r>
            <a:r>
              <a:rPr lang="ru-RU" dirty="0" err="1"/>
              <a:t>вироку</a:t>
            </a:r>
            <a:r>
              <a:rPr lang="ru-RU" dirty="0"/>
              <a:t> </a:t>
            </a:r>
            <a:r>
              <a:rPr lang="ru-RU" dirty="0" err="1"/>
              <a:t>щодо</a:t>
            </a:r>
            <a:r>
              <a:rPr lang="ru-RU" dirty="0"/>
              <a:t> себе, </a:t>
            </a:r>
            <a:r>
              <a:rPr lang="ru-RU" dirty="0" err="1"/>
              <a:t>якщо</a:t>
            </a:r>
            <a:r>
              <a:rPr lang="ru-RU" dirty="0"/>
              <a:t> </a:t>
            </a:r>
            <a:r>
              <a:rPr lang="ru-RU" dirty="0" err="1"/>
              <a:t>він</a:t>
            </a:r>
            <a:r>
              <a:rPr lang="ru-RU" dirty="0"/>
              <a:t> </a:t>
            </a:r>
            <a:r>
              <a:rPr lang="ru-RU" dirty="0" err="1"/>
              <a:t>вважав</a:t>
            </a:r>
            <a:r>
              <a:rPr lang="ru-RU" dirty="0"/>
              <a:t> </a:t>
            </a:r>
            <a:r>
              <a:rPr lang="ru-RU" dirty="0" err="1"/>
              <a:t>правову</a:t>
            </a:r>
            <a:r>
              <a:rPr lang="ru-RU" dirty="0"/>
              <a:t> </a:t>
            </a:r>
            <a:r>
              <a:rPr lang="ru-RU" dirty="0" err="1"/>
              <a:t>кваліфікацію</a:t>
            </a:r>
            <a:r>
              <a:rPr lang="ru-RU" dirty="0"/>
              <a:t> </a:t>
            </a:r>
            <a:r>
              <a:rPr lang="ru-RU" dirty="0" err="1"/>
              <a:t>своїх</a:t>
            </a:r>
            <a:r>
              <a:rPr lang="ru-RU" dirty="0"/>
              <a:t> </a:t>
            </a:r>
            <a:r>
              <a:rPr lang="ru-RU" dirty="0" err="1"/>
              <a:t>дій</a:t>
            </a:r>
            <a:r>
              <a:rPr lang="ru-RU" dirty="0"/>
              <a:t> неправильною.</a:t>
            </a:r>
          </a:p>
          <a:p>
            <a:pPr marL="0" indent="0" algn="just">
              <a:buNone/>
            </a:pPr>
            <a:endParaRPr lang="en-US" dirty="0"/>
          </a:p>
        </p:txBody>
      </p:sp>
    </p:spTree>
    <p:extLst>
      <p:ext uri="{BB962C8B-B14F-4D97-AF65-F5344CB8AC3E}">
        <p14:creationId xmlns:p14="http://schemas.microsoft.com/office/powerpoint/2010/main" val="403657812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85000" lnSpcReduction="10000"/>
          </a:bodyPr>
          <a:lstStyle/>
          <a:p>
            <a:pPr algn="just"/>
            <a:r>
              <a:rPr lang="ru-RU" dirty="0" err="1"/>
              <a:t>Оскільки</a:t>
            </a:r>
            <a:r>
              <a:rPr lang="ru-RU" dirty="0"/>
              <a:t> ОСОБА_4 не </a:t>
            </a:r>
            <a:r>
              <a:rPr lang="ru-RU" dirty="0" err="1"/>
              <a:t>зміг</a:t>
            </a:r>
            <a:r>
              <a:rPr lang="ru-RU" dirty="0"/>
              <a:t> </a:t>
            </a:r>
            <a:r>
              <a:rPr lang="ru-RU" dirty="0" err="1"/>
              <a:t>реалізувати</a:t>
            </a:r>
            <a:r>
              <a:rPr lang="ru-RU" dirty="0"/>
              <a:t> </a:t>
            </a:r>
            <a:r>
              <a:rPr lang="ru-RU" dirty="0" err="1"/>
              <a:t>своє</a:t>
            </a:r>
            <a:r>
              <a:rPr lang="ru-RU" dirty="0"/>
              <a:t> право на перегляд у </a:t>
            </a:r>
            <a:r>
              <a:rPr lang="ru-RU" dirty="0" err="1"/>
              <a:t>апеляційному</a:t>
            </a:r>
            <a:r>
              <a:rPr lang="ru-RU" dirty="0"/>
              <a:t> порядку </a:t>
            </a:r>
            <a:r>
              <a:rPr lang="ru-RU" dirty="0" err="1"/>
              <a:t>вироку</a:t>
            </a:r>
            <a:r>
              <a:rPr lang="ru-RU" dirty="0"/>
              <a:t> </a:t>
            </a:r>
            <a:r>
              <a:rPr lang="ru-RU" dirty="0" err="1"/>
              <a:t>Оболонського</a:t>
            </a:r>
            <a:r>
              <a:rPr lang="ru-RU" dirty="0"/>
              <a:t> районного суду </a:t>
            </a:r>
            <a:r>
              <a:rPr lang="ru-RU" dirty="0" err="1"/>
              <a:t>міста</a:t>
            </a:r>
            <a:r>
              <a:rPr lang="ru-RU" dirty="0"/>
              <a:t> </a:t>
            </a:r>
            <a:r>
              <a:rPr lang="ru-RU" dirty="0" err="1"/>
              <a:t>Києва</a:t>
            </a:r>
            <a:r>
              <a:rPr lang="ru-RU" dirty="0"/>
              <a:t> </a:t>
            </a:r>
            <a:r>
              <a:rPr lang="ru-RU" dirty="0" err="1"/>
              <a:t>від</a:t>
            </a:r>
            <a:r>
              <a:rPr lang="ru-RU" dirty="0"/>
              <a:t> 07 </a:t>
            </a:r>
            <a:r>
              <a:rPr lang="ru-RU" dirty="0" err="1"/>
              <a:t>травня</a:t>
            </a:r>
            <a:r>
              <a:rPr lang="ru-RU" dirty="0"/>
              <a:t> 2015 року, то </a:t>
            </a:r>
            <a:r>
              <a:rPr lang="ru-RU" dirty="0" err="1"/>
              <a:t>варто</a:t>
            </a:r>
            <a:r>
              <a:rPr lang="ru-RU" dirty="0"/>
              <a:t> </a:t>
            </a:r>
            <a:r>
              <a:rPr lang="ru-RU" dirty="0" err="1"/>
              <a:t>констатувати</a:t>
            </a:r>
            <a:r>
              <a:rPr lang="ru-RU" dirty="0"/>
              <a:t>, </a:t>
            </a:r>
            <a:r>
              <a:rPr lang="ru-RU" dirty="0" err="1"/>
              <a:t>що</a:t>
            </a:r>
            <a:r>
              <a:rPr lang="ru-RU" dirty="0"/>
              <a:t> </a:t>
            </a:r>
            <a:r>
              <a:rPr lang="ru-RU" dirty="0" err="1"/>
              <a:t>він</a:t>
            </a:r>
            <a:r>
              <a:rPr lang="ru-RU" dirty="0"/>
              <a:t> і </a:t>
            </a:r>
            <a:r>
              <a:rPr lang="ru-RU" dirty="0" err="1"/>
              <a:t>далі</a:t>
            </a:r>
            <a:r>
              <a:rPr lang="ru-RU" dirty="0"/>
              <a:t> </a:t>
            </a:r>
            <a:r>
              <a:rPr lang="ru-RU" dirty="0" err="1"/>
              <a:t>зазнає</a:t>
            </a:r>
            <a:r>
              <a:rPr lang="ru-RU" dirty="0"/>
              <a:t> </a:t>
            </a:r>
            <a:r>
              <a:rPr lang="ru-RU" dirty="0" err="1"/>
              <a:t>негативних</a:t>
            </a:r>
            <a:r>
              <a:rPr lang="ru-RU" dirty="0"/>
              <a:t> </a:t>
            </a:r>
            <a:r>
              <a:rPr lang="ru-RU" dirty="0" err="1"/>
              <a:t>наслідків</a:t>
            </a:r>
            <a:r>
              <a:rPr lang="ru-RU" dirty="0"/>
              <a:t> </a:t>
            </a:r>
            <a:r>
              <a:rPr lang="ru-RU" dirty="0" err="1"/>
              <a:t>рішень</a:t>
            </a:r>
            <a:r>
              <a:rPr lang="ru-RU" dirty="0"/>
              <a:t>, </a:t>
            </a:r>
            <a:r>
              <a:rPr lang="ru-RU" dirty="0" err="1"/>
              <a:t>ухвалених</a:t>
            </a:r>
            <a:r>
              <a:rPr lang="ru-RU" dirty="0"/>
              <a:t> на </a:t>
            </a:r>
            <a:r>
              <a:rPr lang="ru-RU" dirty="0" err="1"/>
              <a:t>національному</a:t>
            </a:r>
            <a:r>
              <a:rPr lang="ru-RU" dirty="0"/>
              <a:t> </a:t>
            </a:r>
            <a:r>
              <a:rPr lang="ru-RU" dirty="0" err="1"/>
              <a:t>рівні</a:t>
            </a:r>
            <a:r>
              <a:rPr lang="ru-RU" dirty="0"/>
              <a:t>. Такими </a:t>
            </a:r>
            <a:r>
              <a:rPr lang="ru-RU" dirty="0" err="1"/>
              <a:t>рішеннями</a:t>
            </a:r>
            <a:r>
              <a:rPr lang="ru-RU" dirty="0"/>
              <a:t>, </a:t>
            </a:r>
            <a:r>
              <a:rPr lang="ru-RU" dirty="0" err="1"/>
              <a:t>які</a:t>
            </a:r>
            <a:r>
              <a:rPr lang="ru-RU" dirty="0"/>
              <a:t> </a:t>
            </a:r>
            <a:r>
              <a:rPr lang="ru-RU" dirty="0" err="1"/>
              <a:t>перешкодили</a:t>
            </a:r>
            <a:r>
              <a:rPr lang="ru-RU" dirty="0"/>
              <a:t> ОСОБА_4 в </a:t>
            </a:r>
            <a:r>
              <a:rPr lang="ru-RU" dirty="0" err="1"/>
              <a:t>реалізації</a:t>
            </a:r>
            <a:r>
              <a:rPr lang="ru-RU" dirty="0"/>
              <a:t> права на </a:t>
            </a:r>
            <a:r>
              <a:rPr lang="ru-RU" dirty="0" err="1"/>
              <a:t>апеляційний</a:t>
            </a:r>
            <a:r>
              <a:rPr lang="ru-RU" dirty="0"/>
              <a:t> перегляд </a:t>
            </a:r>
            <a:r>
              <a:rPr lang="ru-RU" dirty="0" err="1"/>
              <a:t>винесеного</a:t>
            </a:r>
            <a:r>
              <a:rPr lang="ru-RU" dirty="0"/>
              <a:t> </a:t>
            </a:r>
            <a:r>
              <a:rPr lang="ru-RU" dirty="0" err="1"/>
              <a:t>щодо</a:t>
            </a:r>
            <a:r>
              <a:rPr lang="ru-RU" dirty="0"/>
              <a:t> </a:t>
            </a:r>
            <a:r>
              <a:rPr lang="ru-RU" dirty="0" err="1"/>
              <a:t>нього</a:t>
            </a:r>
            <a:r>
              <a:rPr lang="ru-RU" dirty="0"/>
              <a:t> </a:t>
            </a:r>
            <a:r>
              <a:rPr lang="ru-RU" dirty="0" err="1"/>
              <a:t>вироку</a:t>
            </a:r>
            <a:r>
              <a:rPr lang="ru-RU" dirty="0"/>
              <a:t>, є </a:t>
            </a:r>
            <a:r>
              <a:rPr lang="ru-RU" dirty="0" err="1"/>
              <a:t>ухвала</a:t>
            </a:r>
            <a:r>
              <a:rPr lang="ru-RU" dirty="0"/>
              <a:t> </a:t>
            </a:r>
            <a:r>
              <a:rPr lang="ru-RU" dirty="0" err="1"/>
              <a:t>Апеляційного</a:t>
            </a:r>
            <a:r>
              <a:rPr lang="ru-RU" dirty="0"/>
              <a:t> суду </a:t>
            </a:r>
            <a:r>
              <a:rPr lang="ru-RU" dirty="0" err="1"/>
              <a:t>міста</a:t>
            </a:r>
            <a:r>
              <a:rPr lang="ru-RU" dirty="0"/>
              <a:t> </a:t>
            </a:r>
            <a:r>
              <a:rPr lang="ru-RU" dirty="0" err="1"/>
              <a:t>Києва</a:t>
            </a:r>
            <a:r>
              <a:rPr lang="ru-RU" dirty="0"/>
              <a:t> </a:t>
            </a:r>
            <a:r>
              <a:rPr lang="ru-RU" dirty="0" err="1"/>
              <a:t>від</a:t>
            </a:r>
            <a:r>
              <a:rPr lang="ru-RU" dirty="0"/>
              <a:t> 01 </a:t>
            </a:r>
            <a:r>
              <a:rPr lang="ru-RU" dirty="0" err="1"/>
              <a:t>липня</a:t>
            </a:r>
            <a:r>
              <a:rPr lang="ru-RU" dirty="0"/>
              <a:t> 2015 року та </a:t>
            </a:r>
            <a:r>
              <a:rPr lang="ru-RU" dirty="0" err="1"/>
              <a:t>ухвала</a:t>
            </a:r>
            <a:r>
              <a:rPr lang="ru-RU" dirty="0"/>
              <a:t> ВССУ </a:t>
            </a:r>
            <a:r>
              <a:rPr lang="ru-RU" dirty="0" err="1"/>
              <a:t>від</a:t>
            </a:r>
            <a:r>
              <a:rPr lang="ru-RU" dirty="0"/>
              <a:t> 03 </a:t>
            </a:r>
            <a:r>
              <a:rPr lang="ru-RU" dirty="0" err="1"/>
              <a:t>серпня</a:t>
            </a:r>
            <a:r>
              <a:rPr lang="ru-RU" dirty="0"/>
              <a:t> 2015 року. </a:t>
            </a:r>
            <a:r>
              <a:rPr lang="ru-RU" dirty="0" err="1"/>
              <a:t>Отже</a:t>
            </a:r>
            <a:r>
              <a:rPr lang="ru-RU" dirty="0"/>
              <a:t>, </a:t>
            </a:r>
            <a:r>
              <a:rPr lang="ru-RU" dirty="0" err="1"/>
              <a:t>додатковим</a:t>
            </a:r>
            <a:r>
              <a:rPr lang="ru-RU" dirty="0"/>
              <a:t> заходом </a:t>
            </a:r>
            <a:r>
              <a:rPr lang="ru-RU" dirty="0" err="1"/>
              <a:t>індивідуального</a:t>
            </a:r>
            <a:r>
              <a:rPr lang="ru-RU" dirty="0"/>
              <a:t> характеру, </a:t>
            </a:r>
            <a:r>
              <a:rPr lang="ru-RU" dirty="0" err="1"/>
              <a:t>який</a:t>
            </a:r>
            <a:r>
              <a:rPr lang="ru-RU" dirty="0"/>
              <a:t> </a:t>
            </a:r>
            <a:r>
              <a:rPr lang="ru-RU" dirty="0" err="1"/>
              <a:t>потрібно</a:t>
            </a:r>
            <a:r>
              <a:rPr lang="ru-RU" dirty="0"/>
              <a:t> </a:t>
            </a:r>
            <a:r>
              <a:rPr lang="ru-RU" dirty="0" err="1"/>
              <a:t>застосувати</a:t>
            </a:r>
            <a:r>
              <a:rPr lang="ru-RU" dirty="0"/>
              <a:t> у </a:t>
            </a:r>
            <a:r>
              <a:rPr lang="ru-RU" dirty="0" err="1"/>
              <a:t>цьому</a:t>
            </a:r>
            <a:r>
              <a:rPr lang="ru-RU" dirty="0"/>
              <a:t> </a:t>
            </a:r>
            <a:r>
              <a:rPr lang="ru-RU" dirty="0" err="1"/>
              <a:t>провадженні</a:t>
            </a:r>
            <a:r>
              <a:rPr lang="ru-RU" dirty="0"/>
              <a:t> для </a:t>
            </a:r>
            <a:r>
              <a:rPr lang="ru-RU" dirty="0" err="1"/>
              <a:t>відновлення</a:t>
            </a:r>
            <a:r>
              <a:rPr lang="ru-RU" dirty="0"/>
              <a:t> права на </a:t>
            </a:r>
            <a:r>
              <a:rPr lang="ru-RU" dirty="0" err="1"/>
              <a:t>апеляційне</a:t>
            </a:r>
            <a:r>
              <a:rPr lang="ru-RU" dirty="0"/>
              <a:t> </a:t>
            </a:r>
            <a:r>
              <a:rPr lang="ru-RU" dirty="0" err="1"/>
              <a:t>оскарження</a:t>
            </a:r>
            <a:r>
              <a:rPr lang="ru-RU" dirty="0"/>
              <a:t> є </a:t>
            </a:r>
            <a:r>
              <a:rPr lang="ru-RU" dirty="0" err="1"/>
              <a:t>повторний</a:t>
            </a:r>
            <a:r>
              <a:rPr lang="ru-RU" dirty="0"/>
              <a:t> </a:t>
            </a:r>
            <a:r>
              <a:rPr lang="ru-RU" dirty="0" err="1"/>
              <a:t>розгляд</a:t>
            </a:r>
            <a:r>
              <a:rPr lang="ru-RU" dirty="0"/>
              <a:t> </a:t>
            </a:r>
            <a:r>
              <a:rPr lang="ru-RU" dirty="0" err="1"/>
              <a:t>апеляційної</a:t>
            </a:r>
            <a:r>
              <a:rPr lang="ru-RU" dirty="0"/>
              <a:t> </a:t>
            </a:r>
            <a:r>
              <a:rPr lang="ru-RU" dirty="0" err="1"/>
              <a:t>скарги</a:t>
            </a:r>
            <a:r>
              <a:rPr lang="ru-RU" dirty="0"/>
              <a:t> ОСОБА_4 </a:t>
            </a:r>
            <a:r>
              <a:rPr lang="ru-RU" dirty="0" err="1"/>
              <a:t>Апеляційним</a:t>
            </a:r>
            <a:r>
              <a:rPr lang="ru-RU" dirty="0"/>
              <a:t> судом </a:t>
            </a:r>
            <a:r>
              <a:rPr lang="ru-RU" dirty="0" err="1"/>
              <a:t>міста</a:t>
            </a:r>
            <a:r>
              <a:rPr lang="ru-RU" dirty="0"/>
              <a:t> </a:t>
            </a:r>
            <a:r>
              <a:rPr lang="ru-RU" dirty="0" err="1"/>
              <a:t>Києва</a:t>
            </a:r>
            <a:r>
              <a:rPr lang="ru-RU" dirty="0"/>
              <a:t>.</a:t>
            </a:r>
          </a:p>
          <a:p>
            <a:pPr algn="just"/>
            <a:r>
              <a:rPr lang="ru-RU" dirty="0"/>
              <a:t>Велика Палата Верховного Суду </a:t>
            </a:r>
            <a:r>
              <a:rPr lang="ru-RU" dirty="0" err="1"/>
              <a:t>вважає</a:t>
            </a:r>
            <a:r>
              <a:rPr lang="ru-RU" dirty="0"/>
              <a:t>, </a:t>
            </a:r>
            <a:r>
              <a:rPr lang="ru-RU" dirty="0" err="1"/>
              <a:t>що</a:t>
            </a:r>
            <a:r>
              <a:rPr lang="ru-RU" dirty="0"/>
              <a:t> </a:t>
            </a:r>
            <a:r>
              <a:rPr lang="ru-RU" dirty="0" err="1"/>
              <a:t>рішеннями</a:t>
            </a:r>
            <a:r>
              <a:rPr lang="ru-RU" dirty="0"/>
              <a:t> </a:t>
            </a:r>
            <a:r>
              <a:rPr lang="ru-RU" dirty="0" err="1"/>
              <a:t>судів</a:t>
            </a:r>
            <a:r>
              <a:rPr lang="ru-RU" dirty="0"/>
              <a:t> </a:t>
            </a:r>
            <a:r>
              <a:rPr lang="ru-RU" dirty="0" err="1"/>
              <a:t>апеляційної</a:t>
            </a:r>
            <a:r>
              <a:rPr lang="ru-RU" dirty="0"/>
              <a:t> та </a:t>
            </a:r>
            <a:r>
              <a:rPr lang="ru-RU" dirty="0" err="1"/>
              <a:t>касаційної</a:t>
            </a:r>
            <a:r>
              <a:rPr lang="ru-RU" dirty="0"/>
              <a:t> </a:t>
            </a:r>
            <a:r>
              <a:rPr lang="ru-RU" dirty="0" err="1"/>
              <a:t>інстанцій</a:t>
            </a:r>
            <a:r>
              <a:rPr lang="ru-RU" dirty="0"/>
              <a:t>, </a:t>
            </a:r>
            <a:r>
              <a:rPr lang="ru-RU" dirty="0" err="1"/>
              <a:t>які</a:t>
            </a:r>
            <a:r>
              <a:rPr lang="ru-RU" dirty="0"/>
              <a:t> є предметом перегляду у </a:t>
            </a:r>
            <a:r>
              <a:rPr lang="ru-RU" dirty="0" err="1"/>
              <a:t>цьому</a:t>
            </a:r>
            <a:r>
              <a:rPr lang="ru-RU" dirty="0"/>
              <a:t> </a:t>
            </a:r>
            <a:r>
              <a:rPr lang="ru-RU" dirty="0" err="1"/>
              <a:t>провадженні</a:t>
            </a:r>
            <a:r>
              <a:rPr lang="ru-RU" dirty="0"/>
              <a:t>, </a:t>
            </a:r>
            <a:r>
              <a:rPr lang="ru-RU" dirty="0" err="1"/>
              <a:t>засуджений</a:t>
            </a:r>
            <a:r>
              <a:rPr lang="ru-RU" dirty="0"/>
              <a:t> ОСОБА_4 </a:t>
            </a:r>
            <a:r>
              <a:rPr lang="ru-RU" dirty="0" err="1"/>
              <a:t>був</a:t>
            </a:r>
            <a:r>
              <a:rPr lang="ru-RU" dirty="0"/>
              <a:t> незаконно </a:t>
            </a:r>
            <a:r>
              <a:rPr lang="ru-RU" dirty="0" err="1"/>
              <a:t>позбавлений</a:t>
            </a:r>
            <a:r>
              <a:rPr lang="ru-RU" dirty="0"/>
              <a:t> права на </a:t>
            </a:r>
            <a:r>
              <a:rPr lang="ru-RU" dirty="0" err="1"/>
              <a:t>апеляційне</a:t>
            </a:r>
            <a:r>
              <a:rPr lang="ru-RU" dirty="0"/>
              <a:t> </a:t>
            </a:r>
            <a:r>
              <a:rPr lang="ru-RU" dirty="0" err="1"/>
              <a:t>оскарження</a:t>
            </a:r>
            <a:r>
              <a:rPr lang="ru-RU" dirty="0"/>
              <a:t> </a:t>
            </a:r>
            <a:r>
              <a:rPr lang="ru-RU" dirty="0" err="1"/>
              <a:t>прийнятого</a:t>
            </a:r>
            <a:r>
              <a:rPr lang="ru-RU" dirty="0"/>
              <a:t> </a:t>
            </a:r>
            <a:r>
              <a:rPr lang="ru-RU" dirty="0" err="1"/>
              <a:t>щодо</a:t>
            </a:r>
            <a:r>
              <a:rPr lang="ru-RU" dirty="0"/>
              <a:t> </a:t>
            </a:r>
            <a:r>
              <a:rPr lang="ru-RU" dirty="0" err="1"/>
              <a:t>нього</a:t>
            </a:r>
            <a:r>
              <a:rPr lang="ru-RU" dirty="0"/>
              <a:t> </a:t>
            </a:r>
            <a:r>
              <a:rPr lang="ru-RU" dirty="0" err="1"/>
              <a:t>рішення</a:t>
            </a:r>
            <a:r>
              <a:rPr lang="ru-RU" dirty="0"/>
              <a:t> суду </a:t>
            </a:r>
            <a:r>
              <a:rPr lang="ru-RU" dirty="0" err="1"/>
              <a:t>першої</a:t>
            </a:r>
            <a:r>
              <a:rPr lang="ru-RU" dirty="0"/>
              <a:t> </a:t>
            </a:r>
            <a:r>
              <a:rPr lang="ru-RU" dirty="0" err="1"/>
              <a:t>інстанції</a:t>
            </a:r>
            <a:r>
              <a:rPr lang="ru-RU" dirty="0"/>
              <a:t>, а тому </a:t>
            </a:r>
            <a:r>
              <a:rPr lang="ru-RU" dirty="0" err="1"/>
              <a:t>це</a:t>
            </a:r>
            <a:r>
              <a:rPr lang="ru-RU" dirty="0"/>
              <a:t> право </a:t>
            </a:r>
            <a:r>
              <a:rPr lang="ru-RU" dirty="0" err="1"/>
              <a:t>потрібно</a:t>
            </a:r>
            <a:r>
              <a:rPr lang="ru-RU" dirty="0"/>
              <a:t> </a:t>
            </a:r>
            <a:r>
              <a:rPr lang="ru-RU" dirty="0" err="1"/>
              <a:t>відновити</a:t>
            </a:r>
            <a:r>
              <a:rPr lang="ru-RU" dirty="0"/>
              <a:t>.</a:t>
            </a:r>
          </a:p>
          <a:p>
            <a:pPr marL="0" indent="0">
              <a:buNone/>
            </a:pPr>
            <a:endParaRPr lang="en-US" dirty="0"/>
          </a:p>
        </p:txBody>
      </p:sp>
    </p:spTree>
    <p:extLst>
      <p:ext uri="{BB962C8B-B14F-4D97-AF65-F5344CB8AC3E}">
        <p14:creationId xmlns:p14="http://schemas.microsoft.com/office/powerpoint/2010/main" val="878573872"/>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296144"/>
          </a:xfrm>
        </p:spPr>
        <p:txBody>
          <a:bodyPr>
            <a:normAutofit fontScale="90000"/>
          </a:bodyPr>
          <a:lstStyle/>
          <a:p>
            <a:pPr algn="ctr"/>
            <a:r>
              <a:rPr lang="ru-RU" sz="2400" dirty="0"/>
              <a:t/>
            </a:r>
            <a:br>
              <a:rPr lang="ru-RU" sz="2400" dirty="0"/>
            </a:br>
            <a:r>
              <a:rPr lang="ru-RU" sz="2400" dirty="0"/>
              <a:t>П О С Т А Н О В А </a:t>
            </a:r>
            <a:r>
              <a:rPr lang="ru-RU" sz="2400" dirty="0" err="1"/>
              <a:t>Великої</a:t>
            </a:r>
            <a:r>
              <a:rPr lang="ru-RU" sz="2400" dirty="0"/>
              <a:t> </a:t>
            </a:r>
            <a:r>
              <a:rPr lang="ru-RU" sz="2400" dirty="0" err="1"/>
              <a:t>палати</a:t>
            </a:r>
            <a:r>
              <a:rPr lang="ru-RU" sz="2400" dirty="0"/>
              <a:t> ВСУ </a:t>
            </a:r>
            <a:br>
              <a:rPr lang="ru-RU" sz="2400" dirty="0"/>
            </a:br>
            <a:r>
              <a:rPr lang="ru-RU" sz="2400" dirty="0" err="1"/>
              <a:t>від</a:t>
            </a:r>
            <a:r>
              <a:rPr lang="ru-RU" sz="2400" dirty="0"/>
              <a:t> 27 лютого 2018 року у </a:t>
            </a:r>
            <a:r>
              <a:rPr lang="ru-RU" sz="2400" dirty="0" err="1"/>
              <a:t>справі</a:t>
            </a:r>
            <a:r>
              <a:rPr lang="ru-RU" sz="2400" dirty="0"/>
              <a:t>  </a:t>
            </a:r>
            <a:r>
              <a:rPr lang="en-US" sz="2400" dirty="0"/>
              <a:t> №</a:t>
            </a:r>
            <a:r>
              <a:rPr lang="uk-UA" sz="2400" dirty="0"/>
              <a:t> </a:t>
            </a:r>
            <a:r>
              <a:rPr lang="ru-RU" sz="2400" dirty="0"/>
              <a:t>756/5578/15-к</a:t>
            </a:r>
            <a:r>
              <a:rPr lang="uk-UA" sz="2400" dirty="0"/>
              <a:t/>
            </a:r>
            <a:br>
              <a:rPr lang="uk-UA" sz="2400" dirty="0"/>
            </a:br>
            <a:r>
              <a:rPr lang="ru-RU" sz="2400" dirty="0"/>
              <a:t>(</a:t>
            </a:r>
            <a:r>
              <a:rPr lang="ru-RU" sz="2400" dirty="0" err="1"/>
              <a:t>щодо</a:t>
            </a:r>
            <a:r>
              <a:rPr lang="ru-RU" sz="2400" dirty="0"/>
              <a:t> </a:t>
            </a:r>
            <a:r>
              <a:rPr lang="ru-RU" sz="2400" dirty="0" err="1"/>
              <a:t>рішення</a:t>
            </a:r>
            <a:r>
              <a:rPr lang="ru-RU" sz="2400" dirty="0"/>
              <a:t> ЄСПЛ у </a:t>
            </a:r>
            <a:r>
              <a:rPr lang="ru-RU" sz="2400" dirty="0" err="1"/>
              <a:t>справі</a:t>
            </a:r>
            <a:r>
              <a:rPr lang="ru-RU" sz="2400" dirty="0"/>
              <a:t> «Мальченко та </a:t>
            </a:r>
            <a:r>
              <a:rPr lang="ru-RU" sz="2400" dirty="0" err="1"/>
              <a:t>інші</a:t>
            </a:r>
            <a:r>
              <a:rPr lang="ru-RU" sz="2400" dirty="0"/>
              <a:t> </a:t>
            </a:r>
            <a:r>
              <a:rPr lang="ru-RU" sz="2400" dirty="0" err="1"/>
              <a:t>проти</a:t>
            </a:r>
            <a:r>
              <a:rPr lang="ru-RU" sz="2400" dirty="0"/>
              <a:t> </a:t>
            </a:r>
            <a:r>
              <a:rPr lang="ru-RU" sz="2400" dirty="0" err="1"/>
              <a:t>України</a:t>
            </a:r>
            <a:r>
              <a:rPr lang="ru-RU" sz="2400" dirty="0" smtClean="0"/>
              <a:t>»</a:t>
            </a:r>
            <a:br>
              <a:rPr lang="ru-RU" sz="2400" dirty="0" smtClean="0"/>
            </a:br>
            <a:r>
              <a:rPr lang="en-US" sz="2400" dirty="0">
                <a:hlinkClick r:id="rId2"/>
              </a:rPr>
              <a:t>http://</a:t>
            </a:r>
            <a:r>
              <a:rPr lang="en-US" sz="2400" dirty="0" smtClean="0">
                <a:hlinkClick r:id="rId2"/>
              </a:rPr>
              <a:t>www.reyestr.court.gov.ua/Review/73304976</a:t>
            </a:r>
            <a:r>
              <a:rPr lang="uk-UA" sz="2400" dirty="0" smtClean="0"/>
              <a:t> </a:t>
            </a:r>
            <a:endParaRPr lang="en-US" sz="2400" dirty="0"/>
          </a:p>
        </p:txBody>
      </p:sp>
      <p:sp>
        <p:nvSpPr>
          <p:cNvPr id="3" name="Объект 2"/>
          <p:cNvSpPr>
            <a:spLocks noGrp="1"/>
          </p:cNvSpPr>
          <p:nvPr>
            <p:ph idx="1"/>
          </p:nvPr>
        </p:nvSpPr>
        <p:spPr>
          <a:xfrm>
            <a:off x="457200" y="1772816"/>
            <a:ext cx="8229600" cy="4551784"/>
          </a:xfrm>
        </p:spPr>
        <p:txBody>
          <a:bodyPr>
            <a:noAutofit/>
          </a:bodyPr>
          <a:lstStyle/>
          <a:p>
            <a:pPr marL="0" indent="0" algn="just">
              <a:buNone/>
            </a:pPr>
            <a:r>
              <a:rPr lang="ru-RU" sz="3200" dirty="0" smtClean="0"/>
              <a:t>ЄСПЛ </a:t>
            </a:r>
            <a:r>
              <a:rPr lang="ru-RU" sz="3200" dirty="0"/>
              <a:t>06 </a:t>
            </a:r>
            <a:r>
              <a:rPr lang="ru-RU" sz="3200" dirty="0" err="1"/>
              <a:t>квітня</a:t>
            </a:r>
            <a:r>
              <a:rPr lang="ru-RU" sz="3200" dirty="0"/>
              <a:t> 2017 року постановив </a:t>
            </a:r>
            <a:r>
              <a:rPr lang="ru-RU" sz="3200" dirty="0" err="1"/>
              <a:t>остаточне</a:t>
            </a:r>
            <a:r>
              <a:rPr lang="ru-RU" sz="3200" dirty="0"/>
              <a:t> </a:t>
            </a:r>
            <a:r>
              <a:rPr lang="ru-RU" sz="3200" dirty="0" err="1"/>
              <a:t>рішення</a:t>
            </a:r>
            <a:r>
              <a:rPr lang="ru-RU" sz="3200" dirty="0"/>
              <a:t> у </a:t>
            </a:r>
            <a:r>
              <a:rPr lang="ru-RU" sz="3200" dirty="0" err="1"/>
              <a:t>справі</a:t>
            </a:r>
            <a:r>
              <a:rPr lang="ru-RU" sz="3200" dirty="0"/>
              <a:t> «Мальченко та </a:t>
            </a:r>
            <a:r>
              <a:rPr lang="ru-RU" sz="3200" dirty="0" err="1"/>
              <a:t>інші</a:t>
            </a:r>
            <a:r>
              <a:rPr lang="ru-RU" sz="3200" dirty="0"/>
              <a:t> </a:t>
            </a:r>
            <a:r>
              <a:rPr lang="ru-RU" sz="3200" dirty="0" err="1"/>
              <a:t>проти</a:t>
            </a:r>
            <a:r>
              <a:rPr lang="ru-RU" sz="3200" dirty="0"/>
              <a:t> </a:t>
            </a:r>
            <a:r>
              <a:rPr lang="ru-RU" sz="3200" dirty="0" err="1"/>
              <a:t>України</a:t>
            </a:r>
            <a:r>
              <a:rPr lang="ru-RU" sz="3200" dirty="0"/>
              <a:t>». </a:t>
            </a:r>
            <a:r>
              <a:rPr lang="ru-RU" sz="3200" dirty="0" err="1"/>
              <a:t>Цим</a:t>
            </a:r>
            <a:r>
              <a:rPr lang="ru-RU" sz="3200" dirty="0"/>
              <a:t> </a:t>
            </a:r>
            <a:r>
              <a:rPr lang="ru-RU" sz="3200" dirty="0" err="1"/>
              <a:t>рішенням</a:t>
            </a:r>
            <a:r>
              <a:rPr lang="ru-RU" sz="3200" dirty="0"/>
              <a:t> </a:t>
            </a:r>
            <a:r>
              <a:rPr lang="ru-RU" sz="3200" dirty="0" err="1"/>
              <a:t>встановлено</a:t>
            </a:r>
            <a:r>
              <a:rPr lang="ru-RU" sz="3200" dirty="0"/>
              <a:t> </a:t>
            </a:r>
            <a:r>
              <a:rPr lang="ru-RU" sz="3200" dirty="0" err="1"/>
              <a:t>порушення</a:t>
            </a:r>
            <a:r>
              <a:rPr lang="ru-RU" sz="3200" dirty="0"/>
              <a:t> статей </a:t>
            </a:r>
            <a:r>
              <a:rPr lang="ru-RU" sz="3200" dirty="0">
                <a:hlinkClick r:id="rId3" tooltip="Конвенція про захист прав людини і основоположних свобод; нормативно-правовий акт № ETS N 005 від 04.11.1950"/>
              </a:rPr>
              <a:t>3</a:t>
            </a:r>
            <a:r>
              <a:rPr lang="ru-RU" sz="3200" dirty="0"/>
              <a:t> та 13 </a:t>
            </a:r>
            <a:r>
              <a:rPr lang="ru-RU" sz="3200" dirty="0" err="1"/>
              <a:t>Конвенції</a:t>
            </a:r>
            <a:r>
              <a:rPr lang="ru-RU" sz="3200" dirty="0"/>
              <a:t> </a:t>
            </a:r>
            <a:r>
              <a:rPr lang="ru-RU" sz="3200" dirty="0" smtClean="0"/>
              <a:t>у </a:t>
            </a:r>
            <a:r>
              <a:rPr lang="ru-RU" sz="3200" dirty="0" err="1"/>
              <a:t>зв'язку</a:t>
            </a:r>
            <a:r>
              <a:rPr lang="ru-RU" sz="3200" dirty="0"/>
              <a:t> з </a:t>
            </a:r>
            <a:r>
              <a:rPr lang="ru-RU" sz="3200" dirty="0" err="1"/>
              <a:t>неналежними</a:t>
            </a:r>
            <a:r>
              <a:rPr lang="ru-RU" sz="3200" dirty="0"/>
              <a:t> </a:t>
            </a:r>
            <a:r>
              <a:rPr lang="ru-RU" sz="3200" dirty="0" err="1"/>
              <a:t>умовами</a:t>
            </a:r>
            <a:r>
              <a:rPr lang="ru-RU" sz="3200" dirty="0"/>
              <a:t> </a:t>
            </a:r>
            <a:r>
              <a:rPr lang="ru-RU" sz="3200" dirty="0" err="1"/>
              <a:t>тримання</a:t>
            </a:r>
            <a:r>
              <a:rPr lang="ru-RU" sz="3200" dirty="0"/>
              <a:t> </a:t>
            </a:r>
            <a:r>
              <a:rPr lang="ru-RU" sz="3200" dirty="0" err="1"/>
              <a:t>під</a:t>
            </a:r>
            <a:r>
              <a:rPr lang="ru-RU" sz="3200" dirty="0"/>
              <a:t> </a:t>
            </a:r>
            <a:r>
              <a:rPr lang="ru-RU" sz="3200" dirty="0" err="1"/>
              <a:t>вартою</a:t>
            </a:r>
            <a:r>
              <a:rPr lang="ru-RU" sz="3200" dirty="0"/>
              <a:t> та </a:t>
            </a:r>
            <a:r>
              <a:rPr lang="ru-RU" sz="3200" dirty="0" err="1"/>
              <a:t>відсутністю</a:t>
            </a:r>
            <a:r>
              <a:rPr lang="ru-RU" sz="3200" dirty="0"/>
              <a:t> </a:t>
            </a:r>
            <a:r>
              <a:rPr lang="ru-RU" sz="3200" dirty="0" err="1"/>
              <a:t>ефективного</a:t>
            </a:r>
            <a:r>
              <a:rPr lang="ru-RU" sz="3200" dirty="0"/>
              <a:t> </a:t>
            </a:r>
            <a:r>
              <a:rPr lang="ru-RU" sz="3200" dirty="0" err="1"/>
              <a:t>засобу</a:t>
            </a:r>
            <a:r>
              <a:rPr lang="ru-RU" sz="3200" dirty="0"/>
              <a:t> </a:t>
            </a:r>
            <a:r>
              <a:rPr lang="ru-RU" sz="3200" dirty="0" err="1"/>
              <a:t>юридичного</a:t>
            </a:r>
            <a:r>
              <a:rPr lang="ru-RU" sz="3200" dirty="0"/>
              <a:t> </a:t>
            </a:r>
            <a:r>
              <a:rPr lang="ru-RU" sz="3200" dirty="0" err="1"/>
              <a:t>захисту</a:t>
            </a:r>
            <a:r>
              <a:rPr lang="ru-RU" sz="3200" dirty="0"/>
              <a:t> </a:t>
            </a:r>
            <a:r>
              <a:rPr lang="ru-RU" sz="3200" dirty="0" err="1"/>
              <a:t>щодо</a:t>
            </a:r>
            <a:r>
              <a:rPr lang="ru-RU" sz="3200" dirty="0"/>
              <a:t> ОСОБА_4 (</a:t>
            </a:r>
            <a:r>
              <a:rPr lang="ru-RU" sz="3200" dirty="0" err="1"/>
              <a:t>заява</a:t>
            </a:r>
            <a:r>
              <a:rPr lang="ru-RU" sz="3200" dirty="0"/>
              <a:t> №59537/11 </a:t>
            </a:r>
            <a:r>
              <a:rPr lang="ru-RU" sz="3200" dirty="0" err="1"/>
              <a:t>від</a:t>
            </a:r>
            <a:r>
              <a:rPr lang="ru-RU" sz="3200" dirty="0"/>
              <a:t> 12 </a:t>
            </a:r>
            <a:r>
              <a:rPr lang="ru-RU" sz="3200" dirty="0" err="1"/>
              <a:t>вересня</a:t>
            </a:r>
            <a:r>
              <a:rPr lang="ru-RU" sz="3200" dirty="0"/>
              <a:t> 2011 року).</a:t>
            </a:r>
            <a:endParaRPr lang="en-US" sz="3200" dirty="0"/>
          </a:p>
        </p:txBody>
      </p:sp>
    </p:spTree>
    <p:extLst>
      <p:ext uri="{BB962C8B-B14F-4D97-AF65-F5344CB8AC3E}">
        <p14:creationId xmlns:p14="http://schemas.microsoft.com/office/powerpoint/2010/main" val="131065894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92500" lnSpcReduction="10000"/>
          </a:bodyPr>
          <a:lstStyle/>
          <a:p>
            <a:pPr marL="0" indent="0">
              <a:buNone/>
            </a:pPr>
            <a:r>
              <a:rPr lang="ru-RU" dirty="0"/>
              <a:t>20.  </a:t>
            </a:r>
            <a:r>
              <a:rPr lang="ru-RU" dirty="0" err="1"/>
              <a:t>Позиція</a:t>
            </a:r>
            <a:r>
              <a:rPr lang="ru-RU" dirty="0"/>
              <a:t> </a:t>
            </a:r>
            <a:r>
              <a:rPr lang="ru-RU" dirty="0" err="1"/>
              <a:t>Великої</a:t>
            </a:r>
            <a:r>
              <a:rPr lang="ru-RU" dirty="0"/>
              <a:t> </a:t>
            </a:r>
            <a:r>
              <a:rPr lang="ru-RU" dirty="0" err="1"/>
              <a:t>Палати</a:t>
            </a:r>
            <a:r>
              <a:rPr lang="ru-RU" dirty="0"/>
              <a:t> Верховного суду </a:t>
            </a:r>
            <a:r>
              <a:rPr lang="ru-RU" dirty="0" err="1"/>
              <a:t>щодо</a:t>
            </a:r>
            <a:r>
              <a:rPr lang="ru-RU" dirty="0"/>
              <a:t> </a:t>
            </a:r>
            <a:r>
              <a:rPr lang="ru-RU" dirty="0" err="1"/>
              <a:t>визначення</a:t>
            </a:r>
            <a:r>
              <a:rPr lang="ru-RU" dirty="0"/>
              <a:t> того, </a:t>
            </a:r>
            <a:r>
              <a:rPr lang="ru-RU" dirty="0" err="1"/>
              <a:t>чи</a:t>
            </a:r>
            <a:r>
              <a:rPr lang="ru-RU" dirty="0"/>
              <a:t> </a:t>
            </a:r>
            <a:r>
              <a:rPr lang="ru-RU" dirty="0" err="1"/>
              <a:t>потерпіла</a:t>
            </a:r>
            <a:r>
              <a:rPr lang="ru-RU" dirty="0"/>
              <a:t> сторона і </a:t>
            </a:r>
            <a:r>
              <a:rPr lang="ru-RU" dirty="0" err="1"/>
              <a:t>далі</a:t>
            </a:r>
            <a:r>
              <a:rPr lang="ru-RU" dirty="0"/>
              <a:t> </a:t>
            </a:r>
            <a:r>
              <a:rPr lang="ru-RU" dirty="0" err="1"/>
              <a:t>зазнає</a:t>
            </a:r>
            <a:r>
              <a:rPr lang="ru-RU" dirty="0"/>
              <a:t> </a:t>
            </a:r>
            <a:r>
              <a:rPr lang="ru-RU" dirty="0" err="1"/>
              <a:t>значних</a:t>
            </a:r>
            <a:r>
              <a:rPr lang="ru-RU" dirty="0"/>
              <a:t> </a:t>
            </a:r>
            <a:r>
              <a:rPr lang="ru-RU" dirty="0" err="1"/>
              <a:t>негативних</a:t>
            </a:r>
            <a:r>
              <a:rPr lang="ru-RU" dirty="0"/>
              <a:t> </a:t>
            </a:r>
            <a:r>
              <a:rPr lang="ru-RU" dirty="0" err="1"/>
              <a:t>наслідків</a:t>
            </a:r>
            <a:r>
              <a:rPr lang="ru-RU" dirty="0"/>
              <a:t> </a:t>
            </a:r>
            <a:r>
              <a:rPr lang="ru-RU" dirty="0" err="1"/>
              <a:t>рішення</a:t>
            </a:r>
            <a:r>
              <a:rPr lang="ru-RU" dirty="0"/>
              <a:t>, </a:t>
            </a:r>
            <a:r>
              <a:rPr lang="ru-RU" dirty="0" err="1"/>
              <a:t>ухваленого</a:t>
            </a:r>
            <a:r>
              <a:rPr lang="ru-RU" dirty="0"/>
              <a:t> на </a:t>
            </a:r>
            <a:r>
              <a:rPr lang="ru-RU" dirty="0" err="1"/>
              <a:t>національному</a:t>
            </a:r>
            <a:r>
              <a:rPr lang="ru-RU" dirty="0"/>
              <a:t> </a:t>
            </a:r>
            <a:r>
              <a:rPr lang="ru-RU" dirty="0" err="1"/>
              <a:t>рівні</a:t>
            </a:r>
            <a:r>
              <a:rPr lang="ru-RU" dirty="0" smtClean="0"/>
              <a:t>.</a:t>
            </a:r>
          </a:p>
          <a:p>
            <a:pPr marL="0" indent="0" algn="just">
              <a:buNone/>
            </a:pPr>
            <a:r>
              <a:rPr lang="ru-RU" dirty="0"/>
              <a:t>20.3</a:t>
            </a:r>
            <a:r>
              <a:rPr lang="ru-RU" dirty="0" smtClean="0"/>
              <a:t>.</a:t>
            </a:r>
            <a:r>
              <a:rPr lang="ru-RU" dirty="0"/>
              <a:t> </a:t>
            </a:r>
            <a:r>
              <a:rPr lang="ru-RU" dirty="0" err="1"/>
              <a:t>Негативних</a:t>
            </a:r>
            <a:r>
              <a:rPr lang="ru-RU" dirty="0"/>
              <a:t> </a:t>
            </a:r>
            <a:r>
              <a:rPr lang="ru-RU" dirty="0" err="1"/>
              <a:t>наслідків</a:t>
            </a:r>
            <a:r>
              <a:rPr lang="ru-RU" dirty="0"/>
              <a:t> через </a:t>
            </a:r>
            <a:r>
              <a:rPr lang="ru-RU" dirty="0" err="1"/>
              <a:t>констатовані</a:t>
            </a:r>
            <a:r>
              <a:rPr lang="ru-RU" dirty="0"/>
              <a:t> ЄСПЛ </a:t>
            </a:r>
            <a:r>
              <a:rPr lang="ru-RU" dirty="0" err="1"/>
              <a:t>порушення</a:t>
            </a:r>
            <a:r>
              <a:rPr lang="ru-RU" dirty="0"/>
              <a:t> ОСОБА_4 </a:t>
            </a:r>
            <a:r>
              <a:rPr lang="ru-RU" dirty="0" err="1"/>
              <a:t>вже</a:t>
            </a:r>
            <a:r>
              <a:rPr lang="ru-RU" dirty="0"/>
              <a:t> не </a:t>
            </a:r>
            <a:r>
              <a:rPr lang="ru-RU" dirty="0" err="1"/>
              <a:t>зазнає</a:t>
            </a:r>
            <a:r>
              <a:rPr lang="ru-RU" dirty="0"/>
              <a:t>, а </a:t>
            </a:r>
            <a:r>
              <a:rPr lang="ru-RU" dirty="0" err="1"/>
              <a:t>отже</a:t>
            </a:r>
            <a:r>
              <a:rPr lang="ru-RU" dirty="0"/>
              <a:t>, </a:t>
            </a:r>
            <a:r>
              <a:rPr lang="ru-RU" dirty="0" err="1"/>
              <a:t>такий</a:t>
            </a:r>
            <a:r>
              <a:rPr lang="ru-RU" dirty="0"/>
              <a:t> </a:t>
            </a:r>
            <a:r>
              <a:rPr lang="ru-RU" dirty="0" err="1"/>
              <a:t>додатковий</a:t>
            </a:r>
            <a:r>
              <a:rPr lang="ru-RU" dirty="0"/>
              <a:t> </a:t>
            </a:r>
            <a:r>
              <a:rPr lang="ru-RU" dirty="0" err="1"/>
              <a:t>захід</a:t>
            </a:r>
            <a:r>
              <a:rPr lang="ru-RU" dirty="0"/>
              <a:t> </a:t>
            </a:r>
            <a:r>
              <a:rPr lang="ru-RU" dirty="0" err="1"/>
              <a:t>індивідуального</a:t>
            </a:r>
            <a:r>
              <a:rPr lang="ru-RU" dirty="0"/>
              <a:t> характеру як </a:t>
            </a:r>
            <a:r>
              <a:rPr lang="ru-RU" dirty="0" err="1"/>
              <a:t>повторний</a:t>
            </a:r>
            <a:r>
              <a:rPr lang="ru-RU" dirty="0"/>
              <a:t> </a:t>
            </a:r>
            <a:r>
              <a:rPr lang="ru-RU" dirty="0" err="1"/>
              <a:t>розгляд</a:t>
            </a:r>
            <a:r>
              <a:rPr lang="ru-RU" dirty="0"/>
              <a:t> </a:t>
            </a:r>
            <a:r>
              <a:rPr lang="ru-RU" dirty="0" err="1"/>
              <a:t>його</a:t>
            </a:r>
            <a:r>
              <a:rPr lang="ru-RU" dirty="0"/>
              <a:t> </a:t>
            </a:r>
            <a:r>
              <a:rPr lang="ru-RU" dirty="0" err="1"/>
              <a:t>справи</a:t>
            </a:r>
            <a:r>
              <a:rPr lang="ru-RU" dirty="0"/>
              <a:t> не є </a:t>
            </a:r>
            <a:r>
              <a:rPr lang="ru-RU" dirty="0" err="1"/>
              <a:t>адекватним</a:t>
            </a:r>
            <a:r>
              <a:rPr lang="ru-RU" dirty="0"/>
              <a:t> способом </a:t>
            </a:r>
            <a:r>
              <a:rPr lang="ru-RU" dirty="0" err="1" smtClean="0"/>
              <a:t>поновлення</a:t>
            </a:r>
            <a:r>
              <a:rPr lang="ru-RU" dirty="0" smtClean="0"/>
              <a:t> </a:t>
            </a:r>
            <a:r>
              <a:rPr lang="ru-RU" dirty="0" err="1"/>
              <a:t>його</a:t>
            </a:r>
            <a:r>
              <a:rPr lang="ru-RU" dirty="0"/>
              <a:t> прав</a:t>
            </a:r>
            <a:r>
              <a:rPr lang="ru-RU" dirty="0" smtClean="0"/>
              <a:t>.</a:t>
            </a:r>
          </a:p>
          <a:p>
            <a:pPr marL="0" indent="0" algn="just">
              <a:buNone/>
            </a:pPr>
            <a:r>
              <a:rPr lang="ru-RU" dirty="0" smtClean="0"/>
              <a:t>21.</a:t>
            </a:r>
            <a:r>
              <a:rPr lang="ru-RU" dirty="0"/>
              <a:t> </a:t>
            </a:r>
            <a:r>
              <a:rPr lang="ru-RU" dirty="0" err="1" smtClean="0"/>
              <a:t>Позиція</a:t>
            </a:r>
            <a:r>
              <a:rPr lang="ru-RU" dirty="0" smtClean="0"/>
              <a:t> </a:t>
            </a:r>
            <a:r>
              <a:rPr lang="ru-RU" dirty="0" err="1"/>
              <a:t>Великої</a:t>
            </a:r>
            <a:r>
              <a:rPr lang="ru-RU" dirty="0"/>
              <a:t> </a:t>
            </a:r>
            <a:r>
              <a:rPr lang="ru-RU" dirty="0" err="1"/>
              <a:t>Палати</a:t>
            </a:r>
            <a:r>
              <a:rPr lang="ru-RU" dirty="0"/>
              <a:t> Верховного суду </a:t>
            </a:r>
            <a:r>
              <a:rPr lang="ru-RU" dirty="0" err="1"/>
              <a:t>щодо</a:t>
            </a:r>
            <a:r>
              <a:rPr lang="ru-RU" dirty="0"/>
              <a:t> </a:t>
            </a:r>
            <a:r>
              <a:rPr lang="ru-RU" dirty="0" err="1"/>
              <a:t>визначення</a:t>
            </a:r>
            <a:r>
              <a:rPr lang="ru-RU" dirty="0"/>
              <a:t> того, </a:t>
            </a:r>
            <a:r>
              <a:rPr lang="ru-RU" dirty="0" err="1"/>
              <a:t>чи</a:t>
            </a:r>
            <a:r>
              <a:rPr lang="ru-RU" dirty="0"/>
              <a:t> </a:t>
            </a:r>
            <a:r>
              <a:rPr lang="ru-RU" dirty="0" err="1"/>
              <a:t>рішення</a:t>
            </a:r>
            <a:r>
              <a:rPr lang="ru-RU" dirty="0"/>
              <a:t> ЄСПЛ </a:t>
            </a:r>
            <a:r>
              <a:rPr lang="ru-RU" dirty="0" err="1"/>
              <a:t>спонукає</a:t>
            </a:r>
            <a:r>
              <a:rPr lang="ru-RU" dirty="0"/>
              <a:t> до </a:t>
            </a:r>
            <a:r>
              <a:rPr lang="ru-RU" dirty="0" err="1"/>
              <a:t>висновку</a:t>
            </a:r>
            <a:r>
              <a:rPr lang="ru-RU" dirty="0"/>
              <a:t>, </a:t>
            </a:r>
            <a:r>
              <a:rPr lang="ru-RU" dirty="0" err="1"/>
              <a:t>що</a:t>
            </a:r>
            <a:r>
              <a:rPr lang="ru-RU" dirty="0"/>
              <a:t> </a:t>
            </a:r>
            <a:r>
              <a:rPr lang="ru-RU" dirty="0" err="1"/>
              <a:t>оскаржене</a:t>
            </a:r>
            <a:r>
              <a:rPr lang="ru-RU" dirty="0"/>
              <a:t> </a:t>
            </a:r>
            <a:r>
              <a:rPr lang="ru-RU" dirty="0" err="1"/>
              <a:t>рішення</a:t>
            </a:r>
            <a:r>
              <a:rPr lang="ru-RU" dirty="0"/>
              <a:t> </a:t>
            </a:r>
            <a:r>
              <a:rPr lang="ru-RU" dirty="0" err="1"/>
              <a:t>національного</a:t>
            </a:r>
            <a:r>
              <a:rPr lang="ru-RU" dirty="0"/>
              <a:t> суду </a:t>
            </a:r>
            <a:r>
              <a:rPr lang="ru-RU" dirty="0" err="1"/>
              <a:t>суперечить</a:t>
            </a:r>
            <a:r>
              <a:rPr lang="ru-RU" dirty="0"/>
              <a:t> </a:t>
            </a:r>
            <a:r>
              <a:rPr lang="ru-RU" dirty="0" err="1"/>
              <a:t>Конвенції</a:t>
            </a:r>
            <a:r>
              <a:rPr lang="ru-RU" dirty="0"/>
              <a:t> по </a:t>
            </a:r>
            <a:r>
              <a:rPr lang="ru-RU" dirty="0" err="1"/>
              <a:t>суті</a:t>
            </a:r>
            <a:r>
              <a:rPr lang="ru-RU" dirty="0"/>
              <a:t> </a:t>
            </a:r>
            <a:r>
              <a:rPr lang="ru-RU" dirty="0" err="1"/>
              <a:t>або</a:t>
            </a:r>
            <a:r>
              <a:rPr lang="ru-RU" dirty="0"/>
              <a:t> в </a:t>
            </a:r>
            <a:r>
              <a:rPr lang="ru-RU" dirty="0" err="1"/>
              <a:t>основі</a:t>
            </a:r>
            <a:r>
              <a:rPr lang="ru-RU" dirty="0"/>
              <a:t> </a:t>
            </a:r>
            <a:r>
              <a:rPr lang="ru-RU" dirty="0" err="1"/>
              <a:t>визнаного</a:t>
            </a:r>
            <a:r>
              <a:rPr lang="ru-RU" dirty="0"/>
              <a:t> </a:t>
            </a:r>
            <a:r>
              <a:rPr lang="ru-RU" dirty="0" err="1"/>
              <a:t>порушення</a:t>
            </a:r>
            <a:r>
              <a:rPr lang="ru-RU" dirty="0"/>
              <a:t> </a:t>
            </a:r>
            <a:r>
              <a:rPr lang="ru-RU" dirty="0" err="1"/>
              <a:t>були</a:t>
            </a:r>
            <a:r>
              <a:rPr lang="ru-RU" dirty="0"/>
              <a:t> </a:t>
            </a:r>
            <a:r>
              <a:rPr lang="ru-RU" dirty="0" err="1"/>
              <a:t>суттєві</a:t>
            </a:r>
            <a:r>
              <a:rPr lang="ru-RU" dirty="0"/>
              <a:t> </a:t>
            </a:r>
            <a:r>
              <a:rPr lang="ru-RU" dirty="0" err="1"/>
              <a:t>процедурні</a:t>
            </a:r>
            <a:r>
              <a:rPr lang="ru-RU" dirty="0"/>
              <a:t> </a:t>
            </a:r>
            <a:r>
              <a:rPr lang="ru-RU" dirty="0" err="1"/>
              <a:t>помилки</a:t>
            </a:r>
            <a:r>
              <a:rPr lang="ru-RU" dirty="0"/>
              <a:t> </a:t>
            </a:r>
            <a:r>
              <a:rPr lang="ru-RU" dirty="0" err="1"/>
              <a:t>чи</a:t>
            </a:r>
            <a:r>
              <a:rPr lang="ru-RU" dirty="0"/>
              <a:t> </a:t>
            </a:r>
            <a:r>
              <a:rPr lang="ru-RU" dirty="0" err="1"/>
              <a:t>недоліки</a:t>
            </a:r>
            <a:r>
              <a:rPr lang="ru-RU" dirty="0"/>
              <a:t>, </a:t>
            </a:r>
            <a:r>
              <a:rPr lang="ru-RU" dirty="0" err="1"/>
              <a:t>які</a:t>
            </a:r>
            <a:r>
              <a:rPr lang="ru-RU" dirty="0"/>
              <a:t> </a:t>
            </a:r>
            <a:r>
              <a:rPr lang="ru-RU" dirty="0" err="1"/>
              <a:t>ставлять</a:t>
            </a:r>
            <a:r>
              <a:rPr lang="ru-RU" dirty="0"/>
              <a:t> </a:t>
            </a:r>
            <a:r>
              <a:rPr lang="ru-RU" dirty="0" err="1"/>
              <a:t>під</a:t>
            </a:r>
            <a:r>
              <a:rPr lang="ru-RU" dirty="0"/>
              <a:t> </a:t>
            </a:r>
            <a:r>
              <a:rPr lang="ru-RU" dirty="0" err="1"/>
              <a:t>серйозний</a:t>
            </a:r>
            <a:r>
              <a:rPr lang="ru-RU" dirty="0"/>
              <a:t> </a:t>
            </a:r>
            <a:r>
              <a:rPr lang="ru-RU" dirty="0" err="1"/>
              <a:t>сумнів</a:t>
            </a:r>
            <a:r>
              <a:rPr lang="ru-RU" dirty="0"/>
              <a:t> результат </a:t>
            </a:r>
            <a:r>
              <a:rPr lang="ru-RU" dirty="0" err="1"/>
              <a:t>оскарженого</a:t>
            </a:r>
            <a:r>
              <a:rPr lang="ru-RU" dirty="0"/>
              <a:t> </a:t>
            </a:r>
            <a:r>
              <a:rPr lang="ru-RU" dirty="0" err="1"/>
              <a:t>провадження</a:t>
            </a:r>
            <a:r>
              <a:rPr lang="ru-RU" dirty="0"/>
              <a:t> на </a:t>
            </a:r>
            <a:r>
              <a:rPr lang="ru-RU" dirty="0" err="1"/>
              <a:t>національному</a:t>
            </a:r>
            <a:r>
              <a:rPr lang="ru-RU" dirty="0"/>
              <a:t> </a:t>
            </a:r>
            <a:r>
              <a:rPr lang="ru-RU" dirty="0" err="1"/>
              <a:t>рівні</a:t>
            </a:r>
            <a:r>
              <a:rPr lang="ru-RU" dirty="0"/>
              <a:t>.</a:t>
            </a:r>
            <a:endParaRPr lang="en-US" dirty="0"/>
          </a:p>
        </p:txBody>
      </p:sp>
    </p:spTree>
    <p:extLst>
      <p:ext uri="{BB962C8B-B14F-4D97-AF65-F5344CB8AC3E}">
        <p14:creationId xmlns:p14="http://schemas.microsoft.com/office/powerpoint/2010/main" val="750859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96944" cy="6192688"/>
          </a:xfrm>
        </p:spPr>
        <p:txBody>
          <a:bodyPr>
            <a:normAutofit fontScale="70000" lnSpcReduction="20000"/>
          </a:bodyPr>
          <a:lstStyle/>
          <a:p>
            <a:pPr marL="0" indent="0" algn="ctr">
              <a:buNone/>
            </a:pPr>
            <a:r>
              <a:rPr lang="uk-UA" sz="2800" b="1" dirty="0"/>
              <a:t>Постанова ВП ВС від </a:t>
            </a:r>
            <a:r>
              <a:rPr lang="ru-RU" sz="2800" b="1" dirty="0"/>
              <a:t>13 </a:t>
            </a:r>
            <a:r>
              <a:rPr lang="ru-RU" sz="2800" b="1" dirty="0" err="1"/>
              <a:t>березня</a:t>
            </a:r>
            <a:r>
              <a:rPr lang="ru-RU" sz="2800" b="1" dirty="0"/>
              <a:t> 2019 року, справа № </a:t>
            </a:r>
            <a:r>
              <a:rPr lang="en-US" sz="2800" b="1" dirty="0"/>
              <a:t>813/1596/18</a:t>
            </a:r>
            <a:endParaRPr lang="ru-RU" sz="2800" b="1" dirty="0"/>
          </a:p>
          <a:p>
            <a:pPr marL="0" indent="0">
              <a:buNone/>
            </a:pPr>
            <a:endParaRPr lang="uk-UA" dirty="0" smtClean="0"/>
          </a:p>
          <a:p>
            <a:pPr marL="0" indent="0" algn="just">
              <a:buNone/>
            </a:pPr>
            <a:r>
              <a:rPr lang="ru-RU" dirty="0" err="1"/>
              <a:t>Слідчий</a:t>
            </a:r>
            <a:r>
              <a:rPr lang="ru-RU" dirty="0"/>
              <a:t>, прокурор, </a:t>
            </a:r>
            <a:r>
              <a:rPr lang="ru-RU" dirty="0" err="1"/>
              <a:t>інша</a:t>
            </a:r>
            <a:r>
              <a:rPr lang="ru-RU" dirty="0"/>
              <a:t> </a:t>
            </a:r>
            <a:r>
              <a:rPr lang="ru-RU" dirty="0" err="1"/>
              <a:t>службова</a:t>
            </a:r>
            <a:r>
              <a:rPr lang="ru-RU" dirty="0"/>
              <a:t> особа, </a:t>
            </a:r>
            <a:r>
              <a:rPr lang="ru-RU" dirty="0" err="1"/>
              <a:t>уповноважена</a:t>
            </a:r>
            <a:r>
              <a:rPr lang="ru-RU" dirty="0"/>
              <a:t> на </a:t>
            </a:r>
            <a:r>
              <a:rPr lang="ru-RU" dirty="0" err="1"/>
              <a:t>прийняття</a:t>
            </a:r>
            <a:r>
              <a:rPr lang="ru-RU" dirty="0"/>
              <a:t> та </a:t>
            </a:r>
            <a:r>
              <a:rPr lang="ru-RU" dirty="0" err="1"/>
              <a:t>реєстрацію</a:t>
            </a:r>
            <a:r>
              <a:rPr lang="ru-RU" dirty="0"/>
              <a:t> </a:t>
            </a:r>
            <a:r>
              <a:rPr lang="ru-RU" dirty="0" err="1"/>
              <a:t>заяв</a:t>
            </a:r>
            <a:r>
              <a:rPr lang="ru-RU" dirty="0"/>
              <a:t> і </a:t>
            </a:r>
            <a:r>
              <a:rPr lang="ru-RU" dirty="0" err="1"/>
              <a:t>повідомлень</a:t>
            </a:r>
            <a:r>
              <a:rPr lang="ru-RU" dirty="0"/>
              <a:t> про </a:t>
            </a:r>
            <a:r>
              <a:rPr lang="ru-RU" dirty="0" err="1"/>
              <a:t>кримінальні</a:t>
            </a:r>
            <a:r>
              <a:rPr lang="ru-RU" dirty="0"/>
              <a:t> </a:t>
            </a:r>
            <a:r>
              <a:rPr lang="ru-RU" dirty="0" err="1"/>
              <a:t>правопорушення</a:t>
            </a:r>
            <a:r>
              <a:rPr lang="ru-RU" dirty="0"/>
              <a:t>, </a:t>
            </a:r>
            <a:r>
              <a:rPr lang="ru-RU" dirty="0" err="1"/>
              <a:t>зобов'язані</a:t>
            </a:r>
            <a:r>
              <a:rPr lang="ru-RU" dirty="0"/>
              <a:t> </a:t>
            </a:r>
            <a:r>
              <a:rPr lang="ru-RU" dirty="0" err="1"/>
              <a:t>прийняти</a:t>
            </a:r>
            <a:r>
              <a:rPr lang="ru-RU" dirty="0"/>
              <a:t> та </a:t>
            </a:r>
            <a:r>
              <a:rPr lang="ru-RU" dirty="0" err="1"/>
              <a:t>зареєструвати</a:t>
            </a:r>
            <a:r>
              <a:rPr lang="ru-RU" dirty="0"/>
              <a:t> </a:t>
            </a:r>
            <a:r>
              <a:rPr lang="ru-RU" dirty="0" err="1"/>
              <a:t>таку</a:t>
            </a:r>
            <a:r>
              <a:rPr lang="ru-RU" dirty="0"/>
              <a:t> </a:t>
            </a:r>
            <a:r>
              <a:rPr lang="ru-RU" dirty="0" err="1"/>
              <a:t>заяву</a:t>
            </a:r>
            <a:r>
              <a:rPr lang="ru-RU" dirty="0"/>
              <a:t> </a:t>
            </a:r>
            <a:r>
              <a:rPr lang="ru-RU" dirty="0" err="1"/>
              <a:t>чи</a:t>
            </a:r>
            <a:r>
              <a:rPr lang="ru-RU" dirty="0"/>
              <a:t> </a:t>
            </a:r>
            <a:r>
              <a:rPr lang="ru-RU" dirty="0" err="1"/>
              <a:t>повідомлення</a:t>
            </a:r>
            <a:r>
              <a:rPr lang="ru-RU" dirty="0"/>
              <a:t>. </a:t>
            </a:r>
            <a:r>
              <a:rPr lang="ru-RU" dirty="0" err="1"/>
              <a:t>Відмова</a:t>
            </a:r>
            <a:r>
              <a:rPr lang="ru-RU" dirty="0"/>
              <a:t> у </a:t>
            </a:r>
            <a:r>
              <a:rPr lang="ru-RU" dirty="0" err="1"/>
              <a:t>прийнятті</a:t>
            </a:r>
            <a:r>
              <a:rPr lang="ru-RU" dirty="0"/>
              <a:t> та </a:t>
            </a:r>
            <a:r>
              <a:rPr lang="ru-RU" dirty="0" err="1"/>
              <a:t>реєстрації</a:t>
            </a:r>
            <a:r>
              <a:rPr lang="ru-RU" dirty="0"/>
              <a:t> заяви </a:t>
            </a:r>
            <a:r>
              <a:rPr lang="ru-RU" dirty="0" err="1"/>
              <a:t>чи</a:t>
            </a:r>
            <a:r>
              <a:rPr lang="ru-RU" dirty="0"/>
              <a:t> </a:t>
            </a:r>
            <a:r>
              <a:rPr lang="ru-RU" dirty="0" err="1"/>
              <a:t>повідомлення</a:t>
            </a:r>
            <a:r>
              <a:rPr lang="ru-RU" dirty="0"/>
              <a:t> про </a:t>
            </a:r>
            <a:r>
              <a:rPr lang="ru-RU" dirty="0" err="1"/>
              <a:t>кримінальне</a:t>
            </a:r>
            <a:r>
              <a:rPr lang="ru-RU" dirty="0"/>
              <a:t> </a:t>
            </a:r>
            <a:r>
              <a:rPr lang="ru-RU" dirty="0" err="1"/>
              <a:t>правопорушення</a:t>
            </a:r>
            <a:r>
              <a:rPr lang="ru-RU" dirty="0"/>
              <a:t> не </a:t>
            </a:r>
            <a:r>
              <a:rPr lang="ru-RU" dirty="0" err="1"/>
              <a:t>допускається</a:t>
            </a:r>
            <a:r>
              <a:rPr lang="ru-RU" dirty="0"/>
              <a:t>.</a:t>
            </a:r>
          </a:p>
          <a:p>
            <a:pPr marL="0" indent="0" algn="just">
              <a:buNone/>
            </a:pPr>
            <a:r>
              <a:rPr lang="ru-RU" dirty="0" err="1"/>
              <a:t>Відповідно</a:t>
            </a:r>
            <a:r>
              <a:rPr lang="ru-RU" dirty="0"/>
              <a:t> до пункту 1 </a:t>
            </a:r>
            <a:r>
              <a:rPr lang="ru-RU" dirty="0" err="1"/>
              <a:t>частини</a:t>
            </a:r>
            <a:r>
              <a:rPr lang="ru-RU" dirty="0"/>
              <a:t> </a:t>
            </a:r>
            <a:r>
              <a:rPr lang="ru-RU" dirty="0" err="1"/>
              <a:t>першої</a:t>
            </a:r>
            <a:r>
              <a:rPr lang="ru-RU" dirty="0"/>
              <a:t> </a:t>
            </a:r>
            <a:r>
              <a:rPr lang="ru-RU" dirty="0" err="1">
                <a:hlinkClick r:id="rId2" tooltip="Кримінальний процесуальний кодекс України; нормативно-правовий акт № 4651-VI від 13.04.2012"/>
              </a:rPr>
              <a:t>статті</a:t>
            </a:r>
            <a:r>
              <a:rPr lang="ru-RU" dirty="0">
                <a:hlinkClick r:id="rId2" tooltip="Кримінальний процесуальний кодекс України; нормативно-правовий акт № 4651-VI від 13.04.2012"/>
              </a:rPr>
              <a:t> 303 КПК</a:t>
            </a:r>
            <a:r>
              <a:rPr lang="ru-RU" dirty="0"/>
              <a:t> на </a:t>
            </a:r>
            <a:r>
              <a:rPr lang="ru-RU" dirty="0" err="1"/>
              <a:t>досудовому</a:t>
            </a:r>
            <a:r>
              <a:rPr lang="ru-RU" dirty="0"/>
              <a:t> </a:t>
            </a:r>
            <a:r>
              <a:rPr lang="ru-RU" dirty="0" err="1"/>
              <a:t>провадженні</a:t>
            </a:r>
            <a:r>
              <a:rPr lang="ru-RU" dirty="0"/>
              <a:t> </a:t>
            </a:r>
            <a:r>
              <a:rPr lang="ru-RU" dirty="0" err="1"/>
              <a:t>можуть</a:t>
            </a:r>
            <a:r>
              <a:rPr lang="ru-RU" dirty="0"/>
              <a:t> бути </a:t>
            </a:r>
            <a:r>
              <a:rPr lang="ru-RU" dirty="0" err="1"/>
              <a:t>оскаржені</a:t>
            </a:r>
            <a:r>
              <a:rPr lang="ru-RU" dirty="0"/>
              <a:t> </a:t>
            </a:r>
            <a:r>
              <a:rPr lang="ru-RU" dirty="0" err="1"/>
              <a:t>такі</a:t>
            </a:r>
            <a:r>
              <a:rPr lang="ru-RU" dirty="0"/>
              <a:t> </a:t>
            </a:r>
            <a:r>
              <a:rPr lang="ru-RU" dirty="0" err="1"/>
              <a:t>рішення</a:t>
            </a:r>
            <a:r>
              <a:rPr lang="ru-RU" dirty="0"/>
              <a:t>, </a:t>
            </a:r>
            <a:r>
              <a:rPr lang="ru-RU" dirty="0" err="1"/>
              <a:t>дії</a:t>
            </a:r>
            <a:r>
              <a:rPr lang="ru-RU" dirty="0"/>
              <a:t> </a:t>
            </a:r>
            <a:r>
              <a:rPr lang="ru-RU" dirty="0" err="1"/>
              <a:t>чи</a:t>
            </a:r>
            <a:r>
              <a:rPr lang="ru-RU" dirty="0"/>
              <a:t> </a:t>
            </a:r>
            <a:r>
              <a:rPr lang="ru-RU" dirty="0" err="1"/>
              <a:t>бездіяльність</a:t>
            </a:r>
            <a:r>
              <a:rPr lang="ru-RU" dirty="0"/>
              <a:t> </a:t>
            </a:r>
            <a:r>
              <a:rPr lang="ru-RU" dirty="0" err="1"/>
              <a:t>слідчого</a:t>
            </a:r>
            <a:r>
              <a:rPr lang="ru-RU" dirty="0"/>
              <a:t> </a:t>
            </a:r>
            <a:r>
              <a:rPr lang="ru-RU" dirty="0" err="1"/>
              <a:t>або</a:t>
            </a:r>
            <a:r>
              <a:rPr lang="ru-RU" dirty="0"/>
              <a:t> прокурора: </a:t>
            </a:r>
            <a:r>
              <a:rPr lang="ru-RU" dirty="0" err="1"/>
              <a:t>бездіяльність</a:t>
            </a:r>
            <a:r>
              <a:rPr lang="ru-RU" dirty="0"/>
              <a:t> </a:t>
            </a:r>
            <a:r>
              <a:rPr lang="ru-RU" dirty="0" err="1"/>
              <a:t>слідчого</a:t>
            </a:r>
            <a:r>
              <a:rPr lang="ru-RU" dirty="0"/>
              <a:t>, прокурора, яка </a:t>
            </a:r>
            <a:r>
              <a:rPr lang="ru-RU" dirty="0" err="1"/>
              <a:t>полягає</a:t>
            </a:r>
            <a:r>
              <a:rPr lang="ru-RU" dirty="0"/>
              <a:t> у </a:t>
            </a:r>
            <a:r>
              <a:rPr lang="ru-RU" dirty="0" err="1"/>
              <a:t>невнесенні</a:t>
            </a:r>
            <a:r>
              <a:rPr lang="ru-RU" dirty="0"/>
              <a:t> </a:t>
            </a:r>
            <a:r>
              <a:rPr lang="ru-RU" dirty="0" err="1"/>
              <a:t>відомостей</a:t>
            </a:r>
            <a:r>
              <a:rPr lang="ru-RU" dirty="0"/>
              <a:t> про </a:t>
            </a:r>
            <a:r>
              <a:rPr lang="ru-RU" dirty="0" err="1"/>
              <a:t>кримінальне</a:t>
            </a:r>
            <a:r>
              <a:rPr lang="ru-RU" dirty="0"/>
              <a:t> </a:t>
            </a:r>
            <a:r>
              <a:rPr lang="ru-RU" dirty="0" err="1"/>
              <a:t>правопорушення</a:t>
            </a:r>
            <a:r>
              <a:rPr lang="ru-RU" dirty="0"/>
              <a:t> до ЄРДР </a:t>
            </a:r>
            <a:r>
              <a:rPr lang="ru-RU" dirty="0" err="1"/>
              <a:t>після</a:t>
            </a:r>
            <a:r>
              <a:rPr lang="ru-RU" dirty="0"/>
              <a:t> </a:t>
            </a:r>
            <a:r>
              <a:rPr lang="ru-RU" dirty="0" err="1"/>
              <a:t>отримання</a:t>
            </a:r>
            <a:r>
              <a:rPr lang="ru-RU" dirty="0"/>
              <a:t> заяви </a:t>
            </a:r>
            <a:r>
              <a:rPr lang="ru-RU" dirty="0" err="1"/>
              <a:t>чи</a:t>
            </a:r>
            <a:r>
              <a:rPr lang="ru-RU" dirty="0"/>
              <a:t> </a:t>
            </a:r>
            <a:r>
              <a:rPr lang="ru-RU" dirty="0" err="1"/>
              <a:t>повідомлення</a:t>
            </a:r>
            <a:r>
              <a:rPr lang="ru-RU" dirty="0"/>
              <a:t> про </a:t>
            </a:r>
            <a:r>
              <a:rPr lang="ru-RU" dirty="0" err="1"/>
              <a:t>кримінальне</a:t>
            </a:r>
            <a:r>
              <a:rPr lang="ru-RU" dirty="0"/>
              <a:t> </a:t>
            </a:r>
            <a:r>
              <a:rPr lang="ru-RU" dirty="0" err="1"/>
              <a:t>правопорушення</a:t>
            </a:r>
            <a:r>
              <a:rPr lang="ru-RU" dirty="0"/>
              <a:t>, у </a:t>
            </a:r>
            <a:r>
              <a:rPr lang="ru-RU" dirty="0" err="1"/>
              <a:t>неповерненні</a:t>
            </a:r>
            <a:r>
              <a:rPr lang="ru-RU" dirty="0"/>
              <a:t> </a:t>
            </a:r>
            <a:r>
              <a:rPr lang="ru-RU" dirty="0" err="1"/>
              <a:t>тимчасово</a:t>
            </a:r>
            <a:r>
              <a:rPr lang="ru-RU" dirty="0"/>
              <a:t> </a:t>
            </a:r>
            <a:r>
              <a:rPr lang="ru-RU" dirty="0" err="1"/>
              <a:t>вилученого</a:t>
            </a:r>
            <a:r>
              <a:rPr lang="ru-RU" dirty="0"/>
              <a:t> майна </a:t>
            </a:r>
            <a:r>
              <a:rPr lang="ru-RU" dirty="0" err="1"/>
              <a:t>згідно</a:t>
            </a:r>
            <a:r>
              <a:rPr lang="ru-RU" dirty="0"/>
              <a:t> з </a:t>
            </a:r>
            <a:r>
              <a:rPr lang="ru-RU" dirty="0" err="1"/>
              <a:t>вимогами</a:t>
            </a:r>
            <a:r>
              <a:rPr lang="ru-RU" dirty="0"/>
              <a:t> </a:t>
            </a:r>
            <a:r>
              <a:rPr lang="ru-RU" dirty="0" err="1">
                <a:hlinkClick r:id="rId3" tooltip="Кримінальний процесуальний кодекс України; нормативно-правовий акт № 4651-VI від 13.04.2012"/>
              </a:rPr>
              <a:t>статті</a:t>
            </a:r>
            <a:r>
              <a:rPr lang="ru-RU" dirty="0">
                <a:hlinkClick r:id="rId3" tooltip="Кримінальний процесуальний кодекс України; нормативно-правовий акт № 4651-VI від 13.04.2012"/>
              </a:rPr>
              <a:t> 169 </a:t>
            </a:r>
            <a:r>
              <a:rPr lang="ru-RU" dirty="0" err="1">
                <a:hlinkClick r:id="rId3" tooltip="Кримінальний процесуальний кодекс України; нормативно-правовий акт № 4651-VI від 13.04.2012"/>
              </a:rPr>
              <a:t>цього</a:t>
            </a:r>
            <a:r>
              <a:rPr lang="ru-RU" dirty="0">
                <a:hlinkClick r:id="rId3" tooltip="Кримінальний процесуальний кодекс України; нормативно-правовий акт № 4651-VI від 13.04.2012"/>
              </a:rPr>
              <a:t> Кодексу</a:t>
            </a:r>
            <a:r>
              <a:rPr lang="ru-RU" dirty="0"/>
              <a:t>, а </a:t>
            </a:r>
            <a:r>
              <a:rPr lang="ru-RU" dirty="0" err="1"/>
              <a:t>також</a:t>
            </a:r>
            <a:r>
              <a:rPr lang="ru-RU" dirty="0"/>
              <a:t> у </a:t>
            </a:r>
            <a:r>
              <a:rPr lang="ru-RU" dirty="0" err="1"/>
              <a:t>нездійсненні</a:t>
            </a:r>
            <a:r>
              <a:rPr lang="ru-RU" dirty="0"/>
              <a:t> </a:t>
            </a:r>
            <a:r>
              <a:rPr lang="ru-RU" dirty="0" err="1"/>
              <a:t>інших</a:t>
            </a:r>
            <a:r>
              <a:rPr lang="ru-RU" dirty="0"/>
              <a:t> </a:t>
            </a:r>
            <a:r>
              <a:rPr lang="ru-RU" dirty="0" err="1"/>
              <a:t>процесуальних</a:t>
            </a:r>
            <a:r>
              <a:rPr lang="ru-RU" dirty="0"/>
              <a:t> </a:t>
            </a:r>
            <a:r>
              <a:rPr lang="ru-RU" dirty="0" err="1"/>
              <a:t>дій</a:t>
            </a:r>
            <a:r>
              <a:rPr lang="ru-RU" dirty="0"/>
              <a:t>, </a:t>
            </a:r>
            <a:r>
              <a:rPr lang="ru-RU" dirty="0" err="1"/>
              <a:t>які</a:t>
            </a:r>
            <a:r>
              <a:rPr lang="ru-RU" dirty="0"/>
              <a:t> </a:t>
            </a:r>
            <a:r>
              <a:rPr lang="ru-RU" dirty="0" err="1"/>
              <a:t>він</a:t>
            </a:r>
            <a:r>
              <a:rPr lang="ru-RU" dirty="0"/>
              <a:t> </a:t>
            </a:r>
            <a:r>
              <a:rPr lang="ru-RU" dirty="0" err="1"/>
              <a:t>зобов'язаний</a:t>
            </a:r>
            <a:r>
              <a:rPr lang="ru-RU" dirty="0"/>
              <a:t> </a:t>
            </a:r>
            <a:r>
              <a:rPr lang="ru-RU" dirty="0" err="1"/>
              <a:t>вчинити</a:t>
            </a:r>
            <a:r>
              <a:rPr lang="ru-RU" dirty="0"/>
              <a:t> у </a:t>
            </a:r>
            <a:r>
              <a:rPr lang="ru-RU" dirty="0" err="1"/>
              <a:t>визначений</a:t>
            </a:r>
            <a:r>
              <a:rPr lang="ru-RU" dirty="0"/>
              <a:t> </a:t>
            </a:r>
            <a:r>
              <a:rPr lang="ru-RU" dirty="0" err="1"/>
              <a:t>цим</a:t>
            </a:r>
            <a:r>
              <a:rPr lang="ru-RU" dirty="0"/>
              <a:t> Кодексом строк, - </a:t>
            </a:r>
            <a:r>
              <a:rPr lang="ru-RU" dirty="0" err="1"/>
              <a:t>заявником</a:t>
            </a:r>
            <a:r>
              <a:rPr lang="ru-RU" dirty="0"/>
              <a:t>, </a:t>
            </a:r>
            <a:r>
              <a:rPr lang="ru-RU" dirty="0" err="1"/>
              <a:t>потерпілим</a:t>
            </a:r>
            <a:r>
              <a:rPr lang="ru-RU" dirty="0"/>
              <a:t>, </a:t>
            </a:r>
            <a:r>
              <a:rPr lang="ru-RU" dirty="0" err="1"/>
              <a:t>його</a:t>
            </a:r>
            <a:r>
              <a:rPr lang="ru-RU" dirty="0"/>
              <a:t> </a:t>
            </a:r>
            <a:r>
              <a:rPr lang="ru-RU" dirty="0" err="1"/>
              <a:t>представником</a:t>
            </a:r>
            <a:r>
              <a:rPr lang="ru-RU" dirty="0"/>
              <a:t> </a:t>
            </a:r>
            <a:r>
              <a:rPr lang="ru-RU" dirty="0" err="1"/>
              <a:t>чи</a:t>
            </a:r>
            <a:r>
              <a:rPr lang="ru-RU" dirty="0"/>
              <a:t> </a:t>
            </a:r>
            <a:r>
              <a:rPr lang="ru-RU" dirty="0" err="1"/>
              <a:t>законним</a:t>
            </a:r>
            <a:r>
              <a:rPr lang="ru-RU" dirty="0"/>
              <a:t> </a:t>
            </a:r>
            <a:r>
              <a:rPr lang="ru-RU" dirty="0" err="1"/>
              <a:t>представником</a:t>
            </a:r>
            <a:r>
              <a:rPr lang="ru-RU" dirty="0"/>
              <a:t>, </a:t>
            </a:r>
            <a:r>
              <a:rPr lang="ru-RU" dirty="0" err="1"/>
              <a:t>підозрюваним</a:t>
            </a:r>
            <a:r>
              <a:rPr lang="ru-RU" dirty="0"/>
              <a:t>, </a:t>
            </a:r>
            <a:r>
              <a:rPr lang="ru-RU" dirty="0" err="1"/>
              <a:t>його</a:t>
            </a:r>
            <a:r>
              <a:rPr lang="ru-RU" dirty="0"/>
              <a:t> </a:t>
            </a:r>
            <a:r>
              <a:rPr lang="ru-RU" dirty="0" err="1"/>
              <a:t>захисником</a:t>
            </a:r>
            <a:r>
              <a:rPr lang="ru-RU" dirty="0"/>
              <a:t> </a:t>
            </a:r>
            <a:r>
              <a:rPr lang="ru-RU" dirty="0" err="1"/>
              <a:t>чи</a:t>
            </a:r>
            <a:r>
              <a:rPr lang="ru-RU" dirty="0"/>
              <a:t> </a:t>
            </a:r>
            <a:r>
              <a:rPr lang="ru-RU" dirty="0" err="1"/>
              <a:t>законним</a:t>
            </a:r>
            <a:r>
              <a:rPr lang="ru-RU" dirty="0"/>
              <a:t> </a:t>
            </a:r>
            <a:r>
              <a:rPr lang="ru-RU" dirty="0" err="1"/>
              <a:t>представником</a:t>
            </a:r>
            <a:r>
              <a:rPr lang="ru-RU" dirty="0"/>
              <a:t>, </a:t>
            </a:r>
            <a:r>
              <a:rPr lang="ru-RU" dirty="0" err="1"/>
              <a:t>представником</a:t>
            </a:r>
            <a:r>
              <a:rPr lang="ru-RU" dirty="0"/>
              <a:t> </a:t>
            </a:r>
            <a:r>
              <a:rPr lang="ru-RU" dirty="0" err="1"/>
              <a:t>юридичної</a:t>
            </a:r>
            <a:r>
              <a:rPr lang="ru-RU" dirty="0"/>
              <a:t> особи, </a:t>
            </a:r>
            <a:r>
              <a:rPr lang="ru-RU" dirty="0" err="1"/>
              <a:t>щодо</a:t>
            </a:r>
            <a:r>
              <a:rPr lang="ru-RU" dirty="0"/>
              <a:t> </a:t>
            </a:r>
            <a:r>
              <a:rPr lang="ru-RU" dirty="0" err="1"/>
              <a:t>якої</a:t>
            </a:r>
            <a:r>
              <a:rPr lang="ru-RU" dirty="0"/>
              <a:t> </a:t>
            </a:r>
            <a:r>
              <a:rPr lang="ru-RU" dirty="0" err="1"/>
              <a:t>здійснюється</a:t>
            </a:r>
            <a:r>
              <a:rPr lang="ru-RU" dirty="0"/>
              <a:t> </a:t>
            </a:r>
            <a:r>
              <a:rPr lang="ru-RU" dirty="0" err="1"/>
              <a:t>провадження</a:t>
            </a:r>
            <a:r>
              <a:rPr lang="ru-RU" dirty="0"/>
              <a:t>, </a:t>
            </a:r>
            <a:r>
              <a:rPr lang="ru-RU" dirty="0" err="1"/>
              <a:t>володільцем</a:t>
            </a:r>
            <a:r>
              <a:rPr lang="ru-RU" dirty="0"/>
              <a:t> </a:t>
            </a:r>
            <a:r>
              <a:rPr lang="ru-RU" dirty="0" err="1"/>
              <a:t>тимчасово</a:t>
            </a:r>
            <a:r>
              <a:rPr lang="ru-RU" dirty="0"/>
              <a:t> </a:t>
            </a:r>
            <a:r>
              <a:rPr lang="ru-RU" dirty="0" err="1"/>
              <a:t>вилученого</a:t>
            </a:r>
            <a:r>
              <a:rPr lang="ru-RU" dirty="0"/>
              <a:t> майна,</a:t>
            </a:r>
            <a:r>
              <a:rPr lang="ru-RU" b="1" dirty="0"/>
              <a:t> </a:t>
            </a:r>
            <a:r>
              <a:rPr lang="ru-RU" dirty="0" err="1"/>
              <a:t>іншою</a:t>
            </a:r>
            <a:r>
              <a:rPr lang="ru-RU" dirty="0"/>
              <a:t> особою, права </a:t>
            </a:r>
            <a:r>
              <a:rPr lang="ru-RU" dirty="0" err="1"/>
              <a:t>чи</a:t>
            </a:r>
            <a:r>
              <a:rPr lang="ru-RU" dirty="0"/>
              <a:t> </a:t>
            </a:r>
            <a:r>
              <a:rPr lang="ru-RU" dirty="0" err="1"/>
              <a:t>законні</a:t>
            </a:r>
            <a:r>
              <a:rPr lang="ru-RU" dirty="0"/>
              <a:t> </a:t>
            </a:r>
            <a:r>
              <a:rPr lang="ru-RU" dirty="0" err="1"/>
              <a:t>інтереси</a:t>
            </a:r>
            <a:r>
              <a:rPr lang="ru-RU" dirty="0"/>
              <a:t> </a:t>
            </a:r>
            <a:r>
              <a:rPr lang="ru-RU" dirty="0" err="1"/>
              <a:t>якої</a:t>
            </a:r>
            <a:r>
              <a:rPr lang="ru-RU" dirty="0"/>
              <a:t> </a:t>
            </a:r>
            <a:r>
              <a:rPr lang="ru-RU" dirty="0" err="1"/>
              <a:t>обмежуються</a:t>
            </a:r>
            <a:r>
              <a:rPr lang="ru-RU" dirty="0"/>
              <a:t> </a:t>
            </a:r>
            <a:r>
              <a:rPr lang="ru-RU" dirty="0" err="1"/>
              <a:t>під</a:t>
            </a:r>
            <a:r>
              <a:rPr lang="ru-RU" dirty="0"/>
              <a:t> час </a:t>
            </a:r>
            <a:r>
              <a:rPr lang="ru-RU" dirty="0" err="1"/>
              <a:t>досудового</a:t>
            </a:r>
            <a:r>
              <a:rPr lang="ru-RU" dirty="0"/>
              <a:t> </a:t>
            </a:r>
            <a:r>
              <a:rPr lang="ru-RU" dirty="0" err="1"/>
              <a:t>розслідування</a:t>
            </a:r>
            <a:r>
              <a:rPr lang="ru-RU" b="1" dirty="0"/>
              <a:t>.</a:t>
            </a:r>
            <a:endParaRPr lang="ru-RU" dirty="0"/>
          </a:p>
          <a:p>
            <a:pPr marL="0" indent="0" algn="just">
              <a:buNone/>
            </a:pPr>
            <a:r>
              <a:rPr lang="ru-RU" dirty="0" err="1"/>
              <a:t>Згідно</a:t>
            </a:r>
            <a:r>
              <a:rPr lang="ru-RU" dirty="0"/>
              <a:t> </a:t>
            </a:r>
            <a:r>
              <a:rPr lang="ru-RU" dirty="0" err="1"/>
              <a:t>із</a:t>
            </a:r>
            <a:r>
              <a:rPr lang="ru-RU" dirty="0"/>
              <a:t> </a:t>
            </a:r>
            <a:r>
              <a:rPr lang="ru-RU" dirty="0" err="1"/>
              <a:t>частиною</a:t>
            </a:r>
            <a:r>
              <a:rPr lang="ru-RU" dirty="0"/>
              <a:t> другою </a:t>
            </a:r>
            <a:r>
              <a:rPr lang="ru-RU" dirty="0" err="1"/>
              <a:t>цієї</a:t>
            </a:r>
            <a:r>
              <a:rPr lang="ru-RU" dirty="0"/>
              <a:t> ж </a:t>
            </a:r>
            <a:r>
              <a:rPr lang="ru-RU" dirty="0" err="1"/>
              <a:t>статті</a:t>
            </a:r>
            <a:r>
              <a:rPr lang="ru-RU" dirty="0"/>
              <a:t> </a:t>
            </a:r>
            <a:r>
              <a:rPr lang="ru-RU" dirty="0" err="1"/>
              <a:t>скарги</a:t>
            </a:r>
            <a:r>
              <a:rPr lang="ru-RU" dirty="0"/>
              <a:t> на </a:t>
            </a:r>
            <a:r>
              <a:rPr lang="ru-RU" dirty="0" err="1"/>
              <a:t>інші</a:t>
            </a:r>
            <a:r>
              <a:rPr lang="ru-RU" dirty="0"/>
              <a:t> </a:t>
            </a:r>
            <a:r>
              <a:rPr lang="ru-RU" dirty="0" err="1"/>
              <a:t>рішення</a:t>
            </a:r>
            <a:r>
              <a:rPr lang="ru-RU" dirty="0"/>
              <a:t>, </a:t>
            </a:r>
            <a:r>
              <a:rPr lang="ru-RU" dirty="0" err="1"/>
              <a:t>дії</a:t>
            </a:r>
            <a:r>
              <a:rPr lang="ru-RU" dirty="0"/>
              <a:t> </a:t>
            </a:r>
            <a:r>
              <a:rPr lang="ru-RU" dirty="0" err="1"/>
              <a:t>чи</a:t>
            </a:r>
            <a:r>
              <a:rPr lang="ru-RU" dirty="0"/>
              <a:t> </a:t>
            </a:r>
            <a:r>
              <a:rPr lang="ru-RU" dirty="0" err="1"/>
              <a:t>бездіяльність</a:t>
            </a:r>
            <a:r>
              <a:rPr lang="ru-RU" dirty="0"/>
              <a:t> </a:t>
            </a:r>
            <a:r>
              <a:rPr lang="ru-RU" dirty="0" err="1"/>
              <a:t>слідчого</a:t>
            </a:r>
            <a:r>
              <a:rPr lang="ru-RU" dirty="0"/>
              <a:t> </a:t>
            </a:r>
            <a:r>
              <a:rPr lang="ru-RU" dirty="0" err="1"/>
              <a:t>або</a:t>
            </a:r>
            <a:r>
              <a:rPr lang="ru-RU" dirty="0"/>
              <a:t> прокурора не </a:t>
            </a:r>
            <a:r>
              <a:rPr lang="ru-RU" dirty="0" err="1"/>
              <a:t>розглядаються</a:t>
            </a:r>
            <a:r>
              <a:rPr lang="ru-RU" dirty="0"/>
              <a:t> </a:t>
            </a:r>
            <a:r>
              <a:rPr lang="ru-RU" dirty="0" err="1"/>
              <a:t>під</a:t>
            </a:r>
            <a:r>
              <a:rPr lang="ru-RU" dirty="0"/>
              <a:t> час </a:t>
            </a:r>
            <a:r>
              <a:rPr lang="ru-RU" dirty="0" err="1"/>
              <a:t>досудового</a:t>
            </a:r>
            <a:r>
              <a:rPr lang="ru-RU" dirty="0"/>
              <a:t> </a:t>
            </a:r>
            <a:r>
              <a:rPr lang="ru-RU" dirty="0" err="1"/>
              <a:t>розслідування</a:t>
            </a:r>
            <a:r>
              <a:rPr lang="ru-RU" dirty="0"/>
              <a:t> і </a:t>
            </a:r>
            <a:r>
              <a:rPr lang="ru-RU" dirty="0" err="1"/>
              <a:t>можуть</a:t>
            </a:r>
            <a:r>
              <a:rPr lang="ru-RU" dirty="0"/>
              <a:t> бути предметом </a:t>
            </a:r>
            <a:r>
              <a:rPr lang="ru-RU" dirty="0" err="1"/>
              <a:t>розгляду</a:t>
            </a:r>
            <a:r>
              <a:rPr lang="ru-RU" dirty="0"/>
              <a:t> </a:t>
            </a:r>
            <a:r>
              <a:rPr lang="ru-RU" dirty="0" err="1"/>
              <a:t>під</a:t>
            </a:r>
            <a:r>
              <a:rPr lang="ru-RU" dirty="0"/>
              <a:t> час </a:t>
            </a:r>
            <a:r>
              <a:rPr lang="ru-RU" dirty="0" err="1"/>
              <a:t>підготовчого</a:t>
            </a:r>
            <a:r>
              <a:rPr lang="ru-RU" dirty="0"/>
              <a:t> </a:t>
            </a:r>
            <a:r>
              <a:rPr lang="ru-RU" dirty="0" err="1"/>
              <a:t>провадження</a:t>
            </a:r>
            <a:r>
              <a:rPr lang="ru-RU" dirty="0"/>
              <a:t> у </a:t>
            </a:r>
            <a:r>
              <a:rPr lang="ru-RU" dirty="0" err="1"/>
              <a:t>суді</a:t>
            </a:r>
            <a:r>
              <a:rPr lang="ru-RU" dirty="0"/>
              <a:t> </a:t>
            </a:r>
            <a:r>
              <a:rPr lang="ru-RU" dirty="0" err="1"/>
              <a:t>згідно</a:t>
            </a:r>
            <a:r>
              <a:rPr lang="ru-RU" dirty="0"/>
              <a:t> з правилами </a:t>
            </a:r>
            <a:r>
              <a:rPr lang="ru-RU" dirty="0">
                <a:hlinkClick r:id="rId4" tooltip="Кримінальний процесуальний кодекс України; нормативно-правовий акт № 4651-VI від 13.04.2012"/>
              </a:rPr>
              <a:t>статей 314-316 </a:t>
            </a:r>
            <a:r>
              <a:rPr lang="ru-RU" dirty="0" err="1">
                <a:hlinkClick r:id="rId4" tooltip="Кримінальний процесуальний кодекс України; нормативно-правовий акт № 4651-VI від 13.04.2012"/>
              </a:rPr>
              <a:t>цього</a:t>
            </a:r>
            <a:r>
              <a:rPr lang="ru-RU" dirty="0">
                <a:hlinkClick r:id="rId4" tooltip="Кримінальний процесуальний кодекс України; нормативно-правовий акт № 4651-VI від 13.04.2012"/>
              </a:rPr>
              <a:t> Кодексу</a:t>
            </a:r>
            <a:r>
              <a:rPr lang="ru-RU" dirty="0"/>
              <a:t>.</a:t>
            </a:r>
          </a:p>
          <a:p>
            <a:pPr marL="0" indent="0">
              <a:buNone/>
            </a:pPr>
            <a:endParaRPr lang="en-US" dirty="0"/>
          </a:p>
        </p:txBody>
      </p:sp>
    </p:spTree>
    <p:extLst>
      <p:ext uri="{BB962C8B-B14F-4D97-AF65-F5344CB8AC3E}">
        <p14:creationId xmlns:p14="http://schemas.microsoft.com/office/powerpoint/2010/main" val="289717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703912"/>
          </a:xfrm>
        </p:spPr>
        <p:txBody>
          <a:bodyPr>
            <a:normAutofit fontScale="92500" lnSpcReduction="10000"/>
          </a:bodyPr>
          <a:lstStyle/>
          <a:p>
            <a:pPr marL="0" indent="0" algn="ctr">
              <a:buNone/>
            </a:pPr>
            <a:r>
              <a:rPr lang="uk-UA" b="1" dirty="0"/>
              <a:t>Постанова ККС ВС </a:t>
            </a:r>
            <a:r>
              <a:rPr lang="uk-UA" b="1" dirty="0"/>
              <a:t>від </a:t>
            </a:r>
            <a:r>
              <a:rPr lang="ru-RU" b="1" dirty="0" smtClean="0"/>
              <a:t>20 </a:t>
            </a:r>
            <a:r>
              <a:rPr lang="ru-RU" b="1" dirty="0" err="1" smtClean="0"/>
              <a:t>грудня</a:t>
            </a:r>
            <a:r>
              <a:rPr lang="ru-RU" b="1" dirty="0" smtClean="0"/>
              <a:t> </a:t>
            </a:r>
            <a:r>
              <a:rPr lang="ru-RU" b="1" dirty="0"/>
              <a:t>2018 року</a:t>
            </a:r>
            <a:r>
              <a:rPr lang="ru-RU" b="1" dirty="0"/>
              <a:t>, </a:t>
            </a:r>
          </a:p>
          <a:p>
            <a:pPr marL="0" indent="0" algn="ctr">
              <a:buNone/>
            </a:pPr>
            <a:r>
              <a:rPr lang="ru-RU" b="1" dirty="0"/>
              <a:t>справа </a:t>
            </a:r>
            <a:r>
              <a:rPr lang="ru-RU" b="1" dirty="0"/>
              <a:t>№</a:t>
            </a:r>
            <a:r>
              <a:rPr lang="uk-UA" b="1" dirty="0"/>
              <a:t> </a:t>
            </a:r>
            <a:r>
              <a:rPr lang="en-US" b="1" dirty="0"/>
              <a:t>556/483/17</a:t>
            </a:r>
            <a:endParaRPr lang="uk-UA" b="1" dirty="0"/>
          </a:p>
          <a:p>
            <a:pPr marL="0" indent="0" algn="ctr">
              <a:buNone/>
            </a:pPr>
            <a:endParaRPr lang="uk-UA" b="1" dirty="0" smtClean="0"/>
          </a:p>
          <a:p>
            <a:pPr marL="0" indent="0" algn="just">
              <a:buNone/>
            </a:pPr>
            <a:r>
              <a:rPr lang="uk-UA" b="1" dirty="0" smtClean="0"/>
              <a:t>Для </a:t>
            </a:r>
            <a:r>
              <a:rPr lang="uk-UA" b="1" dirty="0"/>
              <a:t>вилучення</a:t>
            </a:r>
            <a:r>
              <a:rPr lang="uk-UA" b="1" dirty="0"/>
              <a:t> одягу </a:t>
            </a:r>
            <a:r>
              <a:rPr lang="uk-UA" b="1" dirty="0" err="1"/>
              <a:t>освідуваної</a:t>
            </a:r>
            <a:r>
              <a:rPr lang="uk-UA" b="1" dirty="0"/>
              <a:t> особи, який необхідний для проведення подальшої експертизи, не потрібно отримувати ухвалу слідчого судді про надання дозволу на тимчасовий доступ до речей. Огляд одягу особи є більш близьким до такої процесуальної дії як </a:t>
            </a:r>
            <a:r>
              <a:rPr lang="uk-UA" b="1" dirty="0" err="1"/>
              <a:t>освідування</a:t>
            </a:r>
            <a:r>
              <a:rPr lang="uk-UA" b="1" dirty="0"/>
              <a:t>, а тому має проводитися відповідно до правил, встановлених саме для цієї слідчої дії. Підміна окремих процесуальних дій одного процесуального інституту процесуальними діями іншого такого інституту суперечить завданням кримінального провадження і не може бути використана як аргументація для визнання доказів недопустимими.</a:t>
            </a:r>
            <a:endParaRPr lang="en-US" dirty="0"/>
          </a:p>
          <a:p>
            <a:pPr marL="0" indent="0">
              <a:buNone/>
            </a:pPr>
            <a:endParaRPr lang="en-US" dirty="0"/>
          </a:p>
        </p:txBody>
      </p:sp>
    </p:spTree>
    <p:extLst>
      <p:ext uri="{BB962C8B-B14F-4D97-AF65-F5344CB8AC3E}">
        <p14:creationId xmlns:p14="http://schemas.microsoft.com/office/powerpoint/2010/main" val="55414256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lstStyle/>
          <a:p>
            <a:pPr marL="0" indent="0" algn="just">
              <a:buNone/>
            </a:pPr>
            <a:r>
              <a:rPr lang="ru-RU" dirty="0"/>
              <a:t>21.3.    Велика Палата Верховного Суду </a:t>
            </a:r>
            <a:r>
              <a:rPr lang="ru-RU" dirty="0" err="1"/>
              <a:t>вважає</a:t>
            </a:r>
            <a:r>
              <a:rPr lang="ru-RU" dirty="0"/>
              <a:t>, </a:t>
            </a:r>
            <a:r>
              <a:rPr lang="ru-RU" dirty="0" err="1"/>
              <a:t>що</a:t>
            </a:r>
            <a:r>
              <a:rPr lang="ru-RU" dirty="0"/>
              <a:t> </a:t>
            </a:r>
            <a:r>
              <a:rPr lang="ru-RU" dirty="0" err="1"/>
              <a:t>рішення</a:t>
            </a:r>
            <a:r>
              <a:rPr lang="ru-RU" dirty="0"/>
              <a:t> ЄСПЛ не </a:t>
            </a:r>
            <a:r>
              <a:rPr lang="ru-RU" dirty="0" err="1"/>
              <a:t>містить</a:t>
            </a:r>
            <a:r>
              <a:rPr lang="ru-RU" dirty="0"/>
              <a:t> </a:t>
            </a:r>
            <a:r>
              <a:rPr lang="ru-RU" dirty="0" err="1"/>
              <a:t>жодних</a:t>
            </a:r>
            <a:r>
              <a:rPr lang="ru-RU" dirty="0"/>
              <a:t> </a:t>
            </a:r>
            <a:r>
              <a:rPr lang="ru-RU" dirty="0" err="1"/>
              <a:t>вказівок</a:t>
            </a:r>
            <a:r>
              <a:rPr lang="ru-RU" dirty="0"/>
              <a:t> на те, </a:t>
            </a:r>
            <a:r>
              <a:rPr lang="ru-RU" dirty="0" err="1"/>
              <a:t>що</a:t>
            </a:r>
            <a:r>
              <a:rPr lang="ru-RU" dirty="0"/>
              <a:t> </a:t>
            </a:r>
            <a:r>
              <a:rPr lang="ru-RU" dirty="0" err="1"/>
              <a:t>встановлені</a:t>
            </a:r>
            <a:r>
              <a:rPr lang="ru-RU" dirty="0"/>
              <a:t> </a:t>
            </a:r>
            <a:r>
              <a:rPr lang="ru-RU" dirty="0" err="1"/>
              <a:t>щодо</a:t>
            </a:r>
            <a:r>
              <a:rPr lang="ru-RU" dirty="0"/>
              <a:t> ОСОБА_4 </a:t>
            </a:r>
            <a:r>
              <a:rPr lang="ru-RU" dirty="0" err="1"/>
              <a:t>порушення</a:t>
            </a:r>
            <a:r>
              <a:rPr lang="ru-RU" dirty="0"/>
              <a:t> </a:t>
            </a:r>
            <a:r>
              <a:rPr lang="ru-RU" dirty="0" err="1"/>
              <a:t>Конвенції</a:t>
            </a:r>
            <a:r>
              <a:rPr lang="ru-RU" dirty="0"/>
              <a:t> </a:t>
            </a:r>
            <a:r>
              <a:rPr lang="ru-RU" dirty="0" err="1"/>
              <a:t>спонукають</a:t>
            </a:r>
            <a:r>
              <a:rPr lang="ru-RU" dirty="0"/>
              <a:t> до </a:t>
            </a:r>
            <a:r>
              <a:rPr lang="ru-RU" dirty="0" err="1"/>
              <a:t>висновку</a:t>
            </a:r>
            <a:r>
              <a:rPr lang="ru-RU" dirty="0"/>
              <a:t>, </a:t>
            </a:r>
            <a:r>
              <a:rPr lang="ru-RU" dirty="0" err="1"/>
              <a:t>що</a:t>
            </a:r>
            <a:r>
              <a:rPr lang="ru-RU" dirty="0"/>
              <a:t> </a:t>
            </a:r>
            <a:r>
              <a:rPr lang="ru-RU" dirty="0" err="1"/>
              <a:t>рішення</a:t>
            </a:r>
            <a:r>
              <a:rPr lang="ru-RU" dirty="0"/>
              <a:t> </a:t>
            </a:r>
            <a:r>
              <a:rPr lang="ru-RU" dirty="0" err="1"/>
              <a:t>національного</a:t>
            </a:r>
            <a:r>
              <a:rPr lang="ru-RU" dirty="0"/>
              <a:t> суду в </a:t>
            </a:r>
            <a:r>
              <a:rPr lang="ru-RU" dirty="0" err="1"/>
              <a:t>його</a:t>
            </a:r>
            <a:r>
              <a:rPr lang="ru-RU" dirty="0"/>
              <a:t> </a:t>
            </a:r>
            <a:r>
              <a:rPr lang="ru-RU" dirty="0" err="1"/>
              <a:t>справі</a:t>
            </a:r>
            <a:r>
              <a:rPr lang="ru-RU" dirty="0"/>
              <a:t> </a:t>
            </a:r>
            <a:r>
              <a:rPr lang="ru-RU" dirty="0" err="1"/>
              <a:t>суперечать</a:t>
            </a:r>
            <a:r>
              <a:rPr lang="ru-RU" dirty="0"/>
              <a:t> </a:t>
            </a:r>
            <a:r>
              <a:rPr lang="ru-RU" dirty="0" err="1"/>
              <a:t>Конвенції</a:t>
            </a:r>
            <a:r>
              <a:rPr lang="ru-RU" dirty="0"/>
              <a:t> </a:t>
            </a:r>
            <a:r>
              <a:rPr lang="ru-RU" dirty="0" err="1"/>
              <a:t>або</a:t>
            </a:r>
            <a:r>
              <a:rPr lang="ru-RU" dirty="0"/>
              <a:t> в </a:t>
            </a:r>
            <a:r>
              <a:rPr lang="ru-RU" dirty="0" err="1"/>
              <a:t>основі</a:t>
            </a:r>
            <a:r>
              <a:rPr lang="ru-RU" dirty="0"/>
              <a:t> </a:t>
            </a:r>
            <a:r>
              <a:rPr lang="ru-RU" dirty="0" err="1"/>
              <a:t>визнаного</a:t>
            </a:r>
            <a:r>
              <a:rPr lang="ru-RU" dirty="0"/>
              <a:t> </a:t>
            </a:r>
            <a:r>
              <a:rPr lang="ru-RU" dirty="0" err="1"/>
              <a:t>порушення</a:t>
            </a:r>
            <a:r>
              <a:rPr lang="ru-RU" dirty="0"/>
              <a:t> лежали </a:t>
            </a:r>
            <a:r>
              <a:rPr lang="ru-RU" dirty="0" err="1"/>
              <a:t>суттєві</a:t>
            </a:r>
            <a:r>
              <a:rPr lang="ru-RU" dirty="0"/>
              <a:t> </a:t>
            </a:r>
            <a:r>
              <a:rPr lang="ru-RU" dirty="0" err="1"/>
              <a:t>процедурні</a:t>
            </a:r>
            <a:r>
              <a:rPr lang="ru-RU" dirty="0"/>
              <a:t> </a:t>
            </a:r>
            <a:r>
              <a:rPr lang="ru-RU" dirty="0" err="1"/>
              <a:t>помилки</a:t>
            </a:r>
            <a:r>
              <a:rPr lang="ru-RU" dirty="0"/>
              <a:t> </a:t>
            </a:r>
            <a:r>
              <a:rPr lang="ru-RU" dirty="0" err="1"/>
              <a:t>чи</a:t>
            </a:r>
            <a:r>
              <a:rPr lang="ru-RU" dirty="0"/>
              <a:t> </a:t>
            </a:r>
            <a:r>
              <a:rPr lang="ru-RU" dirty="0" err="1"/>
              <a:t>положення</a:t>
            </a:r>
            <a:r>
              <a:rPr lang="ru-RU" dirty="0"/>
              <a:t>, </a:t>
            </a:r>
            <a:r>
              <a:rPr lang="ru-RU" dirty="0" err="1"/>
              <a:t>які</a:t>
            </a:r>
            <a:r>
              <a:rPr lang="ru-RU" dirty="0"/>
              <a:t> </a:t>
            </a:r>
            <a:r>
              <a:rPr lang="ru-RU" dirty="0" err="1"/>
              <a:t>ставлять</a:t>
            </a:r>
            <a:r>
              <a:rPr lang="ru-RU" dirty="0"/>
              <a:t> </a:t>
            </a:r>
            <a:r>
              <a:rPr lang="ru-RU" dirty="0" err="1"/>
              <a:t>під</a:t>
            </a:r>
            <a:r>
              <a:rPr lang="ru-RU" dirty="0"/>
              <a:t> </a:t>
            </a:r>
            <a:r>
              <a:rPr lang="ru-RU" dirty="0" err="1"/>
              <a:t>серйозний</a:t>
            </a:r>
            <a:r>
              <a:rPr lang="ru-RU" dirty="0"/>
              <a:t> </a:t>
            </a:r>
            <a:r>
              <a:rPr lang="ru-RU" dirty="0" err="1"/>
              <a:t>сумнів</a:t>
            </a:r>
            <a:r>
              <a:rPr lang="ru-RU" dirty="0"/>
              <a:t> результат </a:t>
            </a:r>
            <a:r>
              <a:rPr lang="ru-RU" dirty="0" err="1"/>
              <a:t>оскарженого</a:t>
            </a:r>
            <a:r>
              <a:rPr lang="ru-RU" dirty="0"/>
              <a:t> </a:t>
            </a:r>
            <a:r>
              <a:rPr lang="ru-RU" dirty="0" err="1"/>
              <a:t>провадження</a:t>
            </a:r>
            <a:r>
              <a:rPr lang="ru-RU" dirty="0"/>
              <a:t> на </a:t>
            </a:r>
            <a:r>
              <a:rPr lang="ru-RU" dirty="0" err="1"/>
              <a:t>національному</a:t>
            </a:r>
            <a:r>
              <a:rPr lang="ru-RU" dirty="0"/>
              <a:t> </a:t>
            </a:r>
            <a:r>
              <a:rPr lang="ru-RU" dirty="0" err="1"/>
              <a:t>рівні</a:t>
            </a:r>
            <a:r>
              <a:rPr lang="ru-RU" dirty="0"/>
              <a:t>, </a:t>
            </a:r>
            <a:r>
              <a:rPr lang="ru-RU" dirty="0" err="1"/>
              <a:t>або</a:t>
            </a:r>
            <a:r>
              <a:rPr lang="ru-RU" dirty="0"/>
              <a:t> </a:t>
            </a:r>
            <a:r>
              <a:rPr lang="ru-RU" dirty="0" err="1"/>
              <a:t>що</a:t>
            </a:r>
            <a:r>
              <a:rPr lang="ru-RU" dirty="0"/>
              <a:t> </a:t>
            </a:r>
            <a:r>
              <a:rPr lang="ru-RU" dirty="0" err="1"/>
              <a:t>ці</a:t>
            </a:r>
            <a:r>
              <a:rPr lang="ru-RU" dirty="0"/>
              <a:t> </a:t>
            </a:r>
            <a:r>
              <a:rPr lang="ru-RU" dirty="0" err="1"/>
              <a:t>порушення</a:t>
            </a:r>
            <a:r>
              <a:rPr lang="ru-RU" dirty="0"/>
              <a:t> </a:t>
            </a:r>
            <a:r>
              <a:rPr lang="ru-RU" dirty="0" err="1"/>
              <a:t>були</a:t>
            </a:r>
            <a:r>
              <a:rPr lang="ru-RU" dirty="0"/>
              <a:t> </a:t>
            </a:r>
            <a:r>
              <a:rPr lang="ru-RU" dirty="0" err="1"/>
              <a:t>спричинені</a:t>
            </a:r>
            <a:r>
              <a:rPr lang="ru-RU" dirty="0"/>
              <a:t> </a:t>
            </a:r>
            <a:r>
              <a:rPr lang="ru-RU" dirty="0" err="1"/>
              <a:t>рішеннями</a:t>
            </a:r>
            <a:r>
              <a:rPr lang="ru-RU" dirty="0"/>
              <a:t>, </a:t>
            </a:r>
            <a:r>
              <a:rPr lang="ru-RU" dirty="0" err="1"/>
              <a:t>ухваленими</a:t>
            </a:r>
            <a:r>
              <a:rPr lang="ru-RU" dirty="0"/>
              <a:t> в межах </a:t>
            </a:r>
            <a:r>
              <a:rPr lang="ru-RU" dirty="0" err="1"/>
              <a:t>кримінального</a:t>
            </a:r>
            <a:r>
              <a:rPr lang="ru-RU" dirty="0"/>
              <a:t> </a:t>
            </a:r>
            <a:r>
              <a:rPr lang="ru-RU" dirty="0" err="1"/>
              <a:t>провадження</a:t>
            </a:r>
            <a:r>
              <a:rPr lang="ru-RU" dirty="0"/>
              <a:t>, </a:t>
            </a:r>
            <a:r>
              <a:rPr lang="ru-RU" dirty="0" err="1"/>
              <a:t>які</a:t>
            </a:r>
            <a:r>
              <a:rPr lang="ru-RU" dirty="0"/>
              <a:t> й </a:t>
            </a:r>
            <a:r>
              <a:rPr lang="ru-RU" dirty="0" err="1"/>
              <a:t>надалі</a:t>
            </a:r>
            <a:r>
              <a:rPr lang="ru-RU" dirty="0"/>
              <a:t> </a:t>
            </a:r>
            <a:r>
              <a:rPr lang="ru-RU" dirty="0" err="1"/>
              <a:t>зумовлюють</a:t>
            </a:r>
            <a:r>
              <a:rPr lang="ru-RU" dirty="0"/>
              <a:t> </a:t>
            </a:r>
            <a:r>
              <a:rPr lang="ru-RU" dirty="0" err="1"/>
              <a:t>шкідливі</a:t>
            </a:r>
            <a:r>
              <a:rPr lang="ru-RU" dirty="0"/>
              <a:t> </a:t>
            </a:r>
            <a:r>
              <a:rPr lang="ru-RU" dirty="0" err="1"/>
              <a:t>наслідки</a:t>
            </a:r>
            <a:r>
              <a:rPr lang="ru-RU" dirty="0"/>
              <a:t> і не </a:t>
            </a:r>
            <a:r>
              <a:rPr lang="ru-RU" dirty="0" err="1"/>
              <a:t>можуть</a:t>
            </a:r>
            <a:r>
              <a:rPr lang="ru-RU" dirty="0"/>
              <a:t> бути </a:t>
            </a:r>
            <a:r>
              <a:rPr lang="ru-RU" dirty="0" err="1"/>
              <a:t>усунуті</a:t>
            </a:r>
            <a:r>
              <a:rPr lang="ru-RU" dirty="0"/>
              <a:t> (</a:t>
            </a:r>
            <a:r>
              <a:rPr lang="ru-RU" dirty="0" err="1"/>
              <a:t>виправлені</a:t>
            </a:r>
            <a:r>
              <a:rPr lang="ru-RU" dirty="0"/>
              <a:t>) </a:t>
            </a:r>
            <a:r>
              <a:rPr lang="ru-RU" dirty="0" err="1"/>
              <a:t>іншим</a:t>
            </a:r>
            <a:r>
              <a:rPr lang="ru-RU" dirty="0"/>
              <a:t> способом, </a:t>
            </a:r>
            <a:r>
              <a:rPr lang="ru-RU" dirty="0" err="1"/>
              <a:t>аніж</a:t>
            </a:r>
            <a:r>
              <a:rPr lang="ru-RU" dirty="0"/>
              <a:t> </a:t>
            </a:r>
            <a:r>
              <a:rPr lang="ru-RU" dirty="0" err="1"/>
              <a:t>під</a:t>
            </a:r>
            <a:r>
              <a:rPr lang="ru-RU" dirty="0"/>
              <a:t> час повторного </a:t>
            </a:r>
            <a:r>
              <a:rPr lang="ru-RU" dirty="0" err="1"/>
              <a:t>розгляду</a:t>
            </a:r>
            <a:r>
              <a:rPr lang="ru-RU" dirty="0"/>
              <a:t> </a:t>
            </a:r>
            <a:r>
              <a:rPr lang="ru-RU" dirty="0" err="1"/>
              <a:t>справи</a:t>
            </a:r>
            <a:r>
              <a:rPr lang="ru-RU" dirty="0"/>
              <a:t>.</a:t>
            </a:r>
            <a:endParaRPr lang="en-US" dirty="0"/>
          </a:p>
        </p:txBody>
      </p:sp>
    </p:spTree>
    <p:extLst>
      <p:ext uri="{BB962C8B-B14F-4D97-AF65-F5344CB8AC3E}">
        <p14:creationId xmlns:p14="http://schemas.microsoft.com/office/powerpoint/2010/main" val="4249527417"/>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658448"/>
          </a:xfrm>
        </p:spPr>
        <p:txBody>
          <a:bodyPr>
            <a:normAutofit/>
          </a:bodyPr>
          <a:lstStyle/>
          <a:p>
            <a:pPr algn="ctr"/>
            <a:r>
              <a:rPr lang="ru-RU" sz="2000" dirty="0"/>
              <a:t>П О С Т А Н О В А </a:t>
            </a:r>
            <a:r>
              <a:rPr lang="ru-RU" sz="2000" dirty="0" err="1"/>
              <a:t>Великої</a:t>
            </a:r>
            <a:r>
              <a:rPr lang="ru-RU" sz="2000" dirty="0"/>
              <a:t> </a:t>
            </a:r>
            <a:r>
              <a:rPr lang="ru-RU" sz="2000" dirty="0" err="1"/>
              <a:t>палати</a:t>
            </a:r>
            <a:r>
              <a:rPr lang="ru-RU" sz="2000" dirty="0"/>
              <a:t> ВСУ </a:t>
            </a:r>
            <a:br>
              <a:rPr lang="ru-RU" sz="2000" dirty="0"/>
            </a:br>
            <a:r>
              <a:rPr lang="ru-RU" sz="2000" dirty="0" err="1"/>
              <a:t>від</a:t>
            </a:r>
            <a:r>
              <a:rPr lang="ru-RU" sz="2000" dirty="0"/>
              <a:t> 18 квітня2018 року у </a:t>
            </a:r>
            <a:r>
              <a:rPr lang="ru-RU" sz="2000" dirty="0" err="1"/>
              <a:t>справі</a:t>
            </a:r>
            <a:r>
              <a:rPr lang="ru-RU" sz="2000" dirty="0"/>
              <a:t> </a:t>
            </a:r>
            <a:r>
              <a:rPr lang="en-US" sz="2000" dirty="0"/>
              <a:t>№</a:t>
            </a:r>
            <a:r>
              <a:rPr lang="uk-UA" sz="2000" dirty="0"/>
              <a:t> </a:t>
            </a:r>
            <a:r>
              <a:rPr lang="ru-RU" sz="2000" dirty="0"/>
              <a:t>569/1111/16-к</a:t>
            </a:r>
            <a:r>
              <a:rPr lang="uk-UA" sz="2000" dirty="0"/>
              <a:t/>
            </a:r>
            <a:br>
              <a:rPr lang="uk-UA" sz="2000" dirty="0"/>
            </a:br>
            <a:r>
              <a:rPr lang="ru-RU" sz="2000" dirty="0"/>
              <a:t>(</a:t>
            </a:r>
            <a:r>
              <a:rPr lang="ru-RU" sz="2000" dirty="0" err="1"/>
              <a:t>щодо</a:t>
            </a:r>
            <a:r>
              <a:rPr lang="ru-RU" sz="2000" dirty="0"/>
              <a:t> </a:t>
            </a:r>
            <a:r>
              <a:rPr lang="ru-RU" sz="2000" dirty="0" err="1"/>
              <a:t>проникнення</a:t>
            </a:r>
            <a:r>
              <a:rPr lang="ru-RU" sz="2000" dirty="0"/>
              <a:t> у </a:t>
            </a:r>
            <a:r>
              <a:rPr lang="ru-RU" sz="2000" dirty="0" err="1"/>
              <a:t>житло</a:t>
            </a:r>
            <a:r>
              <a:rPr lang="ru-RU" sz="2000" dirty="0"/>
              <a:t>, </a:t>
            </a:r>
            <a:r>
              <a:rPr lang="ru-RU" sz="2000" dirty="0" err="1"/>
              <a:t>інше</a:t>
            </a:r>
            <a:r>
              <a:rPr lang="ru-RU" sz="2000" dirty="0"/>
              <a:t> </a:t>
            </a:r>
            <a:r>
              <a:rPr lang="ru-RU" sz="2000" dirty="0" err="1"/>
              <a:t>приміщення</a:t>
            </a:r>
            <a:r>
              <a:rPr lang="ru-RU" sz="2000" dirty="0"/>
              <a:t> </a:t>
            </a:r>
            <a:r>
              <a:rPr lang="ru-RU" sz="2000" dirty="0" err="1"/>
              <a:t>чи</a:t>
            </a:r>
            <a:r>
              <a:rPr lang="ru-RU" sz="2000" dirty="0"/>
              <a:t> </a:t>
            </a:r>
            <a:r>
              <a:rPr lang="ru-RU" sz="2000" dirty="0" err="1"/>
              <a:t>сховище</a:t>
            </a:r>
            <a:r>
              <a:rPr lang="ru-RU" sz="2000" dirty="0"/>
              <a:t>)</a:t>
            </a:r>
            <a:br>
              <a:rPr lang="ru-RU" sz="2000" dirty="0"/>
            </a:br>
            <a:r>
              <a:rPr lang="en-US" sz="2000" dirty="0">
                <a:hlinkClick r:id="rId2"/>
              </a:rPr>
              <a:t>http://</a:t>
            </a:r>
            <a:r>
              <a:rPr lang="en-US" sz="2000" dirty="0" smtClean="0">
                <a:hlinkClick r:id="rId2"/>
              </a:rPr>
              <a:t>www.reyestr.court.gov.ua/Review/73532589</a:t>
            </a:r>
            <a:r>
              <a:rPr lang="uk-UA" sz="2000" dirty="0" smtClean="0"/>
              <a:t> </a:t>
            </a:r>
            <a:endParaRPr lang="en-US" sz="2000" dirty="0"/>
          </a:p>
        </p:txBody>
      </p:sp>
      <p:sp>
        <p:nvSpPr>
          <p:cNvPr id="3" name="Объект 2"/>
          <p:cNvSpPr>
            <a:spLocks noGrp="1"/>
          </p:cNvSpPr>
          <p:nvPr>
            <p:ph idx="1"/>
          </p:nvPr>
        </p:nvSpPr>
        <p:spPr/>
        <p:txBody>
          <a:bodyPr>
            <a:normAutofit fontScale="70000" lnSpcReduction="20000"/>
          </a:bodyPr>
          <a:lstStyle/>
          <a:p>
            <a:pPr algn="just"/>
            <a:r>
              <a:rPr lang="ru-RU" b="1" dirty="0"/>
              <a:t>65. </a:t>
            </a:r>
            <a:r>
              <a:rPr lang="ru-RU" dirty="0" err="1"/>
              <a:t>Проникнення</a:t>
            </a:r>
            <a:r>
              <a:rPr lang="ru-RU" dirty="0"/>
              <a:t> як </a:t>
            </a:r>
            <a:r>
              <a:rPr lang="ru-RU" dirty="0" err="1"/>
              <a:t>кваліфікуюча</a:t>
            </a:r>
            <a:r>
              <a:rPr lang="ru-RU" dirty="0"/>
              <a:t> </a:t>
            </a:r>
            <a:r>
              <a:rPr lang="ru-RU" dirty="0" err="1"/>
              <a:t>ознака</a:t>
            </a:r>
            <a:r>
              <a:rPr lang="ru-RU" dirty="0"/>
              <a:t> </a:t>
            </a:r>
            <a:r>
              <a:rPr lang="ru-RU" dirty="0" err="1"/>
              <a:t>розбою</a:t>
            </a:r>
            <a:r>
              <a:rPr lang="ru-RU" dirty="0"/>
              <a:t> </a:t>
            </a:r>
            <a:r>
              <a:rPr lang="ru-RU" dirty="0" err="1"/>
              <a:t>передбачає</a:t>
            </a:r>
            <a:r>
              <a:rPr lang="ru-RU" dirty="0"/>
              <a:t>, </a:t>
            </a:r>
            <a:r>
              <a:rPr lang="ru-RU" dirty="0" err="1"/>
              <a:t>що</a:t>
            </a:r>
            <a:r>
              <a:rPr lang="ru-RU" dirty="0"/>
              <a:t> особа </a:t>
            </a:r>
            <a:r>
              <a:rPr lang="ru-RU" dirty="0" err="1"/>
              <a:t>потрапила</a:t>
            </a:r>
            <a:r>
              <a:rPr lang="ru-RU" dirty="0"/>
              <a:t> у </a:t>
            </a:r>
            <a:r>
              <a:rPr lang="ru-RU" dirty="0" err="1"/>
              <a:t>житло</a:t>
            </a:r>
            <a:r>
              <a:rPr lang="ru-RU" dirty="0"/>
              <a:t>, </a:t>
            </a:r>
            <a:r>
              <a:rPr lang="ru-RU" dirty="0" err="1"/>
              <a:t>інше</a:t>
            </a:r>
            <a:r>
              <a:rPr lang="ru-RU" dirty="0"/>
              <a:t> </a:t>
            </a:r>
            <a:r>
              <a:rPr lang="ru-RU" dirty="0" err="1"/>
              <a:t>приміщення</a:t>
            </a:r>
            <a:r>
              <a:rPr lang="ru-RU" dirty="0"/>
              <a:t> </a:t>
            </a:r>
            <a:r>
              <a:rPr lang="ru-RU" dirty="0" err="1"/>
              <a:t>чи</a:t>
            </a:r>
            <a:r>
              <a:rPr lang="ru-RU" dirty="0"/>
              <a:t> </a:t>
            </a:r>
            <a:r>
              <a:rPr lang="ru-RU" dirty="0" err="1"/>
              <a:t>сховище</a:t>
            </a:r>
            <a:r>
              <a:rPr lang="ru-RU" dirty="0"/>
              <a:t> незаконно, </a:t>
            </a:r>
            <a:r>
              <a:rPr lang="ru-RU" dirty="0" err="1"/>
              <a:t>тобто</a:t>
            </a:r>
            <a:r>
              <a:rPr lang="ru-RU" dirty="0"/>
              <a:t> за </a:t>
            </a:r>
            <a:r>
              <a:rPr lang="ru-RU" dirty="0" err="1"/>
              <a:t>відсутності</a:t>
            </a:r>
            <a:r>
              <a:rPr lang="ru-RU" dirty="0"/>
              <a:t> права </a:t>
            </a:r>
            <a:r>
              <a:rPr lang="ru-RU" dirty="0" err="1"/>
              <a:t>перебувати</a:t>
            </a:r>
            <a:r>
              <a:rPr lang="ru-RU" dirty="0"/>
              <a:t> в </a:t>
            </a:r>
            <a:r>
              <a:rPr lang="ru-RU" dirty="0" err="1"/>
              <a:t>місці</a:t>
            </a:r>
            <a:r>
              <a:rPr lang="ru-RU" dirty="0"/>
              <a:t>, де </a:t>
            </a:r>
            <a:r>
              <a:rPr lang="ru-RU" dirty="0" err="1"/>
              <a:t>знаходиться</a:t>
            </a:r>
            <a:r>
              <a:rPr lang="ru-RU" dirty="0"/>
              <a:t> </a:t>
            </a:r>
            <a:r>
              <a:rPr lang="ru-RU" dirty="0" err="1"/>
              <a:t>майно</a:t>
            </a:r>
            <a:r>
              <a:rPr lang="ru-RU" dirty="0"/>
              <a:t> (</a:t>
            </a:r>
            <a:r>
              <a:rPr lang="ru-RU" dirty="0" err="1"/>
              <a:t>всупереч</a:t>
            </a:r>
            <a:r>
              <a:rPr lang="ru-RU" dirty="0"/>
              <a:t> </a:t>
            </a:r>
            <a:r>
              <a:rPr lang="ru-RU" dirty="0" err="1"/>
              <a:t>волі</a:t>
            </a:r>
            <a:r>
              <a:rPr lang="ru-RU" dirty="0"/>
              <a:t> законного </a:t>
            </a:r>
            <a:r>
              <a:rPr lang="ru-RU" dirty="0" err="1"/>
              <a:t>володільця</a:t>
            </a:r>
            <a:r>
              <a:rPr lang="ru-RU" dirty="0"/>
              <a:t>, шляхом обману, за </a:t>
            </a:r>
            <a:r>
              <a:rPr lang="ru-RU" dirty="0" err="1"/>
              <a:t>відсутності</a:t>
            </a:r>
            <a:r>
              <a:rPr lang="ru-RU" dirty="0"/>
              <a:t> </a:t>
            </a:r>
            <a:r>
              <a:rPr lang="ru-RU" dirty="0" err="1"/>
              <a:t>визначених</a:t>
            </a:r>
            <a:r>
              <a:rPr lang="ru-RU" dirty="0"/>
              <a:t> законом </a:t>
            </a:r>
            <a:r>
              <a:rPr lang="ru-RU" dirty="0" err="1"/>
              <a:t>підстав</a:t>
            </a:r>
            <a:r>
              <a:rPr lang="ru-RU" dirty="0"/>
              <a:t> </a:t>
            </a:r>
            <a:r>
              <a:rPr lang="ru-RU" dirty="0" err="1"/>
              <a:t>чи</a:t>
            </a:r>
            <a:r>
              <a:rPr lang="ru-RU" dirty="0"/>
              <a:t> на </a:t>
            </a:r>
            <a:r>
              <a:rPr lang="ru-RU" dirty="0" err="1"/>
              <a:t>порушення</a:t>
            </a:r>
            <a:r>
              <a:rPr lang="ru-RU" dirty="0"/>
              <a:t> </a:t>
            </a:r>
            <a:r>
              <a:rPr lang="ru-RU" dirty="0" err="1"/>
              <a:t>встановленого</a:t>
            </a:r>
            <a:r>
              <a:rPr lang="ru-RU" dirty="0"/>
              <a:t> законом порядку). При </a:t>
            </a:r>
            <a:r>
              <a:rPr lang="ru-RU" dirty="0" err="1"/>
              <a:t>цьому</a:t>
            </a:r>
            <a:r>
              <a:rPr lang="ru-RU" dirty="0"/>
              <a:t> </a:t>
            </a:r>
            <a:r>
              <a:rPr lang="ru-RU" dirty="0" err="1"/>
              <a:t>незаконність</a:t>
            </a:r>
            <a:r>
              <a:rPr lang="ru-RU" dirty="0"/>
              <a:t> </a:t>
            </a:r>
            <a:r>
              <a:rPr lang="ru-RU" dirty="0" err="1"/>
              <a:t>проникнення</a:t>
            </a:r>
            <a:r>
              <a:rPr lang="ru-RU" dirty="0"/>
              <a:t> </a:t>
            </a:r>
            <a:r>
              <a:rPr lang="ru-RU" dirty="0" err="1"/>
              <a:t>стосується</a:t>
            </a:r>
            <a:r>
              <a:rPr lang="ru-RU" dirty="0"/>
              <a:t> самого факту </a:t>
            </a:r>
            <a:r>
              <a:rPr lang="ru-RU" dirty="0" err="1"/>
              <a:t>потрапляння</a:t>
            </a:r>
            <a:r>
              <a:rPr lang="ru-RU" dirty="0"/>
              <a:t> до </a:t>
            </a:r>
            <a:r>
              <a:rPr lang="ru-RU" dirty="0" err="1"/>
              <a:t>житла</a:t>
            </a:r>
            <a:r>
              <a:rPr lang="ru-RU" dirty="0"/>
              <a:t>, </a:t>
            </a:r>
            <a:r>
              <a:rPr lang="ru-RU" dirty="0" err="1"/>
              <a:t>іншого</a:t>
            </a:r>
            <a:r>
              <a:rPr lang="ru-RU" dirty="0"/>
              <a:t> </a:t>
            </a:r>
            <a:r>
              <a:rPr lang="ru-RU" dirty="0" err="1"/>
              <a:t>приміщення</a:t>
            </a:r>
            <a:r>
              <a:rPr lang="ru-RU" dirty="0"/>
              <a:t> </a:t>
            </a:r>
            <a:r>
              <a:rPr lang="ru-RU" dirty="0" err="1"/>
              <a:t>чи</a:t>
            </a:r>
            <a:r>
              <a:rPr lang="ru-RU" dirty="0"/>
              <a:t> </a:t>
            </a:r>
            <a:r>
              <a:rPr lang="ru-RU" dirty="0" err="1"/>
              <a:t>сховища</a:t>
            </a:r>
            <a:r>
              <a:rPr lang="ru-RU" dirty="0"/>
              <a:t> </a:t>
            </a:r>
            <a:r>
              <a:rPr lang="ru-RU" dirty="0" err="1"/>
              <a:t>або</a:t>
            </a:r>
            <a:r>
              <a:rPr lang="ru-RU" dirty="0"/>
              <a:t> </a:t>
            </a:r>
            <a:r>
              <a:rPr lang="ru-RU" dirty="0" err="1"/>
              <a:t>перебування</a:t>
            </a:r>
            <a:r>
              <a:rPr lang="ru-RU" dirty="0"/>
              <a:t> в </a:t>
            </a:r>
            <a:r>
              <a:rPr lang="ru-RU" dirty="0" err="1"/>
              <a:t>ньому</a:t>
            </a:r>
            <a:r>
              <a:rPr lang="ru-RU" dirty="0"/>
              <a:t> </a:t>
            </a:r>
            <a:r>
              <a:rPr lang="ru-RU" dirty="0" err="1"/>
              <a:t>під</a:t>
            </a:r>
            <a:r>
              <a:rPr lang="ru-RU" dirty="0"/>
              <a:t> час </a:t>
            </a:r>
            <a:r>
              <a:rPr lang="ru-RU" dirty="0" err="1"/>
              <a:t>вчинення</a:t>
            </a:r>
            <a:r>
              <a:rPr lang="ru-RU" dirty="0"/>
              <a:t> </a:t>
            </a:r>
            <a:r>
              <a:rPr lang="ru-RU" dirty="0" err="1"/>
              <a:t>розбою</a:t>
            </a:r>
            <a:r>
              <a:rPr lang="ru-RU" dirty="0"/>
              <a:t>. </a:t>
            </a:r>
            <a:r>
              <a:rPr lang="ru-RU" dirty="0" err="1"/>
              <a:t>Спосіб</a:t>
            </a:r>
            <a:r>
              <a:rPr lang="ru-RU" dirty="0"/>
              <a:t> </a:t>
            </a:r>
            <a:r>
              <a:rPr lang="ru-RU" dirty="0" err="1"/>
              <a:t>проникнення</a:t>
            </a:r>
            <a:r>
              <a:rPr lang="ru-RU" dirty="0"/>
              <a:t> (</a:t>
            </a:r>
            <a:r>
              <a:rPr lang="ru-RU" dirty="0" err="1"/>
              <a:t>застосування</a:t>
            </a:r>
            <a:r>
              <a:rPr lang="ru-RU" dirty="0"/>
              <a:t> </a:t>
            </a:r>
            <a:r>
              <a:rPr lang="ru-RU" dirty="0" err="1"/>
              <a:t>фізичних</a:t>
            </a:r>
            <a:r>
              <a:rPr lang="ru-RU" dirty="0"/>
              <a:t> </a:t>
            </a:r>
            <a:r>
              <a:rPr lang="ru-RU" dirty="0" err="1"/>
              <a:t>чи</a:t>
            </a:r>
            <a:r>
              <a:rPr lang="ru-RU" dirty="0"/>
              <a:t> </a:t>
            </a:r>
            <a:r>
              <a:rPr lang="ru-RU" dirty="0" err="1"/>
              <a:t>інтелектуальних</a:t>
            </a:r>
            <a:r>
              <a:rPr lang="ru-RU" dirty="0"/>
              <a:t> </a:t>
            </a:r>
            <a:r>
              <a:rPr lang="ru-RU" dirty="0" err="1"/>
              <a:t>зусиль</a:t>
            </a:r>
            <a:r>
              <a:rPr lang="ru-RU" dirty="0"/>
              <a:t>) </a:t>
            </a:r>
            <a:r>
              <a:rPr lang="ru-RU" dirty="0" err="1"/>
              <a:t>принципового</a:t>
            </a:r>
            <a:r>
              <a:rPr lang="ru-RU" dirty="0"/>
              <a:t> </a:t>
            </a:r>
            <a:r>
              <a:rPr lang="ru-RU" dirty="0" err="1"/>
              <a:t>значення</a:t>
            </a:r>
            <a:r>
              <a:rPr lang="ru-RU" dirty="0"/>
              <a:t> для </a:t>
            </a:r>
            <a:r>
              <a:rPr lang="ru-RU" dirty="0" err="1"/>
              <a:t>встановлення</a:t>
            </a:r>
            <a:r>
              <a:rPr lang="ru-RU" dirty="0"/>
              <a:t> </a:t>
            </a:r>
            <a:r>
              <a:rPr lang="ru-RU" dirty="0" err="1"/>
              <a:t>кваліфікуючої</a:t>
            </a:r>
            <a:r>
              <a:rPr lang="ru-RU" dirty="0"/>
              <a:t> </a:t>
            </a:r>
            <a:r>
              <a:rPr lang="ru-RU" dirty="0" err="1"/>
              <a:t>ознаки</a:t>
            </a:r>
            <a:r>
              <a:rPr lang="ru-RU" dirty="0"/>
              <a:t> «</a:t>
            </a:r>
            <a:r>
              <a:rPr lang="ru-RU" dirty="0" err="1"/>
              <a:t>проникнення</a:t>
            </a:r>
            <a:r>
              <a:rPr lang="ru-RU" dirty="0"/>
              <a:t>» не </a:t>
            </a:r>
            <a:r>
              <a:rPr lang="ru-RU" dirty="0" err="1"/>
              <a:t>має</a:t>
            </a:r>
            <a:r>
              <a:rPr lang="ru-RU" dirty="0"/>
              <a:t>.</a:t>
            </a:r>
          </a:p>
          <a:p>
            <a:pPr algn="just"/>
            <a:r>
              <a:rPr lang="ru-RU" b="1" dirty="0"/>
              <a:t>66. </a:t>
            </a:r>
            <a:r>
              <a:rPr lang="ru-RU" dirty="0"/>
              <a:t>При </a:t>
            </a:r>
            <a:r>
              <a:rPr lang="ru-RU" dirty="0" err="1"/>
              <a:t>вирішенні</a:t>
            </a:r>
            <a:r>
              <a:rPr lang="ru-RU" dirty="0"/>
              <a:t> </a:t>
            </a:r>
            <a:r>
              <a:rPr lang="ru-RU" dirty="0" err="1"/>
              <a:t>питання</a:t>
            </a:r>
            <a:r>
              <a:rPr lang="ru-RU" dirty="0"/>
              <a:t> про </a:t>
            </a:r>
            <a:r>
              <a:rPr lang="ru-RU" dirty="0" err="1"/>
              <a:t>застосування</a:t>
            </a:r>
            <a:r>
              <a:rPr lang="ru-RU" dirty="0"/>
              <a:t> </a:t>
            </a:r>
            <a:r>
              <a:rPr lang="ru-RU" dirty="0" err="1"/>
              <a:t>кваліфікуючої</a:t>
            </a:r>
            <a:r>
              <a:rPr lang="ru-RU" dirty="0"/>
              <a:t> </a:t>
            </a:r>
            <a:r>
              <a:rPr lang="ru-RU" dirty="0" err="1"/>
              <a:t>ознаки</a:t>
            </a:r>
            <a:r>
              <a:rPr lang="ru-RU" dirty="0"/>
              <a:t> «</a:t>
            </a:r>
            <a:r>
              <a:rPr lang="ru-RU" dirty="0" err="1"/>
              <a:t>проникнення</a:t>
            </a:r>
            <a:r>
              <a:rPr lang="ru-RU" dirty="0"/>
              <a:t> у </a:t>
            </a:r>
            <a:r>
              <a:rPr lang="ru-RU" dirty="0" err="1"/>
              <a:t>житло</a:t>
            </a:r>
            <a:r>
              <a:rPr lang="ru-RU" dirty="0"/>
              <a:t>, </a:t>
            </a:r>
            <a:r>
              <a:rPr lang="ru-RU" dirty="0" err="1"/>
              <a:t>інше</a:t>
            </a:r>
            <a:r>
              <a:rPr lang="ru-RU" dirty="0"/>
              <a:t> </a:t>
            </a:r>
            <a:r>
              <a:rPr lang="ru-RU" dirty="0" err="1"/>
              <a:t>приміщення</a:t>
            </a:r>
            <a:r>
              <a:rPr lang="ru-RU" dirty="0"/>
              <a:t> </a:t>
            </a:r>
            <a:r>
              <a:rPr lang="ru-RU" dirty="0" err="1"/>
              <a:t>чи</a:t>
            </a:r>
            <a:r>
              <a:rPr lang="ru-RU" dirty="0"/>
              <a:t> </a:t>
            </a:r>
            <a:r>
              <a:rPr lang="ru-RU" dirty="0" err="1"/>
              <a:t>сховище</a:t>
            </a:r>
            <a:r>
              <a:rPr lang="ru-RU" dirty="0"/>
              <a:t>» в </a:t>
            </a:r>
            <a:r>
              <a:rPr lang="ru-RU" dirty="0" err="1"/>
              <a:t>складі</a:t>
            </a:r>
            <a:r>
              <a:rPr lang="ru-RU" dirty="0"/>
              <a:t> </a:t>
            </a:r>
            <a:r>
              <a:rPr lang="ru-RU" dirty="0" err="1"/>
              <a:t>кримінального</a:t>
            </a:r>
            <a:r>
              <a:rPr lang="ru-RU" dirty="0"/>
              <a:t> </a:t>
            </a:r>
            <a:r>
              <a:rPr lang="ru-RU" dirty="0" err="1"/>
              <a:t>правопорушення</a:t>
            </a:r>
            <a:r>
              <a:rPr lang="ru-RU" dirty="0"/>
              <a:t>, </a:t>
            </a:r>
            <a:r>
              <a:rPr lang="ru-RU" dirty="0" err="1"/>
              <a:t>передбаченого</a:t>
            </a:r>
            <a:r>
              <a:rPr lang="ru-RU" dirty="0"/>
              <a:t> </a:t>
            </a:r>
            <a:r>
              <a:rPr lang="ru-RU" dirty="0" err="1"/>
              <a:t>частиною</a:t>
            </a:r>
            <a:r>
              <a:rPr lang="ru-RU" dirty="0"/>
              <a:t> 3 </a:t>
            </a:r>
            <a:r>
              <a:rPr lang="ru-RU" dirty="0" err="1">
                <a:hlinkClick r:id="rId3" tooltip="Кримінальний кодекс України; нормативно-правовий акт № 2341-III від 05.04.2001"/>
              </a:rPr>
              <a:t>статті</a:t>
            </a:r>
            <a:r>
              <a:rPr lang="ru-RU" dirty="0">
                <a:hlinkClick r:id="rId3" tooltip="Кримінальний кодекс України; нормативно-правовий акт № 2341-III від 05.04.2001"/>
              </a:rPr>
              <a:t> 187 КК </a:t>
            </a:r>
            <a:r>
              <a:rPr lang="ru-RU" dirty="0" err="1">
                <a:hlinkClick r:id="rId3" tooltip="Кримінальний кодекс України; нормативно-правовий акт № 2341-III від 05.04.2001"/>
              </a:rPr>
              <a:t>України</a:t>
            </a:r>
            <a:r>
              <a:rPr lang="ru-RU" dirty="0"/>
              <a:t>, </a:t>
            </a:r>
            <a:r>
              <a:rPr lang="ru-RU" dirty="0" err="1"/>
              <a:t>вирішальне</a:t>
            </a:r>
            <a:r>
              <a:rPr lang="ru-RU" dirty="0"/>
              <a:t> </a:t>
            </a:r>
            <a:r>
              <a:rPr lang="ru-RU" dirty="0" err="1"/>
              <a:t>значення</a:t>
            </a:r>
            <a:r>
              <a:rPr lang="ru-RU" dirty="0"/>
              <a:t> </a:t>
            </a:r>
            <a:r>
              <a:rPr lang="ru-RU" dirty="0" err="1"/>
              <a:t>мають</a:t>
            </a:r>
            <a:r>
              <a:rPr lang="ru-RU" dirty="0"/>
              <a:t> режим доступу до </a:t>
            </a:r>
            <a:r>
              <a:rPr lang="ru-RU" dirty="0" err="1"/>
              <a:t>приміщення</a:t>
            </a:r>
            <a:r>
              <a:rPr lang="ru-RU" dirty="0"/>
              <a:t> (</a:t>
            </a:r>
            <a:r>
              <a:rPr lang="ru-RU" dirty="0" err="1"/>
              <a:t>вільний</a:t>
            </a:r>
            <a:r>
              <a:rPr lang="ru-RU" dirty="0"/>
              <a:t>/</a:t>
            </a:r>
            <a:r>
              <a:rPr lang="ru-RU" dirty="0" err="1"/>
              <a:t>обмежений</a:t>
            </a:r>
            <a:r>
              <a:rPr lang="ru-RU" dirty="0"/>
              <a:t>) </a:t>
            </a:r>
            <a:r>
              <a:rPr lang="ru-RU" dirty="0" err="1"/>
              <a:t>під</a:t>
            </a:r>
            <a:r>
              <a:rPr lang="ru-RU" dirty="0"/>
              <a:t> час </a:t>
            </a:r>
            <a:r>
              <a:rPr lang="ru-RU" dirty="0" err="1"/>
              <a:t>вчинення</a:t>
            </a:r>
            <a:r>
              <a:rPr lang="ru-RU" dirty="0"/>
              <a:t> </a:t>
            </a:r>
            <a:r>
              <a:rPr lang="ru-RU" dirty="0" err="1"/>
              <a:t>розбою</a:t>
            </a:r>
            <a:r>
              <a:rPr lang="ru-RU" dirty="0"/>
              <a:t> та </a:t>
            </a:r>
            <a:r>
              <a:rPr lang="ru-RU" dirty="0" err="1"/>
              <a:t>наявність</a:t>
            </a:r>
            <a:r>
              <a:rPr lang="ru-RU" dirty="0"/>
              <a:t> у особи </a:t>
            </a:r>
            <a:r>
              <a:rPr lang="ru-RU" dirty="0" err="1"/>
              <a:t>умислу</a:t>
            </a:r>
            <a:r>
              <a:rPr lang="ru-RU" dirty="0"/>
              <a:t> на </a:t>
            </a:r>
            <a:r>
              <a:rPr lang="ru-RU" dirty="0" err="1"/>
              <a:t>незаконне</a:t>
            </a:r>
            <a:r>
              <a:rPr lang="ru-RU" dirty="0"/>
              <a:t> </a:t>
            </a:r>
            <a:r>
              <a:rPr lang="ru-RU" dirty="0" err="1"/>
              <a:t>входження</a:t>
            </a:r>
            <a:r>
              <a:rPr lang="ru-RU" dirty="0"/>
              <a:t> (</a:t>
            </a:r>
            <a:r>
              <a:rPr lang="ru-RU" dirty="0" err="1"/>
              <a:t>потрапляння</a:t>
            </a:r>
            <a:r>
              <a:rPr lang="ru-RU" dirty="0"/>
              <a:t>) до </a:t>
            </a:r>
            <a:r>
              <a:rPr lang="ru-RU" dirty="0" err="1"/>
              <a:t>приміщення</a:t>
            </a:r>
            <a:r>
              <a:rPr lang="ru-RU" dirty="0"/>
              <a:t> </a:t>
            </a:r>
            <a:r>
              <a:rPr lang="ru-RU" dirty="0" err="1"/>
              <a:t>або</a:t>
            </a:r>
            <a:r>
              <a:rPr lang="ru-RU" dirty="0"/>
              <a:t> </a:t>
            </a:r>
            <a:r>
              <a:rPr lang="ru-RU" dirty="0" err="1"/>
              <a:t>незаконне</a:t>
            </a:r>
            <a:r>
              <a:rPr lang="ru-RU" dirty="0"/>
              <a:t> </a:t>
            </a:r>
            <a:r>
              <a:rPr lang="ru-RU" dirty="0" err="1"/>
              <a:t>перебування</a:t>
            </a:r>
            <a:r>
              <a:rPr lang="ru-RU" dirty="0"/>
              <a:t> в </a:t>
            </a:r>
            <a:r>
              <a:rPr lang="ru-RU" dirty="0" err="1"/>
              <a:t>ньому</a:t>
            </a:r>
            <a:r>
              <a:rPr lang="ru-RU" dirty="0"/>
              <a:t> з метою </a:t>
            </a:r>
            <a:r>
              <a:rPr lang="ru-RU" dirty="0" err="1"/>
              <a:t>заволодіння</a:t>
            </a:r>
            <a:r>
              <a:rPr lang="ru-RU" dirty="0"/>
              <a:t> чужим </a:t>
            </a:r>
            <a:r>
              <a:rPr lang="ru-RU" dirty="0" err="1"/>
              <a:t>майном</a:t>
            </a:r>
            <a:r>
              <a:rPr lang="ru-RU" dirty="0"/>
              <a:t>.</a:t>
            </a:r>
          </a:p>
          <a:p>
            <a:pPr marL="0" indent="0" algn="just">
              <a:buNone/>
            </a:pPr>
            <a:endParaRPr lang="en-US" dirty="0"/>
          </a:p>
        </p:txBody>
      </p:sp>
    </p:spTree>
    <p:extLst>
      <p:ext uri="{BB962C8B-B14F-4D97-AF65-F5344CB8AC3E}">
        <p14:creationId xmlns:p14="http://schemas.microsoft.com/office/powerpoint/2010/main" val="167532069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442424"/>
          </a:xfrm>
        </p:spPr>
        <p:txBody>
          <a:bodyPr>
            <a:normAutofit/>
          </a:bodyPr>
          <a:lstStyle/>
          <a:p>
            <a:pPr algn="ctr"/>
            <a:r>
              <a:rPr lang="ru-RU" sz="2100" dirty="0"/>
              <a:t>П О С Т А Н О В А </a:t>
            </a:r>
            <a:br>
              <a:rPr lang="ru-RU" sz="2100" dirty="0"/>
            </a:br>
            <a:r>
              <a:rPr lang="ru-RU" sz="2100" dirty="0" err="1"/>
              <a:t>колегії</a:t>
            </a:r>
            <a:r>
              <a:rPr lang="ru-RU" sz="2100" dirty="0"/>
              <a:t> </a:t>
            </a:r>
            <a:r>
              <a:rPr lang="ru-RU" sz="2100" dirty="0" err="1"/>
              <a:t>суддів</a:t>
            </a:r>
            <a:r>
              <a:rPr lang="ru-RU" sz="2100" dirty="0"/>
              <a:t> </a:t>
            </a:r>
            <a:r>
              <a:rPr lang="ru-RU" sz="2100" dirty="0" err="1"/>
              <a:t>Першої</a:t>
            </a:r>
            <a:r>
              <a:rPr lang="ru-RU" sz="2100" dirty="0"/>
              <a:t> </a:t>
            </a:r>
            <a:r>
              <a:rPr lang="ru-RU" sz="2100" dirty="0" err="1"/>
              <a:t>судової</a:t>
            </a:r>
            <a:r>
              <a:rPr lang="ru-RU" sz="2100" dirty="0"/>
              <a:t> </a:t>
            </a:r>
            <a:r>
              <a:rPr lang="ru-RU" sz="2100" dirty="0" err="1"/>
              <a:t>палати</a:t>
            </a:r>
            <a:r>
              <a:rPr lang="ru-RU" sz="2100" dirty="0"/>
              <a:t> </a:t>
            </a:r>
            <a:r>
              <a:rPr lang="ru-RU" sz="2100" dirty="0" err="1"/>
              <a:t>Касаційного</a:t>
            </a:r>
            <a:r>
              <a:rPr lang="ru-RU" sz="2100" dirty="0"/>
              <a:t> </a:t>
            </a:r>
            <a:r>
              <a:rPr lang="ru-RU" sz="2100" dirty="0" err="1"/>
              <a:t>кримінального</a:t>
            </a:r>
            <a:r>
              <a:rPr lang="ru-RU" sz="2100" dirty="0"/>
              <a:t> суду ВС </a:t>
            </a:r>
            <a:r>
              <a:rPr lang="ru-RU" sz="2100" dirty="0" err="1"/>
              <a:t>від</a:t>
            </a:r>
            <a:r>
              <a:rPr lang="ru-RU" sz="2100" dirty="0"/>
              <a:t> 4 </a:t>
            </a:r>
            <a:r>
              <a:rPr lang="ru-RU" sz="2100" dirty="0" err="1"/>
              <a:t>липня</a:t>
            </a:r>
            <a:r>
              <a:rPr lang="ru-RU" sz="2100" dirty="0"/>
              <a:t> 2018 року у </a:t>
            </a:r>
            <a:r>
              <a:rPr lang="ru-RU" sz="2100" dirty="0" err="1"/>
              <a:t>справі</a:t>
            </a:r>
            <a:r>
              <a:rPr lang="ru-RU" sz="2100" dirty="0"/>
              <a:t> </a:t>
            </a:r>
            <a:r>
              <a:rPr lang="en-US" sz="2100" dirty="0"/>
              <a:t>№</a:t>
            </a:r>
            <a:r>
              <a:rPr lang="uk-UA" sz="2100" dirty="0"/>
              <a:t> </a:t>
            </a:r>
            <a:r>
              <a:rPr lang="ru-RU" sz="2100" dirty="0" smtClean="0"/>
              <a:t>688/788/15-к</a:t>
            </a:r>
            <a:br>
              <a:rPr lang="ru-RU" sz="2100" dirty="0" smtClean="0"/>
            </a:br>
            <a:r>
              <a:rPr lang="ru-RU" sz="2100" dirty="0" smtClean="0"/>
              <a:t>(</a:t>
            </a:r>
            <a:r>
              <a:rPr lang="ru-RU" sz="2100" dirty="0" err="1"/>
              <a:t>щодо</a:t>
            </a:r>
            <a:r>
              <a:rPr lang="ru-RU" sz="2100" dirty="0"/>
              <a:t> </a:t>
            </a:r>
            <a:r>
              <a:rPr lang="ru-RU" sz="2100" dirty="0" smtClean="0"/>
              <a:t>стандарту </a:t>
            </a:r>
            <a:r>
              <a:rPr lang="ru-RU" sz="2100" dirty="0" err="1"/>
              <a:t>доведення</a:t>
            </a:r>
            <a:r>
              <a:rPr lang="ru-RU" sz="2100" dirty="0"/>
              <a:t> поза </a:t>
            </a:r>
            <a:r>
              <a:rPr lang="ru-RU" sz="2100" dirty="0" err="1"/>
              <a:t>розумним</a:t>
            </a:r>
            <a:r>
              <a:rPr lang="ru-RU" sz="2100" dirty="0"/>
              <a:t> </a:t>
            </a:r>
            <a:r>
              <a:rPr lang="ru-RU" sz="2100" dirty="0" err="1" smtClean="0"/>
              <a:t>сумнівом</a:t>
            </a:r>
            <a:r>
              <a:rPr lang="ru-RU" sz="2100" dirty="0" smtClean="0"/>
              <a:t>)</a:t>
            </a:r>
            <a:endParaRPr lang="en-US" sz="2100" dirty="0"/>
          </a:p>
        </p:txBody>
      </p:sp>
      <p:sp>
        <p:nvSpPr>
          <p:cNvPr id="3" name="Объект 2"/>
          <p:cNvSpPr>
            <a:spLocks noGrp="1"/>
          </p:cNvSpPr>
          <p:nvPr>
            <p:ph idx="1"/>
          </p:nvPr>
        </p:nvSpPr>
        <p:spPr>
          <a:xfrm>
            <a:off x="457200" y="2060848"/>
            <a:ext cx="8229600" cy="4263752"/>
          </a:xfrm>
        </p:spPr>
        <p:txBody>
          <a:bodyPr>
            <a:normAutofit fontScale="92500" lnSpcReduction="10000"/>
          </a:bodyPr>
          <a:lstStyle/>
          <a:p>
            <a:pPr marL="0" indent="0" algn="just">
              <a:buNone/>
            </a:pPr>
            <a:r>
              <a:rPr lang="ru-RU" dirty="0" err="1"/>
              <a:t>обвинувачення</a:t>
            </a:r>
            <a:r>
              <a:rPr lang="ru-RU" dirty="0"/>
              <a:t> і </a:t>
            </a:r>
            <a:r>
              <a:rPr lang="ru-RU" dirty="0" err="1" smtClean="0"/>
              <a:t>захист</a:t>
            </a:r>
            <a:r>
              <a:rPr lang="ru-RU" dirty="0" smtClean="0"/>
              <a:t> у </a:t>
            </a:r>
            <a:r>
              <a:rPr lang="ru-RU" dirty="0" err="1" smtClean="0"/>
              <a:t>цій</a:t>
            </a:r>
            <a:r>
              <a:rPr lang="ru-RU" dirty="0" smtClean="0"/>
              <a:t> </a:t>
            </a:r>
            <a:r>
              <a:rPr lang="ru-RU" dirty="0" err="1" smtClean="0"/>
              <a:t>справі</a:t>
            </a:r>
            <a:r>
              <a:rPr lang="ru-RU" dirty="0" smtClean="0"/>
              <a:t> </a:t>
            </a:r>
            <a:r>
              <a:rPr lang="ru-RU" dirty="0"/>
              <a:t>не </a:t>
            </a:r>
            <a:r>
              <a:rPr lang="ru-RU" dirty="0" err="1"/>
              <a:t>згодні</a:t>
            </a:r>
            <a:r>
              <a:rPr lang="ru-RU" dirty="0"/>
              <a:t> </a:t>
            </a:r>
            <a:r>
              <a:rPr lang="ru-RU" dirty="0" err="1"/>
              <a:t>щодо</a:t>
            </a:r>
            <a:r>
              <a:rPr lang="ru-RU" dirty="0"/>
              <a:t> </a:t>
            </a:r>
            <a:r>
              <a:rPr lang="ru-RU" dirty="0" err="1"/>
              <a:t>кількох</a:t>
            </a:r>
            <a:r>
              <a:rPr lang="ru-RU" dirty="0"/>
              <a:t>, але </a:t>
            </a:r>
            <a:r>
              <a:rPr lang="ru-RU" dirty="0" err="1"/>
              <a:t>ключових</a:t>
            </a:r>
            <a:r>
              <a:rPr lang="ru-RU" dirty="0"/>
              <a:t> </a:t>
            </a:r>
            <a:r>
              <a:rPr lang="ru-RU" dirty="0" err="1"/>
              <a:t>обставин</a:t>
            </a:r>
            <a:r>
              <a:rPr lang="ru-RU" dirty="0"/>
              <a:t>.</a:t>
            </a:r>
          </a:p>
          <a:p>
            <a:pPr marL="0" indent="0" algn="just">
              <a:buNone/>
            </a:pPr>
            <a:r>
              <a:rPr lang="ru-RU" dirty="0"/>
              <a:t>(а)  </a:t>
            </a:r>
            <a:r>
              <a:rPr lang="ru-RU" dirty="0" err="1"/>
              <a:t>Щодо</a:t>
            </a:r>
            <a:r>
              <a:rPr lang="ru-RU" dirty="0"/>
              <a:t> </a:t>
            </a:r>
            <a:r>
              <a:rPr lang="ru-RU" dirty="0" err="1"/>
              <a:t>об'єктивної</a:t>
            </a:r>
            <a:r>
              <a:rPr lang="ru-RU" dirty="0"/>
              <a:t> </a:t>
            </a:r>
            <a:r>
              <a:rPr lang="ru-RU" dirty="0" err="1"/>
              <a:t>сторони</a:t>
            </a:r>
            <a:r>
              <a:rPr lang="ru-RU" dirty="0"/>
              <a:t> </a:t>
            </a:r>
            <a:r>
              <a:rPr lang="ru-RU" dirty="0" err="1"/>
              <a:t>діяння</a:t>
            </a:r>
            <a:r>
              <a:rPr lang="ru-RU" dirty="0"/>
              <a:t>: </a:t>
            </a:r>
            <a:r>
              <a:rPr lang="ru-RU" dirty="0" err="1"/>
              <a:t>обвинувачення</a:t>
            </a:r>
            <a:r>
              <a:rPr lang="ru-RU" dirty="0"/>
              <a:t> </a:t>
            </a:r>
            <a:r>
              <a:rPr lang="ru-RU" dirty="0" err="1"/>
              <a:t>стверджує</a:t>
            </a:r>
            <a:r>
              <a:rPr lang="ru-RU" dirty="0"/>
              <a:t>, </a:t>
            </a:r>
            <a:r>
              <a:rPr lang="ru-RU" dirty="0" err="1"/>
              <a:t>що</a:t>
            </a:r>
            <a:r>
              <a:rPr lang="ru-RU" dirty="0"/>
              <a:t> </a:t>
            </a:r>
            <a:r>
              <a:rPr lang="ru-RU" dirty="0" err="1"/>
              <a:t>смертельний</a:t>
            </a:r>
            <a:r>
              <a:rPr lang="ru-RU" dirty="0"/>
              <a:t> удар </a:t>
            </a:r>
            <a:r>
              <a:rPr lang="ru-RU" dirty="0" err="1"/>
              <a:t>ножем</a:t>
            </a:r>
            <a:r>
              <a:rPr lang="ru-RU" dirty="0"/>
              <a:t> </a:t>
            </a:r>
            <a:r>
              <a:rPr lang="ru-RU" dirty="0" err="1"/>
              <a:t>був</a:t>
            </a:r>
            <a:r>
              <a:rPr lang="ru-RU" dirty="0"/>
              <a:t> </a:t>
            </a:r>
            <a:r>
              <a:rPr lang="ru-RU" dirty="0" err="1"/>
              <a:t>завданий</a:t>
            </a:r>
            <a:r>
              <a:rPr lang="ru-RU" dirty="0"/>
              <a:t> </a:t>
            </a:r>
            <a:r>
              <a:rPr lang="ru-RU" dirty="0" err="1"/>
              <a:t>засудженим</a:t>
            </a:r>
            <a:r>
              <a:rPr lang="ru-RU" dirty="0"/>
              <a:t>; </a:t>
            </a:r>
            <a:r>
              <a:rPr lang="ru-RU" dirty="0" err="1"/>
              <a:t>захист</a:t>
            </a:r>
            <a:r>
              <a:rPr lang="ru-RU" dirty="0"/>
              <a:t> </a:t>
            </a:r>
            <a:r>
              <a:rPr lang="ru-RU" dirty="0" err="1"/>
              <a:t>наполягає</a:t>
            </a:r>
            <a:r>
              <a:rPr lang="ru-RU" dirty="0"/>
              <a:t> на тому, </a:t>
            </a:r>
            <a:r>
              <a:rPr lang="ru-RU" dirty="0" err="1"/>
              <a:t>що</a:t>
            </a:r>
            <a:r>
              <a:rPr lang="ru-RU" dirty="0"/>
              <a:t> </a:t>
            </a:r>
            <a:r>
              <a:rPr lang="ru-RU" dirty="0" err="1"/>
              <a:t>поранення</a:t>
            </a:r>
            <a:r>
              <a:rPr lang="ru-RU" dirty="0"/>
              <a:t> </a:t>
            </a:r>
            <a:r>
              <a:rPr lang="ru-RU" dirty="0" err="1"/>
              <a:t>було</a:t>
            </a:r>
            <a:r>
              <a:rPr lang="ru-RU" dirty="0"/>
              <a:t> </a:t>
            </a:r>
            <a:r>
              <a:rPr lang="ru-RU" dirty="0" err="1"/>
              <a:t>заподіяно</a:t>
            </a:r>
            <a:r>
              <a:rPr lang="ru-RU" dirty="0"/>
              <a:t> самим </a:t>
            </a:r>
            <a:r>
              <a:rPr lang="ru-RU" dirty="0" err="1"/>
              <a:t>потерпілим</a:t>
            </a:r>
            <a:r>
              <a:rPr lang="ru-RU" dirty="0"/>
              <a:t>.</a:t>
            </a:r>
          </a:p>
          <a:p>
            <a:pPr marL="0" indent="0" algn="just">
              <a:buNone/>
            </a:pPr>
            <a:r>
              <a:rPr lang="ru-RU" dirty="0"/>
              <a:t>(б)  </a:t>
            </a:r>
            <a:r>
              <a:rPr lang="ru-RU" dirty="0" err="1"/>
              <a:t>Щодо</a:t>
            </a:r>
            <a:r>
              <a:rPr lang="ru-RU" dirty="0"/>
              <a:t> </a:t>
            </a:r>
            <a:r>
              <a:rPr lang="ru-RU" dirty="0" err="1"/>
              <a:t>суб'єктивної</a:t>
            </a:r>
            <a:r>
              <a:rPr lang="ru-RU" dirty="0"/>
              <a:t> </a:t>
            </a:r>
            <a:r>
              <a:rPr lang="ru-RU" dirty="0" err="1"/>
              <a:t>сторони</a:t>
            </a:r>
            <a:r>
              <a:rPr lang="ru-RU" dirty="0"/>
              <a:t>: </a:t>
            </a:r>
            <a:r>
              <a:rPr lang="ru-RU" dirty="0" err="1"/>
              <a:t>обвинувачення</a:t>
            </a:r>
            <a:r>
              <a:rPr lang="ru-RU" dirty="0"/>
              <a:t> </a:t>
            </a:r>
            <a:r>
              <a:rPr lang="ru-RU" dirty="0" err="1"/>
              <a:t>стверджує</a:t>
            </a:r>
            <a:r>
              <a:rPr lang="ru-RU" dirty="0"/>
              <a:t> про </a:t>
            </a:r>
            <a:r>
              <a:rPr lang="ru-RU" dirty="0" err="1"/>
              <a:t>наявність</a:t>
            </a:r>
            <a:r>
              <a:rPr lang="ru-RU" dirty="0"/>
              <a:t> </a:t>
            </a:r>
            <a:r>
              <a:rPr lang="ru-RU" dirty="0" err="1"/>
              <a:t>умислу</a:t>
            </a:r>
            <a:r>
              <a:rPr lang="ru-RU" dirty="0"/>
              <a:t> на </a:t>
            </a:r>
            <a:r>
              <a:rPr lang="ru-RU" dirty="0" err="1"/>
              <a:t>заподіяння</a:t>
            </a:r>
            <a:r>
              <a:rPr lang="ru-RU" dirty="0"/>
              <a:t> тяжкого </a:t>
            </a:r>
            <a:r>
              <a:rPr lang="ru-RU" dirty="0" err="1"/>
              <a:t>тілесного</a:t>
            </a:r>
            <a:r>
              <a:rPr lang="ru-RU" dirty="0"/>
              <a:t> </a:t>
            </a:r>
            <a:r>
              <a:rPr lang="ru-RU" dirty="0" err="1"/>
              <a:t>ушкодження</a:t>
            </a:r>
            <a:r>
              <a:rPr lang="ru-RU" dirty="0"/>
              <a:t>, </a:t>
            </a:r>
            <a:r>
              <a:rPr lang="ru-RU" dirty="0" err="1"/>
              <a:t>захист</a:t>
            </a:r>
            <a:r>
              <a:rPr lang="ru-RU" dirty="0"/>
              <a:t> - про </a:t>
            </a:r>
            <a:r>
              <a:rPr lang="ru-RU" dirty="0" err="1"/>
              <a:t>відсутність</a:t>
            </a:r>
            <a:r>
              <a:rPr lang="ru-RU" dirty="0"/>
              <a:t> </a:t>
            </a:r>
            <a:r>
              <a:rPr lang="ru-RU" dirty="0" err="1"/>
              <a:t>жодного</a:t>
            </a:r>
            <a:r>
              <a:rPr lang="ru-RU" dirty="0"/>
              <a:t> </a:t>
            </a:r>
            <a:r>
              <a:rPr lang="ru-RU" dirty="0" err="1"/>
              <a:t>умислу</a:t>
            </a:r>
            <a:r>
              <a:rPr lang="ru-RU" dirty="0"/>
              <a:t> </a:t>
            </a:r>
            <a:r>
              <a:rPr lang="ru-RU" dirty="0" err="1"/>
              <a:t>спричинити</a:t>
            </a:r>
            <a:r>
              <a:rPr lang="ru-RU" dirty="0"/>
              <a:t> шкоду </a:t>
            </a:r>
            <a:r>
              <a:rPr lang="ru-RU" dirty="0" err="1"/>
              <a:t>здоров'ю</a:t>
            </a:r>
            <a:r>
              <a:rPr lang="ru-RU" dirty="0"/>
              <a:t> </a:t>
            </a:r>
            <a:r>
              <a:rPr lang="ru-RU" dirty="0" err="1" smtClean="0"/>
              <a:t>потерпілого</a:t>
            </a:r>
            <a:r>
              <a:rPr lang="ru-RU" dirty="0" smtClean="0"/>
              <a:t>.</a:t>
            </a:r>
          </a:p>
          <a:p>
            <a:pPr marL="0" indent="0" algn="just">
              <a:buNone/>
            </a:pPr>
            <a:r>
              <a:rPr lang="ru-RU" dirty="0" smtClean="0"/>
              <a:t>Суд </a:t>
            </a:r>
            <a:r>
              <a:rPr lang="ru-RU" dirty="0" err="1" smtClean="0"/>
              <a:t>розглянув</a:t>
            </a:r>
            <a:r>
              <a:rPr lang="ru-RU" dirty="0" smtClean="0"/>
              <a:t> </a:t>
            </a:r>
            <a:r>
              <a:rPr lang="ru-RU" dirty="0" err="1"/>
              <a:t>доведеність</a:t>
            </a:r>
            <a:r>
              <a:rPr lang="ru-RU" dirty="0"/>
              <a:t> поза </a:t>
            </a:r>
            <a:r>
              <a:rPr lang="ru-RU" dirty="0" err="1"/>
              <a:t>розумним</a:t>
            </a:r>
            <a:r>
              <a:rPr lang="ru-RU" dirty="0"/>
              <a:t> </a:t>
            </a:r>
            <a:r>
              <a:rPr lang="ru-RU" dirty="0" err="1"/>
              <a:t>сумнівом</a:t>
            </a:r>
            <a:r>
              <a:rPr lang="ru-RU" dirty="0"/>
              <a:t> </a:t>
            </a:r>
            <a:r>
              <a:rPr lang="ru-RU" dirty="0" err="1" smtClean="0"/>
              <a:t>кожну</a:t>
            </a:r>
            <a:r>
              <a:rPr lang="ru-RU" dirty="0" smtClean="0"/>
              <a:t> </a:t>
            </a:r>
            <a:r>
              <a:rPr lang="ru-RU" dirty="0" err="1"/>
              <a:t>із</a:t>
            </a:r>
            <a:r>
              <a:rPr lang="ru-RU" dirty="0"/>
              <a:t> </a:t>
            </a:r>
            <a:r>
              <a:rPr lang="ru-RU" dirty="0" err="1"/>
              <a:t>цих</a:t>
            </a:r>
            <a:r>
              <a:rPr lang="ru-RU" dirty="0"/>
              <a:t> </a:t>
            </a:r>
            <a:r>
              <a:rPr lang="ru-RU" dirty="0" err="1"/>
              <a:t>обставин</a:t>
            </a:r>
            <a:endParaRPr lang="ru-RU" dirty="0"/>
          </a:p>
          <a:p>
            <a:pPr marL="0" indent="0">
              <a:buNone/>
            </a:pPr>
            <a:endParaRPr lang="en-US" dirty="0"/>
          </a:p>
        </p:txBody>
      </p:sp>
    </p:spTree>
    <p:extLst>
      <p:ext uri="{BB962C8B-B14F-4D97-AF65-F5344CB8AC3E}">
        <p14:creationId xmlns:p14="http://schemas.microsoft.com/office/powerpoint/2010/main" val="2660796191"/>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normAutofit fontScale="85000" lnSpcReduction="20000"/>
          </a:bodyPr>
          <a:lstStyle/>
          <a:p>
            <a:pPr marL="0" indent="0">
              <a:buNone/>
            </a:pPr>
            <a:endParaRPr lang="ru-RU" dirty="0" smtClean="0"/>
          </a:p>
          <a:p>
            <a:pPr marL="0" indent="0">
              <a:buNone/>
            </a:pPr>
            <a:r>
              <a:rPr lang="ru-RU" dirty="0" smtClean="0"/>
              <a:t>22</a:t>
            </a:r>
            <a:r>
              <a:rPr lang="ru-RU" dirty="0"/>
              <a:t>.  Стандарт </a:t>
            </a:r>
            <a:r>
              <a:rPr lang="ru-RU" dirty="0" err="1"/>
              <a:t>доведення</a:t>
            </a:r>
            <a:r>
              <a:rPr lang="ru-RU" dirty="0"/>
              <a:t> поза </a:t>
            </a:r>
            <a:r>
              <a:rPr lang="ru-RU" dirty="0" err="1"/>
              <a:t>розумним</a:t>
            </a:r>
            <a:r>
              <a:rPr lang="ru-RU" dirty="0"/>
              <a:t> </a:t>
            </a:r>
            <a:r>
              <a:rPr lang="ru-RU" dirty="0" err="1"/>
              <a:t>сумнівом</a:t>
            </a:r>
            <a:r>
              <a:rPr lang="ru-RU" dirty="0"/>
              <a:t> </a:t>
            </a:r>
            <a:r>
              <a:rPr lang="ru-RU" dirty="0" err="1"/>
              <a:t>означає</a:t>
            </a:r>
            <a:r>
              <a:rPr lang="ru-RU" dirty="0"/>
              <a:t>, </a:t>
            </a:r>
            <a:r>
              <a:rPr lang="ru-RU" dirty="0" err="1"/>
              <a:t>що</a:t>
            </a:r>
            <a:r>
              <a:rPr lang="ru-RU" dirty="0"/>
              <a:t> </a:t>
            </a:r>
            <a:r>
              <a:rPr lang="ru-RU" dirty="0" err="1"/>
              <a:t>сукупність</a:t>
            </a:r>
            <a:r>
              <a:rPr lang="ru-RU" dirty="0"/>
              <a:t> </a:t>
            </a:r>
            <a:r>
              <a:rPr lang="ru-RU" dirty="0" err="1"/>
              <a:t>обставин</a:t>
            </a:r>
            <a:r>
              <a:rPr lang="ru-RU" dirty="0"/>
              <a:t> </a:t>
            </a:r>
            <a:r>
              <a:rPr lang="ru-RU" dirty="0" err="1"/>
              <a:t>справи</a:t>
            </a:r>
            <a:r>
              <a:rPr lang="ru-RU" dirty="0"/>
              <a:t>, </a:t>
            </a:r>
            <a:r>
              <a:rPr lang="ru-RU" dirty="0" err="1"/>
              <a:t>встановлена</a:t>
            </a:r>
            <a:r>
              <a:rPr lang="ru-RU" dirty="0"/>
              <a:t> </a:t>
            </a:r>
            <a:r>
              <a:rPr lang="ru-RU" dirty="0" err="1"/>
              <a:t>під</a:t>
            </a:r>
            <a:r>
              <a:rPr lang="ru-RU" dirty="0"/>
              <a:t> час судового </a:t>
            </a:r>
            <a:r>
              <a:rPr lang="ru-RU" dirty="0" err="1"/>
              <a:t>розгляду</a:t>
            </a:r>
            <a:r>
              <a:rPr lang="ru-RU" dirty="0"/>
              <a:t>, </a:t>
            </a:r>
            <a:r>
              <a:rPr lang="ru-RU" dirty="0" err="1"/>
              <a:t>виключає</a:t>
            </a:r>
            <a:r>
              <a:rPr lang="ru-RU" dirty="0"/>
              <a:t> будь-яке </a:t>
            </a:r>
            <a:r>
              <a:rPr lang="ru-RU" dirty="0" err="1"/>
              <a:t>інше</a:t>
            </a:r>
            <a:r>
              <a:rPr lang="ru-RU" dirty="0"/>
              <a:t> </a:t>
            </a:r>
            <a:r>
              <a:rPr lang="ru-RU" dirty="0" err="1"/>
              <a:t>розумне</a:t>
            </a:r>
            <a:r>
              <a:rPr lang="ru-RU" dirty="0"/>
              <a:t> </a:t>
            </a:r>
            <a:r>
              <a:rPr lang="ru-RU" dirty="0" err="1"/>
              <a:t>пояснення</a:t>
            </a:r>
            <a:r>
              <a:rPr lang="ru-RU" dirty="0"/>
              <a:t> </a:t>
            </a:r>
            <a:r>
              <a:rPr lang="ru-RU" dirty="0" err="1"/>
              <a:t>події</a:t>
            </a:r>
            <a:r>
              <a:rPr lang="ru-RU" dirty="0"/>
              <a:t>, яка є предметом судового </a:t>
            </a:r>
            <a:r>
              <a:rPr lang="ru-RU" dirty="0" err="1"/>
              <a:t>розгляду</a:t>
            </a:r>
            <a:r>
              <a:rPr lang="ru-RU" dirty="0"/>
              <a:t>, </a:t>
            </a:r>
            <a:r>
              <a:rPr lang="ru-RU" dirty="0" err="1"/>
              <a:t>крім</a:t>
            </a:r>
            <a:r>
              <a:rPr lang="ru-RU" dirty="0"/>
              <a:t> того, </a:t>
            </a:r>
            <a:r>
              <a:rPr lang="ru-RU" dirty="0" err="1"/>
              <a:t>що</a:t>
            </a:r>
            <a:r>
              <a:rPr lang="ru-RU" dirty="0"/>
              <a:t> </a:t>
            </a:r>
            <a:r>
              <a:rPr lang="ru-RU" dirty="0" err="1"/>
              <a:t>інкримінований</a:t>
            </a:r>
            <a:r>
              <a:rPr lang="ru-RU" dirty="0"/>
              <a:t> </a:t>
            </a:r>
            <a:r>
              <a:rPr lang="ru-RU" dirty="0" err="1"/>
              <a:t>злочин</a:t>
            </a:r>
            <a:r>
              <a:rPr lang="ru-RU" dirty="0"/>
              <a:t> </a:t>
            </a:r>
            <a:r>
              <a:rPr lang="ru-RU" dirty="0" err="1"/>
              <a:t>був</a:t>
            </a:r>
            <a:r>
              <a:rPr lang="ru-RU" dirty="0"/>
              <a:t> </a:t>
            </a:r>
            <a:r>
              <a:rPr lang="ru-RU" dirty="0" err="1"/>
              <a:t>вчинений</a:t>
            </a:r>
            <a:r>
              <a:rPr lang="ru-RU" dirty="0"/>
              <a:t> і </a:t>
            </a:r>
            <a:r>
              <a:rPr lang="ru-RU" dirty="0" err="1"/>
              <a:t>обвинувачений</a:t>
            </a:r>
            <a:r>
              <a:rPr lang="ru-RU" dirty="0"/>
              <a:t> є </a:t>
            </a:r>
            <a:r>
              <a:rPr lang="ru-RU" dirty="0" err="1"/>
              <a:t>винним</a:t>
            </a:r>
            <a:r>
              <a:rPr lang="ru-RU" dirty="0"/>
              <a:t> у </a:t>
            </a:r>
            <a:r>
              <a:rPr lang="ru-RU" dirty="0" err="1"/>
              <a:t>вчиненні</a:t>
            </a:r>
            <a:r>
              <a:rPr lang="ru-RU" dirty="0"/>
              <a:t> </a:t>
            </a:r>
            <a:r>
              <a:rPr lang="ru-RU" dirty="0" err="1"/>
              <a:t>цього</a:t>
            </a:r>
            <a:r>
              <a:rPr lang="ru-RU" dirty="0"/>
              <a:t> </a:t>
            </a:r>
            <a:r>
              <a:rPr lang="ru-RU" dirty="0" err="1"/>
              <a:t>злочину</a:t>
            </a:r>
            <a:r>
              <a:rPr lang="ru-RU" dirty="0"/>
              <a:t>.</a:t>
            </a:r>
          </a:p>
          <a:p>
            <a:pPr marL="0" indent="0">
              <a:buNone/>
            </a:pPr>
            <a:r>
              <a:rPr lang="ru-RU" dirty="0"/>
              <a:t>23.  Поза </a:t>
            </a:r>
            <a:r>
              <a:rPr lang="ru-RU" dirty="0" err="1"/>
              <a:t>розумним</a:t>
            </a:r>
            <a:r>
              <a:rPr lang="ru-RU" dirty="0"/>
              <a:t> </a:t>
            </a:r>
            <a:r>
              <a:rPr lang="ru-RU" dirty="0" err="1"/>
              <a:t>сумнівом</a:t>
            </a:r>
            <a:r>
              <a:rPr lang="ru-RU" dirty="0"/>
              <a:t> </a:t>
            </a:r>
            <a:r>
              <a:rPr lang="ru-RU" dirty="0" err="1"/>
              <a:t>має</a:t>
            </a:r>
            <a:r>
              <a:rPr lang="ru-RU" dirty="0"/>
              <a:t> бути доведений </a:t>
            </a:r>
            <a:r>
              <a:rPr lang="ru-RU" dirty="0" err="1"/>
              <a:t>кожний</a:t>
            </a:r>
            <a:r>
              <a:rPr lang="ru-RU" dirty="0"/>
              <a:t> з </a:t>
            </a:r>
            <a:r>
              <a:rPr lang="ru-RU" dirty="0" err="1"/>
              <a:t>елементів</a:t>
            </a:r>
            <a:r>
              <a:rPr lang="ru-RU" dirty="0"/>
              <a:t>, </a:t>
            </a:r>
            <a:r>
              <a:rPr lang="ru-RU" dirty="0" err="1"/>
              <a:t>які</a:t>
            </a:r>
            <a:r>
              <a:rPr lang="ru-RU" dirty="0"/>
              <a:t> є </a:t>
            </a:r>
            <a:r>
              <a:rPr lang="ru-RU" dirty="0" err="1"/>
              <a:t>важливими</a:t>
            </a:r>
            <a:r>
              <a:rPr lang="ru-RU" dirty="0"/>
              <a:t> для </a:t>
            </a:r>
            <a:r>
              <a:rPr lang="ru-RU" dirty="0" err="1"/>
              <a:t>правової</a:t>
            </a:r>
            <a:r>
              <a:rPr lang="ru-RU" dirty="0"/>
              <a:t> </a:t>
            </a:r>
            <a:r>
              <a:rPr lang="ru-RU" dirty="0" err="1"/>
              <a:t>кваліфікації</a:t>
            </a:r>
            <a:r>
              <a:rPr lang="ru-RU" dirty="0"/>
              <a:t> </a:t>
            </a:r>
            <a:r>
              <a:rPr lang="ru-RU" dirty="0" err="1"/>
              <a:t>діяння</a:t>
            </a:r>
            <a:r>
              <a:rPr lang="ru-RU" dirty="0"/>
              <a:t>: як тих, </a:t>
            </a:r>
            <a:r>
              <a:rPr lang="ru-RU" dirty="0" err="1"/>
              <a:t>що</a:t>
            </a:r>
            <a:r>
              <a:rPr lang="ru-RU" dirty="0"/>
              <a:t> </a:t>
            </a:r>
            <a:r>
              <a:rPr lang="ru-RU" dirty="0" err="1"/>
              <a:t>утворюють</a:t>
            </a:r>
            <a:r>
              <a:rPr lang="ru-RU" dirty="0"/>
              <a:t> </a:t>
            </a:r>
            <a:r>
              <a:rPr lang="ru-RU" dirty="0" err="1"/>
              <a:t>об'єктивну</a:t>
            </a:r>
            <a:r>
              <a:rPr lang="ru-RU" dirty="0"/>
              <a:t> сторону </a:t>
            </a:r>
            <a:r>
              <a:rPr lang="ru-RU" dirty="0" err="1"/>
              <a:t>діяння</a:t>
            </a:r>
            <a:r>
              <a:rPr lang="ru-RU" dirty="0"/>
              <a:t>, так і тих, </a:t>
            </a:r>
            <a:r>
              <a:rPr lang="ru-RU" dirty="0" err="1"/>
              <a:t>що</a:t>
            </a:r>
            <a:r>
              <a:rPr lang="ru-RU" dirty="0"/>
              <a:t> </a:t>
            </a:r>
            <a:r>
              <a:rPr lang="ru-RU" dirty="0" err="1"/>
              <a:t>визначають</a:t>
            </a:r>
            <a:r>
              <a:rPr lang="ru-RU" dirty="0"/>
              <a:t> </a:t>
            </a:r>
            <a:r>
              <a:rPr lang="ru-RU" dirty="0" err="1"/>
              <a:t>його</a:t>
            </a:r>
            <a:r>
              <a:rPr lang="ru-RU" dirty="0"/>
              <a:t> </a:t>
            </a:r>
            <a:r>
              <a:rPr lang="ru-RU" dirty="0" err="1"/>
              <a:t>суб'єктивну</a:t>
            </a:r>
            <a:r>
              <a:rPr lang="ru-RU" dirty="0"/>
              <a:t> сторону. </a:t>
            </a:r>
            <a:r>
              <a:rPr lang="ru-RU" dirty="0" err="1"/>
              <a:t>Зокрема</a:t>
            </a:r>
            <a:r>
              <a:rPr lang="ru-RU" dirty="0"/>
              <a:t>, у справах, в </a:t>
            </a:r>
            <a:r>
              <a:rPr lang="ru-RU" dirty="0" err="1"/>
              <a:t>яких</a:t>
            </a:r>
            <a:r>
              <a:rPr lang="ru-RU" dirty="0"/>
              <a:t> </a:t>
            </a:r>
            <a:r>
              <a:rPr lang="ru-RU" dirty="0" err="1"/>
              <a:t>наявність</a:t>
            </a:r>
            <a:r>
              <a:rPr lang="ru-RU" dirty="0"/>
              <a:t> та/</a:t>
            </a:r>
            <a:r>
              <a:rPr lang="ru-RU" dirty="0" err="1"/>
              <a:t>або</a:t>
            </a:r>
            <a:r>
              <a:rPr lang="ru-RU" dirty="0"/>
              <a:t> характер </a:t>
            </a:r>
            <a:r>
              <a:rPr lang="ru-RU" dirty="0" err="1"/>
              <a:t>умислу</a:t>
            </a:r>
            <a:r>
              <a:rPr lang="ru-RU" dirty="0"/>
              <a:t> </a:t>
            </a:r>
            <a:r>
              <a:rPr lang="ru-RU" dirty="0" err="1"/>
              <a:t>має</a:t>
            </a:r>
            <a:r>
              <a:rPr lang="ru-RU" dirty="0"/>
              <a:t> </a:t>
            </a:r>
            <a:r>
              <a:rPr lang="ru-RU" dirty="0" err="1"/>
              <a:t>значення</a:t>
            </a:r>
            <a:r>
              <a:rPr lang="ru-RU" dirty="0"/>
              <a:t> для </a:t>
            </a:r>
            <a:r>
              <a:rPr lang="ru-RU" dirty="0" err="1"/>
              <a:t>правової</a:t>
            </a:r>
            <a:r>
              <a:rPr lang="ru-RU" dirty="0"/>
              <a:t> </a:t>
            </a:r>
            <a:r>
              <a:rPr lang="ru-RU" dirty="0" err="1"/>
              <a:t>кваліфікації</a:t>
            </a:r>
            <a:r>
              <a:rPr lang="ru-RU" dirty="0"/>
              <a:t> </a:t>
            </a:r>
            <a:r>
              <a:rPr lang="ru-RU" dirty="0" err="1"/>
              <a:t>діяння</a:t>
            </a:r>
            <a:r>
              <a:rPr lang="ru-RU" dirty="0"/>
              <a:t>, суд у </a:t>
            </a:r>
            <a:r>
              <a:rPr lang="ru-RU" dirty="0" err="1"/>
              <a:t>своєму</a:t>
            </a:r>
            <a:r>
              <a:rPr lang="ru-RU" dirty="0"/>
              <a:t> </a:t>
            </a:r>
            <a:r>
              <a:rPr lang="ru-RU" dirty="0" err="1"/>
              <a:t>рішення</a:t>
            </a:r>
            <a:r>
              <a:rPr lang="ru-RU" dirty="0"/>
              <a:t> </a:t>
            </a:r>
            <a:r>
              <a:rPr lang="ru-RU" dirty="0" err="1"/>
              <a:t>має</a:t>
            </a:r>
            <a:r>
              <a:rPr lang="ru-RU" dirty="0"/>
              <a:t> </a:t>
            </a:r>
            <a:r>
              <a:rPr lang="ru-RU" dirty="0" err="1"/>
              <a:t>пояснити</a:t>
            </a:r>
            <a:r>
              <a:rPr lang="ru-RU" dirty="0"/>
              <a:t>, </a:t>
            </a:r>
            <a:r>
              <a:rPr lang="ru-RU" dirty="0" err="1"/>
              <a:t>яким</a:t>
            </a:r>
            <a:r>
              <a:rPr lang="ru-RU" dirty="0"/>
              <a:t> чином </a:t>
            </a:r>
            <a:r>
              <a:rPr lang="ru-RU" dirty="0" err="1"/>
              <a:t>встановлені</a:t>
            </a:r>
            <a:r>
              <a:rPr lang="ru-RU" dirty="0"/>
              <a:t> ним </a:t>
            </a:r>
            <a:r>
              <a:rPr lang="ru-RU" dirty="0" err="1"/>
              <a:t>обставини</a:t>
            </a:r>
            <a:r>
              <a:rPr lang="ru-RU" dirty="0"/>
              <a:t> </a:t>
            </a:r>
            <a:r>
              <a:rPr lang="ru-RU" dirty="0" err="1"/>
              <a:t>справи</a:t>
            </a:r>
            <a:r>
              <a:rPr lang="ru-RU" dirty="0"/>
              <a:t> </a:t>
            </a:r>
            <a:r>
              <a:rPr lang="ru-RU" dirty="0" err="1"/>
              <a:t>доводять</a:t>
            </a:r>
            <a:r>
              <a:rPr lang="ru-RU" dirty="0"/>
              <a:t> </a:t>
            </a:r>
            <a:r>
              <a:rPr lang="ru-RU" dirty="0" err="1"/>
              <a:t>наявність</a:t>
            </a:r>
            <a:r>
              <a:rPr lang="ru-RU" dirty="0"/>
              <a:t> </a:t>
            </a:r>
            <a:r>
              <a:rPr lang="ru-RU" dirty="0" err="1"/>
              <a:t>умислу</a:t>
            </a:r>
            <a:r>
              <a:rPr lang="ru-RU" dirty="0"/>
              <a:t> </a:t>
            </a:r>
            <a:r>
              <a:rPr lang="ru-RU" dirty="0" err="1"/>
              <a:t>саме</a:t>
            </a:r>
            <a:r>
              <a:rPr lang="ru-RU" dirty="0"/>
              <a:t> такого характеру, </a:t>
            </a:r>
            <a:r>
              <a:rPr lang="ru-RU" dirty="0" err="1"/>
              <a:t>який</a:t>
            </a:r>
            <a:r>
              <a:rPr lang="ru-RU" dirty="0"/>
              <a:t> є </a:t>
            </a:r>
            <a:r>
              <a:rPr lang="ru-RU" dirty="0" err="1"/>
              <a:t>необхідним</a:t>
            </a:r>
            <a:r>
              <a:rPr lang="ru-RU" dirty="0"/>
              <a:t> </a:t>
            </a:r>
            <a:r>
              <a:rPr lang="ru-RU" dirty="0" err="1"/>
              <a:t>елементом</a:t>
            </a:r>
            <a:r>
              <a:rPr lang="ru-RU" dirty="0"/>
              <a:t> складу </a:t>
            </a:r>
            <a:r>
              <a:rPr lang="ru-RU" dirty="0" err="1"/>
              <a:t>злочину</a:t>
            </a:r>
            <a:r>
              <a:rPr lang="ru-RU" dirty="0"/>
              <a:t>, і </a:t>
            </a:r>
            <a:r>
              <a:rPr lang="ru-RU" dirty="0" err="1"/>
              <a:t>виключають</a:t>
            </a:r>
            <a:r>
              <a:rPr lang="ru-RU" dirty="0"/>
              <a:t> </a:t>
            </a:r>
            <a:r>
              <a:rPr lang="ru-RU" dirty="0" err="1"/>
              <a:t>можливу</a:t>
            </a:r>
            <a:r>
              <a:rPr lang="ru-RU" dirty="0"/>
              <a:t> </a:t>
            </a:r>
            <a:r>
              <a:rPr lang="ru-RU" dirty="0" err="1"/>
              <a:t>відсутність</a:t>
            </a:r>
            <a:r>
              <a:rPr lang="ru-RU" dirty="0"/>
              <a:t> </a:t>
            </a:r>
            <a:r>
              <a:rPr lang="ru-RU" dirty="0" err="1"/>
              <a:t>умислу</a:t>
            </a:r>
            <a:r>
              <a:rPr lang="ru-RU" dirty="0"/>
              <a:t> </a:t>
            </a:r>
            <a:r>
              <a:rPr lang="ru-RU" dirty="0" err="1"/>
              <a:t>або</a:t>
            </a:r>
            <a:r>
              <a:rPr lang="ru-RU" dirty="0"/>
              <a:t> </a:t>
            </a:r>
            <a:r>
              <a:rPr lang="ru-RU" dirty="0" err="1"/>
              <a:t>інший</a:t>
            </a:r>
            <a:r>
              <a:rPr lang="ru-RU" dirty="0"/>
              <a:t> характер </a:t>
            </a:r>
            <a:r>
              <a:rPr lang="ru-RU" dirty="0" err="1"/>
              <a:t>умислу</a:t>
            </a:r>
            <a:r>
              <a:rPr lang="ru-RU" dirty="0"/>
              <a:t>.</a:t>
            </a:r>
          </a:p>
          <a:p>
            <a:pPr marL="0" indent="0">
              <a:buNone/>
            </a:pPr>
            <a:r>
              <a:rPr lang="ru-RU" dirty="0"/>
              <a:t>24.  </a:t>
            </a:r>
            <a:r>
              <a:rPr lang="ru-RU" dirty="0" err="1"/>
              <a:t>Це</a:t>
            </a:r>
            <a:r>
              <a:rPr lang="ru-RU" dirty="0"/>
              <a:t> </a:t>
            </a:r>
            <a:r>
              <a:rPr lang="ru-RU" dirty="0" err="1"/>
              <a:t>питання</a:t>
            </a:r>
            <a:r>
              <a:rPr lang="ru-RU" dirty="0"/>
              <a:t> </a:t>
            </a:r>
            <a:r>
              <a:rPr lang="ru-RU" dirty="0" err="1"/>
              <a:t>має</a:t>
            </a:r>
            <a:r>
              <a:rPr lang="ru-RU" dirty="0"/>
              <a:t> бути </a:t>
            </a:r>
            <a:r>
              <a:rPr lang="ru-RU" dirty="0" err="1"/>
              <a:t>вирішено</a:t>
            </a:r>
            <a:r>
              <a:rPr lang="ru-RU" dirty="0"/>
              <a:t> на </a:t>
            </a:r>
            <a:r>
              <a:rPr lang="ru-RU" dirty="0" err="1"/>
              <a:t>підставі</a:t>
            </a:r>
            <a:r>
              <a:rPr lang="ru-RU" dirty="0"/>
              <a:t> </a:t>
            </a:r>
            <a:r>
              <a:rPr lang="ru-RU" dirty="0" err="1"/>
              <a:t>безстороннього</a:t>
            </a:r>
            <a:r>
              <a:rPr lang="ru-RU" dirty="0"/>
              <a:t> та </a:t>
            </a:r>
            <a:r>
              <a:rPr lang="ru-RU" dirty="0" err="1"/>
              <a:t>неупередженого</a:t>
            </a:r>
            <a:r>
              <a:rPr lang="ru-RU" dirty="0"/>
              <a:t> </a:t>
            </a:r>
            <a:r>
              <a:rPr lang="ru-RU" dirty="0" err="1"/>
              <a:t>аналізу</a:t>
            </a:r>
            <a:r>
              <a:rPr lang="ru-RU" dirty="0"/>
              <a:t> </a:t>
            </a:r>
            <a:r>
              <a:rPr lang="ru-RU" dirty="0" err="1"/>
              <a:t>наданих</a:t>
            </a:r>
            <a:r>
              <a:rPr lang="ru-RU" dirty="0"/>
              <a:t> сторонами </a:t>
            </a:r>
            <a:r>
              <a:rPr lang="ru-RU" dirty="0" err="1"/>
              <a:t>обвинувачення</a:t>
            </a:r>
            <a:r>
              <a:rPr lang="ru-RU" dirty="0"/>
              <a:t> і </a:t>
            </a:r>
            <a:r>
              <a:rPr lang="ru-RU" dirty="0" err="1"/>
              <a:t>захисту</a:t>
            </a:r>
            <a:r>
              <a:rPr lang="ru-RU" dirty="0"/>
              <a:t> </a:t>
            </a:r>
            <a:r>
              <a:rPr lang="ru-RU" dirty="0" err="1"/>
              <a:t>допустимих</a:t>
            </a:r>
            <a:r>
              <a:rPr lang="ru-RU" dirty="0"/>
              <a:t> </a:t>
            </a:r>
            <a:r>
              <a:rPr lang="ru-RU" dirty="0" err="1"/>
              <a:t>доказів</a:t>
            </a:r>
            <a:r>
              <a:rPr lang="ru-RU" dirty="0"/>
              <a:t>, </a:t>
            </a:r>
            <a:r>
              <a:rPr lang="ru-RU" dirty="0" err="1"/>
              <a:t>які</a:t>
            </a:r>
            <a:r>
              <a:rPr lang="ru-RU" dirty="0"/>
              <a:t> </a:t>
            </a:r>
            <a:r>
              <a:rPr lang="ru-RU" dirty="0" err="1"/>
              <a:t>свідчать</a:t>
            </a:r>
            <a:r>
              <a:rPr lang="ru-RU" dirty="0"/>
              <a:t> за </a:t>
            </a:r>
            <a:r>
              <a:rPr lang="ru-RU" dirty="0" err="1"/>
              <a:t>чи</a:t>
            </a:r>
            <a:r>
              <a:rPr lang="ru-RU" dirty="0"/>
              <a:t> </a:t>
            </a:r>
            <a:r>
              <a:rPr lang="ru-RU" dirty="0" err="1"/>
              <a:t>проти</a:t>
            </a:r>
            <a:r>
              <a:rPr lang="ru-RU" dirty="0"/>
              <a:t> </a:t>
            </a:r>
            <a:r>
              <a:rPr lang="ru-RU" dirty="0" err="1"/>
              <a:t>тієї</a:t>
            </a:r>
            <a:r>
              <a:rPr lang="ru-RU" dirty="0"/>
              <a:t> </a:t>
            </a:r>
            <a:r>
              <a:rPr lang="ru-RU" dirty="0" err="1"/>
              <a:t>або</a:t>
            </a:r>
            <a:r>
              <a:rPr lang="ru-RU" dirty="0"/>
              <a:t> </a:t>
            </a:r>
            <a:r>
              <a:rPr lang="ru-RU" dirty="0" err="1"/>
              <a:t>іншої</a:t>
            </a:r>
            <a:r>
              <a:rPr lang="ru-RU" dirty="0"/>
              <a:t> </a:t>
            </a:r>
            <a:r>
              <a:rPr lang="ru-RU" dirty="0" err="1"/>
              <a:t>версії</a:t>
            </a:r>
            <a:r>
              <a:rPr lang="ru-RU" dirty="0"/>
              <a:t> </a:t>
            </a:r>
            <a:r>
              <a:rPr lang="ru-RU" dirty="0" err="1"/>
              <a:t>подій</a:t>
            </a:r>
            <a:r>
              <a:rPr lang="ru-RU" dirty="0" smtClean="0"/>
              <a:t>.</a:t>
            </a:r>
            <a:endParaRPr lang="ru-RU" dirty="0"/>
          </a:p>
        </p:txBody>
      </p:sp>
    </p:spTree>
    <p:extLst>
      <p:ext uri="{BB962C8B-B14F-4D97-AF65-F5344CB8AC3E}">
        <p14:creationId xmlns:p14="http://schemas.microsoft.com/office/powerpoint/2010/main" val="80611824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229600" cy="6336704"/>
          </a:xfrm>
        </p:spPr>
        <p:txBody>
          <a:bodyPr>
            <a:normAutofit fontScale="55000" lnSpcReduction="20000"/>
          </a:bodyPr>
          <a:lstStyle/>
          <a:p>
            <a:pPr marL="0" indent="0">
              <a:buNone/>
            </a:pPr>
            <a:endParaRPr lang="ru-RU" dirty="0" smtClean="0"/>
          </a:p>
          <a:p>
            <a:pPr marL="0" indent="0">
              <a:buNone/>
            </a:pPr>
            <a:r>
              <a:rPr lang="ru-RU" sz="3600" dirty="0" smtClean="0"/>
              <a:t>25</a:t>
            </a:r>
            <a:r>
              <a:rPr lang="ru-RU" sz="3600" dirty="0"/>
              <a:t>. </a:t>
            </a:r>
            <a:r>
              <a:rPr lang="ru-RU" sz="3600" dirty="0" err="1"/>
              <a:t>Обов'язок</a:t>
            </a:r>
            <a:r>
              <a:rPr lang="ru-RU" sz="3600" dirty="0"/>
              <a:t> </a:t>
            </a:r>
            <a:r>
              <a:rPr lang="ru-RU" sz="3600" dirty="0" err="1"/>
              <a:t>всебічного</a:t>
            </a:r>
            <a:r>
              <a:rPr lang="ru-RU" sz="3600" dirty="0"/>
              <a:t> і </a:t>
            </a:r>
            <a:r>
              <a:rPr lang="ru-RU" sz="3600" dirty="0" err="1"/>
              <a:t>неупередженого</a:t>
            </a:r>
            <a:r>
              <a:rPr lang="ru-RU" sz="3600" dirty="0"/>
              <a:t> </a:t>
            </a:r>
            <a:r>
              <a:rPr lang="ru-RU" sz="3600" dirty="0" err="1"/>
              <a:t>дослідження</a:t>
            </a:r>
            <a:r>
              <a:rPr lang="ru-RU" sz="3600" dirty="0"/>
              <a:t> судом </a:t>
            </a:r>
            <a:r>
              <a:rPr lang="ru-RU" sz="3600" dirty="0" err="1"/>
              <a:t>усіх</a:t>
            </a:r>
            <a:r>
              <a:rPr lang="ru-RU" sz="3600" dirty="0"/>
              <a:t> </a:t>
            </a:r>
            <a:r>
              <a:rPr lang="ru-RU" sz="3600" dirty="0" err="1"/>
              <a:t>обставин</a:t>
            </a:r>
            <a:r>
              <a:rPr lang="ru-RU" sz="3600" dirty="0"/>
              <a:t> </a:t>
            </a:r>
            <a:r>
              <a:rPr lang="ru-RU" sz="3600" dirty="0" err="1"/>
              <a:t>справи</a:t>
            </a:r>
            <a:r>
              <a:rPr lang="ru-RU" sz="3600" dirty="0"/>
              <a:t> у </a:t>
            </a:r>
            <a:r>
              <a:rPr lang="ru-RU" sz="3600" dirty="0" err="1"/>
              <a:t>цьому</a:t>
            </a:r>
            <a:r>
              <a:rPr lang="ru-RU" sz="3600" dirty="0"/>
              <a:t> </a:t>
            </a:r>
            <a:r>
              <a:rPr lang="ru-RU" sz="3600" dirty="0" err="1"/>
              <a:t>контексті</a:t>
            </a:r>
            <a:r>
              <a:rPr lang="ru-RU" sz="3600" dirty="0"/>
              <a:t> </a:t>
            </a:r>
            <a:r>
              <a:rPr lang="ru-RU" sz="3600" dirty="0" err="1"/>
              <a:t>означає</a:t>
            </a:r>
            <a:r>
              <a:rPr lang="ru-RU" sz="3600" dirty="0"/>
              <a:t>, </a:t>
            </a:r>
            <a:r>
              <a:rPr lang="ru-RU" sz="3600" dirty="0" err="1"/>
              <a:t>що</a:t>
            </a:r>
            <a:r>
              <a:rPr lang="ru-RU" sz="3600" dirty="0"/>
              <a:t> для того, </a:t>
            </a:r>
            <a:r>
              <a:rPr lang="ru-RU" sz="3600" dirty="0" err="1"/>
              <a:t>щоб</a:t>
            </a:r>
            <a:r>
              <a:rPr lang="ru-RU" sz="3600" dirty="0"/>
              <a:t> </a:t>
            </a:r>
            <a:r>
              <a:rPr lang="ru-RU" sz="3600" dirty="0" err="1"/>
              <a:t>визнати</a:t>
            </a:r>
            <a:r>
              <a:rPr lang="ru-RU" sz="3600" dirty="0"/>
              <a:t> </a:t>
            </a:r>
            <a:r>
              <a:rPr lang="ru-RU" sz="3600" dirty="0" err="1"/>
              <a:t>винуватість</a:t>
            </a:r>
            <a:r>
              <a:rPr lang="ru-RU" sz="3600" dirty="0"/>
              <a:t> </a:t>
            </a:r>
            <a:r>
              <a:rPr lang="ru-RU" sz="3600" dirty="0" err="1"/>
              <a:t>доведеною</a:t>
            </a:r>
            <a:r>
              <a:rPr lang="ru-RU" sz="3600" dirty="0"/>
              <a:t> поза </a:t>
            </a:r>
            <a:r>
              <a:rPr lang="ru-RU" sz="3600" dirty="0" err="1"/>
              <a:t>розумним</a:t>
            </a:r>
            <a:r>
              <a:rPr lang="ru-RU" sz="3600" dirty="0"/>
              <a:t> </a:t>
            </a:r>
            <a:r>
              <a:rPr lang="ru-RU" sz="3600" dirty="0" err="1"/>
              <a:t>сумнівом</a:t>
            </a:r>
            <a:r>
              <a:rPr lang="ru-RU" sz="3600" dirty="0"/>
              <a:t>, </a:t>
            </a:r>
            <a:r>
              <a:rPr lang="ru-RU" sz="3600" dirty="0" err="1"/>
              <a:t>версія</a:t>
            </a:r>
            <a:r>
              <a:rPr lang="ru-RU" sz="3600" dirty="0"/>
              <a:t> </a:t>
            </a:r>
            <a:r>
              <a:rPr lang="ru-RU" sz="3600" dirty="0" err="1"/>
              <a:t>обвинувачення</a:t>
            </a:r>
            <a:r>
              <a:rPr lang="ru-RU" sz="3600" dirty="0"/>
              <a:t> </a:t>
            </a:r>
            <a:r>
              <a:rPr lang="ru-RU" sz="3600" dirty="0" err="1"/>
              <a:t>має</a:t>
            </a:r>
            <a:r>
              <a:rPr lang="ru-RU" sz="3600" dirty="0"/>
              <a:t> </a:t>
            </a:r>
            <a:r>
              <a:rPr lang="ru-RU" sz="3600" dirty="0" err="1"/>
              <a:t>пояснювати</a:t>
            </a:r>
            <a:r>
              <a:rPr lang="ru-RU" sz="3600" dirty="0"/>
              <a:t> </a:t>
            </a:r>
            <a:r>
              <a:rPr lang="ru-RU" sz="3600" dirty="0" err="1"/>
              <a:t>всі</a:t>
            </a:r>
            <a:r>
              <a:rPr lang="ru-RU" sz="3600" dirty="0"/>
              <a:t> </a:t>
            </a:r>
            <a:r>
              <a:rPr lang="ru-RU" sz="3600" dirty="0" err="1"/>
              <a:t>встановлені</a:t>
            </a:r>
            <a:r>
              <a:rPr lang="ru-RU" sz="3600" dirty="0"/>
              <a:t> судом </a:t>
            </a:r>
            <a:r>
              <a:rPr lang="ru-RU" sz="3600" dirty="0" err="1"/>
              <a:t>обставини</a:t>
            </a:r>
            <a:r>
              <a:rPr lang="ru-RU" sz="3600" dirty="0"/>
              <a:t>, </a:t>
            </a:r>
            <a:r>
              <a:rPr lang="ru-RU" sz="3600" dirty="0" err="1"/>
              <a:t>що</a:t>
            </a:r>
            <a:r>
              <a:rPr lang="ru-RU" sz="3600" dirty="0"/>
              <a:t> </a:t>
            </a:r>
            <a:r>
              <a:rPr lang="ru-RU" sz="3600" dirty="0" err="1"/>
              <a:t>мають</a:t>
            </a:r>
            <a:r>
              <a:rPr lang="ru-RU" sz="3600" dirty="0"/>
              <a:t> </a:t>
            </a:r>
            <a:r>
              <a:rPr lang="ru-RU" sz="3600" dirty="0" err="1"/>
              <a:t>відношення</a:t>
            </a:r>
            <a:r>
              <a:rPr lang="ru-RU" sz="3600" dirty="0"/>
              <a:t> до </a:t>
            </a:r>
            <a:r>
              <a:rPr lang="ru-RU" sz="3600" dirty="0" err="1"/>
              <a:t>події</a:t>
            </a:r>
            <a:r>
              <a:rPr lang="ru-RU" sz="3600" dirty="0"/>
              <a:t>, яка є предметом судового </a:t>
            </a:r>
            <a:r>
              <a:rPr lang="ru-RU" sz="3600" dirty="0" err="1"/>
              <a:t>розгляду</a:t>
            </a:r>
            <a:r>
              <a:rPr lang="ru-RU" sz="3600" dirty="0"/>
              <a:t>. Суд не </a:t>
            </a:r>
            <a:r>
              <a:rPr lang="ru-RU" sz="3600" dirty="0" err="1"/>
              <a:t>може</a:t>
            </a:r>
            <a:r>
              <a:rPr lang="ru-RU" sz="3600" dirty="0"/>
              <a:t> </a:t>
            </a:r>
            <a:r>
              <a:rPr lang="ru-RU" sz="3600" dirty="0" err="1"/>
              <a:t>залишити</a:t>
            </a:r>
            <a:r>
              <a:rPr lang="ru-RU" sz="3600" dirty="0"/>
              <a:t> без </a:t>
            </a:r>
            <a:r>
              <a:rPr lang="ru-RU" sz="3600" dirty="0" err="1"/>
              <a:t>уваги</a:t>
            </a:r>
            <a:r>
              <a:rPr lang="ru-RU" sz="3600" dirty="0"/>
              <a:t> ту </a:t>
            </a:r>
            <a:r>
              <a:rPr lang="ru-RU" sz="3600" dirty="0" err="1"/>
              <a:t>частину</a:t>
            </a:r>
            <a:r>
              <a:rPr lang="ru-RU" sz="3600" dirty="0"/>
              <a:t> </a:t>
            </a:r>
            <a:r>
              <a:rPr lang="ru-RU" sz="3600" dirty="0" err="1"/>
              <a:t>доказів</a:t>
            </a:r>
            <a:r>
              <a:rPr lang="ru-RU" sz="3600" dirty="0"/>
              <a:t> та </a:t>
            </a:r>
            <a:r>
              <a:rPr lang="ru-RU" sz="3600" dirty="0" err="1"/>
              <a:t>встановлених</a:t>
            </a:r>
            <a:r>
              <a:rPr lang="ru-RU" sz="3600" dirty="0"/>
              <a:t> на </a:t>
            </a:r>
            <a:r>
              <a:rPr lang="ru-RU" sz="3600" dirty="0" err="1"/>
              <a:t>їх</a:t>
            </a:r>
            <a:r>
              <a:rPr lang="ru-RU" sz="3600" dirty="0"/>
              <a:t> </a:t>
            </a:r>
            <a:r>
              <a:rPr lang="ru-RU" sz="3600" dirty="0" err="1"/>
              <a:t>підставі</a:t>
            </a:r>
            <a:r>
              <a:rPr lang="ru-RU" sz="3600" dirty="0"/>
              <a:t> </a:t>
            </a:r>
            <a:r>
              <a:rPr lang="ru-RU" sz="3600" dirty="0" err="1"/>
              <a:t>обставин</a:t>
            </a:r>
            <a:r>
              <a:rPr lang="ru-RU" sz="3600" dirty="0"/>
              <a:t> </a:t>
            </a:r>
            <a:r>
              <a:rPr lang="ru-RU" sz="3600" dirty="0" err="1"/>
              <a:t>лише</a:t>
            </a:r>
            <a:r>
              <a:rPr lang="ru-RU" sz="3600" dirty="0"/>
              <a:t> з </a:t>
            </a:r>
            <a:r>
              <a:rPr lang="ru-RU" sz="3600" dirty="0" err="1"/>
              <a:t>тієї</a:t>
            </a:r>
            <a:r>
              <a:rPr lang="ru-RU" sz="3600" dirty="0"/>
              <a:t> причини, </a:t>
            </a:r>
            <a:r>
              <a:rPr lang="ru-RU" sz="3600" dirty="0" err="1"/>
              <a:t>що</a:t>
            </a:r>
            <a:r>
              <a:rPr lang="ru-RU" sz="3600" dirty="0"/>
              <a:t> вони </a:t>
            </a:r>
            <a:r>
              <a:rPr lang="ru-RU" sz="3600" dirty="0" err="1"/>
              <a:t>суперечать</a:t>
            </a:r>
            <a:r>
              <a:rPr lang="ru-RU" sz="3600" dirty="0"/>
              <a:t> </a:t>
            </a:r>
            <a:r>
              <a:rPr lang="ru-RU" sz="3600" dirty="0" err="1"/>
              <a:t>версії</a:t>
            </a:r>
            <a:r>
              <a:rPr lang="ru-RU" sz="3600" dirty="0"/>
              <a:t> </a:t>
            </a:r>
            <a:r>
              <a:rPr lang="ru-RU" sz="3600" dirty="0" err="1"/>
              <a:t>обвинувачення</a:t>
            </a:r>
            <a:r>
              <a:rPr lang="ru-RU" sz="3600" dirty="0"/>
              <a:t>. </a:t>
            </a:r>
            <a:r>
              <a:rPr lang="ru-RU" sz="3600" dirty="0" err="1"/>
              <a:t>Наявність</a:t>
            </a:r>
            <a:r>
              <a:rPr lang="ru-RU" sz="3600" dirty="0"/>
              <a:t> таких </a:t>
            </a:r>
            <a:r>
              <a:rPr lang="ru-RU" sz="3600" dirty="0" err="1"/>
              <a:t>обставин</a:t>
            </a:r>
            <a:r>
              <a:rPr lang="ru-RU" sz="3600" dirty="0"/>
              <a:t>, </a:t>
            </a:r>
            <a:r>
              <a:rPr lang="ru-RU" sz="3600" dirty="0" err="1"/>
              <a:t>яким</a:t>
            </a:r>
            <a:r>
              <a:rPr lang="ru-RU" sz="3600" dirty="0"/>
              <a:t> </a:t>
            </a:r>
            <a:r>
              <a:rPr lang="ru-RU" sz="3600" dirty="0" err="1"/>
              <a:t>версія</a:t>
            </a:r>
            <a:r>
              <a:rPr lang="ru-RU" sz="3600" dirty="0"/>
              <a:t> </a:t>
            </a:r>
            <a:r>
              <a:rPr lang="ru-RU" sz="3600" dirty="0" err="1"/>
              <a:t>обвинувачення</a:t>
            </a:r>
            <a:r>
              <a:rPr lang="ru-RU" sz="3600" dirty="0"/>
              <a:t> не </a:t>
            </a:r>
            <a:r>
              <a:rPr lang="ru-RU" sz="3600" dirty="0" err="1"/>
              <a:t>може</a:t>
            </a:r>
            <a:r>
              <a:rPr lang="ru-RU" sz="3600" dirty="0"/>
              <a:t> </a:t>
            </a:r>
            <a:r>
              <a:rPr lang="ru-RU" sz="3600" dirty="0" err="1"/>
              <a:t>надати</a:t>
            </a:r>
            <a:r>
              <a:rPr lang="ru-RU" sz="3600" dirty="0"/>
              <a:t> </a:t>
            </a:r>
            <a:r>
              <a:rPr lang="ru-RU" sz="3600" dirty="0" err="1"/>
              <a:t>розумного</a:t>
            </a:r>
            <a:r>
              <a:rPr lang="ru-RU" sz="3600" dirty="0"/>
              <a:t> </a:t>
            </a:r>
            <a:r>
              <a:rPr lang="ru-RU" sz="3600" dirty="0" err="1"/>
              <a:t>пояснення</a:t>
            </a:r>
            <a:r>
              <a:rPr lang="ru-RU" sz="3600" dirty="0"/>
              <a:t> </a:t>
            </a:r>
            <a:r>
              <a:rPr lang="ru-RU" sz="3600" dirty="0" err="1"/>
              <a:t>або</a:t>
            </a:r>
            <a:r>
              <a:rPr lang="ru-RU" sz="3600" dirty="0"/>
              <a:t> </a:t>
            </a:r>
            <a:r>
              <a:rPr lang="ru-RU" sz="3600" dirty="0" err="1"/>
              <a:t>які</a:t>
            </a:r>
            <a:r>
              <a:rPr lang="ru-RU" sz="3600" dirty="0"/>
              <a:t> </a:t>
            </a:r>
            <a:r>
              <a:rPr lang="ru-RU" sz="3600" dirty="0" err="1"/>
              <a:t>свідчать</a:t>
            </a:r>
            <a:r>
              <a:rPr lang="ru-RU" sz="3600" dirty="0"/>
              <a:t> про </a:t>
            </a:r>
            <a:r>
              <a:rPr lang="ru-RU" sz="3600" dirty="0" err="1"/>
              <a:t>можливість</a:t>
            </a:r>
            <a:r>
              <a:rPr lang="ru-RU" sz="3600" dirty="0"/>
              <a:t> </a:t>
            </a:r>
            <a:r>
              <a:rPr lang="ru-RU" sz="3600" dirty="0" err="1"/>
              <a:t>іншої</a:t>
            </a:r>
            <a:r>
              <a:rPr lang="ru-RU" sz="3600" dirty="0"/>
              <a:t> </a:t>
            </a:r>
            <a:r>
              <a:rPr lang="ru-RU" sz="3600" dirty="0" err="1"/>
              <a:t>версії</a:t>
            </a:r>
            <a:r>
              <a:rPr lang="ru-RU" sz="3600" dirty="0"/>
              <a:t> </a:t>
            </a:r>
            <a:r>
              <a:rPr lang="ru-RU" sz="3600" dirty="0" err="1"/>
              <a:t>інкримінованої</a:t>
            </a:r>
            <a:r>
              <a:rPr lang="ru-RU" sz="3600" dirty="0"/>
              <a:t> </a:t>
            </a:r>
            <a:r>
              <a:rPr lang="ru-RU" sz="3600" dirty="0" err="1"/>
              <a:t>події</a:t>
            </a:r>
            <a:r>
              <a:rPr lang="ru-RU" sz="3600" dirty="0"/>
              <a:t>, є </a:t>
            </a:r>
            <a:r>
              <a:rPr lang="ru-RU" sz="3600" dirty="0" err="1"/>
              <a:t>підставою</a:t>
            </a:r>
            <a:r>
              <a:rPr lang="ru-RU" sz="3600" dirty="0"/>
              <a:t> для </a:t>
            </a:r>
            <a:r>
              <a:rPr lang="ru-RU" sz="3600" dirty="0" err="1"/>
              <a:t>розумного</a:t>
            </a:r>
            <a:r>
              <a:rPr lang="ru-RU" sz="3600" dirty="0"/>
              <a:t> </a:t>
            </a:r>
            <a:r>
              <a:rPr lang="ru-RU" sz="3600" dirty="0" err="1"/>
              <a:t>сумніву</a:t>
            </a:r>
            <a:r>
              <a:rPr lang="ru-RU" sz="3600" dirty="0"/>
              <a:t> в </a:t>
            </a:r>
            <a:r>
              <a:rPr lang="ru-RU" sz="3600" dirty="0" err="1"/>
              <a:t>доведеності</a:t>
            </a:r>
            <a:r>
              <a:rPr lang="ru-RU" sz="3600" dirty="0"/>
              <a:t> вини особи.</a:t>
            </a:r>
          </a:p>
          <a:p>
            <a:pPr marL="0" indent="0">
              <a:buNone/>
            </a:pPr>
            <a:r>
              <a:rPr lang="ru-RU" sz="3600" dirty="0"/>
              <a:t>26. Для </a:t>
            </a:r>
            <a:r>
              <a:rPr lang="ru-RU" sz="3600" dirty="0" err="1"/>
              <a:t>дотримання</a:t>
            </a:r>
            <a:r>
              <a:rPr lang="ru-RU" sz="3600" dirty="0"/>
              <a:t> стандарту </a:t>
            </a:r>
            <a:r>
              <a:rPr lang="ru-RU" sz="3600" dirty="0" err="1"/>
              <a:t>доведення</a:t>
            </a:r>
            <a:r>
              <a:rPr lang="ru-RU" sz="3600" dirty="0"/>
              <a:t> поза </a:t>
            </a:r>
            <a:r>
              <a:rPr lang="ru-RU" sz="3600" dirty="0" err="1"/>
              <a:t>розумним</a:t>
            </a:r>
            <a:r>
              <a:rPr lang="ru-RU" sz="3600" dirty="0"/>
              <a:t> </a:t>
            </a:r>
            <a:r>
              <a:rPr lang="ru-RU" sz="3600" dirty="0" err="1"/>
              <a:t>сумнівом</a:t>
            </a:r>
            <a:r>
              <a:rPr lang="ru-RU" sz="3600" dirty="0"/>
              <a:t> </a:t>
            </a:r>
            <a:r>
              <a:rPr lang="ru-RU" sz="3600" dirty="0" err="1"/>
              <a:t>недостатньо</a:t>
            </a:r>
            <a:r>
              <a:rPr lang="ru-RU" sz="3600" dirty="0"/>
              <a:t>, </a:t>
            </a:r>
            <a:r>
              <a:rPr lang="ru-RU" sz="3600" dirty="0" err="1"/>
              <a:t>щоб</a:t>
            </a:r>
            <a:r>
              <a:rPr lang="ru-RU" sz="3600" dirty="0"/>
              <a:t> </a:t>
            </a:r>
            <a:r>
              <a:rPr lang="ru-RU" sz="3600" dirty="0" err="1"/>
              <a:t>версія</a:t>
            </a:r>
            <a:r>
              <a:rPr lang="ru-RU" sz="3600" dirty="0"/>
              <a:t> </a:t>
            </a:r>
            <a:r>
              <a:rPr lang="ru-RU" sz="3600" dirty="0" err="1"/>
              <a:t>обвинувачення</a:t>
            </a:r>
            <a:r>
              <a:rPr lang="ru-RU" sz="3600" dirty="0"/>
              <a:t> </a:t>
            </a:r>
            <a:r>
              <a:rPr lang="ru-RU" sz="3600" dirty="0" err="1"/>
              <a:t>була</a:t>
            </a:r>
            <a:r>
              <a:rPr lang="ru-RU" sz="3600" dirty="0"/>
              <a:t> </a:t>
            </a:r>
            <a:r>
              <a:rPr lang="ru-RU" sz="3600" dirty="0" err="1"/>
              <a:t>лише</a:t>
            </a:r>
            <a:r>
              <a:rPr lang="ru-RU" sz="3600" dirty="0"/>
              <a:t> </a:t>
            </a:r>
            <a:r>
              <a:rPr lang="ru-RU" sz="3600" dirty="0" err="1"/>
              <a:t>більш</a:t>
            </a:r>
            <a:r>
              <a:rPr lang="ru-RU" sz="3600" dirty="0"/>
              <a:t> </a:t>
            </a:r>
            <a:r>
              <a:rPr lang="ru-RU" sz="3600" dirty="0" err="1"/>
              <a:t>вірогідною</a:t>
            </a:r>
            <a:r>
              <a:rPr lang="ru-RU" sz="3600" dirty="0"/>
              <a:t> за </a:t>
            </a:r>
            <a:r>
              <a:rPr lang="ru-RU" sz="3600" dirty="0" err="1"/>
              <a:t>версію</a:t>
            </a:r>
            <a:r>
              <a:rPr lang="ru-RU" sz="3600" dirty="0"/>
              <a:t> </a:t>
            </a:r>
            <a:r>
              <a:rPr lang="ru-RU" sz="3600" dirty="0" err="1"/>
              <a:t>захисту</a:t>
            </a:r>
            <a:r>
              <a:rPr lang="ru-RU" sz="3600" dirty="0"/>
              <a:t>. </a:t>
            </a:r>
            <a:r>
              <a:rPr lang="ru-RU" sz="3600" dirty="0" err="1"/>
              <a:t>Законодавець</a:t>
            </a:r>
            <a:r>
              <a:rPr lang="ru-RU" sz="3600" dirty="0"/>
              <a:t> </a:t>
            </a:r>
            <a:r>
              <a:rPr lang="ru-RU" sz="3600" dirty="0" err="1"/>
              <a:t>вимагає</a:t>
            </a:r>
            <a:r>
              <a:rPr lang="ru-RU" sz="3600" dirty="0"/>
              <a:t>, </a:t>
            </a:r>
            <a:r>
              <a:rPr lang="ru-RU" sz="3600" dirty="0" err="1"/>
              <a:t>щоб</a:t>
            </a:r>
            <a:r>
              <a:rPr lang="ru-RU" sz="3600" dirty="0"/>
              <a:t> будь-</a:t>
            </a:r>
            <a:r>
              <a:rPr lang="ru-RU" sz="3600" dirty="0" err="1"/>
              <a:t>який</a:t>
            </a:r>
            <a:r>
              <a:rPr lang="ru-RU" sz="3600" dirty="0"/>
              <a:t> </a:t>
            </a:r>
            <a:r>
              <a:rPr lang="ru-RU" sz="3600" dirty="0" err="1"/>
              <a:t>обґрунтований</a:t>
            </a:r>
            <a:r>
              <a:rPr lang="ru-RU" sz="3600" dirty="0"/>
              <a:t> </a:t>
            </a:r>
            <a:r>
              <a:rPr lang="ru-RU" sz="3600" dirty="0" err="1"/>
              <a:t>сумнів</a:t>
            </a:r>
            <a:r>
              <a:rPr lang="ru-RU" sz="3600" dirty="0"/>
              <a:t> у </a:t>
            </a:r>
            <a:r>
              <a:rPr lang="ru-RU" sz="3600" dirty="0" err="1"/>
              <a:t>тій</a:t>
            </a:r>
            <a:r>
              <a:rPr lang="ru-RU" sz="3600" dirty="0"/>
              <a:t> </a:t>
            </a:r>
            <a:r>
              <a:rPr lang="ru-RU" sz="3600" dirty="0" err="1"/>
              <a:t>версії</a:t>
            </a:r>
            <a:r>
              <a:rPr lang="ru-RU" sz="3600" dirty="0"/>
              <a:t> </a:t>
            </a:r>
            <a:r>
              <a:rPr lang="ru-RU" sz="3600" dirty="0" err="1"/>
              <a:t>події</a:t>
            </a:r>
            <a:r>
              <a:rPr lang="ru-RU" sz="3600" dirty="0"/>
              <a:t>, яку </a:t>
            </a:r>
            <a:r>
              <a:rPr lang="ru-RU" sz="3600" dirty="0" err="1"/>
              <a:t>надало</a:t>
            </a:r>
            <a:r>
              <a:rPr lang="ru-RU" sz="3600" dirty="0"/>
              <a:t> </a:t>
            </a:r>
            <a:r>
              <a:rPr lang="ru-RU" sz="3600" dirty="0" err="1"/>
              <a:t>обвинувачення</a:t>
            </a:r>
            <a:r>
              <a:rPr lang="ru-RU" sz="3600" dirty="0"/>
              <a:t>, </a:t>
            </a:r>
            <a:r>
              <a:rPr lang="ru-RU" sz="3600" dirty="0" err="1"/>
              <a:t>був</a:t>
            </a:r>
            <a:r>
              <a:rPr lang="ru-RU" sz="3600" dirty="0"/>
              <a:t> </a:t>
            </a:r>
            <a:r>
              <a:rPr lang="ru-RU" sz="3600" dirty="0" err="1"/>
              <a:t>спростований</a:t>
            </a:r>
            <a:r>
              <a:rPr lang="ru-RU" sz="3600" dirty="0"/>
              <a:t> фактами, </a:t>
            </a:r>
            <a:r>
              <a:rPr lang="ru-RU" sz="3600" dirty="0" err="1"/>
              <a:t>встановленими</a:t>
            </a:r>
            <a:r>
              <a:rPr lang="ru-RU" sz="3600" dirty="0"/>
              <a:t> на </a:t>
            </a:r>
            <a:r>
              <a:rPr lang="ru-RU" sz="3600" dirty="0" err="1"/>
              <a:t>підставі</a:t>
            </a:r>
            <a:r>
              <a:rPr lang="ru-RU" sz="3600" dirty="0"/>
              <a:t> </a:t>
            </a:r>
            <a:r>
              <a:rPr lang="ru-RU" sz="3600" dirty="0" err="1"/>
              <a:t>допустимих</a:t>
            </a:r>
            <a:r>
              <a:rPr lang="ru-RU" sz="3600" dirty="0"/>
              <a:t> </a:t>
            </a:r>
            <a:r>
              <a:rPr lang="ru-RU" sz="3600" dirty="0" err="1"/>
              <a:t>доказів</a:t>
            </a:r>
            <a:r>
              <a:rPr lang="ru-RU" sz="3600" dirty="0"/>
              <a:t>, і </a:t>
            </a:r>
            <a:r>
              <a:rPr lang="ru-RU" sz="3600" dirty="0" err="1"/>
              <a:t>єдина</a:t>
            </a:r>
            <a:r>
              <a:rPr lang="ru-RU" sz="3600" dirty="0"/>
              <a:t> </a:t>
            </a:r>
            <a:r>
              <a:rPr lang="ru-RU" sz="3600" dirty="0" err="1"/>
              <a:t>версія</a:t>
            </a:r>
            <a:r>
              <a:rPr lang="ru-RU" sz="3600" dirty="0"/>
              <a:t>, </a:t>
            </a:r>
            <a:r>
              <a:rPr lang="ru-RU" sz="3600" dirty="0" err="1"/>
              <a:t>якою</a:t>
            </a:r>
            <a:r>
              <a:rPr lang="ru-RU" sz="3600" dirty="0"/>
              <a:t> </a:t>
            </a:r>
            <a:r>
              <a:rPr lang="ru-RU" sz="3600" dirty="0" err="1"/>
              <a:t>розумна</a:t>
            </a:r>
            <a:r>
              <a:rPr lang="ru-RU" sz="3600" dirty="0"/>
              <a:t> і </a:t>
            </a:r>
            <a:r>
              <a:rPr lang="ru-RU" sz="3600" dirty="0" err="1"/>
              <a:t>безстороння</a:t>
            </a:r>
            <a:r>
              <a:rPr lang="ru-RU" sz="3600" dirty="0"/>
              <a:t> </a:t>
            </a:r>
            <a:r>
              <a:rPr lang="ru-RU" sz="3600" dirty="0" err="1"/>
              <a:t>людина</a:t>
            </a:r>
            <a:r>
              <a:rPr lang="ru-RU" sz="3600" dirty="0"/>
              <a:t> </a:t>
            </a:r>
            <a:r>
              <a:rPr lang="ru-RU" sz="3600" dirty="0" err="1"/>
              <a:t>може</a:t>
            </a:r>
            <a:r>
              <a:rPr lang="ru-RU" sz="3600" dirty="0"/>
              <a:t> </a:t>
            </a:r>
            <a:r>
              <a:rPr lang="ru-RU" sz="3600" dirty="0" err="1"/>
              <a:t>пояснити</a:t>
            </a:r>
            <a:r>
              <a:rPr lang="ru-RU" sz="3600" dirty="0"/>
              <a:t> всю </a:t>
            </a:r>
            <a:r>
              <a:rPr lang="ru-RU" sz="3600" dirty="0" err="1"/>
              <a:t>сукупність</a:t>
            </a:r>
            <a:r>
              <a:rPr lang="ru-RU" sz="3600" dirty="0"/>
              <a:t> </a:t>
            </a:r>
            <a:r>
              <a:rPr lang="ru-RU" sz="3600" dirty="0" err="1"/>
              <a:t>фактів</a:t>
            </a:r>
            <a:r>
              <a:rPr lang="ru-RU" sz="3600" dirty="0"/>
              <a:t>, </a:t>
            </a:r>
            <a:r>
              <a:rPr lang="ru-RU" sz="3600" dirty="0" err="1"/>
              <a:t>установлених</a:t>
            </a:r>
            <a:r>
              <a:rPr lang="ru-RU" sz="3600" dirty="0"/>
              <a:t> у </a:t>
            </a:r>
            <a:r>
              <a:rPr lang="ru-RU" sz="3600" dirty="0" err="1"/>
              <a:t>суді</a:t>
            </a:r>
            <a:r>
              <a:rPr lang="ru-RU" sz="3600" dirty="0"/>
              <a:t>, - є та </a:t>
            </a:r>
            <a:r>
              <a:rPr lang="ru-RU" sz="3600" dirty="0" err="1"/>
              <a:t>версія</a:t>
            </a:r>
            <a:r>
              <a:rPr lang="ru-RU" sz="3600" dirty="0"/>
              <a:t> </a:t>
            </a:r>
            <a:r>
              <a:rPr lang="ru-RU" sz="3600" dirty="0" err="1"/>
              <a:t>подій</a:t>
            </a:r>
            <a:r>
              <a:rPr lang="ru-RU" sz="3600" dirty="0"/>
              <a:t>, яка </a:t>
            </a:r>
            <a:r>
              <a:rPr lang="ru-RU" sz="3600" dirty="0" err="1"/>
              <a:t>дає</a:t>
            </a:r>
            <a:r>
              <a:rPr lang="ru-RU" sz="3600" dirty="0"/>
              <a:t> </a:t>
            </a:r>
            <a:r>
              <a:rPr lang="ru-RU" sz="3600" dirty="0" err="1"/>
              <a:t>підстави</a:t>
            </a:r>
            <a:r>
              <a:rPr lang="ru-RU" sz="3600" dirty="0"/>
              <a:t> для </a:t>
            </a:r>
            <a:r>
              <a:rPr lang="ru-RU" sz="3600" dirty="0" err="1"/>
              <a:t>визнання</a:t>
            </a:r>
            <a:r>
              <a:rPr lang="ru-RU" sz="3600" dirty="0"/>
              <a:t> особи винною за </a:t>
            </a:r>
            <a:r>
              <a:rPr lang="ru-RU" sz="3600" dirty="0" err="1"/>
              <a:t>пред'явленим</a:t>
            </a:r>
            <a:r>
              <a:rPr lang="ru-RU" sz="3600" dirty="0"/>
              <a:t> </a:t>
            </a:r>
            <a:r>
              <a:rPr lang="ru-RU" sz="3600" dirty="0" err="1"/>
              <a:t>обвинуваченням</a:t>
            </a:r>
            <a:r>
              <a:rPr lang="ru-RU" sz="3600"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3508081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224136"/>
          </a:xfrm>
        </p:spPr>
        <p:txBody>
          <a:bodyPr>
            <a:normAutofit/>
          </a:bodyPr>
          <a:lstStyle/>
          <a:p>
            <a:pPr algn="ctr"/>
            <a:r>
              <a:rPr lang="ru-RU" sz="2000" dirty="0"/>
              <a:t>П О С Т А Н О В А </a:t>
            </a:r>
            <a:br>
              <a:rPr lang="ru-RU" sz="2000" dirty="0"/>
            </a:br>
            <a:r>
              <a:rPr lang="ru-RU" sz="2000" dirty="0" err="1" smtClean="0"/>
              <a:t>Касаційного</a:t>
            </a:r>
            <a:r>
              <a:rPr lang="ru-RU" sz="2000" dirty="0" smtClean="0"/>
              <a:t> </a:t>
            </a:r>
            <a:r>
              <a:rPr lang="ru-RU" sz="2000" dirty="0" err="1"/>
              <a:t>кримінального</a:t>
            </a:r>
            <a:r>
              <a:rPr lang="ru-RU" sz="2000" dirty="0"/>
              <a:t> суду ВС </a:t>
            </a:r>
            <a:r>
              <a:rPr lang="ru-RU" sz="2000" dirty="0" err="1"/>
              <a:t>від</a:t>
            </a:r>
            <a:r>
              <a:rPr lang="ru-RU" sz="2000" dirty="0"/>
              <a:t> 07 </a:t>
            </a:r>
            <a:r>
              <a:rPr lang="ru-RU" sz="2000" dirty="0" err="1"/>
              <a:t>червня</a:t>
            </a:r>
            <a:r>
              <a:rPr lang="ru-RU" sz="2000" dirty="0"/>
              <a:t> 2018 року у </a:t>
            </a:r>
            <a:r>
              <a:rPr lang="ru-RU" sz="2000" dirty="0" err="1"/>
              <a:t>справі</a:t>
            </a:r>
            <a:r>
              <a:rPr lang="ru-RU" sz="2000" dirty="0"/>
              <a:t> </a:t>
            </a:r>
            <a:r>
              <a:rPr lang="en-US" sz="2000" dirty="0" smtClean="0"/>
              <a:t>№</a:t>
            </a:r>
            <a:r>
              <a:rPr lang="uk-UA" sz="2000" dirty="0" smtClean="0"/>
              <a:t> </a:t>
            </a:r>
            <a:r>
              <a:rPr lang="ru-RU" sz="2000" dirty="0" smtClean="0"/>
              <a:t>740/5066/15-к</a:t>
            </a:r>
            <a:r>
              <a:rPr lang="ru-RU" sz="2000" dirty="0"/>
              <a:t> </a:t>
            </a:r>
            <a:r>
              <a:rPr lang="ru-RU" sz="2000" dirty="0" smtClean="0"/>
              <a:t>(</a:t>
            </a:r>
            <a:r>
              <a:rPr lang="ru-RU" sz="2000" dirty="0" err="1" smtClean="0"/>
              <a:t>щодо</a:t>
            </a:r>
            <a:r>
              <a:rPr lang="ru-RU" sz="2000" dirty="0" smtClean="0"/>
              <a:t> </a:t>
            </a:r>
            <a:r>
              <a:rPr lang="ru-RU" sz="2000" dirty="0"/>
              <a:t>стандарту </a:t>
            </a:r>
            <a:r>
              <a:rPr lang="ru-RU" sz="2000" dirty="0" err="1"/>
              <a:t>доведення</a:t>
            </a:r>
            <a:r>
              <a:rPr lang="ru-RU" sz="2000" dirty="0"/>
              <a:t> поза </a:t>
            </a:r>
            <a:r>
              <a:rPr lang="ru-RU" sz="2000" dirty="0" err="1"/>
              <a:t>розумним</a:t>
            </a:r>
            <a:r>
              <a:rPr lang="ru-RU" sz="2000" dirty="0"/>
              <a:t> </a:t>
            </a:r>
            <a:r>
              <a:rPr lang="ru-RU" sz="2000" dirty="0" err="1"/>
              <a:t>сумнівом</a:t>
            </a:r>
            <a:r>
              <a:rPr lang="ru-RU" sz="2000" dirty="0"/>
              <a:t>)</a:t>
            </a:r>
            <a:endParaRPr lang="en-US" sz="2000" dirty="0"/>
          </a:p>
        </p:txBody>
      </p:sp>
      <p:sp>
        <p:nvSpPr>
          <p:cNvPr id="3" name="Объект 2"/>
          <p:cNvSpPr>
            <a:spLocks noGrp="1"/>
          </p:cNvSpPr>
          <p:nvPr>
            <p:ph idx="1"/>
          </p:nvPr>
        </p:nvSpPr>
        <p:spPr>
          <a:xfrm>
            <a:off x="457200" y="1935480"/>
            <a:ext cx="8229600" cy="4661872"/>
          </a:xfrm>
        </p:spPr>
        <p:txBody>
          <a:bodyPr>
            <a:normAutofit fontScale="77500" lnSpcReduction="20000"/>
          </a:bodyPr>
          <a:lstStyle/>
          <a:p>
            <a:pPr marL="0" indent="0">
              <a:buNone/>
            </a:pPr>
            <a:r>
              <a:rPr lang="ru-RU" dirty="0"/>
              <a:t>За </a:t>
            </a:r>
            <a:r>
              <a:rPr lang="ru-RU" dirty="0" err="1"/>
              <a:t>змістом</a:t>
            </a:r>
            <a:r>
              <a:rPr lang="ru-RU" dirty="0"/>
              <a:t> </a:t>
            </a:r>
            <a:r>
              <a:rPr lang="ru-RU" dirty="0" err="1"/>
              <a:t>статтей</a:t>
            </a:r>
            <a:r>
              <a:rPr lang="ru-RU" dirty="0"/>
              <a:t> 214, 223, 237 КПК </a:t>
            </a:r>
            <a:r>
              <a:rPr lang="ru-RU" dirty="0" err="1"/>
              <a:t>огляд</a:t>
            </a:r>
            <a:r>
              <a:rPr lang="ru-RU" dirty="0"/>
              <a:t> є </a:t>
            </a:r>
            <a:r>
              <a:rPr lang="ru-RU" dirty="0" err="1"/>
              <a:t>слідчою</a:t>
            </a:r>
            <a:r>
              <a:rPr lang="ru-RU" dirty="0"/>
              <a:t> (</a:t>
            </a:r>
            <a:r>
              <a:rPr lang="ru-RU" dirty="0" err="1"/>
              <a:t>розшуковою</a:t>
            </a:r>
            <a:r>
              <a:rPr lang="ru-RU" dirty="0"/>
              <a:t>) </a:t>
            </a:r>
            <a:r>
              <a:rPr lang="ru-RU" dirty="0" err="1"/>
              <a:t>дією</a:t>
            </a:r>
            <a:r>
              <a:rPr lang="ru-RU" dirty="0"/>
              <a:t>, </a:t>
            </a:r>
            <a:r>
              <a:rPr lang="ru-RU" dirty="0" err="1"/>
              <a:t>спрямованою</a:t>
            </a:r>
            <a:r>
              <a:rPr lang="ru-RU" dirty="0"/>
              <a:t> на </a:t>
            </a:r>
            <a:r>
              <a:rPr lang="ru-RU" dirty="0" err="1"/>
              <a:t>отримання</a:t>
            </a:r>
            <a:r>
              <a:rPr lang="ru-RU" dirty="0"/>
              <a:t> (</a:t>
            </a:r>
            <a:r>
              <a:rPr lang="ru-RU" dirty="0" err="1"/>
              <a:t>збирання</a:t>
            </a:r>
            <a:r>
              <a:rPr lang="ru-RU" dirty="0"/>
              <a:t>) </a:t>
            </a:r>
            <a:r>
              <a:rPr lang="ru-RU" dirty="0" err="1"/>
              <a:t>доказів</a:t>
            </a:r>
            <a:r>
              <a:rPr lang="ru-RU" dirty="0"/>
              <a:t> </a:t>
            </a:r>
            <a:r>
              <a:rPr lang="ru-RU" dirty="0" err="1"/>
              <a:t>або</a:t>
            </a:r>
            <a:r>
              <a:rPr lang="ru-RU" dirty="0"/>
              <a:t> </a:t>
            </a:r>
            <a:r>
              <a:rPr lang="ru-RU" dirty="0" err="1"/>
              <a:t>перевірку</a:t>
            </a:r>
            <a:r>
              <a:rPr lang="ru-RU" dirty="0"/>
              <a:t> </a:t>
            </a:r>
            <a:r>
              <a:rPr lang="ru-RU" dirty="0" err="1"/>
              <a:t>вже</a:t>
            </a:r>
            <a:r>
              <a:rPr lang="ru-RU" dirty="0"/>
              <a:t> </a:t>
            </a:r>
            <a:r>
              <a:rPr lang="ru-RU" dirty="0" err="1"/>
              <a:t>отриманих</a:t>
            </a:r>
            <a:r>
              <a:rPr lang="ru-RU" dirty="0"/>
              <a:t> </a:t>
            </a:r>
            <a:r>
              <a:rPr lang="ru-RU" dirty="0" err="1"/>
              <a:t>доказів</a:t>
            </a:r>
            <a:r>
              <a:rPr lang="ru-RU" dirty="0"/>
              <a:t> у конкретному </a:t>
            </a:r>
            <a:r>
              <a:rPr lang="ru-RU" dirty="0" err="1"/>
              <a:t>кримінальному</a:t>
            </a:r>
            <a:r>
              <a:rPr lang="ru-RU" dirty="0"/>
              <a:t> </a:t>
            </a:r>
            <a:r>
              <a:rPr lang="ru-RU" dirty="0" err="1"/>
              <a:t>провадженні</a:t>
            </a:r>
            <a:r>
              <a:rPr lang="ru-RU" dirty="0"/>
              <a:t>, яка проводиться в межах </a:t>
            </a:r>
            <a:r>
              <a:rPr lang="ru-RU" dirty="0" err="1"/>
              <a:t>досудового</a:t>
            </a:r>
            <a:r>
              <a:rPr lang="ru-RU" dirty="0"/>
              <a:t> </a:t>
            </a:r>
            <a:r>
              <a:rPr lang="ru-RU" dirty="0" err="1"/>
              <a:t>розслідування</a:t>
            </a:r>
            <a:r>
              <a:rPr lang="ru-RU" dirty="0"/>
              <a:t> </a:t>
            </a:r>
            <a:r>
              <a:rPr lang="ru-RU" dirty="0" err="1"/>
              <a:t>кримінального</a:t>
            </a:r>
            <a:r>
              <a:rPr lang="ru-RU" dirty="0"/>
              <a:t> </a:t>
            </a:r>
            <a:r>
              <a:rPr lang="ru-RU" dirty="0" err="1"/>
              <a:t>провадження</a:t>
            </a:r>
            <a:r>
              <a:rPr lang="ru-RU" dirty="0"/>
              <a:t>. Перед </a:t>
            </a:r>
            <a:r>
              <a:rPr lang="ru-RU" dirty="0" err="1"/>
              <a:t>проведенням</a:t>
            </a:r>
            <a:r>
              <a:rPr lang="ru-RU" dirty="0"/>
              <a:t> </a:t>
            </a:r>
            <a:r>
              <a:rPr lang="ru-RU" dirty="0" err="1"/>
              <a:t>слідчої</a:t>
            </a:r>
            <a:r>
              <a:rPr lang="ru-RU" dirty="0"/>
              <a:t> (</a:t>
            </a:r>
            <a:r>
              <a:rPr lang="ru-RU" dirty="0" err="1"/>
              <a:t>розшукової</a:t>
            </a:r>
            <a:r>
              <a:rPr lang="ru-RU" dirty="0"/>
              <a:t>) </a:t>
            </a:r>
            <a:r>
              <a:rPr lang="ru-RU" dirty="0" err="1"/>
              <a:t>дії</a:t>
            </a:r>
            <a:r>
              <a:rPr lang="ru-RU" dirty="0"/>
              <a:t> особам, </a:t>
            </a:r>
            <a:r>
              <a:rPr lang="ru-RU" dirty="0" err="1"/>
              <a:t>які</a:t>
            </a:r>
            <a:r>
              <a:rPr lang="ru-RU" dirty="0"/>
              <a:t> </a:t>
            </a:r>
            <a:r>
              <a:rPr lang="ru-RU" dirty="0" err="1"/>
              <a:t>беруть</a:t>
            </a:r>
            <a:r>
              <a:rPr lang="ru-RU" dirty="0"/>
              <a:t> у </a:t>
            </a:r>
            <a:r>
              <a:rPr lang="ru-RU" dirty="0" err="1"/>
              <a:t>ній</a:t>
            </a:r>
            <a:r>
              <a:rPr lang="ru-RU" dirty="0"/>
              <a:t> участь, </a:t>
            </a:r>
            <a:r>
              <a:rPr lang="ru-RU" dirty="0" err="1"/>
              <a:t>роз'яснюються</a:t>
            </a:r>
            <a:r>
              <a:rPr lang="ru-RU" dirty="0"/>
              <a:t> </a:t>
            </a:r>
            <a:r>
              <a:rPr lang="ru-RU" dirty="0" err="1"/>
              <a:t>їх</a:t>
            </a:r>
            <a:r>
              <a:rPr lang="ru-RU" dirty="0"/>
              <a:t> права і </a:t>
            </a:r>
            <a:r>
              <a:rPr lang="ru-RU" dirty="0" err="1"/>
              <a:t>обов'язки</a:t>
            </a:r>
            <a:r>
              <a:rPr lang="ru-RU" dirty="0"/>
              <a:t>, </a:t>
            </a:r>
            <a:r>
              <a:rPr lang="ru-RU" dirty="0" err="1"/>
              <a:t>передбачені</a:t>
            </a:r>
            <a:r>
              <a:rPr lang="ru-RU" dirty="0"/>
              <a:t> КПК, а </a:t>
            </a:r>
            <a:r>
              <a:rPr lang="ru-RU" dirty="0" err="1"/>
              <a:t>також</a:t>
            </a:r>
            <a:r>
              <a:rPr lang="ru-RU" dirty="0"/>
              <a:t> </a:t>
            </a:r>
            <a:r>
              <a:rPr lang="ru-RU" dirty="0" err="1"/>
              <a:t>відповідальність</a:t>
            </a:r>
            <a:r>
              <a:rPr lang="ru-RU" dirty="0"/>
              <a:t>, </a:t>
            </a:r>
            <a:r>
              <a:rPr lang="ru-RU" dirty="0" err="1"/>
              <a:t>встановлена</a:t>
            </a:r>
            <a:r>
              <a:rPr lang="ru-RU" dirty="0"/>
              <a:t> законом.       </a:t>
            </a:r>
            <a:r>
              <a:rPr lang="ru-RU" dirty="0" err="1"/>
              <a:t>Здійснення</a:t>
            </a:r>
            <a:r>
              <a:rPr lang="ru-RU" dirty="0"/>
              <a:t> </a:t>
            </a:r>
            <a:r>
              <a:rPr lang="ru-RU" dirty="0" err="1"/>
              <a:t>досудового</a:t>
            </a:r>
            <a:r>
              <a:rPr lang="ru-RU" dirty="0"/>
              <a:t> </a:t>
            </a:r>
            <a:r>
              <a:rPr lang="ru-RU" dirty="0" err="1"/>
              <a:t>розслідування</a:t>
            </a:r>
            <a:r>
              <a:rPr lang="ru-RU" dirty="0"/>
              <a:t> до </a:t>
            </a:r>
            <a:r>
              <a:rPr lang="ru-RU" dirty="0" err="1"/>
              <a:t>внесення</a:t>
            </a:r>
            <a:r>
              <a:rPr lang="ru-RU" dirty="0"/>
              <a:t> </a:t>
            </a:r>
            <a:r>
              <a:rPr lang="ru-RU" dirty="0" err="1"/>
              <a:t>відомостей</a:t>
            </a:r>
            <a:r>
              <a:rPr lang="ru-RU" dirty="0"/>
              <a:t> про </a:t>
            </a:r>
            <a:r>
              <a:rPr lang="ru-RU" dirty="0" err="1"/>
              <a:t>вчинення</a:t>
            </a:r>
            <a:r>
              <a:rPr lang="ru-RU" dirty="0"/>
              <a:t> </a:t>
            </a:r>
            <a:r>
              <a:rPr lang="ru-RU" dirty="0" err="1"/>
              <a:t>кримінального</a:t>
            </a:r>
            <a:r>
              <a:rPr lang="ru-RU" dirty="0"/>
              <a:t> </a:t>
            </a:r>
            <a:r>
              <a:rPr lang="ru-RU" dirty="0" err="1"/>
              <a:t>правопорушення</a:t>
            </a:r>
            <a:r>
              <a:rPr lang="ru-RU" dirty="0"/>
              <a:t> до </a:t>
            </a:r>
            <a:r>
              <a:rPr lang="ru-RU" dirty="0" err="1"/>
              <a:t>Єдиного</a:t>
            </a:r>
            <a:r>
              <a:rPr lang="ru-RU" dirty="0"/>
              <a:t> </a:t>
            </a:r>
            <a:r>
              <a:rPr lang="ru-RU" dirty="0" err="1"/>
              <a:t>реєстру</a:t>
            </a:r>
            <a:r>
              <a:rPr lang="ru-RU" dirty="0"/>
              <a:t> </a:t>
            </a:r>
            <a:r>
              <a:rPr lang="ru-RU" dirty="0" err="1"/>
              <a:t>досудових</a:t>
            </a:r>
            <a:r>
              <a:rPr lang="ru-RU" dirty="0"/>
              <a:t> </a:t>
            </a:r>
            <a:r>
              <a:rPr lang="ru-RU" dirty="0" err="1"/>
              <a:t>розслідувань</a:t>
            </a:r>
            <a:r>
              <a:rPr lang="ru-RU" dirty="0"/>
              <a:t> </a:t>
            </a:r>
            <a:r>
              <a:rPr lang="ru-RU" dirty="0" err="1"/>
              <a:t>або</a:t>
            </a:r>
            <a:r>
              <a:rPr lang="ru-RU" dirty="0"/>
              <a:t> без такого </a:t>
            </a:r>
            <a:r>
              <a:rPr lang="ru-RU" dirty="0" err="1"/>
              <a:t>внесення</a:t>
            </a:r>
            <a:r>
              <a:rPr lang="ru-RU" dirty="0"/>
              <a:t> не </a:t>
            </a:r>
            <a:r>
              <a:rPr lang="ru-RU" dirty="0" err="1"/>
              <a:t>допускається</a:t>
            </a:r>
            <a:r>
              <a:rPr lang="ru-RU" dirty="0"/>
              <a:t> і </a:t>
            </a:r>
            <a:r>
              <a:rPr lang="ru-RU" dirty="0" err="1"/>
              <a:t>тягне</a:t>
            </a:r>
            <a:r>
              <a:rPr lang="ru-RU" dirty="0"/>
              <a:t> за собою </a:t>
            </a:r>
            <a:r>
              <a:rPr lang="ru-RU" dirty="0" err="1"/>
              <a:t>відповідальність</a:t>
            </a:r>
            <a:r>
              <a:rPr lang="ru-RU" dirty="0"/>
              <a:t>, </a:t>
            </a:r>
            <a:r>
              <a:rPr lang="ru-RU" dirty="0" err="1"/>
              <a:t>встановлену</a:t>
            </a:r>
            <a:r>
              <a:rPr lang="ru-RU" dirty="0"/>
              <a:t> законом. У </a:t>
            </a:r>
            <a:r>
              <a:rPr lang="ru-RU" dirty="0" err="1"/>
              <a:t>невідкладних</a:t>
            </a:r>
            <a:r>
              <a:rPr lang="ru-RU" dirty="0"/>
              <a:t> </a:t>
            </a:r>
            <a:r>
              <a:rPr lang="ru-RU" dirty="0" err="1"/>
              <a:t>випадках</a:t>
            </a:r>
            <a:r>
              <a:rPr lang="ru-RU" dirty="0"/>
              <a:t> </a:t>
            </a:r>
            <a:r>
              <a:rPr lang="ru-RU" dirty="0" err="1"/>
              <a:t>огляд</a:t>
            </a:r>
            <a:r>
              <a:rPr lang="ru-RU" dirty="0"/>
              <a:t> </a:t>
            </a:r>
            <a:r>
              <a:rPr lang="ru-RU" dirty="0" err="1"/>
              <a:t>місця</a:t>
            </a:r>
            <a:r>
              <a:rPr lang="ru-RU" dirty="0"/>
              <a:t> </a:t>
            </a:r>
            <a:r>
              <a:rPr lang="ru-RU" dirty="0" err="1"/>
              <a:t>події</a:t>
            </a:r>
            <a:r>
              <a:rPr lang="ru-RU" dirty="0"/>
              <a:t> </a:t>
            </a:r>
            <a:r>
              <a:rPr lang="ru-RU" dirty="0" err="1"/>
              <a:t>може</a:t>
            </a:r>
            <a:r>
              <a:rPr lang="ru-RU" dirty="0"/>
              <a:t> бути проведений до </a:t>
            </a:r>
            <a:r>
              <a:rPr lang="ru-RU" dirty="0" err="1"/>
              <a:t>внесення</a:t>
            </a:r>
            <a:r>
              <a:rPr lang="ru-RU" dirty="0"/>
              <a:t> </a:t>
            </a:r>
            <a:r>
              <a:rPr lang="ru-RU" dirty="0" err="1"/>
              <a:t>відомостей</a:t>
            </a:r>
            <a:r>
              <a:rPr lang="ru-RU" dirty="0"/>
              <a:t> до </a:t>
            </a:r>
            <a:r>
              <a:rPr lang="ru-RU" dirty="0" err="1"/>
              <a:t>Єдиного</a:t>
            </a:r>
            <a:r>
              <a:rPr lang="ru-RU" dirty="0"/>
              <a:t> </a:t>
            </a:r>
            <a:r>
              <a:rPr lang="ru-RU" dirty="0" err="1"/>
              <a:t>реєстру</a:t>
            </a:r>
            <a:r>
              <a:rPr lang="ru-RU" dirty="0"/>
              <a:t> </a:t>
            </a:r>
            <a:r>
              <a:rPr lang="ru-RU" dirty="0" err="1"/>
              <a:t>досудових</a:t>
            </a:r>
            <a:r>
              <a:rPr lang="ru-RU" dirty="0"/>
              <a:t> </a:t>
            </a:r>
            <a:r>
              <a:rPr lang="ru-RU" dirty="0" err="1"/>
              <a:t>розслідувань</a:t>
            </a:r>
            <a:r>
              <a:rPr lang="ru-RU" dirty="0"/>
              <a:t>, </a:t>
            </a:r>
            <a:r>
              <a:rPr lang="ru-RU" dirty="0" err="1"/>
              <a:t>що</a:t>
            </a:r>
            <a:r>
              <a:rPr lang="ru-RU" dirty="0"/>
              <a:t> </a:t>
            </a:r>
            <a:r>
              <a:rPr lang="ru-RU" dirty="0" err="1"/>
              <a:t>здійснюється</a:t>
            </a:r>
            <a:r>
              <a:rPr lang="ru-RU" dirty="0"/>
              <a:t> </a:t>
            </a:r>
            <a:r>
              <a:rPr lang="ru-RU" dirty="0" err="1"/>
              <a:t>негайно</a:t>
            </a:r>
            <a:r>
              <a:rPr lang="ru-RU" dirty="0"/>
              <a:t> </a:t>
            </a:r>
            <a:r>
              <a:rPr lang="ru-RU" dirty="0" err="1"/>
              <a:t>після</a:t>
            </a:r>
            <a:r>
              <a:rPr lang="ru-RU" dirty="0"/>
              <a:t> </a:t>
            </a:r>
            <a:r>
              <a:rPr lang="ru-RU" dirty="0" err="1"/>
              <a:t>огляду</a:t>
            </a:r>
            <a:r>
              <a:rPr lang="ru-RU" dirty="0"/>
              <a:t>.</a:t>
            </a:r>
          </a:p>
          <a:p>
            <a:pPr marL="0" indent="0">
              <a:buNone/>
            </a:pPr>
            <a:r>
              <a:rPr lang="ru-RU" dirty="0" err="1"/>
              <a:t>Підставою</a:t>
            </a:r>
            <a:r>
              <a:rPr lang="ru-RU" dirty="0"/>
              <a:t> для </a:t>
            </a:r>
            <a:r>
              <a:rPr lang="ru-RU" dirty="0" err="1"/>
              <a:t>проведення</a:t>
            </a:r>
            <a:r>
              <a:rPr lang="ru-RU" dirty="0"/>
              <a:t> </a:t>
            </a:r>
            <a:r>
              <a:rPr lang="ru-RU" dirty="0" err="1"/>
              <a:t>огляду</a:t>
            </a:r>
            <a:r>
              <a:rPr lang="ru-RU" dirty="0"/>
              <a:t> </a:t>
            </a:r>
            <a:r>
              <a:rPr lang="ru-RU" dirty="0" err="1"/>
              <a:t>місця</a:t>
            </a:r>
            <a:r>
              <a:rPr lang="ru-RU" dirty="0"/>
              <a:t> </a:t>
            </a:r>
            <a:r>
              <a:rPr lang="ru-RU" dirty="0" err="1"/>
              <a:t>події</a:t>
            </a:r>
            <a:r>
              <a:rPr lang="ru-RU" dirty="0"/>
              <a:t> </a:t>
            </a:r>
            <a:r>
              <a:rPr lang="ru-RU" dirty="0" err="1"/>
              <a:t>слугує</a:t>
            </a:r>
            <a:r>
              <a:rPr lang="ru-RU" dirty="0"/>
              <a:t> </a:t>
            </a:r>
            <a:r>
              <a:rPr lang="ru-RU" dirty="0" err="1"/>
              <a:t>інформація</a:t>
            </a:r>
            <a:r>
              <a:rPr lang="ru-RU" dirty="0"/>
              <a:t> про </a:t>
            </a:r>
            <a:r>
              <a:rPr lang="ru-RU" dirty="0" err="1"/>
              <a:t>вчинення</a:t>
            </a:r>
            <a:r>
              <a:rPr lang="ru-RU" dirty="0"/>
              <a:t> </a:t>
            </a:r>
            <a:r>
              <a:rPr lang="ru-RU" dirty="0" err="1"/>
              <a:t>кримінального</a:t>
            </a:r>
            <a:r>
              <a:rPr lang="ru-RU" dirty="0"/>
              <a:t> </a:t>
            </a:r>
            <a:r>
              <a:rPr lang="ru-RU" dirty="0" err="1"/>
              <a:t>правопорушення</a:t>
            </a:r>
            <a:r>
              <a:rPr lang="ru-RU" dirty="0"/>
              <a:t>, </a:t>
            </a:r>
            <a:r>
              <a:rPr lang="ru-RU" dirty="0" err="1"/>
              <a:t>зафіксована</a:t>
            </a:r>
            <a:r>
              <a:rPr lang="ru-RU" dirty="0"/>
              <a:t> у </a:t>
            </a:r>
            <a:r>
              <a:rPr lang="ru-RU" dirty="0" err="1"/>
              <a:t>певній</a:t>
            </a:r>
            <a:r>
              <a:rPr lang="ru-RU" dirty="0"/>
              <a:t> </a:t>
            </a:r>
            <a:r>
              <a:rPr lang="ru-RU" dirty="0" err="1"/>
              <a:t>процесуальній</a:t>
            </a:r>
            <a:r>
              <a:rPr lang="ru-RU" dirty="0"/>
              <a:t> </a:t>
            </a:r>
            <a:r>
              <a:rPr lang="ru-RU" dirty="0" err="1"/>
              <a:t>формі</a:t>
            </a:r>
            <a:r>
              <a:rPr lang="ru-RU" dirty="0"/>
              <a:t>. Без </a:t>
            </a:r>
            <a:r>
              <a:rPr lang="ru-RU" dirty="0" err="1"/>
              <a:t>наявності</a:t>
            </a:r>
            <a:r>
              <a:rPr lang="ru-RU" dirty="0"/>
              <a:t> </a:t>
            </a:r>
            <a:r>
              <a:rPr lang="ru-RU" dirty="0" err="1"/>
              <a:t>такої</a:t>
            </a:r>
            <a:r>
              <a:rPr lang="ru-RU" dirty="0"/>
              <a:t> </a:t>
            </a:r>
            <a:r>
              <a:rPr lang="ru-RU" dirty="0" err="1"/>
              <a:t>інформації</a:t>
            </a:r>
            <a:r>
              <a:rPr lang="ru-RU" dirty="0"/>
              <a:t> </a:t>
            </a:r>
            <a:r>
              <a:rPr lang="ru-RU" dirty="0" err="1"/>
              <a:t>проведення</a:t>
            </a:r>
            <a:r>
              <a:rPr lang="ru-RU" dirty="0"/>
              <a:t> </a:t>
            </a:r>
            <a:r>
              <a:rPr lang="ru-RU" dirty="0" err="1"/>
              <a:t>огляду</a:t>
            </a:r>
            <a:r>
              <a:rPr lang="ru-RU" dirty="0"/>
              <a:t> </a:t>
            </a:r>
            <a:r>
              <a:rPr lang="ru-RU" dirty="0" err="1"/>
              <a:t>місця</a:t>
            </a:r>
            <a:r>
              <a:rPr lang="ru-RU" dirty="0"/>
              <a:t> </a:t>
            </a:r>
            <a:r>
              <a:rPr lang="ru-RU" dirty="0" err="1"/>
              <a:t>події</a:t>
            </a:r>
            <a:r>
              <a:rPr lang="ru-RU" dirty="0"/>
              <a:t> не </a:t>
            </a:r>
            <a:r>
              <a:rPr lang="ru-RU" dirty="0" err="1"/>
              <a:t>допускається</a:t>
            </a:r>
            <a:r>
              <a:rPr lang="ru-RU" dirty="0"/>
              <a:t>.</a:t>
            </a:r>
          </a:p>
          <a:p>
            <a:endParaRPr lang="en-US" dirty="0"/>
          </a:p>
        </p:txBody>
      </p:sp>
    </p:spTree>
    <p:extLst>
      <p:ext uri="{BB962C8B-B14F-4D97-AF65-F5344CB8AC3E}">
        <p14:creationId xmlns:p14="http://schemas.microsoft.com/office/powerpoint/2010/main" val="76265211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832648"/>
          </a:xfrm>
        </p:spPr>
        <p:txBody>
          <a:bodyPr>
            <a:normAutofit fontScale="77500" lnSpcReduction="20000"/>
          </a:bodyPr>
          <a:lstStyle/>
          <a:p>
            <a:pPr marL="0" indent="0" algn="just">
              <a:buNone/>
            </a:pPr>
            <a:r>
              <a:rPr lang="ru-RU" dirty="0"/>
              <a:t>Разом з </a:t>
            </a:r>
            <a:r>
              <a:rPr lang="ru-RU" dirty="0" err="1"/>
              <a:t>тим</a:t>
            </a:r>
            <a:r>
              <a:rPr lang="ru-RU" dirty="0"/>
              <a:t>, у </a:t>
            </a:r>
            <a:r>
              <a:rPr lang="ru-RU" dirty="0" err="1"/>
              <a:t>матеріалах</a:t>
            </a:r>
            <a:r>
              <a:rPr lang="ru-RU" dirty="0"/>
              <a:t> </a:t>
            </a:r>
            <a:r>
              <a:rPr lang="ru-RU" dirty="0" err="1"/>
              <a:t>кримінального</a:t>
            </a:r>
            <a:r>
              <a:rPr lang="ru-RU" dirty="0"/>
              <a:t> </a:t>
            </a:r>
            <a:r>
              <a:rPr lang="ru-RU" dirty="0" err="1"/>
              <a:t>провадження</a:t>
            </a:r>
            <a:r>
              <a:rPr lang="ru-RU" dirty="0"/>
              <a:t> </a:t>
            </a:r>
            <a:r>
              <a:rPr lang="ru-RU" dirty="0" err="1"/>
              <a:t>відсутні</a:t>
            </a:r>
            <a:r>
              <a:rPr lang="ru-RU" dirty="0"/>
              <a:t> будь-</a:t>
            </a:r>
            <a:r>
              <a:rPr lang="ru-RU" dirty="0" err="1"/>
              <a:t>які</a:t>
            </a:r>
            <a:r>
              <a:rPr lang="ru-RU" dirty="0"/>
              <a:t> </a:t>
            </a:r>
            <a:r>
              <a:rPr lang="ru-RU" dirty="0" err="1"/>
              <a:t>дані</a:t>
            </a:r>
            <a:r>
              <a:rPr lang="ru-RU" dirty="0"/>
              <a:t>,  </a:t>
            </a:r>
            <a:r>
              <a:rPr lang="ru-RU" dirty="0" err="1"/>
              <a:t>які</a:t>
            </a:r>
            <a:r>
              <a:rPr lang="ru-RU" dirty="0"/>
              <a:t> б стали </a:t>
            </a:r>
            <a:r>
              <a:rPr lang="ru-RU" dirty="0" err="1"/>
              <a:t>підставою</a:t>
            </a:r>
            <a:r>
              <a:rPr lang="ru-RU" dirty="0"/>
              <a:t> для </a:t>
            </a:r>
            <a:r>
              <a:rPr lang="ru-RU" dirty="0" err="1"/>
              <a:t>проведення</a:t>
            </a:r>
            <a:r>
              <a:rPr lang="ru-RU" dirty="0"/>
              <a:t> 01 </a:t>
            </a:r>
            <a:r>
              <a:rPr lang="ru-RU" dirty="0" err="1"/>
              <a:t>жовтня</a:t>
            </a:r>
            <a:r>
              <a:rPr lang="ru-RU" dirty="0"/>
              <a:t> 2015 року </a:t>
            </a:r>
            <a:r>
              <a:rPr lang="ru-RU" dirty="0" err="1"/>
              <a:t>огляду</a:t>
            </a:r>
            <a:r>
              <a:rPr lang="ru-RU" dirty="0"/>
              <a:t> </a:t>
            </a:r>
            <a:r>
              <a:rPr lang="ru-RU" dirty="0" err="1"/>
              <a:t>місця</a:t>
            </a:r>
            <a:r>
              <a:rPr lang="ru-RU" dirty="0"/>
              <a:t> </a:t>
            </a:r>
            <a:r>
              <a:rPr lang="ru-RU" dirty="0" err="1"/>
              <a:t>події</a:t>
            </a:r>
            <a:r>
              <a:rPr lang="ru-RU" dirty="0"/>
              <a:t> у </a:t>
            </a:r>
            <a:r>
              <a:rPr lang="ru-RU" dirty="0" err="1"/>
              <a:t>домоволодінні</a:t>
            </a:r>
            <a:r>
              <a:rPr lang="ru-RU" dirty="0"/>
              <a:t> ОСОБА_2 </a:t>
            </a:r>
            <a:r>
              <a:rPr lang="ru-RU" dirty="0" err="1"/>
              <a:t>Натомість</a:t>
            </a:r>
            <a:r>
              <a:rPr lang="ru-RU" dirty="0"/>
              <a:t> </a:t>
            </a:r>
            <a:r>
              <a:rPr lang="ru-RU" dirty="0" err="1"/>
              <a:t>відомості</a:t>
            </a:r>
            <a:r>
              <a:rPr lang="ru-RU" dirty="0"/>
              <a:t> про </a:t>
            </a:r>
            <a:r>
              <a:rPr lang="ru-RU" dirty="0" err="1"/>
              <a:t>вчинення</a:t>
            </a:r>
            <a:r>
              <a:rPr lang="ru-RU" dirty="0"/>
              <a:t> </a:t>
            </a:r>
            <a:r>
              <a:rPr lang="ru-RU" dirty="0" err="1"/>
              <a:t>кримінального</a:t>
            </a:r>
            <a:r>
              <a:rPr lang="ru-RU" dirty="0"/>
              <a:t> </a:t>
            </a:r>
            <a:r>
              <a:rPr lang="ru-RU" dirty="0" err="1"/>
              <a:t>правопорушення</a:t>
            </a:r>
            <a:r>
              <a:rPr lang="ru-RU" dirty="0"/>
              <a:t> </a:t>
            </a:r>
            <a:r>
              <a:rPr lang="ru-RU" dirty="0" err="1"/>
              <a:t>було</a:t>
            </a:r>
            <a:r>
              <a:rPr lang="ru-RU" dirty="0"/>
              <a:t> внесено до </a:t>
            </a:r>
            <a:r>
              <a:rPr lang="ru-RU" dirty="0" err="1"/>
              <a:t>Єдиного</a:t>
            </a:r>
            <a:r>
              <a:rPr lang="ru-RU" dirty="0"/>
              <a:t> </a:t>
            </a:r>
            <a:r>
              <a:rPr lang="ru-RU" dirty="0" err="1"/>
              <a:t>реєстру</a:t>
            </a:r>
            <a:r>
              <a:rPr lang="ru-RU" dirty="0"/>
              <a:t> </a:t>
            </a:r>
            <a:r>
              <a:rPr lang="ru-RU" dirty="0" err="1"/>
              <a:t>досудових</a:t>
            </a:r>
            <a:r>
              <a:rPr lang="ru-RU" dirty="0"/>
              <a:t> </a:t>
            </a:r>
            <a:r>
              <a:rPr lang="ru-RU" dirty="0" err="1"/>
              <a:t>розслідувань</a:t>
            </a:r>
            <a:r>
              <a:rPr lang="ru-RU" dirty="0"/>
              <a:t> </a:t>
            </a:r>
            <a:r>
              <a:rPr lang="ru-RU" dirty="0" err="1"/>
              <a:t>лише</a:t>
            </a:r>
            <a:r>
              <a:rPr lang="ru-RU" dirty="0"/>
              <a:t> на </a:t>
            </a:r>
            <a:r>
              <a:rPr lang="ru-RU" dirty="0" err="1"/>
              <a:t>наступний</a:t>
            </a:r>
            <a:r>
              <a:rPr lang="ru-RU" dirty="0"/>
              <a:t> день і на </a:t>
            </a:r>
            <a:r>
              <a:rPr lang="ru-RU" dirty="0" err="1"/>
              <a:t>підставі</a:t>
            </a:r>
            <a:r>
              <a:rPr lang="ru-RU" dirty="0"/>
              <a:t> </a:t>
            </a:r>
            <a:r>
              <a:rPr lang="ru-RU" dirty="0" err="1"/>
              <a:t>даних</a:t>
            </a:r>
            <a:r>
              <a:rPr lang="ru-RU" dirty="0"/>
              <a:t>, </a:t>
            </a:r>
            <a:r>
              <a:rPr lang="ru-RU" dirty="0" err="1"/>
              <a:t>отриманих</a:t>
            </a:r>
            <a:r>
              <a:rPr lang="ru-RU" dirty="0"/>
              <a:t> </a:t>
            </a:r>
            <a:r>
              <a:rPr lang="ru-RU" dirty="0" err="1"/>
              <a:t>під</a:t>
            </a:r>
            <a:r>
              <a:rPr lang="ru-RU" dirty="0"/>
              <a:t> час </a:t>
            </a:r>
            <a:r>
              <a:rPr lang="ru-RU" dirty="0" err="1"/>
              <a:t>вказаного</a:t>
            </a:r>
            <a:r>
              <a:rPr lang="ru-RU" dirty="0"/>
              <a:t> </a:t>
            </a:r>
            <a:r>
              <a:rPr lang="ru-RU" dirty="0" err="1"/>
              <a:t>огляду</a:t>
            </a:r>
            <a:r>
              <a:rPr lang="ru-RU" dirty="0"/>
              <a:t>.</a:t>
            </a:r>
          </a:p>
          <a:p>
            <a:pPr marL="0" indent="0" algn="just">
              <a:buNone/>
            </a:pPr>
            <a:r>
              <a:rPr lang="ru-RU" dirty="0"/>
              <a:t>За таких </a:t>
            </a:r>
            <a:r>
              <a:rPr lang="ru-RU" dirty="0" err="1"/>
              <a:t>обставин</a:t>
            </a:r>
            <a:r>
              <a:rPr lang="ru-RU" dirty="0"/>
              <a:t>, проведений органами </a:t>
            </a:r>
            <a:r>
              <a:rPr lang="ru-RU" dirty="0" err="1"/>
              <a:t>досудового</a:t>
            </a:r>
            <a:r>
              <a:rPr lang="ru-RU" dirty="0"/>
              <a:t> </a:t>
            </a:r>
            <a:r>
              <a:rPr lang="ru-RU" dirty="0" err="1"/>
              <a:t>розслідування</a:t>
            </a:r>
            <a:r>
              <a:rPr lang="ru-RU" dirty="0"/>
              <a:t> 01 </a:t>
            </a:r>
            <a:r>
              <a:rPr lang="ru-RU" dirty="0" err="1"/>
              <a:t>жовтня</a:t>
            </a:r>
            <a:r>
              <a:rPr lang="ru-RU" dirty="0"/>
              <a:t> 2015 року </a:t>
            </a:r>
            <a:r>
              <a:rPr lang="ru-RU" dirty="0" err="1"/>
              <a:t>огляд</a:t>
            </a:r>
            <a:r>
              <a:rPr lang="ru-RU" dirty="0"/>
              <a:t> </a:t>
            </a:r>
            <a:r>
              <a:rPr lang="ru-RU" dirty="0" err="1"/>
              <a:t>місця</a:t>
            </a:r>
            <a:r>
              <a:rPr lang="ru-RU" dirty="0"/>
              <a:t> </a:t>
            </a:r>
            <a:r>
              <a:rPr lang="ru-RU" dirty="0" err="1"/>
              <a:t>події</a:t>
            </a:r>
            <a:r>
              <a:rPr lang="ru-RU" dirty="0"/>
              <a:t> </a:t>
            </a:r>
            <a:r>
              <a:rPr lang="ru-RU" dirty="0" err="1"/>
              <a:t>фактично</a:t>
            </a:r>
            <a:r>
              <a:rPr lang="ru-RU" dirty="0"/>
              <a:t> є </a:t>
            </a:r>
            <a:r>
              <a:rPr lang="ru-RU" dirty="0" err="1"/>
              <a:t>обшуком</a:t>
            </a:r>
            <a:r>
              <a:rPr lang="ru-RU" dirty="0"/>
              <a:t>, </a:t>
            </a:r>
            <a:r>
              <a:rPr lang="ru-RU" dirty="0" err="1"/>
              <a:t>який</a:t>
            </a:r>
            <a:r>
              <a:rPr lang="ru-RU" dirty="0"/>
              <a:t> </a:t>
            </a:r>
            <a:r>
              <a:rPr lang="ru-RU" dirty="0" err="1"/>
              <a:t>згідно</a:t>
            </a:r>
            <a:r>
              <a:rPr lang="ru-RU" dirty="0"/>
              <a:t> </a:t>
            </a:r>
            <a:r>
              <a:rPr lang="ru-RU" dirty="0" err="1"/>
              <a:t>приписів</a:t>
            </a:r>
            <a:r>
              <a:rPr lang="ru-RU" dirty="0"/>
              <a:t> ч. 2 ст. 234 КПК </a:t>
            </a:r>
            <a:r>
              <a:rPr lang="ru-RU" dirty="0" err="1"/>
              <a:t>здійснюється</a:t>
            </a:r>
            <a:r>
              <a:rPr lang="ru-RU" dirty="0"/>
              <a:t> </a:t>
            </a:r>
            <a:r>
              <a:rPr lang="ru-RU" dirty="0" err="1"/>
              <a:t>лише</a:t>
            </a:r>
            <a:r>
              <a:rPr lang="ru-RU" dirty="0"/>
              <a:t> на </a:t>
            </a:r>
            <a:r>
              <a:rPr lang="ru-RU" dirty="0" err="1"/>
              <a:t>підставі</a:t>
            </a:r>
            <a:r>
              <a:rPr lang="ru-RU" dirty="0"/>
              <a:t> </a:t>
            </a:r>
            <a:r>
              <a:rPr lang="ru-RU" dirty="0" err="1"/>
              <a:t>ухвали</a:t>
            </a:r>
            <a:r>
              <a:rPr lang="ru-RU" dirty="0"/>
              <a:t> </a:t>
            </a:r>
            <a:r>
              <a:rPr lang="ru-RU" dirty="0" err="1"/>
              <a:t>слідчого</a:t>
            </a:r>
            <a:r>
              <a:rPr lang="ru-RU" dirty="0"/>
              <a:t> </a:t>
            </a:r>
            <a:r>
              <a:rPr lang="ru-RU" dirty="0" err="1"/>
              <a:t>судді</a:t>
            </a:r>
            <a:r>
              <a:rPr lang="ru-RU" dirty="0"/>
              <a:t> та </a:t>
            </a:r>
            <a:r>
              <a:rPr lang="ru-RU" dirty="0" err="1"/>
              <a:t>після</a:t>
            </a:r>
            <a:r>
              <a:rPr lang="ru-RU" dirty="0"/>
              <a:t> </a:t>
            </a:r>
            <a:r>
              <a:rPr lang="ru-RU" dirty="0" err="1"/>
              <a:t>внесення</a:t>
            </a:r>
            <a:r>
              <a:rPr lang="ru-RU" dirty="0"/>
              <a:t> </a:t>
            </a:r>
            <a:r>
              <a:rPr lang="ru-RU" dirty="0" err="1"/>
              <a:t>відповідних</a:t>
            </a:r>
            <a:r>
              <a:rPr lang="ru-RU" dirty="0"/>
              <a:t> </a:t>
            </a:r>
            <a:r>
              <a:rPr lang="ru-RU" dirty="0" err="1"/>
              <a:t>відомостей</a:t>
            </a:r>
            <a:r>
              <a:rPr lang="ru-RU" dirty="0"/>
              <a:t> до </a:t>
            </a:r>
            <a:r>
              <a:rPr lang="ru-RU" dirty="0" err="1"/>
              <a:t>Єдиного</a:t>
            </a:r>
            <a:r>
              <a:rPr lang="ru-RU" dirty="0"/>
              <a:t> </a:t>
            </a:r>
            <a:r>
              <a:rPr lang="ru-RU" dirty="0" err="1"/>
              <a:t>реєстру</a:t>
            </a:r>
            <a:r>
              <a:rPr lang="ru-RU" dirty="0"/>
              <a:t> </a:t>
            </a:r>
            <a:r>
              <a:rPr lang="ru-RU" dirty="0" err="1"/>
              <a:t>досудових</a:t>
            </a:r>
            <a:r>
              <a:rPr lang="ru-RU" dirty="0"/>
              <a:t> </a:t>
            </a:r>
            <a:r>
              <a:rPr lang="ru-RU" dirty="0" err="1"/>
              <a:t>розслідувань</a:t>
            </a:r>
            <a:r>
              <a:rPr lang="ru-RU" dirty="0"/>
              <a:t> (ч. 3 ст. 214 КПК). До </a:t>
            </a:r>
            <a:r>
              <a:rPr lang="ru-RU" dirty="0" err="1"/>
              <a:t>постановлення</a:t>
            </a:r>
            <a:r>
              <a:rPr lang="ru-RU" dirty="0"/>
              <a:t> </a:t>
            </a:r>
            <a:r>
              <a:rPr lang="ru-RU" dirty="0" err="1"/>
              <a:t>ухвали</a:t>
            </a:r>
            <a:r>
              <a:rPr lang="ru-RU" dirty="0"/>
              <a:t> </a:t>
            </a:r>
            <a:r>
              <a:rPr lang="ru-RU" dirty="0" err="1"/>
              <a:t>слідчого</a:t>
            </a:r>
            <a:r>
              <a:rPr lang="ru-RU" dirty="0"/>
              <a:t> </a:t>
            </a:r>
            <a:r>
              <a:rPr lang="ru-RU" dirty="0" err="1"/>
              <a:t>судді</a:t>
            </a:r>
            <a:r>
              <a:rPr lang="ru-RU" dirty="0"/>
              <a:t> </a:t>
            </a:r>
            <a:r>
              <a:rPr lang="ru-RU" dirty="0" err="1"/>
              <a:t>слідчий</a:t>
            </a:r>
            <a:r>
              <a:rPr lang="ru-RU" dirty="0"/>
              <a:t>, прокурор </a:t>
            </a:r>
            <a:r>
              <a:rPr lang="ru-RU" dirty="0" err="1"/>
              <a:t>має</a:t>
            </a:r>
            <a:r>
              <a:rPr lang="ru-RU" dirty="0"/>
              <a:t> право </a:t>
            </a:r>
            <a:r>
              <a:rPr lang="ru-RU" dirty="0" err="1"/>
              <a:t>увійти</a:t>
            </a:r>
            <a:r>
              <a:rPr lang="ru-RU" dirty="0"/>
              <a:t> до </a:t>
            </a:r>
            <a:r>
              <a:rPr lang="ru-RU" dirty="0" err="1"/>
              <a:t>житла</a:t>
            </a:r>
            <a:r>
              <a:rPr lang="ru-RU" dirty="0"/>
              <a:t> </a:t>
            </a:r>
            <a:r>
              <a:rPr lang="ru-RU" dirty="0" err="1"/>
              <a:t>чи</a:t>
            </a:r>
            <a:r>
              <a:rPr lang="ru-RU" dirty="0"/>
              <a:t> </a:t>
            </a:r>
            <a:r>
              <a:rPr lang="ru-RU" dirty="0" err="1"/>
              <a:t>іншого</a:t>
            </a:r>
            <a:r>
              <a:rPr lang="ru-RU" dirty="0"/>
              <a:t> </a:t>
            </a:r>
            <a:r>
              <a:rPr lang="ru-RU" dirty="0" err="1"/>
              <a:t>володіння</a:t>
            </a:r>
            <a:r>
              <a:rPr lang="ru-RU" dirty="0"/>
              <a:t> особи </a:t>
            </a:r>
            <a:r>
              <a:rPr lang="ru-RU" dirty="0" err="1"/>
              <a:t>лише</a:t>
            </a:r>
            <a:r>
              <a:rPr lang="ru-RU" dirty="0"/>
              <a:t> у </a:t>
            </a:r>
            <a:r>
              <a:rPr lang="ru-RU" dirty="0" err="1"/>
              <a:t>невідкладних</a:t>
            </a:r>
            <a:r>
              <a:rPr lang="ru-RU" dirty="0"/>
              <a:t> </a:t>
            </a:r>
            <a:r>
              <a:rPr lang="ru-RU" dirty="0" err="1"/>
              <a:t>випадках</a:t>
            </a:r>
            <a:r>
              <a:rPr lang="ru-RU" dirty="0"/>
              <a:t>, </a:t>
            </a:r>
            <a:r>
              <a:rPr lang="ru-RU" dirty="0" err="1"/>
              <a:t>пов'язаних</a:t>
            </a:r>
            <a:r>
              <a:rPr lang="ru-RU" dirty="0"/>
              <a:t> </a:t>
            </a:r>
            <a:r>
              <a:rPr lang="ru-RU" dirty="0" err="1"/>
              <a:t>із</a:t>
            </a:r>
            <a:r>
              <a:rPr lang="ru-RU" dirty="0"/>
              <a:t> </a:t>
            </a:r>
            <a:r>
              <a:rPr lang="ru-RU" dirty="0" err="1"/>
              <a:t>врятуванням</a:t>
            </a:r>
            <a:r>
              <a:rPr lang="ru-RU" dirty="0"/>
              <a:t> </a:t>
            </a:r>
            <a:r>
              <a:rPr lang="ru-RU" dirty="0" err="1"/>
              <a:t>життя</a:t>
            </a:r>
            <a:r>
              <a:rPr lang="ru-RU" dirty="0"/>
              <a:t> людей та майна </a:t>
            </a:r>
            <a:r>
              <a:rPr lang="ru-RU" dirty="0" err="1"/>
              <a:t>чи</a:t>
            </a:r>
            <a:r>
              <a:rPr lang="ru-RU" dirty="0"/>
              <a:t> з </a:t>
            </a:r>
            <a:r>
              <a:rPr lang="ru-RU" dirty="0" err="1"/>
              <a:t>безпосереднім</a:t>
            </a:r>
            <a:r>
              <a:rPr lang="ru-RU" dirty="0"/>
              <a:t> </a:t>
            </a:r>
            <a:r>
              <a:rPr lang="ru-RU" dirty="0" err="1"/>
              <a:t>переслідуванням</a:t>
            </a:r>
            <a:r>
              <a:rPr lang="ru-RU" dirty="0"/>
              <a:t> </a:t>
            </a:r>
            <a:r>
              <a:rPr lang="ru-RU" dirty="0" err="1"/>
              <a:t>осіб</a:t>
            </a:r>
            <a:r>
              <a:rPr lang="ru-RU" dirty="0"/>
              <a:t>,  </a:t>
            </a:r>
            <a:r>
              <a:rPr lang="ru-RU" dirty="0" err="1"/>
              <a:t>які</a:t>
            </a:r>
            <a:r>
              <a:rPr lang="ru-RU" dirty="0"/>
              <a:t> </a:t>
            </a:r>
            <a:r>
              <a:rPr lang="ru-RU" dirty="0" err="1"/>
              <a:t>підозрюються</a:t>
            </a:r>
            <a:r>
              <a:rPr lang="ru-RU" dirty="0"/>
              <a:t> у </a:t>
            </a:r>
            <a:r>
              <a:rPr lang="ru-RU" dirty="0" err="1"/>
              <a:t>вчиненні</a:t>
            </a:r>
            <a:r>
              <a:rPr lang="ru-RU" dirty="0"/>
              <a:t> </a:t>
            </a:r>
            <a:r>
              <a:rPr lang="ru-RU" dirty="0" err="1"/>
              <a:t>злочину</a:t>
            </a:r>
            <a:r>
              <a:rPr lang="ru-RU" dirty="0"/>
              <a:t>. У такому </a:t>
            </a:r>
            <a:r>
              <a:rPr lang="ru-RU" dirty="0" err="1"/>
              <a:t>випадку</a:t>
            </a:r>
            <a:r>
              <a:rPr lang="ru-RU" dirty="0"/>
              <a:t> прокурор, </a:t>
            </a:r>
            <a:r>
              <a:rPr lang="ru-RU" dirty="0" err="1"/>
              <a:t>слідчий</a:t>
            </a:r>
            <a:r>
              <a:rPr lang="ru-RU" dirty="0"/>
              <a:t> за </a:t>
            </a:r>
            <a:r>
              <a:rPr lang="ru-RU" dirty="0" err="1"/>
              <a:t>погодженням</a:t>
            </a:r>
            <a:r>
              <a:rPr lang="ru-RU" dirty="0"/>
              <a:t> </a:t>
            </a:r>
            <a:r>
              <a:rPr lang="ru-RU" dirty="0" err="1"/>
              <a:t>із</a:t>
            </a:r>
            <a:r>
              <a:rPr lang="ru-RU" dirty="0"/>
              <a:t> прокурором </a:t>
            </a:r>
            <a:r>
              <a:rPr lang="ru-RU" dirty="0" err="1"/>
              <a:t>зобов'язаний</a:t>
            </a:r>
            <a:r>
              <a:rPr lang="ru-RU" dirty="0"/>
              <a:t> </a:t>
            </a:r>
            <a:r>
              <a:rPr lang="ru-RU" dirty="0" err="1"/>
              <a:t>невідкладно</a:t>
            </a:r>
            <a:r>
              <a:rPr lang="ru-RU" dirty="0"/>
              <a:t> </a:t>
            </a:r>
            <a:r>
              <a:rPr lang="ru-RU" dirty="0" err="1"/>
              <a:t>після</a:t>
            </a:r>
            <a:r>
              <a:rPr lang="ru-RU" dirty="0"/>
              <a:t> </a:t>
            </a:r>
            <a:r>
              <a:rPr lang="ru-RU" dirty="0" err="1"/>
              <a:t>здійснення</a:t>
            </a:r>
            <a:r>
              <a:rPr lang="ru-RU" dirty="0"/>
              <a:t> таких </a:t>
            </a:r>
            <a:r>
              <a:rPr lang="ru-RU" dirty="0" err="1"/>
              <a:t>дій</a:t>
            </a:r>
            <a:r>
              <a:rPr lang="ru-RU" dirty="0"/>
              <a:t> </a:t>
            </a:r>
            <a:r>
              <a:rPr lang="ru-RU" dirty="0" err="1"/>
              <a:t>звернутися</a:t>
            </a:r>
            <a:r>
              <a:rPr lang="ru-RU" dirty="0"/>
              <a:t> з </a:t>
            </a:r>
            <a:r>
              <a:rPr lang="ru-RU" dirty="0" err="1"/>
              <a:t>клопотанням</a:t>
            </a:r>
            <a:r>
              <a:rPr lang="ru-RU" dirty="0"/>
              <a:t> про </a:t>
            </a:r>
            <a:r>
              <a:rPr lang="ru-RU" dirty="0" err="1"/>
              <a:t>проведення</a:t>
            </a:r>
            <a:r>
              <a:rPr lang="ru-RU" dirty="0"/>
              <a:t> </a:t>
            </a:r>
            <a:r>
              <a:rPr lang="ru-RU" dirty="0" err="1"/>
              <a:t>обшуку</a:t>
            </a:r>
            <a:r>
              <a:rPr lang="ru-RU" dirty="0"/>
              <a:t> до </a:t>
            </a:r>
            <a:r>
              <a:rPr lang="ru-RU" dirty="0" err="1"/>
              <a:t>слідчого</a:t>
            </a:r>
            <a:r>
              <a:rPr lang="ru-RU" dirty="0"/>
              <a:t> </a:t>
            </a:r>
            <a:r>
              <a:rPr lang="ru-RU" dirty="0" err="1"/>
              <a:t>судді</a:t>
            </a:r>
            <a:r>
              <a:rPr lang="ru-RU" dirty="0"/>
              <a:t>.</a:t>
            </a:r>
          </a:p>
          <a:p>
            <a:pPr marL="0" indent="0" algn="just">
              <a:buNone/>
            </a:pPr>
            <a:r>
              <a:rPr lang="ru-RU" dirty="0" err="1"/>
              <a:t>Оскільки</a:t>
            </a:r>
            <a:r>
              <a:rPr lang="ru-RU" dirty="0"/>
              <a:t> з </a:t>
            </a:r>
            <a:r>
              <a:rPr lang="ru-RU" dirty="0" err="1"/>
              <a:t>зазначеним</a:t>
            </a:r>
            <a:r>
              <a:rPr lang="ru-RU" dirty="0"/>
              <a:t> </a:t>
            </a:r>
            <a:r>
              <a:rPr lang="ru-RU" dirty="0" err="1"/>
              <a:t>клопотанням</a:t>
            </a:r>
            <a:r>
              <a:rPr lang="ru-RU" dirty="0"/>
              <a:t> до </a:t>
            </a:r>
            <a:r>
              <a:rPr lang="ru-RU" dirty="0" err="1"/>
              <a:t>слідчого</a:t>
            </a:r>
            <a:r>
              <a:rPr lang="ru-RU" dirty="0"/>
              <a:t> </a:t>
            </a:r>
            <a:r>
              <a:rPr lang="ru-RU" dirty="0" err="1"/>
              <a:t>судді</a:t>
            </a:r>
            <a:r>
              <a:rPr lang="ru-RU" dirty="0"/>
              <a:t> прокурор, </a:t>
            </a:r>
            <a:r>
              <a:rPr lang="ru-RU" dirty="0" err="1"/>
              <a:t>слідчий</a:t>
            </a:r>
            <a:r>
              <a:rPr lang="ru-RU" dirty="0"/>
              <a:t> не </a:t>
            </a:r>
            <a:r>
              <a:rPr lang="ru-RU" dirty="0" err="1"/>
              <a:t>звертались</a:t>
            </a:r>
            <a:r>
              <a:rPr lang="ru-RU" dirty="0"/>
              <a:t>, тому </a:t>
            </a:r>
            <a:r>
              <a:rPr lang="ru-RU" dirty="0" err="1"/>
              <a:t>згідно</a:t>
            </a:r>
            <a:r>
              <a:rPr lang="ru-RU" dirty="0"/>
              <a:t> з ч. 3 ст. 233 КПК </a:t>
            </a:r>
            <a:r>
              <a:rPr lang="ru-RU" dirty="0" err="1"/>
              <a:t>встановлені</a:t>
            </a:r>
            <a:r>
              <a:rPr lang="ru-RU" dirty="0"/>
              <a:t> </a:t>
            </a:r>
            <a:r>
              <a:rPr lang="ru-RU" dirty="0" err="1"/>
              <a:t>внаслідок</a:t>
            </a:r>
            <a:r>
              <a:rPr lang="ru-RU" dirty="0"/>
              <a:t> </a:t>
            </a:r>
            <a:r>
              <a:rPr lang="ru-RU" dirty="0" err="1"/>
              <a:t>такої</a:t>
            </a:r>
            <a:r>
              <a:rPr lang="ru-RU" dirty="0"/>
              <a:t> </a:t>
            </a:r>
            <a:r>
              <a:rPr lang="ru-RU" dirty="0" err="1"/>
              <a:t>слідчої</a:t>
            </a:r>
            <a:r>
              <a:rPr lang="ru-RU" dirty="0"/>
              <a:t> </a:t>
            </a:r>
            <a:r>
              <a:rPr lang="ru-RU" dirty="0" err="1"/>
              <a:t>дії</a:t>
            </a:r>
            <a:r>
              <a:rPr lang="ru-RU" dirty="0"/>
              <a:t> </a:t>
            </a:r>
            <a:r>
              <a:rPr lang="ru-RU" dirty="0" err="1"/>
              <a:t>докази</a:t>
            </a:r>
            <a:r>
              <a:rPr lang="ru-RU" dirty="0"/>
              <a:t> є </a:t>
            </a:r>
            <a:r>
              <a:rPr lang="ru-RU" dirty="0" err="1"/>
              <a:t>недопустимими</a:t>
            </a:r>
            <a:r>
              <a:rPr lang="ru-RU" dirty="0"/>
              <a:t> й не </a:t>
            </a:r>
            <a:r>
              <a:rPr lang="ru-RU" dirty="0" err="1"/>
              <a:t>можуть</a:t>
            </a:r>
            <a:r>
              <a:rPr lang="ru-RU" dirty="0"/>
              <a:t> бути </a:t>
            </a:r>
            <a:r>
              <a:rPr lang="ru-RU" dirty="0" err="1"/>
              <a:t>використані</a:t>
            </a:r>
            <a:r>
              <a:rPr lang="ru-RU" dirty="0"/>
              <a:t> при </a:t>
            </a:r>
            <a:r>
              <a:rPr lang="ru-RU" dirty="0" err="1"/>
              <a:t>прийнятті</a:t>
            </a:r>
            <a:r>
              <a:rPr lang="ru-RU" dirty="0"/>
              <a:t> </a:t>
            </a:r>
            <a:r>
              <a:rPr lang="ru-RU" dirty="0" err="1"/>
              <a:t>процесуальних</a:t>
            </a:r>
            <a:r>
              <a:rPr lang="ru-RU" dirty="0"/>
              <a:t> </a:t>
            </a:r>
            <a:r>
              <a:rPr lang="ru-RU" dirty="0" err="1"/>
              <a:t>рішень</a:t>
            </a:r>
            <a:r>
              <a:rPr lang="ru-RU" dirty="0"/>
              <a:t>.</a:t>
            </a:r>
          </a:p>
          <a:p>
            <a:pPr marL="0" indent="0">
              <a:buNone/>
            </a:pPr>
            <a:endParaRPr lang="en-US" dirty="0"/>
          </a:p>
        </p:txBody>
      </p:sp>
    </p:spTree>
    <p:extLst>
      <p:ext uri="{BB962C8B-B14F-4D97-AF65-F5344CB8AC3E}">
        <p14:creationId xmlns:p14="http://schemas.microsoft.com/office/powerpoint/2010/main" val="93306308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514432"/>
          </a:xfrm>
        </p:spPr>
        <p:txBody>
          <a:bodyPr>
            <a:normAutofit/>
          </a:bodyPr>
          <a:lstStyle/>
          <a:p>
            <a:pPr algn="ctr"/>
            <a:r>
              <a:rPr lang="ru-RU" sz="2400" dirty="0"/>
              <a:t>П О С Т А Н О В А </a:t>
            </a:r>
            <a:br>
              <a:rPr lang="ru-RU" sz="2400" dirty="0"/>
            </a:br>
            <a:r>
              <a:rPr lang="ru-RU" sz="2400" dirty="0" err="1"/>
              <a:t>Касаційного</a:t>
            </a:r>
            <a:r>
              <a:rPr lang="ru-RU" sz="2400" dirty="0"/>
              <a:t> </a:t>
            </a:r>
            <a:r>
              <a:rPr lang="ru-RU" sz="2400" dirty="0" err="1"/>
              <a:t>кримінального</a:t>
            </a:r>
            <a:r>
              <a:rPr lang="ru-RU" sz="2400" dirty="0"/>
              <a:t> суду ВС </a:t>
            </a:r>
            <a:r>
              <a:rPr lang="ru-RU" sz="2400" dirty="0" err="1"/>
              <a:t>від</a:t>
            </a:r>
            <a:r>
              <a:rPr lang="ru-RU" sz="2400" dirty="0"/>
              <a:t> 01 березня2018 року у </a:t>
            </a:r>
            <a:r>
              <a:rPr lang="ru-RU" sz="2400" dirty="0" err="1"/>
              <a:t>справі</a:t>
            </a:r>
            <a:r>
              <a:rPr lang="ru-RU" sz="2400" dirty="0"/>
              <a:t> </a:t>
            </a:r>
            <a:r>
              <a:rPr lang="en-US" sz="2400" dirty="0"/>
              <a:t>№</a:t>
            </a:r>
            <a:r>
              <a:rPr lang="uk-UA" sz="2400" dirty="0"/>
              <a:t> </a:t>
            </a:r>
            <a:r>
              <a:rPr lang="ru-RU" sz="2400" dirty="0"/>
              <a:t>398/5735/14-к </a:t>
            </a:r>
            <a:r>
              <a:rPr lang="ru-RU" sz="2400" dirty="0" smtClean="0"/>
              <a:t>(</a:t>
            </a:r>
            <a:r>
              <a:rPr lang="ru-RU" sz="2400" dirty="0" err="1"/>
              <a:t>щодо</a:t>
            </a:r>
            <a:r>
              <a:rPr lang="ru-RU" sz="2400" dirty="0"/>
              <a:t> </a:t>
            </a:r>
            <a:r>
              <a:rPr lang="ru-RU" sz="2400" dirty="0" err="1" smtClean="0"/>
              <a:t>недопустимості</a:t>
            </a:r>
            <a:r>
              <a:rPr lang="ru-RU" sz="2400" dirty="0" smtClean="0"/>
              <a:t> </a:t>
            </a:r>
            <a:r>
              <a:rPr lang="ru-RU" sz="2400" dirty="0" err="1" smtClean="0"/>
              <a:t>доказів</a:t>
            </a:r>
            <a:r>
              <a:rPr lang="ru-RU" sz="2400" dirty="0" smtClean="0"/>
              <a:t>)</a:t>
            </a:r>
            <a:endParaRPr lang="en-US" sz="2400" dirty="0"/>
          </a:p>
        </p:txBody>
      </p:sp>
      <p:sp>
        <p:nvSpPr>
          <p:cNvPr id="3" name="Объект 2"/>
          <p:cNvSpPr>
            <a:spLocks noGrp="1"/>
          </p:cNvSpPr>
          <p:nvPr>
            <p:ph idx="1"/>
          </p:nvPr>
        </p:nvSpPr>
        <p:spPr>
          <a:xfrm>
            <a:off x="323528" y="2132856"/>
            <a:ext cx="8363272" cy="4392488"/>
          </a:xfrm>
        </p:spPr>
        <p:txBody>
          <a:bodyPr>
            <a:normAutofit fontScale="77500" lnSpcReduction="20000"/>
          </a:bodyPr>
          <a:lstStyle/>
          <a:p>
            <a:pPr marL="0" indent="0" algn="just">
              <a:buNone/>
            </a:pPr>
            <a:r>
              <a:rPr lang="ru-RU" dirty="0"/>
              <a:t>Суд </a:t>
            </a:r>
            <a:r>
              <a:rPr lang="ru-RU" dirty="0" err="1"/>
              <a:t>з'ясував</a:t>
            </a:r>
            <a:r>
              <a:rPr lang="ru-RU" dirty="0"/>
              <a:t>, </a:t>
            </a:r>
            <a:r>
              <a:rPr lang="ru-RU" dirty="0" err="1"/>
              <a:t>що</a:t>
            </a:r>
            <a:r>
              <a:rPr lang="ru-RU" dirty="0"/>
              <a:t> </a:t>
            </a:r>
            <a:r>
              <a:rPr lang="ru-RU" dirty="0" err="1"/>
              <a:t>обвинувачення</a:t>
            </a:r>
            <a:r>
              <a:rPr lang="ru-RU" dirty="0"/>
              <a:t> ОСОБА_1 за ч. 3 ст. 307, ч. 3 ст. 311 КК </a:t>
            </a:r>
            <a:r>
              <a:rPr lang="ru-RU" dirty="0" err="1"/>
              <a:t>України</a:t>
            </a:r>
            <a:r>
              <a:rPr lang="ru-RU" dirty="0"/>
              <a:t>  </a:t>
            </a:r>
            <a:r>
              <a:rPr lang="ru-RU" dirty="0" err="1"/>
              <a:t>переважно</a:t>
            </a:r>
            <a:r>
              <a:rPr lang="ru-RU" dirty="0"/>
              <a:t> </a:t>
            </a:r>
            <a:r>
              <a:rPr lang="ru-RU" dirty="0" err="1"/>
              <a:t>ґрунтується</a:t>
            </a:r>
            <a:r>
              <a:rPr lang="ru-RU" dirty="0"/>
              <a:t>  на </a:t>
            </a:r>
            <a:r>
              <a:rPr lang="ru-RU" dirty="0" err="1"/>
              <a:t>доказах</a:t>
            </a:r>
            <a:r>
              <a:rPr lang="ru-RU" dirty="0"/>
              <a:t>,  </a:t>
            </a:r>
            <a:r>
              <a:rPr lang="ru-RU" dirty="0" err="1"/>
              <a:t>отриманих</a:t>
            </a:r>
            <a:r>
              <a:rPr lang="ru-RU" dirty="0"/>
              <a:t> у </a:t>
            </a:r>
            <a:r>
              <a:rPr lang="ru-RU" dirty="0" err="1"/>
              <a:t>результаті</a:t>
            </a:r>
            <a:r>
              <a:rPr lang="ru-RU" dirty="0"/>
              <a:t> </a:t>
            </a:r>
            <a:r>
              <a:rPr lang="ru-RU" dirty="0" err="1"/>
              <a:t>проведених</a:t>
            </a:r>
            <a:r>
              <a:rPr lang="ru-RU" dirty="0"/>
              <a:t> на </a:t>
            </a:r>
            <a:r>
              <a:rPr lang="ru-RU" dirty="0" err="1"/>
              <a:t>підставі</a:t>
            </a:r>
            <a:r>
              <a:rPr lang="ru-RU" dirty="0"/>
              <a:t> </a:t>
            </a:r>
            <a:r>
              <a:rPr lang="ru-RU" dirty="0" err="1"/>
              <a:t>ухвал</a:t>
            </a:r>
            <a:r>
              <a:rPr lang="ru-RU" dirty="0"/>
              <a:t> </a:t>
            </a:r>
            <a:r>
              <a:rPr lang="ru-RU" dirty="0" err="1"/>
              <a:t>слідчого</a:t>
            </a:r>
            <a:r>
              <a:rPr lang="ru-RU" dirty="0"/>
              <a:t> </a:t>
            </a:r>
            <a:r>
              <a:rPr lang="ru-RU" dirty="0" err="1"/>
              <a:t>судді</a:t>
            </a:r>
            <a:r>
              <a:rPr lang="ru-RU" dirty="0"/>
              <a:t> </a:t>
            </a:r>
            <a:r>
              <a:rPr lang="ru-RU" dirty="0" err="1"/>
              <a:t>Олександрійського</a:t>
            </a:r>
            <a:r>
              <a:rPr lang="ru-RU" dirty="0"/>
              <a:t> </a:t>
            </a:r>
            <a:r>
              <a:rPr lang="ru-RU" dirty="0" err="1"/>
              <a:t>міськрайонного</a:t>
            </a:r>
            <a:r>
              <a:rPr lang="ru-RU" dirty="0"/>
              <a:t> суду </a:t>
            </a:r>
            <a:r>
              <a:rPr lang="ru-RU" dirty="0" err="1"/>
              <a:t>Кіровоградської</a:t>
            </a:r>
            <a:r>
              <a:rPr lang="ru-RU" dirty="0"/>
              <a:t> </a:t>
            </a:r>
            <a:r>
              <a:rPr lang="ru-RU" dirty="0" err="1"/>
              <a:t>області</a:t>
            </a:r>
            <a:r>
              <a:rPr lang="ru-RU" dirty="0"/>
              <a:t> </a:t>
            </a:r>
            <a:r>
              <a:rPr lang="ru-RU" dirty="0" err="1"/>
              <a:t>від</a:t>
            </a:r>
            <a:r>
              <a:rPr lang="ru-RU" dirty="0"/>
              <a:t> 04 </a:t>
            </a:r>
            <a:r>
              <a:rPr lang="ru-RU" dirty="0" err="1"/>
              <a:t>червня</a:t>
            </a:r>
            <a:r>
              <a:rPr lang="ru-RU" dirty="0"/>
              <a:t> 2014 року </a:t>
            </a:r>
            <a:r>
              <a:rPr lang="ru-RU" dirty="0" err="1"/>
              <a:t>обшуків</a:t>
            </a:r>
            <a:r>
              <a:rPr lang="ru-RU" dirty="0"/>
              <a:t>.</a:t>
            </a:r>
          </a:p>
          <a:p>
            <a:pPr marL="0" indent="0" algn="just">
              <a:buNone/>
            </a:pPr>
            <a:r>
              <a:rPr lang="ru-RU" dirty="0" err="1"/>
              <a:t>Враховуючи</a:t>
            </a:r>
            <a:r>
              <a:rPr lang="ru-RU" dirty="0"/>
              <a:t>, </a:t>
            </a:r>
            <a:r>
              <a:rPr lang="ru-RU" dirty="0" err="1"/>
              <a:t>що</a:t>
            </a:r>
            <a:r>
              <a:rPr lang="ru-RU" dirty="0"/>
              <a:t> </a:t>
            </a:r>
            <a:r>
              <a:rPr lang="ru-RU" dirty="0" err="1"/>
              <a:t>ці</a:t>
            </a:r>
            <a:r>
              <a:rPr lang="ru-RU" dirty="0"/>
              <a:t> </a:t>
            </a:r>
            <a:r>
              <a:rPr lang="ru-RU" dirty="0" err="1"/>
              <a:t>слідчі</a:t>
            </a:r>
            <a:r>
              <a:rPr lang="ru-RU" dirty="0"/>
              <a:t> </a:t>
            </a:r>
            <a:r>
              <a:rPr lang="ru-RU" dirty="0" err="1"/>
              <a:t>дії</a:t>
            </a:r>
            <a:r>
              <a:rPr lang="ru-RU" dirty="0"/>
              <a:t> </a:t>
            </a:r>
            <a:r>
              <a:rPr lang="ru-RU" dirty="0" err="1"/>
              <a:t>було</a:t>
            </a:r>
            <a:r>
              <a:rPr lang="ru-RU" dirty="0"/>
              <a:t> дозволено </a:t>
            </a:r>
            <a:r>
              <a:rPr lang="ru-RU" dirty="0" err="1"/>
              <a:t>здійснювати</a:t>
            </a:r>
            <a:r>
              <a:rPr lang="ru-RU" dirty="0"/>
              <a:t> </a:t>
            </a:r>
            <a:r>
              <a:rPr lang="ru-RU" dirty="0" err="1"/>
              <a:t>лише</a:t>
            </a:r>
            <a:r>
              <a:rPr lang="ru-RU" dirty="0"/>
              <a:t> в </a:t>
            </a:r>
            <a:r>
              <a:rPr lang="ru-RU" dirty="0" err="1"/>
              <a:t>автомобілі</a:t>
            </a:r>
            <a:r>
              <a:rPr lang="ru-RU" dirty="0"/>
              <a:t>    НОМЕР_1, </a:t>
            </a:r>
            <a:r>
              <a:rPr lang="ru-RU" dirty="0" err="1"/>
              <a:t>належному</a:t>
            </a:r>
            <a:r>
              <a:rPr lang="ru-RU" dirty="0"/>
              <a:t> ОСОБА_4, </a:t>
            </a:r>
            <a:r>
              <a:rPr lang="ru-RU" dirty="0" err="1"/>
              <a:t>яким</a:t>
            </a:r>
            <a:r>
              <a:rPr lang="ru-RU" dirty="0"/>
              <a:t> </a:t>
            </a:r>
            <a:r>
              <a:rPr lang="ru-RU" dirty="0" err="1"/>
              <a:t>користувався</a:t>
            </a:r>
            <a:r>
              <a:rPr lang="ru-RU" dirty="0"/>
              <a:t> ОСОБА_1 та в </a:t>
            </a:r>
            <a:r>
              <a:rPr lang="ru-RU" dirty="0" err="1"/>
              <a:t>квартирі</a:t>
            </a:r>
            <a:r>
              <a:rPr lang="ru-RU" dirty="0"/>
              <a:t>, де  проживав ОСОБА_1, </a:t>
            </a:r>
            <a:r>
              <a:rPr lang="ru-RU" dirty="0" err="1"/>
              <a:t>що</a:t>
            </a:r>
            <a:r>
              <a:rPr lang="ru-RU" dirty="0"/>
              <a:t> за </a:t>
            </a:r>
            <a:r>
              <a:rPr lang="ru-RU" dirty="0" err="1"/>
              <a:t>адресою</a:t>
            </a:r>
            <a:r>
              <a:rPr lang="ru-RU" dirty="0"/>
              <a:t>: АДРЕСА_1, суд, </a:t>
            </a:r>
            <a:r>
              <a:rPr lang="ru-RU" dirty="0" err="1"/>
              <a:t>дослідивши</a:t>
            </a:r>
            <a:r>
              <a:rPr lang="ru-RU" dirty="0"/>
              <a:t> та </a:t>
            </a:r>
            <a:r>
              <a:rPr lang="ru-RU" dirty="0" err="1"/>
              <a:t>проаналізувавши</a:t>
            </a:r>
            <a:r>
              <a:rPr lang="ru-RU" dirty="0"/>
              <a:t> протокол за результатами </a:t>
            </a:r>
            <a:r>
              <a:rPr lang="ru-RU" dirty="0" err="1"/>
              <a:t>обшуку</a:t>
            </a:r>
            <a:r>
              <a:rPr lang="ru-RU" dirty="0"/>
              <a:t> </a:t>
            </a:r>
            <a:r>
              <a:rPr lang="ru-RU" dirty="0" err="1"/>
              <a:t>від</a:t>
            </a:r>
            <a:r>
              <a:rPr lang="ru-RU" dirty="0"/>
              <a:t> 07 </a:t>
            </a:r>
            <a:r>
              <a:rPr lang="ru-RU" dirty="0" err="1"/>
              <a:t>червня</a:t>
            </a:r>
            <a:r>
              <a:rPr lang="ru-RU" dirty="0"/>
              <a:t> 2014 року та </a:t>
            </a:r>
            <a:r>
              <a:rPr lang="ru-RU" dirty="0" err="1"/>
              <a:t>відеозапис</a:t>
            </a:r>
            <a:r>
              <a:rPr lang="ru-RU" dirty="0"/>
              <a:t> </a:t>
            </a:r>
            <a:r>
              <a:rPr lang="ru-RU" dirty="0" err="1"/>
              <a:t>вказаної</a:t>
            </a:r>
            <a:r>
              <a:rPr lang="ru-RU" dirty="0"/>
              <a:t> </a:t>
            </a:r>
            <a:r>
              <a:rPr lang="ru-RU" dirty="0" err="1"/>
              <a:t>слідчої</a:t>
            </a:r>
            <a:r>
              <a:rPr lang="ru-RU" dirty="0"/>
              <a:t> </a:t>
            </a:r>
            <a:r>
              <a:rPr lang="ru-RU" dirty="0" err="1"/>
              <a:t>дії</a:t>
            </a:r>
            <a:r>
              <a:rPr lang="ru-RU" dirty="0"/>
              <a:t>, </a:t>
            </a:r>
            <a:r>
              <a:rPr lang="ru-RU" dirty="0" err="1"/>
              <a:t>обґрунтовано</a:t>
            </a:r>
            <a:r>
              <a:rPr lang="ru-RU" dirty="0"/>
              <a:t> </a:t>
            </a:r>
            <a:r>
              <a:rPr lang="ru-RU" dirty="0" err="1"/>
              <a:t>дійшов</a:t>
            </a:r>
            <a:r>
              <a:rPr lang="ru-RU" dirty="0"/>
              <a:t> </a:t>
            </a:r>
            <a:r>
              <a:rPr lang="ru-RU" dirty="0" err="1"/>
              <a:t>висновку</a:t>
            </a:r>
            <a:r>
              <a:rPr lang="ru-RU" dirty="0"/>
              <a:t> про те, </a:t>
            </a:r>
            <a:r>
              <a:rPr lang="ru-RU" dirty="0" err="1"/>
              <a:t>що</a:t>
            </a:r>
            <a:r>
              <a:rPr lang="ru-RU" dirty="0"/>
              <a:t> по </a:t>
            </a:r>
            <a:r>
              <a:rPr lang="ru-RU" dirty="0" err="1"/>
              <a:t>суті</a:t>
            </a:r>
            <a:r>
              <a:rPr lang="ru-RU" dirty="0"/>
              <a:t>, </a:t>
            </a:r>
            <a:r>
              <a:rPr lang="ru-RU" dirty="0" err="1"/>
              <a:t>слідчим</a:t>
            </a:r>
            <a:r>
              <a:rPr lang="ru-RU" dirty="0"/>
              <a:t> </a:t>
            </a:r>
            <a:r>
              <a:rPr lang="ru-RU" dirty="0" err="1"/>
              <a:t>було</a:t>
            </a:r>
            <a:r>
              <a:rPr lang="ru-RU" dirty="0"/>
              <a:t> </a:t>
            </a:r>
            <a:r>
              <a:rPr lang="ru-RU" dirty="0" err="1"/>
              <a:t>здійснено</a:t>
            </a:r>
            <a:r>
              <a:rPr lang="ru-RU" dirty="0"/>
              <a:t> </a:t>
            </a:r>
            <a:r>
              <a:rPr lang="ru-RU" dirty="0" err="1"/>
              <a:t>обшук</a:t>
            </a:r>
            <a:r>
              <a:rPr lang="ru-RU" dirty="0"/>
              <a:t> гаражного </a:t>
            </a:r>
            <a:r>
              <a:rPr lang="ru-RU" dirty="0" err="1"/>
              <a:t>приміщення</a:t>
            </a:r>
            <a:r>
              <a:rPr lang="ru-RU" dirty="0"/>
              <a:t>, без </a:t>
            </a:r>
            <a:r>
              <a:rPr lang="ru-RU" dirty="0" err="1"/>
              <a:t>дозволу</a:t>
            </a:r>
            <a:r>
              <a:rPr lang="ru-RU" dirty="0"/>
              <a:t> та </a:t>
            </a:r>
            <a:r>
              <a:rPr lang="ru-RU" dirty="0" err="1"/>
              <a:t>згоди</a:t>
            </a:r>
            <a:r>
              <a:rPr lang="ru-RU" dirty="0"/>
              <a:t> </a:t>
            </a:r>
            <a:r>
              <a:rPr lang="ru-RU" dirty="0" err="1"/>
              <a:t>його</a:t>
            </a:r>
            <a:r>
              <a:rPr lang="ru-RU" dirty="0"/>
              <a:t> </a:t>
            </a:r>
            <a:r>
              <a:rPr lang="ru-RU" dirty="0" err="1"/>
              <a:t>власника</a:t>
            </a:r>
            <a:r>
              <a:rPr lang="ru-RU" dirty="0"/>
              <a:t> - ОСОБА_5 на </a:t>
            </a:r>
            <a:r>
              <a:rPr lang="ru-RU" dirty="0" err="1"/>
              <a:t>це</a:t>
            </a:r>
            <a:r>
              <a:rPr lang="ru-RU" dirty="0"/>
              <a:t>, а </a:t>
            </a:r>
            <a:r>
              <a:rPr lang="ru-RU" dirty="0" err="1"/>
              <a:t>також</a:t>
            </a:r>
            <a:r>
              <a:rPr lang="ru-RU" dirty="0"/>
              <a:t> з </a:t>
            </a:r>
            <a:r>
              <a:rPr lang="ru-RU" dirty="0" err="1"/>
              <a:t>порушенням</a:t>
            </a:r>
            <a:r>
              <a:rPr lang="ru-RU" dirty="0"/>
              <a:t> права ОСОБА_1 на </a:t>
            </a:r>
            <a:r>
              <a:rPr lang="ru-RU" dirty="0" err="1"/>
              <a:t>захист</a:t>
            </a:r>
            <a:r>
              <a:rPr lang="ru-RU" dirty="0"/>
              <a:t>, та таким чином порушено </a:t>
            </a:r>
            <a:r>
              <a:rPr lang="ru-RU" dirty="0" err="1"/>
              <a:t>вимоги</a:t>
            </a:r>
            <a:r>
              <a:rPr lang="ru-RU" dirty="0"/>
              <a:t> </a:t>
            </a:r>
            <a:r>
              <a:rPr lang="ru-RU" dirty="0" err="1"/>
              <a:t>кримінального</a:t>
            </a:r>
            <a:r>
              <a:rPr lang="ru-RU" dirty="0"/>
              <a:t> </a:t>
            </a:r>
            <a:r>
              <a:rPr lang="ru-RU" dirty="0" err="1"/>
              <a:t>процесуального</a:t>
            </a:r>
            <a:r>
              <a:rPr lang="ru-RU" dirty="0"/>
              <a:t> закону при </a:t>
            </a:r>
            <a:r>
              <a:rPr lang="ru-RU" dirty="0" err="1"/>
              <a:t>отриманні</a:t>
            </a:r>
            <a:r>
              <a:rPr lang="ru-RU" dirty="0"/>
              <a:t> </a:t>
            </a:r>
            <a:r>
              <a:rPr lang="ru-RU" dirty="0" err="1"/>
              <a:t>доказів</a:t>
            </a:r>
            <a:r>
              <a:rPr lang="ru-RU" dirty="0"/>
              <a:t> на </a:t>
            </a:r>
            <a:r>
              <a:rPr lang="ru-RU" dirty="0" err="1"/>
              <a:t>підтвердження</a:t>
            </a:r>
            <a:r>
              <a:rPr lang="ru-RU" dirty="0"/>
              <a:t> </a:t>
            </a:r>
            <a:r>
              <a:rPr lang="ru-RU" dirty="0" err="1"/>
              <a:t>винуватості</a:t>
            </a:r>
            <a:r>
              <a:rPr lang="ru-RU" dirty="0"/>
              <a:t> ОСОБА_1 в </a:t>
            </a:r>
            <a:r>
              <a:rPr lang="ru-RU" dirty="0" err="1"/>
              <a:t>інкримінованих</a:t>
            </a:r>
            <a:r>
              <a:rPr lang="ru-RU" dirty="0"/>
              <a:t> </a:t>
            </a:r>
            <a:r>
              <a:rPr lang="ru-RU" dirty="0" err="1"/>
              <a:t>йому</a:t>
            </a:r>
            <a:r>
              <a:rPr lang="ru-RU" dirty="0"/>
              <a:t> </a:t>
            </a:r>
            <a:r>
              <a:rPr lang="ru-RU" dirty="0" err="1"/>
              <a:t>кримінальних</a:t>
            </a:r>
            <a:r>
              <a:rPr lang="ru-RU" dirty="0"/>
              <a:t> </a:t>
            </a:r>
            <a:r>
              <a:rPr lang="ru-RU" dirty="0" err="1"/>
              <a:t>правопорушеннях</a:t>
            </a:r>
            <a:r>
              <a:rPr lang="ru-RU" dirty="0"/>
              <a:t> стороною </a:t>
            </a:r>
            <a:r>
              <a:rPr lang="ru-RU" dirty="0" err="1"/>
              <a:t>обвинувачення</a:t>
            </a:r>
            <a:r>
              <a:rPr lang="ru-RU" dirty="0"/>
              <a:t>.</a:t>
            </a:r>
          </a:p>
          <a:p>
            <a:pPr marL="0" indent="0">
              <a:buNone/>
            </a:pPr>
            <a:endParaRPr lang="en-US" dirty="0"/>
          </a:p>
        </p:txBody>
      </p:sp>
    </p:spTree>
    <p:extLst>
      <p:ext uri="{BB962C8B-B14F-4D97-AF65-F5344CB8AC3E}">
        <p14:creationId xmlns:p14="http://schemas.microsoft.com/office/powerpoint/2010/main" val="143241092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8229600" cy="5991944"/>
          </a:xfrm>
        </p:spPr>
        <p:txBody>
          <a:bodyPr>
            <a:normAutofit fontScale="85000" lnSpcReduction="10000"/>
          </a:bodyPr>
          <a:lstStyle/>
          <a:p>
            <a:pPr marL="0" indent="0">
              <a:buNone/>
            </a:pPr>
            <a:r>
              <a:rPr lang="ru-RU" dirty="0"/>
              <a:t>При </a:t>
            </a:r>
            <a:r>
              <a:rPr lang="ru-RU" dirty="0" err="1"/>
              <a:t>цьому</a:t>
            </a:r>
            <a:r>
              <a:rPr lang="ru-RU" dirty="0"/>
              <a:t>, </a:t>
            </a:r>
            <a:r>
              <a:rPr lang="ru-RU" dirty="0" err="1"/>
              <a:t>висновок</a:t>
            </a:r>
            <a:r>
              <a:rPr lang="ru-RU" dirty="0"/>
              <a:t> про </a:t>
            </a:r>
            <a:r>
              <a:rPr lang="ru-RU" dirty="0" err="1"/>
              <a:t>неможливість</a:t>
            </a:r>
            <a:r>
              <a:rPr lang="ru-RU" dirty="0"/>
              <a:t> </a:t>
            </a:r>
            <a:r>
              <a:rPr lang="ru-RU" dirty="0" err="1"/>
              <a:t>використання</a:t>
            </a:r>
            <a:r>
              <a:rPr lang="ru-RU" dirty="0"/>
              <a:t> для </a:t>
            </a:r>
            <a:r>
              <a:rPr lang="ru-RU" dirty="0" err="1"/>
              <a:t>доказування</a:t>
            </a:r>
            <a:r>
              <a:rPr lang="ru-RU" dirty="0"/>
              <a:t> </a:t>
            </a:r>
            <a:r>
              <a:rPr lang="ru-RU" dirty="0" err="1"/>
              <a:t>результатів</a:t>
            </a:r>
            <a:r>
              <a:rPr lang="ru-RU" dirty="0"/>
              <a:t> </a:t>
            </a:r>
            <a:r>
              <a:rPr lang="ru-RU" dirty="0" err="1"/>
              <a:t>вилучених</a:t>
            </a:r>
            <a:r>
              <a:rPr lang="ru-RU" dirty="0"/>
              <a:t> </a:t>
            </a:r>
            <a:r>
              <a:rPr lang="ru-RU" dirty="0" err="1"/>
              <a:t>під</a:t>
            </a:r>
            <a:r>
              <a:rPr lang="ru-RU" dirty="0"/>
              <a:t> час </a:t>
            </a:r>
            <a:r>
              <a:rPr lang="ru-RU" dirty="0" err="1"/>
              <a:t>обшуку</a:t>
            </a:r>
            <a:r>
              <a:rPr lang="ru-RU" dirty="0"/>
              <a:t> з гаража </a:t>
            </a:r>
            <a:r>
              <a:rPr lang="ru-RU" dirty="0" err="1"/>
              <a:t>пляшок</a:t>
            </a:r>
            <a:r>
              <a:rPr lang="ru-RU" dirty="0"/>
              <a:t> з </a:t>
            </a:r>
            <a:r>
              <a:rPr lang="ru-RU" dirty="0" err="1"/>
              <a:t>речовинами</a:t>
            </a:r>
            <a:r>
              <a:rPr lang="ru-RU" dirty="0"/>
              <a:t>, </a:t>
            </a:r>
            <a:r>
              <a:rPr lang="ru-RU" dirty="0" err="1"/>
              <a:t>також</a:t>
            </a:r>
            <a:r>
              <a:rPr lang="ru-RU" dirty="0"/>
              <a:t> </a:t>
            </a:r>
            <a:r>
              <a:rPr lang="ru-RU" dirty="0" err="1"/>
              <a:t>зроблено</a:t>
            </a:r>
            <a:r>
              <a:rPr lang="ru-RU" dirty="0"/>
              <a:t> з </a:t>
            </a:r>
            <a:r>
              <a:rPr lang="ru-RU" dirty="0" err="1"/>
              <a:t>урахуванням</a:t>
            </a:r>
            <a:r>
              <a:rPr lang="ru-RU" dirty="0"/>
              <a:t> того, </a:t>
            </a:r>
            <a:r>
              <a:rPr lang="ru-RU" dirty="0" err="1"/>
              <a:t>що</a:t>
            </a:r>
            <a:r>
              <a:rPr lang="ru-RU" dirty="0"/>
              <a:t> </a:t>
            </a:r>
            <a:r>
              <a:rPr lang="ru-RU" dirty="0" err="1"/>
              <a:t>встановлено</a:t>
            </a:r>
            <a:r>
              <a:rPr lang="ru-RU" dirty="0"/>
              <a:t> </a:t>
            </a:r>
            <a:r>
              <a:rPr lang="ru-RU" dirty="0" err="1"/>
              <a:t>невідповідність</a:t>
            </a:r>
            <a:r>
              <a:rPr lang="ru-RU" dirty="0"/>
              <a:t> </a:t>
            </a:r>
            <a:r>
              <a:rPr lang="ru-RU" dirty="0" err="1"/>
              <a:t>вимогам</a:t>
            </a:r>
            <a:r>
              <a:rPr lang="ru-RU" dirty="0"/>
              <a:t> КПК </a:t>
            </a:r>
            <a:r>
              <a:rPr lang="ru-RU" dirty="0" err="1"/>
              <a:t>України</a:t>
            </a:r>
            <a:r>
              <a:rPr lang="ru-RU" dirty="0"/>
              <a:t> порядку </a:t>
            </a:r>
            <a:r>
              <a:rPr lang="ru-RU" dirty="0" err="1"/>
              <a:t>їх</a:t>
            </a:r>
            <a:r>
              <a:rPr lang="ru-RU" dirty="0"/>
              <a:t> </a:t>
            </a:r>
            <a:r>
              <a:rPr lang="ru-RU" dirty="0" err="1"/>
              <a:t>оформлення</a:t>
            </a:r>
            <a:r>
              <a:rPr lang="ru-RU" dirty="0"/>
              <a:t> з метою </a:t>
            </a:r>
            <a:r>
              <a:rPr lang="ru-RU" dirty="0" err="1"/>
              <a:t>подальшого</a:t>
            </a:r>
            <a:r>
              <a:rPr lang="ru-RU" dirty="0"/>
              <a:t> </a:t>
            </a:r>
            <a:r>
              <a:rPr lang="ru-RU" dirty="0" err="1"/>
              <a:t>направлення</a:t>
            </a:r>
            <a:r>
              <a:rPr lang="ru-RU" dirty="0"/>
              <a:t> для </a:t>
            </a:r>
            <a:r>
              <a:rPr lang="ru-RU" dirty="0" err="1"/>
              <a:t>здійснення</a:t>
            </a:r>
            <a:r>
              <a:rPr lang="ru-RU" dirty="0"/>
              <a:t> </a:t>
            </a:r>
            <a:r>
              <a:rPr lang="ru-RU" dirty="0" err="1"/>
              <a:t>судово-хімічної</a:t>
            </a:r>
            <a:r>
              <a:rPr lang="ru-RU" dirty="0"/>
              <a:t> </a:t>
            </a:r>
            <a:r>
              <a:rPr lang="ru-RU" dirty="0" err="1"/>
              <a:t>експертизи</a:t>
            </a:r>
            <a:r>
              <a:rPr lang="ru-RU" dirty="0"/>
              <a:t>, </a:t>
            </a:r>
            <a:r>
              <a:rPr lang="ru-RU" dirty="0" err="1"/>
              <a:t>враховуючи</a:t>
            </a:r>
            <a:r>
              <a:rPr lang="ru-RU" dirty="0"/>
              <a:t> </a:t>
            </a:r>
            <a:r>
              <a:rPr lang="ru-RU" dirty="0" err="1"/>
              <a:t>положення</a:t>
            </a:r>
            <a:r>
              <a:rPr lang="ru-RU" dirty="0"/>
              <a:t> ст. 86 КПК </a:t>
            </a:r>
            <a:r>
              <a:rPr lang="ru-RU" dirty="0" err="1"/>
              <a:t>України</a:t>
            </a:r>
            <a:r>
              <a:rPr lang="ru-RU" dirty="0"/>
              <a:t>, </a:t>
            </a:r>
            <a:r>
              <a:rPr lang="ru-RU" dirty="0" err="1"/>
              <a:t>що</a:t>
            </a:r>
            <a:r>
              <a:rPr lang="ru-RU" dirty="0"/>
              <a:t> </a:t>
            </a:r>
            <a:r>
              <a:rPr lang="ru-RU" dirty="0" err="1"/>
              <a:t>зумовило</a:t>
            </a:r>
            <a:r>
              <a:rPr lang="ru-RU" dirty="0"/>
              <a:t> </a:t>
            </a:r>
            <a:r>
              <a:rPr lang="ru-RU" dirty="0" err="1"/>
              <a:t>визнання</a:t>
            </a:r>
            <a:r>
              <a:rPr lang="ru-RU" dirty="0"/>
              <a:t> </a:t>
            </a:r>
            <a:r>
              <a:rPr lang="ru-RU" dirty="0" err="1"/>
              <a:t>неналежним</a:t>
            </a:r>
            <a:r>
              <a:rPr lang="ru-RU" dirty="0"/>
              <a:t> та </a:t>
            </a:r>
            <a:r>
              <a:rPr lang="ru-RU" dirty="0" err="1"/>
              <a:t>недопустимим</a:t>
            </a:r>
            <a:r>
              <a:rPr lang="ru-RU" dirty="0"/>
              <a:t> </a:t>
            </a:r>
            <a:r>
              <a:rPr lang="ru-RU" dirty="0" err="1"/>
              <a:t>доказу</a:t>
            </a:r>
            <a:r>
              <a:rPr lang="ru-RU" dirty="0"/>
              <a:t> - </a:t>
            </a:r>
            <a:r>
              <a:rPr lang="ru-RU" dirty="0" err="1"/>
              <a:t>отриманого</a:t>
            </a:r>
            <a:r>
              <a:rPr lang="ru-RU" dirty="0"/>
              <a:t>  за результатами </a:t>
            </a:r>
            <a:r>
              <a:rPr lang="ru-RU" dirty="0" err="1"/>
              <a:t>експертизи</a:t>
            </a:r>
            <a:r>
              <a:rPr lang="ru-RU" dirty="0"/>
              <a:t> </a:t>
            </a:r>
            <a:r>
              <a:rPr lang="ru-RU" dirty="0" err="1"/>
              <a:t>висновку</a:t>
            </a:r>
            <a:r>
              <a:rPr lang="ru-RU" dirty="0"/>
              <a:t> № 576 </a:t>
            </a:r>
            <a:r>
              <a:rPr lang="ru-RU" dirty="0" err="1"/>
              <a:t>від</a:t>
            </a:r>
            <a:r>
              <a:rPr lang="ru-RU" dirty="0"/>
              <a:t> 07 </a:t>
            </a:r>
            <a:r>
              <a:rPr lang="ru-RU" dirty="0" err="1"/>
              <a:t>червня</a:t>
            </a:r>
            <a:r>
              <a:rPr lang="ru-RU" dirty="0"/>
              <a:t> 2014 року.</a:t>
            </a:r>
          </a:p>
          <a:p>
            <a:pPr marL="0" indent="0">
              <a:buNone/>
            </a:pPr>
            <a:r>
              <a:rPr lang="ru-RU" dirty="0"/>
              <a:t>Правильно судом </a:t>
            </a:r>
            <a:r>
              <a:rPr lang="ru-RU" dirty="0" err="1"/>
              <a:t>прийнято</a:t>
            </a:r>
            <a:r>
              <a:rPr lang="ru-RU" dirty="0"/>
              <a:t> </a:t>
            </a:r>
            <a:r>
              <a:rPr lang="ru-RU" dirty="0" err="1"/>
              <a:t>рішення</a:t>
            </a:r>
            <a:r>
              <a:rPr lang="ru-RU" dirty="0"/>
              <a:t> про </a:t>
            </a:r>
            <a:r>
              <a:rPr lang="ru-RU" dirty="0" err="1"/>
              <a:t>недопустимість</a:t>
            </a:r>
            <a:r>
              <a:rPr lang="ru-RU" dirty="0"/>
              <a:t> </a:t>
            </a:r>
            <a:r>
              <a:rPr lang="ru-RU" dirty="0" err="1"/>
              <a:t>доказів</a:t>
            </a:r>
            <a:r>
              <a:rPr lang="ru-RU" dirty="0"/>
              <a:t> </a:t>
            </a:r>
            <a:r>
              <a:rPr lang="ru-RU" dirty="0" err="1"/>
              <a:t>обвинувачення</a:t>
            </a:r>
            <a:r>
              <a:rPr lang="ru-RU" dirty="0"/>
              <a:t>, </a:t>
            </a:r>
            <a:r>
              <a:rPr lang="ru-RU" dirty="0" err="1"/>
              <a:t>здобутих</a:t>
            </a:r>
            <a:r>
              <a:rPr lang="ru-RU" dirty="0"/>
              <a:t> в </a:t>
            </a:r>
            <a:r>
              <a:rPr lang="ru-RU" dirty="0" err="1"/>
              <a:t>ході</a:t>
            </a:r>
            <a:r>
              <a:rPr lang="ru-RU" dirty="0"/>
              <a:t> </a:t>
            </a:r>
            <a:r>
              <a:rPr lang="ru-RU" dirty="0" err="1"/>
              <a:t>обшуку</a:t>
            </a:r>
            <a:r>
              <a:rPr lang="ru-RU" dirty="0"/>
              <a:t> </a:t>
            </a:r>
            <a:r>
              <a:rPr lang="ru-RU" dirty="0" err="1"/>
              <a:t>квартири</a:t>
            </a:r>
            <a:r>
              <a:rPr lang="ru-RU" dirty="0"/>
              <a:t> АДРЕСА_1, через </a:t>
            </a:r>
            <a:r>
              <a:rPr lang="ru-RU" dirty="0" err="1"/>
              <a:t>їх</a:t>
            </a:r>
            <a:r>
              <a:rPr lang="ru-RU" dirty="0"/>
              <a:t> </a:t>
            </a:r>
            <a:r>
              <a:rPr lang="ru-RU" dirty="0" err="1"/>
              <a:t>отримання</a:t>
            </a:r>
            <a:r>
              <a:rPr lang="ru-RU" dirty="0"/>
              <a:t> з </a:t>
            </a:r>
            <a:r>
              <a:rPr lang="ru-RU" dirty="0" err="1"/>
              <a:t>істотними</a:t>
            </a:r>
            <a:r>
              <a:rPr lang="ru-RU" dirty="0"/>
              <a:t> </a:t>
            </a:r>
            <a:r>
              <a:rPr lang="ru-RU" dirty="0" err="1"/>
              <a:t>порушеннями</a:t>
            </a:r>
            <a:r>
              <a:rPr lang="ru-RU" dirty="0"/>
              <a:t> </a:t>
            </a:r>
            <a:r>
              <a:rPr lang="ru-RU" dirty="0" err="1"/>
              <a:t>вимог</a:t>
            </a:r>
            <a:r>
              <a:rPr lang="ru-RU" dirty="0"/>
              <a:t> </a:t>
            </a:r>
            <a:r>
              <a:rPr lang="ru-RU" dirty="0" err="1"/>
              <a:t>кримінального</a:t>
            </a:r>
            <a:r>
              <a:rPr lang="ru-RU" dirty="0"/>
              <a:t> </a:t>
            </a:r>
            <a:r>
              <a:rPr lang="ru-RU" dirty="0" err="1"/>
              <a:t>процесуального</a:t>
            </a:r>
            <a:r>
              <a:rPr lang="ru-RU" dirty="0"/>
              <a:t> закону, </a:t>
            </a:r>
            <a:r>
              <a:rPr lang="ru-RU" dirty="0" err="1"/>
              <a:t>оскільки</a:t>
            </a:r>
            <a:r>
              <a:rPr lang="ru-RU" dirty="0"/>
              <a:t> </a:t>
            </a:r>
            <a:r>
              <a:rPr lang="ru-RU" dirty="0" err="1"/>
              <a:t>вказану</a:t>
            </a:r>
            <a:r>
              <a:rPr lang="ru-RU" dirty="0"/>
              <a:t> </a:t>
            </a:r>
            <a:r>
              <a:rPr lang="ru-RU" dirty="0" err="1"/>
              <a:t>слідчу</a:t>
            </a:r>
            <a:r>
              <a:rPr lang="ru-RU" dirty="0"/>
              <a:t> </a:t>
            </a:r>
            <a:r>
              <a:rPr lang="ru-RU" dirty="0" err="1"/>
              <a:t>дію</a:t>
            </a:r>
            <a:r>
              <a:rPr lang="ru-RU" dirty="0"/>
              <a:t> </a:t>
            </a:r>
            <a:r>
              <a:rPr lang="ru-RU" dirty="0" err="1"/>
              <a:t>було</a:t>
            </a:r>
            <a:r>
              <a:rPr lang="ru-RU" dirty="0"/>
              <a:t> </a:t>
            </a:r>
            <a:r>
              <a:rPr lang="ru-RU" dirty="0" err="1"/>
              <a:t>здійснено</a:t>
            </a:r>
            <a:r>
              <a:rPr lang="ru-RU" dirty="0"/>
              <a:t> без </a:t>
            </a:r>
            <a:r>
              <a:rPr lang="ru-RU" dirty="0" err="1"/>
              <a:t>визначення</a:t>
            </a:r>
            <a:r>
              <a:rPr lang="ru-RU" dirty="0"/>
              <a:t> </a:t>
            </a:r>
            <a:r>
              <a:rPr lang="ru-RU" dirty="0" err="1"/>
              <a:t>власника</a:t>
            </a:r>
            <a:r>
              <a:rPr lang="ru-RU" dirty="0"/>
              <a:t>  </a:t>
            </a:r>
            <a:r>
              <a:rPr lang="ru-RU" dirty="0" err="1"/>
              <a:t>чи</a:t>
            </a:r>
            <a:r>
              <a:rPr lang="ru-RU" dirty="0"/>
              <a:t> </a:t>
            </a:r>
            <a:r>
              <a:rPr lang="ru-RU" dirty="0" err="1"/>
              <a:t>володільця</a:t>
            </a:r>
            <a:r>
              <a:rPr lang="ru-RU" dirty="0"/>
              <a:t> </a:t>
            </a:r>
            <a:r>
              <a:rPr lang="ru-RU" dirty="0" err="1"/>
              <a:t>квартири</a:t>
            </a:r>
            <a:r>
              <a:rPr lang="ru-RU" dirty="0"/>
              <a:t> та з </a:t>
            </a:r>
            <a:r>
              <a:rPr lang="ru-RU" dirty="0" err="1"/>
              <a:t>порушенням</a:t>
            </a:r>
            <a:r>
              <a:rPr lang="ru-RU" dirty="0"/>
              <a:t> </a:t>
            </a:r>
            <a:r>
              <a:rPr lang="ru-RU" dirty="0" err="1"/>
              <a:t>визначеного</a:t>
            </a:r>
            <a:r>
              <a:rPr lang="ru-RU" dirty="0"/>
              <a:t> </a:t>
            </a:r>
            <a:r>
              <a:rPr lang="ru-RU" dirty="0" err="1"/>
              <a:t>статтями</a:t>
            </a:r>
            <a:r>
              <a:rPr lang="ru-RU" dirty="0"/>
              <a:t> 234, 236 КПК  </a:t>
            </a:r>
            <a:r>
              <a:rPr lang="ru-RU" dirty="0" err="1"/>
              <a:t>України</a:t>
            </a:r>
            <a:r>
              <a:rPr lang="ru-RU" dirty="0"/>
              <a:t> порядку.  </a:t>
            </a:r>
          </a:p>
          <a:p>
            <a:pPr marL="0" indent="0">
              <a:buNone/>
            </a:pPr>
            <a:r>
              <a:rPr lang="ru-RU" dirty="0" err="1"/>
              <a:t>Колегія</a:t>
            </a:r>
            <a:r>
              <a:rPr lang="ru-RU" dirty="0"/>
              <a:t> </a:t>
            </a:r>
            <a:r>
              <a:rPr lang="ru-RU" dirty="0" err="1"/>
              <a:t>суддів</a:t>
            </a:r>
            <a:r>
              <a:rPr lang="ru-RU" dirty="0"/>
              <a:t> </a:t>
            </a:r>
            <a:r>
              <a:rPr lang="ru-RU" dirty="0" err="1"/>
              <a:t>погоджується</a:t>
            </a:r>
            <a:r>
              <a:rPr lang="ru-RU" dirty="0"/>
              <a:t> з </a:t>
            </a:r>
            <a:r>
              <a:rPr lang="ru-RU" dirty="0" err="1"/>
              <a:t>висновком</a:t>
            </a:r>
            <a:r>
              <a:rPr lang="ru-RU" dirty="0"/>
              <a:t> суду </a:t>
            </a:r>
            <a:r>
              <a:rPr lang="ru-RU" dirty="0" err="1"/>
              <a:t>першої</a:t>
            </a:r>
            <a:r>
              <a:rPr lang="ru-RU" dirty="0"/>
              <a:t> </a:t>
            </a:r>
            <a:r>
              <a:rPr lang="ru-RU" dirty="0" err="1"/>
              <a:t>інстанції</a:t>
            </a:r>
            <a:r>
              <a:rPr lang="ru-RU" dirty="0"/>
              <a:t> про те, </a:t>
            </a:r>
            <a:r>
              <a:rPr lang="ru-RU" dirty="0" err="1"/>
              <a:t>що</a:t>
            </a:r>
            <a:r>
              <a:rPr lang="ru-RU" dirty="0"/>
              <a:t> </a:t>
            </a:r>
            <a:r>
              <a:rPr lang="ru-RU" dirty="0" err="1"/>
              <a:t>всі</a:t>
            </a:r>
            <a:r>
              <a:rPr lang="ru-RU" dirty="0"/>
              <a:t> </a:t>
            </a:r>
            <a:r>
              <a:rPr lang="ru-RU" dirty="0" err="1"/>
              <a:t>зазначені</a:t>
            </a:r>
            <a:r>
              <a:rPr lang="ru-RU" dirty="0"/>
              <a:t> </a:t>
            </a:r>
            <a:r>
              <a:rPr lang="ru-RU" dirty="0" err="1"/>
              <a:t>докази</a:t>
            </a:r>
            <a:r>
              <a:rPr lang="ru-RU" dirty="0"/>
              <a:t>, з </a:t>
            </a:r>
            <a:r>
              <a:rPr lang="ru-RU" dirty="0" err="1"/>
              <a:t>огляду</a:t>
            </a:r>
            <a:r>
              <a:rPr lang="ru-RU" dirty="0"/>
              <a:t> на </a:t>
            </a:r>
            <a:r>
              <a:rPr lang="ru-RU" dirty="0" err="1"/>
              <a:t>положення</a:t>
            </a:r>
            <a:r>
              <a:rPr lang="ru-RU" dirty="0"/>
              <a:t> статей 86, 87 КПК </a:t>
            </a:r>
            <a:r>
              <a:rPr lang="ru-RU" dirty="0" err="1"/>
              <a:t>України</a:t>
            </a:r>
            <a:r>
              <a:rPr lang="ru-RU" dirty="0"/>
              <a:t>, не </a:t>
            </a:r>
            <a:r>
              <a:rPr lang="ru-RU" dirty="0" err="1"/>
              <a:t>можуть</a:t>
            </a:r>
            <a:r>
              <a:rPr lang="ru-RU" dirty="0"/>
              <a:t> бути </a:t>
            </a:r>
            <a:r>
              <a:rPr lang="ru-RU" dirty="0" err="1"/>
              <a:t>допустимими</a:t>
            </a:r>
            <a:r>
              <a:rPr lang="ru-RU" dirty="0"/>
              <a:t> у </a:t>
            </a:r>
            <a:r>
              <a:rPr lang="ru-RU" dirty="0" err="1"/>
              <a:t>цій</a:t>
            </a:r>
            <a:r>
              <a:rPr lang="ru-RU" dirty="0"/>
              <a:t> </a:t>
            </a:r>
            <a:r>
              <a:rPr lang="ru-RU" dirty="0" err="1"/>
              <a:t>справі</a:t>
            </a:r>
            <a:r>
              <a:rPr lang="ru-RU" dirty="0"/>
              <a:t>.</a:t>
            </a:r>
          </a:p>
          <a:p>
            <a:pPr marL="0" indent="0">
              <a:buNone/>
            </a:pPr>
            <a:endParaRPr lang="en-US" dirty="0"/>
          </a:p>
        </p:txBody>
      </p:sp>
    </p:spTree>
    <p:extLst>
      <p:ext uri="{BB962C8B-B14F-4D97-AF65-F5344CB8AC3E}">
        <p14:creationId xmlns:p14="http://schemas.microsoft.com/office/powerpoint/2010/main" val="104980580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368152"/>
          </a:xfrm>
        </p:spPr>
        <p:txBody>
          <a:bodyPr>
            <a:normAutofit/>
          </a:bodyPr>
          <a:lstStyle/>
          <a:p>
            <a:pPr algn="ctr"/>
            <a:r>
              <a:rPr lang="ru-RU" sz="2800" dirty="0"/>
              <a:t>П О С Т А Н О В А </a:t>
            </a:r>
            <a:r>
              <a:rPr lang="ru-RU" sz="2800" dirty="0" smtClean="0"/>
              <a:t> ВСУ</a:t>
            </a:r>
            <a:r>
              <a:rPr lang="ru-RU" sz="2800" dirty="0"/>
              <a:t/>
            </a:r>
            <a:br>
              <a:rPr lang="ru-RU" sz="2800" dirty="0"/>
            </a:br>
            <a:r>
              <a:rPr lang="ru-RU" sz="2800" dirty="0" err="1"/>
              <a:t>від</a:t>
            </a:r>
            <a:r>
              <a:rPr lang="ru-RU" sz="2800" dirty="0"/>
              <a:t> 12 </a:t>
            </a:r>
            <a:r>
              <a:rPr lang="ru-RU" sz="2800" dirty="0" err="1"/>
              <a:t>жовтня</a:t>
            </a:r>
            <a:r>
              <a:rPr lang="ru-RU" sz="2800" dirty="0"/>
              <a:t> </a:t>
            </a:r>
            <a:r>
              <a:rPr lang="ru-RU" sz="2800" dirty="0" smtClean="0"/>
              <a:t>2018 </a:t>
            </a:r>
            <a:r>
              <a:rPr lang="ru-RU" sz="2800" dirty="0"/>
              <a:t>року </a:t>
            </a:r>
            <a:endParaRPr lang="en-US" sz="2800" dirty="0"/>
          </a:p>
        </p:txBody>
      </p:sp>
      <p:sp>
        <p:nvSpPr>
          <p:cNvPr id="3" name="Объект 2"/>
          <p:cNvSpPr>
            <a:spLocks noGrp="1"/>
          </p:cNvSpPr>
          <p:nvPr>
            <p:ph idx="1"/>
          </p:nvPr>
        </p:nvSpPr>
        <p:spPr/>
        <p:txBody>
          <a:bodyPr>
            <a:normAutofit fontScale="40000" lnSpcReduction="20000"/>
          </a:bodyPr>
          <a:lstStyle/>
          <a:p>
            <a:pPr marL="0" indent="0">
              <a:buNone/>
            </a:pPr>
            <a:r>
              <a:rPr lang="ru-RU" dirty="0" err="1"/>
              <a:t>Відкриті</a:t>
            </a:r>
            <a:r>
              <a:rPr lang="ru-RU" dirty="0"/>
              <a:t> </a:t>
            </a:r>
            <a:r>
              <a:rPr lang="ru-RU" dirty="0" err="1"/>
              <a:t>захисту</a:t>
            </a:r>
            <a:r>
              <a:rPr lang="ru-RU" dirty="0"/>
              <a:t> </a:t>
            </a:r>
            <a:r>
              <a:rPr lang="ru-RU" dirty="0" err="1"/>
              <a:t>лише</a:t>
            </a:r>
            <a:r>
              <a:rPr lang="ru-RU" dirty="0"/>
              <a:t> </a:t>
            </a:r>
            <a:r>
              <a:rPr lang="ru-RU" dirty="0" err="1"/>
              <a:t>під</a:t>
            </a:r>
            <a:r>
              <a:rPr lang="ru-RU" dirty="0"/>
              <a:t> час </a:t>
            </a:r>
            <a:r>
              <a:rPr lang="ru-RU" dirty="0" err="1"/>
              <a:t>апеляційного</a:t>
            </a:r>
            <a:r>
              <a:rPr lang="ru-RU" dirty="0"/>
              <a:t> </a:t>
            </a:r>
            <a:r>
              <a:rPr lang="ru-RU" dirty="0" err="1"/>
              <a:t>розгляду</a:t>
            </a:r>
            <a:r>
              <a:rPr lang="ru-RU" dirty="0"/>
              <a:t> </a:t>
            </a:r>
            <a:r>
              <a:rPr lang="ru-RU" dirty="0" err="1"/>
              <a:t>докази</a:t>
            </a:r>
            <a:r>
              <a:rPr lang="ru-RU" dirty="0"/>
              <a:t>, </a:t>
            </a:r>
            <a:r>
              <a:rPr lang="ru-RU" dirty="0" err="1"/>
              <a:t>які</a:t>
            </a:r>
            <a:r>
              <a:rPr lang="ru-RU" dirty="0"/>
              <a:t> </a:t>
            </a:r>
            <a:r>
              <a:rPr lang="ru-RU" dirty="0" err="1"/>
              <a:t>вже</a:t>
            </a:r>
            <a:r>
              <a:rPr lang="ru-RU" dirty="0"/>
              <a:t> </a:t>
            </a:r>
            <a:r>
              <a:rPr lang="ru-RU" dirty="0" err="1"/>
              <a:t>існували</a:t>
            </a:r>
            <a:r>
              <a:rPr lang="ru-RU" dirty="0"/>
              <a:t> на момент </a:t>
            </a:r>
            <a:r>
              <a:rPr lang="ru-RU" dirty="0" err="1"/>
              <a:t>звернення</a:t>
            </a:r>
            <a:r>
              <a:rPr lang="ru-RU" dirty="0"/>
              <a:t> </a:t>
            </a:r>
            <a:r>
              <a:rPr lang="ru-RU" dirty="0" err="1"/>
              <a:t>із</a:t>
            </a:r>
            <a:r>
              <a:rPr lang="ru-RU" dirty="0"/>
              <a:t> </a:t>
            </a:r>
            <a:r>
              <a:rPr lang="ru-RU" dirty="0" err="1"/>
              <a:t>обвинувальним</a:t>
            </a:r>
            <a:r>
              <a:rPr lang="ru-RU" dirty="0"/>
              <a:t> актом, не </a:t>
            </a:r>
            <a:r>
              <a:rPr lang="ru-RU" dirty="0" err="1"/>
              <a:t>можуть</a:t>
            </a:r>
            <a:r>
              <a:rPr lang="ru-RU" dirty="0"/>
              <a:t> </a:t>
            </a:r>
            <a:r>
              <a:rPr lang="ru-RU" dirty="0" err="1"/>
              <a:t>вважатися</a:t>
            </a:r>
            <a:r>
              <a:rPr lang="ru-RU" dirty="0"/>
              <a:t> судом </a:t>
            </a:r>
            <a:r>
              <a:rPr lang="ru-RU" dirty="0" err="1"/>
              <a:t>допустимим</a:t>
            </a:r>
            <a:endParaRPr lang="ru-RU" dirty="0"/>
          </a:p>
          <a:p>
            <a:r>
              <a:rPr lang="ru-RU" dirty="0"/>
              <a:t>За таких </a:t>
            </a:r>
            <a:r>
              <a:rPr lang="ru-RU" dirty="0" err="1"/>
              <a:t>обставин</a:t>
            </a:r>
            <a:r>
              <a:rPr lang="ru-RU" dirty="0"/>
              <a:t> Суд </a:t>
            </a:r>
            <a:r>
              <a:rPr lang="ru-RU" dirty="0" err="1"/>
              <a:t>здійснюватиме</a:t>
            </a:r>
            <a:r>
              <a:rPr lang="ru-RU" dirty="0"/>
              <a:t> перегляд </a:t>
            </a:r>
            <a:r>
              <a:rPr lang="ru-RU" dirty="0" err="1"/>
              <a:t>оскаржуваного</a:t>
            </a:r>
            <a:r>
              <a:rPr lang="ru-RU" dirty="0"/>
              <a:t> судового </a:t>
            </a:r>
            <a:r>
              <a:rPr lang="ru-RU" dirty="0" err="1"/>
              <a:t>рішення</a:t>
            </a:r>
            <a:r>
              <a:rPr lang="ru-RU" dirty="0"/>
              <a:t> у </a:t>
            </a:r>
            <a:r>
              <a:rPr lang="ru-RU" dirty="0" err="1"/>
              <a:t>кримінальному</a:t>
            </a:r>
            <a:r>
              <a:rPr lang="ru-RU" dirty="0"/>
              <a:t> </a:t>
            </a:r>
            <a:r>
              <a:rPr lang="ru-RU" dirty="0" err="1"/>
              <a:t>провадженні</a:t>
            </a:r>
            <a:r>
              <a:rPr lang="ru-RU" dirty="0"/>
              <a:t> </a:t>
            </a:r>
            <a:r>
              <a:rPr lang="ru-RU" dirty="0" err="1"/>
              <a:t>щодо</a:t>
            </a:r>
            <a:r>
              <a:rPr lang="ru-RU" dirty="0"/>
              <a:t> ОСОБА_1 з </a:t>
            </a:r>
            <a:r>
              <a:rPr lang="ru-RU" dirty="0" err="1"/>
              <a:t>підстави</a:t>
            </a:r>
            <a:r>
              <a:rPr lang="ru-RU" dirty="0"/>
              <a:t> </a:t>
            </a:r>
            <a:r>
              <a:rPr lang="ru-RU" dirty="0" err="1"/>
              <a:t>його</a:t>
            </a:r>
            <a:r>
              <a:rPr lang="ru-RU" dirty="0"/>
              <a:t> </a:t>
            </a:r>
            <a:r>
              <a:rPr lang="ru-RU" dirty="0" err="1"/>
              <a:t>невідповідності</a:t>
            </a:r>
            <a:r>
              <a:rPr lang="ru-RU" dirty="0"/>
              <a:t> </a:t>
            </a:r>
            <a:r>
              <a:rPr lang="ru-RU" dirty="0" err="1"/>
              <a:t>висновку</a:t>
            </a:r>
            <a:r>
              <a:rPr lang="ru-RU" dirty="0"/>
              <a:t>, </a:t>
            </a:r>
            <a:r>
              <a:rPr lang="ru-RU" dirty="0" err="1"/>
              <a:t>викладеному</a:t>
            </a:r>
            <a:r>
              <a:rPr lang="ru-RU" dirty="0"/>
              <a:t> в </a:t>
            </a:r>
            <a:r>
              <a:rPr lang="ru-RU" dirty="0" err="1"/>
              <a:t>постанові</a:t>
            </a:r>
            <a:r>
              <a:rPr lang="ru-RU" dirty="0"/>
              <a:t> Суду </a:t>
            </a:r>
            <a:r>
              <a:rPr lang="ru-RU" dirty="0" err="1"/>
              <a:t>від</a:t>
            </a:r>
            <a:r>
              <a:rPr lang="ru-RU" dirty="0"/>
              <a:t> 16 </a:t>
            </a:r>
            <a:r>
              <a:rPr lang="ru-RU" dirty="0" err="1"/>
              <a:t>березня</a:t>
            </a:r>
            <a:r>
              <a:rPr lang="ru-RU" dirty="0"/>
              <a:t> 2017 року № 5-364кс16.</a:t>
            </a:r>
          </a:p>
          <a:p>
            <a:r>
              <a:rPr lang="ru-RU" b="1" dirty="0"/>
              <a:t>2.</a:t>
            </a:r>
            <a:r>
              <a:rPr lang="ru-RU" dirty="0"/>
              <a:t> У </a:t>
            </a:r>
            <a:r>
              <a:rPr lang="ru-RU" dirty="0" err="1"/>
              <a:t>згаданій</a:t>
            </a:r>
            <a:r>
              <a:rPr lang="ru-RU" dirty="0"/>
              <a:t> </a:t>
            </a:r>
            <a:r>
              <a:rPr lang="ru-RU" dirty="0" err="1"/>
              <a:t>постанові</a:t>
            </a:r>
            <a:r>
              <a:rPr lang="ru-RU" dirty="0"/>
              <a:t> Суду </a:t>
            </a:r>
            <a:r>
              <a:rPr lang="ru-RU" dirty="0" err="1"/>
              <a:t>сформульовано</a:t>
            </a:r>
            <a:r>
              <a:rPr lang="ru-RU" dirty="0"/>
              <a:t> </a:t>
            </a:r>
            <a:r>
              <a:rPr lang="ru-RU" dirty="0" err="1"/>
              <a:t>правовий</a:t>
            </a:r>
            <a:r>
              <a:rPr lang="ru-RU" dirty="0"/>
              <a:t> </a:t>
            </a:r>
            <a:r>
              <a:rPr lang="ru-RU" dirty="0" err="1"/>
              <a:t>висновок</a:t>
            </a:r>
            <a:r>
              <a:rPr lang="ru-RU" dirty="0"/>
              <a:t> </a:t>
            </a:r>
            <a:r>
              <a:rPr lang="ru-RU" dirty="0" err="1"/>
              <a:t>щодо</a:t>
            </a:r>
            <a:r>
              <a:rPr lang="ru-RU" dirty="0"/>
              <a:t> </a:t>
            </a:r>
            <a:r>
              <a:rPr lang="ru-RU" dirty="0" err="1"/>
              <a:t>застосування</a:t>
            </a:r>
            <a:r>
              <a:rPr lang="ru-RU" dirty="0"/>
              <a:t> </a:t>
            </a:r>
            <a:r>
              <a:rPr lang="ru-RU" dirty="0" err="1"/>
              <a:t>норми</a:t>
            </a:r>
            <a:r>
              <a:rPr lang="ru-RU" dirty="0"/>
              <a:t> права, </a:t>
            </a:r>
            <a:r>
              <a:rPr lang="ru-RU" dirty="0" err="1"/>
              <a:t>передбаченої</a:t>
            </a:r>
            <a:r>
              <a:rPr lang="ru-RU" dirty="0"/>
              <a:t> </a:t>
            </a:r>
            <a:r>
              <a:rPr lang="ru-RU" dirty="0" err="1"/>
              <a:t>частиною</a:t>
            </a:r>
            <a:r>
              <a:rPr lang="ru-RU" dirty="0"/>
              <a:t> </a:t>
            </a:r>
            <a:r>
              <a:rPr lang="ru-RU" dirty="0" err="1"/>
              <a:t>дванадцятою</a:t>
            </a:r>
            <a:r>
              <a:rPr lang="ru-RU" dirty="0"/>
              <a:t> </a:t>
            </a:r>
            <a:r>
              <a:rPr lang="ru-RU" dirty="0" err="1"/>
              <a:t>статті</a:t>
            </a:r>
            <a:r>
              <a:rPr lang="ru-RU" dirty="0"/>
              <a:t> 290 КПК. І </a:t>
            </a:r>
            <a:r>
              <a:rPr lang="ru-RU" dirty="0" err="1"/>
              <a:t>він</a:t>
            </a:r>
            <a:r>
              <a:rPr lang="ru-RU" dirty="0"/>
              <a:t> </a:t>
            </a:r>
            <a:r>
              <a:rPr lang="ru-RU" dirty="0" err="1"/>
              <a:t>зводиться</a:t>
            </a:r>
            <a:r>
              <a:rPr lang="ru-RU" dirty="0"/>
              <a:t> до такого.</a:t>
            </a:r>
          </a:p>
          <a:p>
            <a:r>
              <a:rPr lang="ru-RU" dirty="0" err="1"/>
              <a:t>Невідкриття</a:t>
            </a:r>
            <a:r>
              <a:rPr lang="ru-RU" dirty="0"/>
              <a:t> </a:t>
            </a:r>
            <a:r>
              <a:rPr lang="ru-RU" dirty="0" err="1"/>
              <a:t>матеріалів</a:t>
            </a:r>
            <a:r>
              <a:rPr lang="ru-RU" dirty="0"/>
              <a:t> сторонами в порядку </a:t>
            </a:r>
            <a:r>
              <a:rPr lang="ru-RU" dirty="0" err="1"/>
              <a:t>цієї</a:t>
            </a:r>
            <a:r>
              <a:rPr lang="ru-RU" dirty="0"/>
              <a:t> </a:t>
            </a:r>
            <a:r>
              <a:rPr lang="ru-RU" dirty="0" err="1"/>
              <a:t>статті</a:t>
            </a:r>
            <a:r>
              <a:rPr lang="ru-RU" dirty="0"/>
              <a:t> є </a:t>
            </a:r>
            <a:r>
              <a:rPr lang="ru-RU" dirty="0" err="1"/>
              <a:t>окремою</a:t>
            </a:r>
            <a:r>
              <a:rPr lang="ru-RU" dirty="0"/>
              <a:t> </a:t>
            </a:r>
            <a:r>
              <a:rPr lang="ru-RU" dirty="0" err="1"/>
              <a:t>підставою</a:t>
            </a:r>
            <a:r>
              <a:rPr lang="ru-RU" dirty="0"/>
              <a:t> для </a:t>
            </a:r>
            <a:r>
              <a:rPr lang="ru-RU" dirty="0" err="1"/>
              <a:t>визнання</a:t>
            </a:r>
            <a:r>
              <a:rPr lang="ru-RU" dirty="0"/>
              <a:t> таких </a:t>
            </a:r>
            <a:r>
              <a:rPr lang="ru-RU" dirty="0" err="1"/>
              <a:t>матеріалів</a:t>
            </a:r>
            <a:r>
              <a:rPr lang="ru-RU" dirty="0"/>
              <a:t> </a:t>
            </a:r>
            <a:r>
              <a:rPr lang="ru-RU" dirty="0" err="1"/>
              <a:t>недопустимими</a:t>
            </a:r>
            <a:r>
              <a:rPr lang="ru-RU" dirty="0"/>
              <a:t> як </a:t>
            </a:r>
            <a:r>
              <a:rPr lang="ru-RU" dirty="0" err="1"/>
              <a:t>докази</a:t>
            </a:r>
            <a:r>
              <a:rPr lang="ru-RU" dirty="0"/>
              <a:t>. </a:t>
            </a:r>
            <a:r>
              <a:rPr lang="ru-RU" dirty="0" err="1"/>
              <a:t>Водночас</a:t>
            </a:r>
            <a:r>
              <a:rPr lang="ru-RU" dirty="0"/>
              <a:t> </a:t>
            </a:r>
            <a:r>
              <a:rPr lang="ru-RU" dirty="0" err="1"/>
              <a:t>відкриттю</a:t>
            </a:r>
            <a:r>
              <a:rPr lang="ru-RU" dirty="0"/>
              <a:t>, </a:t>
            </a:r>
            <a:r>
              <a:rPr lang="ru-RU" dirty="0" err="1"/>
              <a:t>окрім</a:t>
            </a:r>
            <a:r>
              <a:rPr lang="ru-RU" dirty="0"/>
              <a:t> </a:t>
            </a:r>
            <a:r>
              <a:rPr lang="ru-RU" dirty="0" err="1"/>
              <a:t>протоколів</a:t>
            </a:r>
            <a:r>
              <a:rPr lang="ru-RU" dirty="0"/>
              <a:t>, у </a:t>
            </a:r>
            <a:r>
              <a:rPr lang="ru-RU" dirty="0" err="1"/>
              <a:t>яких</a:t>
            </a:r>
            <a:r>
              <a:rPr lang="ru-RU" dirty="0"/>
              <a:t> </a:t>
            </a:r>
            <a:r>
              <a:rPr lang="ru-RU" dirty="0" err="1"/>
              <a:t>зафіксовано</a:t>
            </a:r>
            <a:r>
              <a:rPr lang="ru-RU" dirty="0"/>
              <a:t> </a:t>
            </a:r>
            <a:r>
              <a:rPr lang="ru-RU" dirty="0" err="1"/>
              <a:t>хід</a:t>
            </a:r>
            <a:r>
              <a:rPr lang="ru-RU" dirty="0"/>
              <a:t> та </a:t>
            </a:r>
            <a:r>
              <a:rPr lang="ru-RU" dirty="0" err="1"/>
              <a:t>результати</a:t>
            </a:r>
            <a:r>
              <a:rPr lang="ru-RU" dirty="0"/>
              <a:t> </a:t>
            </a:r>
            <a:r>
              <a:rPr lang="ru-RU" dirty="0" err="1"/>
              <a:t>проведення</a:t>
            </a:r>
            <a:r>
              <a:rPr lang="ru-RU" dirty="0"/>
              <a:t> </a:t>
            </a:r>
            <a:r>
              <a:rPr lang="ru-RU" dirty="0" err="1"/>
              <a:t>певних</a:t>
            </a:r>
            <a:r>
              <a:rPr lang="ru-RU" dirty="0"/>
              <a:t> </a:t>
            </a:r>
            <a:r>
              <a:rPr lang="ru-RU" dirty="0" err="1"/>
              <a:t>дій</a:t>
            </a:r>
            <a:r>
              <a:rPr lang="ru-RU" dirty="0"/>
              <a:t>, в </a:t>
            </a:r>
            <a:r>
              <a:rPr lang="ru-RU" dirty="0" err="1"/>
              <a:t>обов’язковому</a:t>
            </a:r>
            <a:r>
              <a:rPr lang="ru-RU" dirty="0"/>
              <a:t> порядку </a:t>
            </a:r>
            <a:r>
              <a:rPr lang="ru-RU" dirty="0" err="1"/>
              <a:t>підлягають</a:t>
            </a:r>
            <a:r>
              <a:rPr lang="ru-RU" dirty="0"/>
              <a:t> і </a:t>
            </a:r>
            <a:r>
              <a:rPr lang="ru-RU" dirty="0" err="1"/>
              <a:t>матеріали</a:t>
            </a:r>
            <a:r>
              <a:rPr lang="ru-RU" dirty="0"/>
              <a:t>, </a:t>
            </a:r>
            <a:r>
              <a:rPr lang="ru-RU" dirty="0" err="1"/>
              <a:t>які</a:t>
            </a:r>
            <a:r>
              <a:rPr lang="ru-RU" dirty="0"/>
              <a:t> є правовою </a:t>
            </a:r>
            <a:r>
              <a:rPr lang="ru-RU" dirty="0" err="1"/>
              <a:t>підставою</a:t>
            </a:r>
            <a:r>
              <a:rPr lang="ru-RU" dirty="0"/>
              <a:t> </a:t>
            </a:r>
            <a:r>
              <a:rPr lang="ru-RU" dirty="0" err="1"/>
              <a:t>проведення</a:t>
            </a:r>
            <a:r>
              <a:rPr lang="ru-RU" dirty="0"/>
              <a:t> таких </a:t>
            </a:r>
            <a:r>
              <a:rPr lang="ru-RU" dirty="0" err="1"/>
              <a:t>дій</a:t>
            </a:r>
            <a:r>
              <a:rPr lang="ru-RU" dirty="0"/>
              <a:t> (</a:t>
            </a:r>
            <a:r>
              <a:rPr lang="ru-RU" dirty="0" err="1"/>
              <a:t>ухвали</a:t>
            </a:r>
            <a:r>
              <a:rPr lang="ru-RU" dirty="0"/>
              <a:t>, постанови, </a:t>
            </a:r>
            <a:r>
              <a:rPr lang="ru-RU" dirty="0" err="1"/>
              <a:t>клопотання</a:t>
            </a:r>
            <a:r>
              <a:rPr lang="ru-RU" dirty="0"/>
              <a:t>), </a:t>
            </a:r>
            <a:r>
              <a:rPr lang="ru-RU" dirty="0" err="1"/>
              <a:t>що</a:t>
            </a:r>
            <a:r>
              <a:rPr lang="ru-RU" dirty="0"/>
              <a:t> </a:t>
            </a:r>
            <a:r>
              <a:rPr lang="ru-RU" dirty="0" err="1"/>
              <a:t>забезпечить</a:t>
            </a:r>
            <a:r>
              <a:rPr lang="ru-RU" dirty="0"/>
              <a:t> </a:t>
            </a:r>
            <a:r>
              <a:rPr lang="ru-RU" dirty="0" err="1"/>
              <a:t>можливість</a:t>
            </a:r>
            <a:r>
              <a:rPr lang="ru-RU" dirty="0"/>
              <a:t> </a:t>
            </a:r>
            <a:r>
              <a:rPr lang="ru-RU" dirty="0" err="1"/>
              <a:t>перевірки</a:t>
            </a:r>
            <a:r>
              <a:rPr lang="ru-RU" dirty="0"/>
              <a:t> стороною </a:t>
            </a:r>
            <a:r>
              <a:rPr lang="ru-RU" dirty="0" err="1"/>
              <a:t>захисту</a:t>
            </a:r>
            <a:r>
              <a:rPr lang="ru-RU" dirty="0"/>
              <a:t> та судом </a:t>
            </a:r>
            <a:r>
              <a:rPr lang="ru-RU" dirty="0" err="1"/>
              <a:t>допустимості</a:t>
            </a:r>
            <a:r>
              <a:rPr lang="ru-RU" dirty="0"/>
              <a:t> </a:t>
            </a:r>
            <a:r>
              <a:rPr lang="ru-RU" dirty="0" err="1"/>
              <a:t>результатів</a:t>
            </a:r>
            <a:r>
              <a:rPr lang="ru-RU" dirty="0"/>
              <a:t> таких </a:t>
            </a:r>
            <a:r>
              <a:rPr lang="ru-RU" dirty="0" err="1"/>
              <a:t>дій</a:t>
            </a:r>
            <a:r>
              <a:rPr lang="ru-RU" dirty="0"/>
              <a:t> як </a:t>
            </a:r>
            <a:r>
              <a:rPr lang="ru-RU" dirty="0" err="1"/>
              <a:t>доказів</a:t>
            </a:r>
            <a:r>
              <a:rPr lang="ru-RU" dirty="0"/>
              <a:t>.</a:t>
            </a:r>
          </a:p>
          <a:p>
            <a:r>
              <a:rPr lang="ru-RU" dirty="0"/>
              <a:t>           При </a:t>
            </a:r>
            <a:r>
              <a:rPr lang="ru-RU" dirty="0" err="1"/>
              <a:t>цьому</a:t>
            </a:r>
            <a:r>
              <a:rPr lang="ru-RU" dirty="0"/>
              <a:t> Суд </a:t>
            </a:r>
            <a:r>
              <a:rPr lang="ru-RU" dirty="0" err="1"/>
              <a:t>зауважив</a:t>
            </a:r>
            <a:r>
              <a:rPr lang="ru-RU" dirty="0"/>
              <a:t>, </a:t>
            </a:r>
            <a:r>
              <a:rPr lang="ru-RU" dirty="0" err="1"/>
              <a:t>що</a:t>
            </a:r>
            <a:r>
              <a:rPr lang="ru-RU" dirty="0"/>
              <a:t> </a:t>
            </a:r>
            <a:r>
              <a:rPr lang="ru-RU" dirty="0" err="1"/>
              <a:t>чинний</a:t>
            </a:r>
            <a:r>
              <a:rPr lang="ru-RU" dirty="0"/>
              <a:t> КПК не </a:t>
            </a:r>
            <a:r>
              <a:rPr lang="ru-RU" dirty="0" err="1"/>
              <a:t>містить</a:t>
            </a:r>
            <a:r>
              <a:rPr lang="ru-RU" dirty="0"/>
              <a:t> заборони для </a:t>
            </a:r>
            <a:r>
              <a:rPr lang="ru-RU" dirty="0" err="1"/>
              <a:t>сторін</a:t>
            </a:r>
            <a:r>
              <a:rPr lang="ru-RU" dirty="0"/>
              <a:t> </a:t>
            </a:r>
            <a:r>
              <a:rPr lang="ru-RU" dirty="0" err="1"/>
              <a:t>кримінального</a:t>
            </a:r>
            <a:r>
              <a:rPr lang="ru-RU" dirty="0"/>
              <a:t> </a:t>
            </a:r>
            <a:r>
              <a:rPr lang="ru-RU" dirty="0" err="1"/>
              <a:t>провадження</a:t>
            </a:r>
            <a:r>
              <a:rPr lang="ru-RU" dirty="0"/>
              <a:t> </a:t>
            </a:r>
            <a:r>
              <a:rPr lang="ru-RU" dirty="0" err="1"/>
              <a:t>представляти</a:t>
            </a:r>
            <a:r>
              <a:rPr lang="ru-RU" dirty="0"/>
              <a:t> в </a:t>
            </a:r>
            <a:r>
              <a:rPr lang="ru-RU" dirty="0" err="1"/>
              <a:t>суді</a:t>
            </a:r>
            <a:r>
              <a:rPr lang="ru-RU" dirty="0"/>
              <a:t> </a:t>
            </a:r>
            <a:r>
              <a:rPr lang="ru-RU" dirty="0" err="1"/>
              <a:t>матеріали</a:t>
            </a:r>
            <a:r>
              <a:rPr lang="ru-RU" dirty="0"/>
              <a:t>, не </a:t>
            </a:r>
            <a:r>
              <a:rPr lang="ru-RU" dirty="0" err="1"/>
              <a:t>відкриті</a:t>
            </a:r>
            <a:r>
              <a:rPr lang="ru-RU" dirty="0"/>
              <a:t> одна </a:t>
            </a:r>
            <a:r>
              <a:rPr lang="ru-RU" dirty="0" err="1"/>
              <a:t>одній</a:t>
            </a:r>
            <a:r>
              <a:rPr lang="ru-RU" dirty="0"/>
              <a:t>. Заборона адресована суду, </a:t>
            </a:r>
            <a:r>
              <a:rPr lang="ru-RU" dirty="0" err="1"/>
              <a:t>який</a:t>
            </a:r>
            <a:r>
              <a:rPr lang="ru-RU" dirty="0"/>
              <a:t>, </a:t>
            </a:r>
            <a:r>
              <a:rPr lang="ru-RU" dirty="0" err="1"/>
              <a:t>згідно</a:t>
            </a:r>
            <a:r>
              <a:rPr lang="ru-RU" dirty="0"/>
              <a:t> з </a:t>
            </a:r>
            <a:r>
              <a:rPr lang="ru-RU" dirty="0" err="1"/>
              <a:t>частиною</a:t>
            </a:r>
            <a:r>
              <a:rPr lang="ru-RU" dirty="0"/>
              <a:t> </a:t>
            </a:r>
            <a:r>
              <a:rPr lang="ru-RU" dirty="0" err="1"/>
              <a:t>дванадцятою</a:t>
            </a:r>
            <a:r>
              <a:rPr lang="ru-RU" dirty="0"/>
              <a:t> </a:t>
            </a:r>
            <a:r>
              <a:rPr lang="ru-RU" dirty="0" err="1"/>
              <a:t>статті</a:t>
            </a:r>
            <a:r>
              <a:rPr lang="ru-RU" dirty="0"/>
              <a:t> 290 КПК, не </a:t>
            </a:r>
            <a:r>
              <a:rPr lang="ru-RU" dirty="0" err="1"/>
              <a:t>має</a:t>
            </a:r>
            <a:r>
              <a:rPr lang="ru-RU" dirty="0"/>
              <a:t> права </a:t>
            </a:r>
            <a:r>
              <a:rPr lang="ru-RU" dirty="0" err="1"/>
              <a:t>допустити</a:t>
            </a:r>
            <a:r>
              <a:rPr lang="ru-RU" dirty="0"/>
              <a:t> </a:t>
            </a:r>
            <a:r>
              <a:rPr lang="ru-RU" dirty="0" err="1"/>
              <a:t>відомості</a:t>
            </a:r>
            <a:r>
              <a:rPr lang="ru-RU" dirty="0"/>
              <a:t>, </a:t>
            </a:r>
            <a:r>
              <a:rPr lang="ru-RU" dirty="0" err="1"/>
              <a:t>що</a:t>
            </a:r>
            <a:r>
              <a:rPr lang="ru-RU" dirty="0"/>
              <a:t> </a:t>
            </a:r>
            <a:r>
              <a:rPr lang="ru-RU" dirty="0" err="1"/>
              <a:t>містяться</a:t>
            </a:r>
            <a:r>
              <a:rPr lang="ru-RU" dirty="0"/>
              <a:t> в них, як </a:t>
            </a:r>
            <a:r>
              <a:rPr lang="ru-RU" dirty="0" err="1"/>
              <a:t>докази</a:t>
            </a:r>
            <a:r>
              <a:rPr lang="ru-RU" dirty="0"/>
              <a:t>. </a:t>
            </a:r>
            <a:r>
              <a:rPr lang="ru-RU" dirty="0" err="1"/>
              <a:t>Надання</a:t>
            </a:r>
            <a:r>
              <a:rPr lang="ru-RU" dirty="0"/>
              <a:t> стороною </a:t>
            </a:r>
            <a:r>
              <a:rPr lang="ru-RU" dirty="0" err="1"/>
              <a:t>обвинувачення</a:t>
            </a:r>
            <a:r>
              <a:rPr lang="ru-RU" dirty="0"/>
              <a:t> у </a:t>
            </a:r>
            <a:r>
              <a:rPr lang="ru-RU" dirty="0" err="1"/>
              <a:t>суді</a:t>
            </a:r>
            <a:r>
              <a:rPr lang="ru-RU" dirty="0"/>
              <a:t> </a:t>
            </a:r>
            <a:r>
              <a:rPr lang="ru-RU" dirty="0" err="1"/>
              <a:t>матеріалів</a:t>
            </a:r>
            <a:r>
              <a:rPr lang="ru-RU" dirty="0"/>
              <a:t>, до </a:t>
            </a:r>
            <a:r>
              <a:rPr lang="ru-RU" dirty="0" err="1"/>
              <a:t>яких</a:t>
            </a:r>
            <a:r>
              <a:rPr lang="ru-RU" dirty="0"/>
              <a:t> не </a:t>
            </a:r>
            <a:r>
              <a:rPr lang="ru-RU" dirty="0" err="1"/>
              <a:t>було</a:t>
            </a:r>
            <a:r>
              <a:rPr lang="ru-RU" dirty="0"/>
              <a:t> </a:t>
            </a:r>
            <a:r>
              <a:rPr lang="ru-RU" dirty="0" err="1"/>
              <a:t>надано</a:t>
            </a:r>
            <a:r>
              <a:rPr lang="ru-RU" dirty="0"/>
              <a:t> доступ </a:t>
            </a:r>
            <a:r>
              <a:rPr lang="ru-RU" dirty="0" err="1"/>
              <a:t>стороні</a:t>
            </a:r>
            <a:r>
              <a:rPr lang="ru-RU" dirty="0"/>
              <a:t> </a:t>
            </a:r>
            <a:r>
              <a:rPr lang="ru-RU" dirty="0" err="1"/>
              <a:t>захисту</a:t>
            </a:r>
            <a:r>
              <a:rPr lang="ru-RU" dirty="0"/>
              <a:t>, і </a:t>
            </a:r>
            <a:r>
              <a:rPr lang="ru-RU" dirty="0" err="1"/>
              <a:t>долучення</a:t>
            </a:r>
            <a:r>
              <a:rPr lang="ru-RU" dirty="0"/>
              <a:t> </a:t>
            </a:r>
            <a:r>
              <a:rPr lang="ru-RU" dirty="0" err="1"/>
              <a:t>їх</a:t>
            </a:r>
            <a:r>
              <a:rPr lang="ru-RU" dirty="0"/>
              <a:t> як </a:t>
            </a:r>
            <a:r>
              <a:rPr lang="ru-RU" dirty="0" err="1"/>
              <a:t>доказів</a:t>
            </a:r>
            <a:r>
              <a:rPr lang="ru-RU" dirty="0"/>
              <a:t> на </a:t>
            </a:r>
            <a:r>
              <a:rPr lang="ru-RU" dirty="0" err="1"/>
              <a:t>стадіях</a:t>
            </a:r>
            <a:r>
              <a:rPr lang="ru-RU" dirty="0"/>
              <a:t> судового </a:t>
            </a:r>
            <a:r>
              <a:rPr lang="ru-RU" dirty="0" err="1"/>
              <a:t>розгляду</a:t>
            </a:r>
            <a:r>
              <a:rPr lang="ru-RU" dirty="0"/>
              <a:t> </a:t>
            </a:r>
            <a:r>
              <a:rPr lang="ru-RU" dirty="0" err="1"/>
              <a:t>порушує</a:t>
            </a:r>
            <a:r>
              <a:rPr lang="ru-RU" dirty="0"/>
              <a:t> право </a:t>
            </a:r>
            <a:r>
              <a:rPr lang="ru-RU" dirty="0" err="1"/>
              <a:t>обвинуваченого</a:t>
            </a:r>
            <a:r>
              <a:rPr lang="ru-RU" dirty="0"/>
              <a:t> на </a:t>
            </a:r>
            <a:r>
              <a:rPr lang="ru-RU" dirty="0" err="1"/>
              <a:t>захист</a:t>
            </a:r>
            <a:r>
              <a:rPr lang="ru-RU" dirty="0"/>
              <a:t>, </a:t>
            </a:r>
            <a:r>
              <a:rPr lang="ru-RU" dirty="0" err="1"/>
              <a:t>оскільки</a:t>
            </a:r>
            <a:r>
              <a:rPr lang="ru-RU" dirty="0"/>
              <a:t> </a:t>
            </a:r>
            <a:r>
              <a:rPr lang="ru-RU" dirty="0" err="1"/>
              <a:t>змушує</a:t>
            </a:r>
            <a:r>
              <a:rPr lang="ru-RU" dirty="0"/>
              <a:t> </a:t>
            </a:r>
            <a:r>
              <a:rPr lang="ru-RU" dirty="0" err="1"/>
              <a:t>його</a:t>
            </a:r>
            <a:r>
              <a:rPr lang="ru-RU" dirty="0"/>
              <a:t> </a:t>
            </a:r>
            <a:r>
              <a:rPr lang="ru-RU" dirty="0" err="1"/>
              <a:t>захищатися</a:t>
            </a:r>
            <a:r>
              <a:rPr lang="ru-RU" dirty="0"/>
              <a:t> </a:t>
            </a:r>
            <a:r>
              <a:rPr lang="ru-RU" dirty="0" err="1"/>
              <a:t>від</a:t>
            </a:r>
            <a:r>
              <a:rPr lang="ru-RU" dirty="0"/>
              <a:t> так </a:t>
            </a:r>
            <a:r>
              <a:rPr lang="ru-RU" dirty="0" err="1"/>
              <a:t>званих</a:t>
            </a:r>
            <a:r>
              <a:rPr lang="ru-RU" dirty="0"/>
              <a:t> </a:t>
            </a:r>
            <a:r>
              <a:rPr lang="ru-RU" dirty="0" err="1"/>
              <a:t>нових</a:t>
            </a:r>
            <a:r>
              <a:rPr lang="ru-RU" dirty="0"/>
              <a:t> </a:t>
            </a:r>
            <a:r>
              <a:rPr lang="ru-RU" dirty="0" err="1"/>
              <a:t>доказів</a:t>
            </a:r>
            <a:r>
              <a:rPr lang="ru-RU" dirty="0"/>
              <a:t> без </a:t>
            </a:r>
            <a:r>
              <a:rPr lang="ru-RU" dirty="0" err="1"/>
              <a:t>надання</a:t>
            </a:r>
            <a:r>
              <a:rPr lang="ru-RU" dirty="0"/>
              <a:t> </a:t>
            </a:r>
            <a:r>
              <a:rPr lang="ru-RU" dirty="0" err="1"/>
              <a:t>достатніх</a:t>
            </a:r>
            <a:r>
              <a:rPr lang="ru-RU" dirty="0"/>
              <a:t> </a:t>
            </a:r>
            <a:r>
              <a:rPr lang="ru-RU" dirty="0" err="1"/>
              <a:t>можливостей</a:t>
            </a:r>
            <a:r>
              <a:rPr lang="ru-RU" dirty="0"/>
              <a:t> і часу для </a:t>
            </a:r>
            <a:r>
              <a:rPr lang="ru-RU" dirty="0" err="1"/>
              <a:t>їх</a:t>
            </a:r>
            <a:r>
              <a:rPr lang="ru-RU" dirty="0"/>
              <a:t> </a:t>
            </a:r>
            <a:r>
              <a:rPr lang="ru-RU" dirty="0" err="1"/>
              <a:t>спростування</a:t>
            </a:r>
            <a:r>
              <a:rPr lang="ru-RU" dirty="0"/>
              <a:t>.</a:t>
            </a:r>
          </a:p>
          <a:p>
            <a:r>
              <a:rPr lang="ru-RU" dirty="0" err="1"/>
              <a:t>Отже</a:t>
            </a:r>
            <a:r>
              <a:rPr lang="ru-RU" dirty="0"/>
              <a:t>, факт </a:t>
            </a:r>
            <a:r>
              <a:rPr lang="ru-RU" dirty="0" err="1"/>
              <a:t>ознайомлення</a:t>
            </a:r>
            <a:r>
              <a:rPr lang="ru-RU" dirty="0"/>
              <a:t> з </a:t>
            </a:r>
            <a:r>
              <a:rPr lang="ru-RU" dirty="0" err="1"/>
              <a:t>матеріалами</a:t>
            </a:r>
            <a:r>
              <a:rPr lang="ru-RU" dirty="0"/>
              <a:t> </a:t>
            </a:r>
            <a:r>
              <a:rPr lang="ru-RU" dirty="0" err="1"/>
              <a:t>справи</a:t>
            </a:r>
            <a:r>
              <a:rPr lang="ru-RU" dirty="0"/>
              <a:t> </a:t>
            </a:r>
            <a:r>
              <a:rPr lang="ru-RU" dirty="0" err="1"/>
              <a:t>після</a:t>
            </a:r>
            <a:r>
              <a:rPr lang="ru-RU" dirty="0"/>
              <a:t> </a:t>
            </a:r>
            <a:r>
              <a:rPr lang="ru-RU" dirty="0" err="1"/>
              <a:t>закінчення</a:t>
            </a:r>
            <a:r>
              <a:rPr lang="ru-RU" dirty="0"/>
              <a:t> </a:t>
            </a:r>
            <a:r>
              <a:rPr lang="ru-RU" dirty="0" err="1"/>
              <a:t>розслідування</a:t>
            </a:r>
            <a:r>
              <a:rPr lang="ru-RU" dirty="0"/>
              <a:t> не є </a:t>
            </a:r>
            <a:r>
              <a:rPr lang="ru-RU" dirty="0" err="1"/>
              <a:t>достатнім</a:t>
            </a:r>
            <a:r>
              <a:rPr lang="ru-RU" dirty="0"/>
              <a:t> для </a:t>
            </a:r>
            <a:r>
              <a:rPr lang="ru-RU" dirty="0" err="1"/>
              <a:t>відстоювання</a:t>
            </a:r>
            <a:r>
              <a:rPr lang="ru-RU" dirty="0"/>
              <a:t> стороною </a:t>
            </a:r>
            <a:r>
              <a:rPr lang="ru-RU" dirty="0" err="1"/>
              <a:t>захисту</a:t>
            </a:r>
            <a:r>
              <a:rPr lang="ru-RU" dirty="0"/>
              <a:t> </a:t>
            </a:r>
            <a:r>
              <a:rPr lang="ru-RU" dirty="0" err="1"/>
              <a:t>своєї</a:t>
            </a:r>
            <a:r>
              <a:rPr lang="ru-RU" dirty="0"/>
              <a:t> </a:t>
            </a:r>
            <a:r>
              <a:rPr lang="ru-RU" dirty="0" err="1"/>
              <a:t>позиції</a:t>
            </a:r>
            <a:r>
              <a:rPr lang="ru-RU" dirty="0"/>
              <a:t> у </a:t>
            </a:r>
            <a:r>
              <a:rPr lang="ru-RU" dirty="0" err="1"/>
              <a:t>кримінальному</a:t>
            </a:r>
            <a:r>
              <a:rPr lang="ru-RU" dirty="0"/>
              <a:t> </a:t>
            </a:r>
            <a:r>
              <a:rPr lang="ru-RU" dirty="0" err="1"/>
              <a:t>процесуальному</a:t>
            </a:r>
            <a:r>
              <a:rPr lang="ru-RU" dirty="0"/>
              <a:t> </a:t>
            </a:r>
            <a:r>
              <a:rPr lang="ru-RU" dirty="0" err="1"/>
              <a:t>змаганні</a:t>
            </a:r>
            <a:r>
              <a:rPr lang="ru-RU" dirty="0"/>
              <a:t>. За таких умов, коли </a:t>
            </a:r>
            <a:r>
              <a:rPr lang="ru-RU" dirty="0" err="1"/>
              <a:t>стороні</a:t>
            </a:r>
            <a:r>
              <a:rPr lang="ru-RU" dirty="0"/>
              <a:t> </a:t>
            </a:r>
            <a:r>
              <a:rPr lang="ru-RU" dirty="0" err="1"/>
              <a:t>обвинувачення</a:t>
            </a:r>
            <a:r>
              <a:rPr lang="ru-RU" dirty="0"/>
              <a:t> </a:t>
            </a:r>
            <a:r>
              <a:rPr lang="ru-RU" dirty="0" err="1"/>
              <a:t>відомі</a:t>
            </a:r>
            <a:r>
              <a:rPr lang="ru-RU" dirty="0"/>
              <a:t> </a:t>
            </a:r>
            <a:r>
              <a:rPr lang="ru-RU" dirty="0" err="1"/>
              <a:t>всі</a:t>
            </a:r>
            <a:r>
              <a:rPr lang="ru-RU" dirty="0"/>
              <a:t> </a:t>
            </a:r>
            <a:r>
              <a:rPr lang="ru-RU" dirty="0" err="1"/>
              <a:t>докази</a:t>
            </a:r>
            <a:r>
              <a:rPr lang="ru-RU" dirty="0"/>
              <a:t>, а сторона </a:t>
            </a:r>
            <a:r>
              <a:rPr lang="ru-RU" dirty="0" err="1"/>
              <a:t>захисту</a:t>
            </a:r>
            <a:r>
              <a:rPr lang="ru-RU" dirty="0"/>
              <a:t> не </a:t>
            </a:r>
            <a:r>
              <a:rPr lang="ru-RU" dirty="0" err="1"/>
              <a:t>володіє</a:t>
            </a:r>
            <a:r>
              <a:rPr lang="ru-RU" dirty="0"/>
              <a:t> </a:t>
            </a:r>
            <a:r>
              <a:rPr lang="ru-RU" dirty="0" err="1"/>
              <a:t>інформацією</a:t>
            </a:r>
            <a:r>
              <a:rPr lang="ru-RU" dirty="0"/>
              <a:t> про них до </a:t>
            </a:r>
            <a:r>
              <a:rPr lang="ru-RU" dirty="0" err="1"/>
              <a:t>завершення</a:t>
            </a:r>
            <a:r>
              <a:rPr lang="ru-RU" dirty="0"/>
              <a:t> </a:t>
            </a:r>
            <a:r>
              <a:rPr lang="ru-RU" dirty="0" err="1"/>
              <a:t>розслідування</a:t>
            </a:r>
            <a:r>
              <a:rPr lang="ru-RU" dirty="0"/>
              <a:t>, </a:t>
            </a:r>
            <a:r>
              <a:rPr lang="ru-RU" dirty="0" err="1"/>
              <a:t>порушується</a:t>
            </a:r>
            <a:r>
              <a:rPr lang="ru-RU" dirty="0"/>
              <a:t> баланс </a:t>
            </a:r>
            <a:r>
              <a:rPr lang="ru-RU" dirty="0" err="1"/>
              <a:t>інтересів</a:t>
            </a:r>
            <a:r>
              <a:rPr lang="ru-RU" dirty="0"/>
              <a:t> у </a:t>
            </a:r>
            <a:r>
              <a:rPr lang="ru-RU" dirty="0" err="1"/>
              <a:t>кримінальному</a:t>
            </a:r>
            <a:r>
              <a:rPr lang="ru-RU" dirty="0"/>
              <a:t> </a:t>
            </a:r>
            <a:r>
              <a:rPr lang="ru-RU" dirty="0" err="1"/>
              <a:t>процесі</a:t>
            </a:r>
            <a:r>
              <a:rPr lang="ru-RU" dirty="0"/>
              <a:t>.</a:t>
            </a:r>
          </a:p>
          <a:p>
            <a:r>
              <a:rPr lang="ru-RU" dirty="0"/>
              <a:t>          </a:t>
            </a:r>
            <a:r>
              <a:rPr lang="ru-RU" dirty="0" err="1"/>
              <a:t>Частина</a:t>
            </a:r>
            <a:r>
              <a:rPr lang="ru-RU" dirty="0"/>
              <a:t> </a:t>
            </a:r>
            <a:r>
              <a:rPr lang="ru-RU" dirty="0" err="1"/>
              <a:t>дванадцята</a:t>
            </a:r>
            <a:r>
              <a:rPr lang="ru-RU" dirty="0"/>
              <a:t> </a:t>
            </a:r>
            <a:r>
              <a:rPr lang="ru-RU" dirty="0" err="1"/>
              <a:t>статті</a:t>
            </a:r>
            <a:r>
              <a:rPr lang="ru-RU" dirty="0"/>
              <a:t> 290 КПК </a:t>
            </a:r>
            <a:r>
              <a:rPr lang="ru-RU" dirty="0" err="1"/>
              <a:t>фактично</a:t>
            </a:r>
            <a:r>
              <a:rPr lang="ru-RU" dirty="0"/>
              <a:t> </a:t>
            </a:r>
            <a:r>
              <a:rPr lang="ru-RU" dirty="0" err="1"/>
              <a:t>передбачає</a:t>
            </a:r>
            <a:r>
              <a:rPr lang="ru-RU" dirty="0"/>
              <a:t> </a:t>
            </a:r>
            <a:r>
              <a:rPr lang="ru-RU" dirty="0" err="1"/>
              <a:t>кримінальну</a:t>
            </a:r>
            <a:r>
              <a:rPr lang="ru-RU" dirty="0"/>
              <a:t> </a:t>
            </a:r>
            <a:r>
              <a:rPr lang="ru-RU" dirty="0" err="1"/>
              <a:t>процесуальну</a:t>
            </a:r>
            <a:r>
              <a:rPr lang="ru-RU" dirty="0"/>
              <a:t> </a:t>
            </a:r>
            <a:r>
              <a:rPr lang="ru-RU" dirty="0" err="1"/>
              <a:t>санкцію</a:t>
            </a:r>
            <a:r>
              <a:rPr lang="ru-RU" dirty="0"/>
              <a:t> </a:t>
            </a:r>
            <a:r>
              <a:rPr lang="ru-RU" dirty="0" err="1"/>
              <a:t>стосовно</a:t>
            </a:r>
            <a:r>
              <a:rPr lang="ru-RU" dirty="0"/>
              <a:t> </a:t>
            </a:r>
            <a:r>
              <a:rPr lang="ru-RU" dirty="0" err="1"/>
              <a:t>сторін</a:t>
            </a:r>
            <a:r>
              <a:rPr lang="ru-RU" dirty="0"/>
              <a:t> </a:t>
            </a:r>
            <a:r>
              <a:rPr lang="ru-RU" dirty="0" err="1"/>
              <a:t>кримінального</a:t>
            </a:r>
            <a:r>
              <a:rPr lang="ru-RU" dirty="0"/>
              <a:t> </a:t>
            </a:r>
            <a:r>
              <a:rPr lang="ru-RU" dirty="0" err="1"/>
              <a:t>провадження</a:t>
            </a:r>
            <a:r>
              <a:rPr lang="ru-RU" dirty="0"/>
              <a:t>, яка </a:t>
            </a:r>
            <a:r>
              <a:rPr lang="ru-RU" dirty="0" err="1"/>
              <a:t>реалізується</a:t>
            </a:r>
            <a:r>
              <a:rPr lang="ru-RU" dirty="0"/>
              <a:t> в </a:t>
            </a:r>
            <a:r>
              <a:rPr lang="ru-RU" dirty="0" err="1"/>
              <a:t>разі</a:t>
            </a:r>
            <a:r>
              <a:rPr lang="ru-RU" dirty="0"/>
              <a:t> </a:t>
            </a:r>
            <a:r>
              <a:rPr lang="ru-RU" dirty="0" err="1"/>
              <a:t>невиконання</a:t>
            </a:r>
            <a:r>
              <a:rPr lang="ru-RU" dirty="0"/>
              <a:t> сторонами </a:t>
            </a:r>
            <a:r>
              <a:rPr lang="ru-RU" dirty="0" err="1"/>
              <a:t>обов’язку</a:t>
            </a:r>
            <a:r>
              <a:rPr lang="ru-RU" dirty="0"/>
              <a:t> </a:t>
            </a:r>
            <a:r>
              <a:rPr lang="ru-RU" dirty="0" err="1"/>
              <a:t>щодо</a:t>
            </a:r>
            <a:r>
              <a:rPr lang="ru-RU" dirty="0"/>
              <a:t> </a:t>
            </a:r>
            <a:r>
              <a:rPr lang="ru-RU" dirty="0" err="1"/>
              <a:t>відкриття</a:t>
            </a:r>
            <a:r>
              <a:rPr lang="ru-RU" dirty="0"/>
              <a:t> </a:t>
            </a:r>
            <a:r>
              <a:rPr lang="ru-RU" dirty="0" err="1"/>
              <a:t>матеріалів</a:t>
            </a:r>
            <a:r>
              <a:rPr lang="ru-RU" dirty="0"/>
              <a:t>. Вона </a:t>
            </a:r>
            <a:r>
              <a:rPr lang="ru-RU" dirty="0" err="1"/>
              <a:t>полягає</a:t>
            </a:r>
            <a:r>
              <a:rPr lang="ru-RU" dirty="0"/>
              <a:t> в тому, </a:t>
            </a:r>
            <a:r>
              <a:rPr lang="ru-RU" dirty="0" err="1"/>
              <a:t>що</a:t>
            </a:r>
            <a:r>
              <a:rPr lang="ru-RU" dirty="0"/>
              <a:t> в </a:t>
            </a:r>
            <a:r>
              <a:rPr lang="ru-RU" dirty="0" err="1"/>
              <a:t>майбутньому</a:t>
            </a:r>
            <a:r>
              <a:rPr lang="ru-RU" dirty="0"/>
              <a:t> суд не </a:t>
            </a:r>
            <a:r>
              <a:rPr lang="ru-RU" dirty="0" err="1"/>
              <a:t>має</a:t>
            </a:r>
            <a:r>
              <a:rPr lang="ru-RU" dirty="0"/>
              <a:t> права </a:t>
            </a:r>
            <a:r>
              <a:rPr lang="ru-RU" dirty="0" err="1"/>
              <a:t>допустити</a:t>
            </a:r>
            <a:r>
              <a:rPr lang="ru-RU" dirty="0"/>
              <a:t> </a:t>
            </a:r>
            <a:r>
              <a:rPr lang="ru-RU" dirty="0" err="1"/>
              <a:t>відомості</a:t>
            </a:r>
            <a:r>
              <a:rPr lang="ru-RU" dirty="0"/>
              <a:t> як </a:t>
            </a:r>
            <a:r>
              <a:rPr lang="ru-RU" dirty="0" err="1"/>
              <a:t>докази</a:t>
            </a:r>
            <a:r>
              <a:rPr lang="ru-RU" dirty="0"/>
              <a:t> у </a:t>
            </a:r>
            <a:r>
              <a:rPr lang="ru-RU" dirty="0" err="1"/>
              <a:t>невідкритих</a:t>
            </a:r>
            <a:r>
              <a:rPr lang="ru-RU" dirty="0"/>
              <a:t> </a:t>
            </a:r>
            <a:r>
              <a:rPr lang="ru-RU" dirty="0" err="1"/>
              <a:t>матеріалах</a:t>
            </a:r>
            <a:r>
              <a:rPr lang="ru-RU" dirty="0"/>
              <a:t>. Так, </a:t>
            </a:r>
            <a:r>
              <a:rPr lang="ru-RU" dirty="0" err="1"/>
              <a:t>невідкриття</a:t>
            </a:r>
            <a:r>
              <a:rPr lang="ru-RU" dirty="0"/>
              <a:t> сторонами </a:t>
            </a:r>
            <a:r>
              <a:rPr lang="ru-RU" dirty="0" err="1"/>
              <a:t>кримінального</a:t>
            </a:r>
            <a:r>
              <a:rPr lang="ru-RU" dirty="0"/>
              <a:t> </a:t>
            </a:r>
            <a:r>
              <a:rPr lang="ru-RU" dirty="0" err="1"/>
              <a:t>провадження</a:t>
            </a:r>
            <a:r>
              <a:rPr lang="ru-RU" dirty="0"/>
              <a:t> одна </a:t>
            </a:r>
            <a:r>
              <a:rPr lang="ru-RU" dirty="0" err="1"/>
              <a:t>одній</a:t>
            </a:r>
            <a:r>
              <a:rPr lang="ru-RU" dirty="0"/>
              <a:t> </a:t>
            </a:r>
            <a:r>
              <a:rPr lang="ru-RU" dirty="0" err="1"/>
              <a:t>матеріалів</a:t>
            </a:r>
            <a:r>
              <a:rPr lang="ru-RU" dirty="0"/>
              <a:t> </a:t>
            </a:r>
            <a:r>
              <a:rPr lang="ru-RU" dirty="0" err="1"/>
              <a:t>суттєво</a:t>
            </a:r>
            <a:r>
              <a:rPr lang="ru-RU" dirty="0"/>
              <a:t> </a:t>
            </a:r>
            <a:r>
              <a:rPr lang="ru-RU" dirty="0" err="1"/>
              <a:t>зменшує</a:t>
            </a:r>
            <a:r>
              <a:rPr lang="ru-RU" dirty="0"/>
              <a:t> </a:t>
            </a:r>
            <a:r>
              <a:rPr lang="ru-RU" dirty="0" err="1"/>
              <a:t>їхню</a:t>
            </a:r>
            <a:r>
              <a:rPr lang="ru-RU" dirty="0"/>
              <a:t> </a:t>
            </a:r>
            <a:r>
              <a:rPr lang="ru-RU" dirty="0" err="1"/>
              <a:t>доказову</a:t>
            </a:r>
            <a:r>
              <a:rPr lang="ru-RU" dirty="0"/>
              <a:t> базу, </a:t>
            </a:r>
            <a:r>
              <a:rPr lang="ru-RU" dirty="0" err="1"/>
              <a:t>що</a:t>
            </a:r>
            <a:r>
              <a:rPr lang="ru-RU" dirty="0"/>
              <a:t>, в свою </a:t>
            </a:r>
            <a:r>
              <a:rPr lang="ru-RU" dirty="0" err="1"/>
              <a:t>чергу</a:t>
            </a:r>
            <a:r>
              <a:rPr lang="ru-RU" dirty="0"/>
              <a:t>, </a:t>
            </a:r>
            <a:r>
              <a:rPr lang="ru-RU" dirty="0" err="1"/>
              <a:t>може</a:t>
            </a:r>
            <a:r>
              <a:rPr lang="ru-RU" dirty="0"/>
              <a:t> негативно </a:t>
            </a:r>
            <a:r>
              <a:rPr lang="ru-RU" dirty="0" err="1"/>
              <a:t>вплинути</a:t>
            </a:r>
            <a:r>
              <a:rPr lang="ru-RU" dirty="0"/>
              <a:t> на </a:t>
            </a:r>
            <a:r>
              <a:rPr lang="ru-RU" dirty="0" err="1"/>
              <a:t>законність</a:t>
            </a:r>
            <a:r>
              <a:rPr lang="ru-RU" dirty="0"/>
              <a:t> та </a:t>
            </a:r>
            <a:r>
              <a:rPr lang="ru-RU" dirty="0" err="1"/>
              <a:t>обґрунтованість</a:t>
            </a:r>
            <a:r>
              <a:rPr lang="ru-RU" dirty="0"/>
              <a:t> </a:t>
            </a:r>
            <a:r>
              <a:rPr lang="ru-RU" dirty="0" err="1"/>
              <a:t>прийнятого</a:t>
            </a:r>
            <a:r>
              <a:rPr lang="ru-RU" dirty="0"/>
              <a:t> судом </a:t>
            </a:r>
            <a:r>
              <a:rPr lang="ru-RU" dirty="0" err="1"/>
              <a:t>рішення</a:t>
            </a:r>
            <a:r>
              <a:rPr lang="ru-RU" dirty="0"/>
              <a:t>.</a:t>
            </a:r>
          </a:p>
          <a:p>
            <a:pPr marL="0" indent="0">
              <a:buNone/>
            </a:pPr>
            <a:endParaRPr lang="en-US" dirty="0"/>
          </a:p>
        </p:txBody>
      </p:sp>
    </p:spTree>
    <p:extLst>
      <p:ext uri="{BB962C8B-B14F-4D97-AF65-F5344CB8AC3E}">
        <p14:creationId xmlns:p14="http://schemas.microsoft.com/office/powerpoint/2010/main" val="1484640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lnSpcReduction="10000"/>
          </a:bodyPr>
          <a:lstStyle/>
          <a:p>
            <a:pPr marL="0" indent="0">
              <a:buNone/>
            </a:pPr>
            <a:endParaRPr lang="uk-UA" b="1" dirty="0" smtClean="0"/>
          </a:p>
          <a:p>
            <a:pPr marL="0" indent="0" algn="ctr">
              <a:buNone/>
            </a:pPr>
            <a:r>
              <a:rPr lang="uk-UA" b="1" dirty="0"/>
              <a:t>Постанова ККС ВС від </a:t>
            </a:r>
            <a:r>
              <a:rPr lang="ru-RU" b="1" dirty="0"/>
              <a:t>7 </a:t>
            </a:r>
            <a:r>
              <a:rPr lang="ru-RU" b="1" dirty="0" err="1"/>
              <a:t>червня</a:t>
            </a:r>
            <a:r>
              <a:rPr lang="ru-RU" b="1" dirty="0"/>
              <a:t> 2018 року, </a:t>
            </a:r>
          </a:p>
          <a:p>
            <a:pPr marL="0" indent="0" algn="ctr">
              <a:buNone/>
            </a:pPr>
            <a:r>
              <a:rPr lang="ru-RU" b="1" dirty="0"/>
              <a:t>справа №</a:t>
            </a:r>
            <a:r>
              <a:rPr lang="uk-UA" b="1" dirty="0"/>
              <a:t> </a:t>
            </a:r>
            <a:r>
              <a:rPr lang="ru-RU" b="1" dirty="0"/>
              <a:t>720/2612/15-к</a:t>
            </a:r>
          </a:p>
          <a:p>
            <a:pPr marL="0" indent="0" algn="ctr">
              <a:buNone/>
            </a:pPr>
            <a:endParaRPr lang="uk-UA" b="1" dirty="0"/>
          </a:p>
          <a:p>
            <a:pPr marL="0" indent="0" algn="just">
              <a:buNone/>
            </a:pPr>
            <a:r>
              <a:rPr lang="uk-UA" b="1" dirty="0" smtClean="0"/>
              <a:t>Суд </a:t>
            </a:r>
            <a:r>
              <a:rPr lang="uk-UA" b="1" dirty="0"/>
              <a:t>не вправі досліджувати докази, про дослідження яких сторонами не заявлялися клопотання, а тим паче за межами зали судового засідання. Показання свідків суд отримує безпосередньо від них, крім випадків, якщо такі свідки вже допитувалися </a:t>
            </a:r>
            <a:r>
              <a:rPr lang="uk-UA" b="1" dirty="0" err="1"/>
              <a:t>попердньо</a:t>
            </a:r>
            <a:r>
              <a:rPr lang="uk-UA" b="1" dirty="0"/>
              <a:t> </a:t>
            </a:r>
            <a:r>
              <a:rPr lang="uk-UA" b="1" dirty="0" err="1"/>
              <a:t>слдічим</a:t>
            </a:r>
            <a:r>
              <a:rPr lang="uk-UA" b="1" dirty="0"/>
              <a:t> суддею. Передача справи на розгляд із одного суду до іншого створює обов’язок повторно допитувати таких свідків. Нехтування такими вимогами є порушенням принципу </a:t>
            </a:r>
            <a:r>
              <a:rPr lang="uk-UA" b="1" dirty="0" err="1"/>
              <a:t>безпосередньості</a:t>
            </a:r>
            <a:r>
              <a:rPr lang="uk-UA" b="1" dirty="0"/>
              <a:t> дослідження доказів.</a:t>
            </a:r>
            <a:endParaRPr lang="en-US" dirty="0"/>
          </a:p>
          <a:p>
            <a:pPr marL="0" indent="0">
              <a:buNone/>
            </a:pPr>
            <a:endParaRPr lang="en-US" dirty="0"/>
          </a:p>
        </p:txBody>
      </p:sp>
    </p:spTree>
    <p:extLst>
      <p:ext uri="{BB962C8B-B14F-4D97-AF65-F5344CB8AC3E}">
        <p14:creationId xmlns:p14="http://schemas.microsoft.com/office/powerpoint/2010/main" val="937666556"/>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3733024"/>
          </a:xfrm>
        </p:spPr>
        <p:txBody>
          <a:bodyPr>
            <a:normAutofit/>
          </a:bodyPr>
          <a:lstStyle/>
          <a:p>
            <a:pPr algn="ctr"/>
            <a:r>
              <a:rPr lang="uk-UA" sz="6600" dirty="0" smtClean="0"/>
              <a:t>ПРАВОВІ ПОЗИЦІЇ ЄВРОПЕЙСЬКОГО СУДУ З ПРАВ ЛЮДИНИ</a:t>
            </a:r>
            <a:endParaRPr lang="en-US" sz="6600" dirty="0"/>
          </a:p>
        </p:txBody>
      </p:sp>
      <p:sp>
        <p:nvSpPr>
          <p:cNvPr id="3" name="Объект 2"/>
          <p:cNvSpPr>
            <a:spLocks noGrp="1"/>
          </p:cNvSpPr>
          <p:nvPr>
            <p:ph idx="1"/>
          </p:nvPr>
        </p:nvSpPr>
        <p:spPr>
          <a:xfrm>
            <a:off x="457200" y="4437112"/>
            <a:ext cx="8229600" cy="1887488"/>
          </a:xfrm>
        </p:spPr>
        <p:txBody>
          <a:bodyPr/>
          <a:lstStyle/>
          <a:p>
            <a:endParaRPr lang="en-US" dirty="0"/>
          </a:p>
        </p:txBody>
      </p:sp>
    </p:spTree>
    <p:extLst>
      <p:ext uri="{BB962C8B-B14F-4D97-AF65-F5344CB8AC3E}">
        <p14:creationId xmlns:p14="http://schemas.microsoft.com/office/powerpoint/2010/main" val="256784353"/>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endParaRPr lang="en-US"/>
          </a:p>
        </p:txBody>
      </p:sp>
    </p:spTree>
    <p:extLst>
      <p:ext uri="{BB962C8B-B14F-4D97-AF65-F5344CB8AC3E}">
        <p14:creationId xmlns:p14="http://schemas.microsoft.com/office/powerpoint/2010/main" val="2171347828"/>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i="1" dirty="0" err="1" smtClean="0">
                <a:solidFill>
                  <a:schemeClr val="accent1">
                    <a:lumMod val="75000"/>
                  </a:schemeClr>
                </a:solidFill>
              </a:rPr>
              <a:t>Бріто</a:t>
            </a:r>
            <a:r>
              <a:rPr lang="ru-RU" sz="2400" b="1" i="1" dirty="0" smtClean="0">
                <a:solidFill>
                  <a:schemeClr val="accent1">
                    <a:lumMod val="75000"/>
                  </a:schemeClr>
                </a:solidFill>
              </a:rPr>
              <a:t> </a:t>
            </a:r>
            <a:r>
              <a:rPr lang="ru-RU" sz="2400" b="1" i="1" dirty="0" err="1" smtClean="0">
                <a:solidFill>
                  <a:schemeClr val="accent1">
                    <a:lumMod val="75000"/>
                  </a:schemeClr>
                </a:solidFill>
              </a:rPr>
              <a:t>Ферріньо</a:t>
            </a:r>
            <a:r>
              <a:rPr lang="ru-RU" sz="2400" b="1" i="1" dirty="0" smtClean="0">
                <a:solidFill>
                  <a:schemeClr val="accent1">
                    <a:lumMod val="75000"/>
                  </a:schemeClr>
                </a:solidFill>
              </a:rPr>
              <a:t> </a:t>
            </a:r>
            <a:r>
              <a:rPr lang="ru-RU" sz="2400" b="1" i="1" dirty="0" err="1" smtClean="0">
                <a:solidFill>
                  <a:schemeClr val="accent1">
                    <a:lumMod val="75000"/>
                  </a:schemeClr>
                </a:solidFill>
              </a:rPr>
              <a:t>Бексіга</a:t>
            </a:r>
            <a:r>
              <a:rPr lang="ru-RU" sz="2400" b="1" i="1" dirty="0" smtClean="0">
                <a:solidFill>
                  <a:schemeClr val="accent1">
                    <a:lumMod val="75000"/>
                  </a:schemeClr>
                </a:solidFill>
              </a:rPr>
              <a:t> </a:t>
            </a:r>
            <a:r>
              <a:rPr lang="ru-RU" sz="2400" b="1" i="1" dirty="0" err="1" smtClean="0">
                <a:solidFill>
                  <a:schemeClr val="accent1">
                    <a:lumMod val="75000"/>
                  </a:schemeClr>
                </a:solidFill>
              </a:rPr>
              <a:t>Вілла-Нова</a:t>
            </a:r>
            <a:r>
              <a:rPr lang="ru-RU" sz="2400" b="1" i="1" dirty="0" smtClean="0">
                <a:solidFill>
                  <a:schemeClr val="accent1">
                    <a:lumMod val="75000"/>
                  </a:schemeClr>
                </a:solidFill>
              </a:rPr>
              <a:t> </a:t>
            </a:r>
            <a:r>
              <a:rPr lang="ru-RU" sz="2400" b="1" i="1" dirty="0" err="1" smtClean="0">
                <a:solidFill>
                  <a:schemeClr val="accent1">
                    <a:lumMod val="75000"/>
                  </a:schemeClr>
                </a:solidFill>
              </a:rPr>
              <a:t>проти</a:t>
            </a:r>
            <a:r>
              <a:rPr lang="ru-RU" sz="2400" b="1" i="1" dirty="0" smtClean="0">
                <a:solidFill>
                  <a:schemeClr val="accent1">
                    <a:lumMod val="75000"/>
                  </a:schemeClr>
                </a:solidFill>
              </a:rPr>
              <a:t> </a:t>
            </a:r>
            <a:r>
              <a:rPr lang="ru-RU" sz="2400" b="1" i="1" dirty="0" err="1" smtClean="0">
                <a:solidFill>
                  <a:schemeClr val="accent1">
                    <a:lumMod val="75000"/>
                  </a:schemeClr>
                </a:solidFill>
              </a:rPr>
              <a:t>Португалії</a:t>
            </a:r>
            <a:r>
              <a:rPr lang="ru-RU" sz="2400" b="1" i="1" dirty="0" smtClean="0">
                <a:solidFill>
                  <a:schemeClr val="accent1">
                    <a:lumMod val="75000"/>
                  </a:schemeClr>
                </a:solidFill>
              </a:rPr>
              <a:t> </a:t>
            </a:r>
            <a:br>
              <a:rPr lang="ru-RU" sz="2400" b="1" i="1" dirty="0" smtClean="0">
                <a:solidFill>
                  <a:schemeClr val="accent1">
                    <a:lumMod val="75000"/>
                  </a:schemeClr>
                </a:solidFill>
              </a:rPr>
            </a:br>
            <a:r>
              <a:rPr lang="ru-RU" sz="2400" b="1" i="1" dirty="0" smtClean="0">
                <a:solidFill>
                  <a:schemeClr val="accent1">
                    <a:lumMod val="75000"/>
                  </a:schemeClr>
                </a:solidFill>
              </a:rPr>
              <a:t>1 </a:t>
            </a:r>
            <a:r>
              <a:rPr lang="ru-RU" sz="2400" b="1" i="1" dirty="0" err="1" smtClean="0">
                <a:solidFill>
                  <a:schemeClr val="accent1">
                    <a:lumMod val="75000"/>
                  </a:schemeClr>
                </a:solidFill>
              </a:rPr>
              <a:t>грудня</a:t>
            </a:r>
            <a:r>
              <a:rPr lang="ru-RU" sz="2400" b="1" i="1" dirty="0" smtClean="0">
                <a:solidFill>
                  <a:schemeClr val="accent1">
                    <a:lumMod val="75000"/>
                  </a:schemeClr>
                </a:solidFill>
              </a:rPr>
              <a:t> 2015 року </a:t>
            </a:r>
            <a:endParaRPr lang="uk-UA" sz="2400" b="1" i="1" dirty="0">
              <a:solidFill>
                <a:schemeClr val="accent1">
                  <a:lumMod val="75000"/>
                </a:schemeClr>
              </a:solidFill>
            </a:endParaRPr>
          </a:p>
        </p:txBody>
      </p:sp>
      <p:sp>
        <p:nvSpPr>
          <p:cNvPr id="3" name="Содержимое 2"/>
          <p:cNvSpPr>
            <a:spLocks noGrp="1"/>
          </p:cNvSpPr>
          <p:nvPr>
            <p:ph idx="1"/>
          </p:nvPr>
        </p:nvSpPr>
        <p:spPr>
          <a:xfrm>
            <a:off x="457200" y="2276872"/>
            <a:ext cx="8229600" cy="4104456"/>
          </a:xfrm>
        </p:spPr>
        <p:txBody>
          <a:bodyPr>
            <a:normAutofit fontScale="92500"/>
          </a:bodyPr>
          <a:lstStyle/>
          <a:p>
            <a:pPr lvl="0" algn="just">
              <a:lnSpc>
                <a:spcPct val="150000"/>
              </a:lnSpc>
            </a:pPr>
            <a:r>
              <a:rPr lang="uk-UA" sz="1600" dirty="0" smtClean="0">
                <a:latin typeface="Times New Roman" pitchFamily="18" charset="0"/>
                <a:cs typeface="Times New Roman" pitchFamily="18" charset="0"/>
              </a:rPr>
              <a:t>Дана справа стосується перегляду банківських виписок в ході кримінального провадження у зв'язку з податковим шахрайством, порушеного проти заявника. Заявник скаржився на порушення правил професійної конфіденційності, обов'язкових для неї через її професію адвоката. В даній справі мало місце відсутність процесуальних гарантій та ефективного судового контролю за скаргами, влада Португалії не змогла встановити справедливий баланс між вимогами загального інтересу та вимогами захисту права заявника на повагу до її приватного життя. Суд постановив, що було порушення статті 8 Конвенції у зв’язку з тим, що перегляд банківських виписок заявника становив втручання у її право на повагу до професійної таємниці, яка належить до сфери приватного життя. Крім того, провадження щодо скасування професійної таємниці було проведено без участі заявниці, всупереч вимог внутрішнього законодавства не було витребувано думки Спілки юристів.  </a:t>
            </a:r>
            <a:endParaRPr lang="ru-RU" sz="1600" dirty="0" smtClean="0">
              <a:latin typeface="Times New Roman" pitchFamily="18" charset="0"/>
              <a:cs typeface="Times New Roman" pitchFamily="18" charset="0"/>
            </a:endParaRPr>
          </a:p>
          <a:p>
            <a:endParaRPr lang="uk-UA"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12776"/>
            <a:ext cx="8229600" cy="936104"/>
          </a:xfrm>
        </p:spPr>
        <p:txBody>
          <a:bodyPr>
            <a:normAutofit fontScale="90000"/>
          </a:bodyPr>
          <a:lstStyle/>
          <a:p>
            <a:pPr algn="ctr"/>
            <a:r>
              <a:rPr lang="ru-RU" sz="2400" b="1" i="1" dirty="0" err="1" smtClean="0"/>
              <a:t>Асоціація</a:t>
            </a:r>
            <a:r>
              <a:rPr lang="ru-RU" sz="2400" b="1" i="1" dirty="0" smtClean="0"/>
              <a:t> </a:t>
            </a:r>
            <a:r>
              <a:rPr lang="ru-RU" sz="2400" b="1" i="1" dirty="0" err="1" smtClean="0"/>
              <a:t>адвокатів</a:t>
            </a:r>
            <a:r>
              <a:rPr lang="ru-RU" sz="2400" b="1" i="1" dirty="0" smtClean="0"/>
              <a:t> Бреста та Лоран </a:t>
            </a:r>
            <a:r>
              <a:rPr lang="ru-RU" sz="2400" b="1" i="1" dirty="0" err="1" smtClean="0"/>
              <a:t>проти</a:t>
            </a:r>
            <a:r>
              <a:rPr lang="ru-RU" sz="2400" b="1" i="1" dirty="0" smtClean="0"/>
              <a:t> </a:t>
            </a:r>
            <a:r>
              <a:rPr lang="ru-RU" sz="2400" b="1" i="1" dirty="0" err="1" smtClean="0"/>
              <a:t>Франції</a:t>
            </a:r>
            <a:r>
              <a:rPr lang="ru-RU" sz="2400" b="1" i="1" dirty="0" smtClean="0"/>
              <a:t> </a:t>
            </a:r>
            <a:br>
              <a:rPr lang="ru-RU" sz="2400" b="1" i="1" dirty="0" smtClean="0"/>
            </a:br>
            <a:r>
              <a:rPr lang="ru-RU" sz="2400" b="1" i="1" dirty="0" smtClean="0"/>
              <a:t>(</a:t>
            </a:r>
            <a:r>
              <a:rPr lang="ru-RU" sz="2400" b="1" i="1" dirty="0" err="1" smtClean="0"/>
              <a:t>заява</a:t>
            </a:r>
            <a:r>
              <a:rPr lang="ru-RU" sz="2400" b="1" i="1" dirty="0" smtClean="0"/>
              <a:t> № 28798/13) </a:t>
            </a:r>
            <a:br>
              <a:rPr lang="ru-RU" sz="2400" b="1" i="1" dirty="0" smtClean="0"/>
            </a:br>
            <a:r>
              <a:rPr lang="ru-RU" sz="2400" b="1" i="1" dirty="0" err="1" smtClean="0"/>
              <a:t>Заява</a:t>
            </a:r>
            <a:r>
              <a:rPr lang="ru-RU" sz="2400" b="1" i="1" dirty="0" smtClean="0"/>
              <a:t> </a:t>
            </a:r>
            <a:r>
              <a:rPr lang="ru-RU" sz="2400" b="1" i="1" dirty="0" err="1" smtClean="0"/>
              <a:t>була</a:t>
            </a:r>
            <a:r>
              <a:rPr lang="ru-RU" sz="2400" b="1" i="1" dirty="0" smtClean="0"/>
              <a:t> передана уряду </a:t>
            </a:r>
            <a:r>
              <a:rPr lang="ru-RU" sz="2400" b="1" i="1" dirty="0" err="1" smtClean="0"/>
              <a:t>Франції</a:t>
            </a:r>
            <a:r>
              <a:rPr lang="ru-RU" sz="2400" b="1" i="1" dirty="0" smtClean="0"/>
              <a:t> 26 </a:t>
            </a:r>
            <a:r>
              <a:rPr lang="ru-RU" sz="2400" b="1" i="1" dirty="0" err="1" smtClean="0"/>
              <a:t>серпня</a:t>
            </a:r>
            <a:r>
              <a:rPr lang="ru-RU" sz="2400" b="1" i="1" dirty="0" smtClean="0"/>
              <a:t> 2015 року</a:t>
            </a:r>
            <a:endParaRPr lang="uk-UA" sz="2400" b="1" i="1" dirty="0"/>
          </a:p>
        </p:txBody>
      </p:sp>
      <p:sp>
        <p:nvSpPr>
          <p:cNvPr id="3" name="Содержимое 2"/>
          <p:cNvSpPr>
            <a:spLocks noGrp="1"/>
          </p:cNvSpPr>
          <p:nvPr>
            <p:ph idx="1"/>
          </p:nvPr>
        </p:nvSpPr>
        <p:spPr>
          <a:xfrm>
            <a:off x="611560" y="2924944"/>
            <a:ext cx="7848872" cy="3399656"/>
          </a:xfrm>
        </p:spPr>
        <p:txBody>
          <a:bodyPr>
            <a:normAutofit/>
          </a:bodyPr>
          <a:lstStyle/>
          <a:p>
            <a:pPr>
              <a:lnSpc>
                <a:spcPct val="150000"/>
              </a:lnSpc>
            </a:pPr>
            <a:r>
              <a:rPr lang="uk-UA" sz="1600" dirty="0" smtClean="0">
                <a:latin typeface="Times New Roman" pitchFamily="18" charset="0"/>
                <a:cs typeface="Times New Roman" pitchFamily="18" charset="0"/>
              </a:rPr>
              <a:t>Справа стосується обміну нотатками між заявником-адвокатом та його клієнтами, які перебували під наглядом поліції, поки чекали результатів обговорень у своїй справі. Заявник вручив нотатки усім своїм клієнтам, які начальник конвою перехопив і прочитав перед їх поверненням. Заявник скаржився на порушення його права на кореспонденцію з його клієнтами. Суд повідомив про звернення французький уряд та поставив сторонам питання відповідно до статті 8 (право на повагу до кореспонденції) Конвенції.</a:t>
            </a:r>
            <a:endParaRPr lang="ru-RU" sz="1600" dirty="0" smtClean="0">
              <a:latin typeface="Times New Roman" pitchFamily="18" charset="0"/>
              <a:cs typeface="Times New Roman" pitchFamily="18" charset="0"/>
            </a:endParaRPr>
          </a:p>
          <a:p>
            <a:endParaRPr lang="uk-UA" sz="1600" dirty="0">
              <a:latin typeface="Times New Roman" pitchFamily="18" charset="0"/>
              <a:cs typeface="Times New Roman" pitchFamily="18" charset="0"/>
            </a:endParaRP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52704"/>
          </a:xfrm>
        </p:spPr>
        <p:txBody>
          <a:bodyPr>
            <a:normAutofit/>
          </a:bodyPr>
          <a:lstStyle/>
          <a:p>
            <a:pPr algn="ctr"/>
            <a:r>
              <a:rPr lang="ru-RU" sz="2400" b="1" i="1" dirty="0" err="1" smtClean="0"/>
              <a:t>Копп</a:t>
            </a:r>
            <a:r>
              <a:rPr lang="ru-RU" sz="2400" b="1" i="1" dirty="0" smtClean="0"/>
              <a:t> </a:t>
            </a:r>
            <a:r>
              <a:rPr lang="ru-RU" sz="2400" b="1" i="1" dirty="0" err="1" smtClean="0"/>
              <a:t>проти</a:t>
            </a:r>
            <a:r>
              <a:rPr lang="ru-RU" sz="2400" b="1" i="1" dirty="0" smtClean="0"/>
              <a:t> </a:t>
            </a:r>
            <a:r>
              <a:rPr lang="ru-RU" sz="2400" b="1" i="1" dirty="0" err="1" smtClean="0"/>
              <a:t>Швейцарії</a:t>
            </a:r>
            <a:r>
              <a:rPr lang="ru-RU" sz="2400" b="1" i="1" dirty="0" smtClean="0"/>
              <a:t> </a:t>
            </a:r>
            <a:br>
              <a:rPr lang="ru-RU" sz="2400" b="1" i="1" dirty="0" smtClean="0"/>
            </a:br>
            <a:r>
              <a:rPr lang="ru-RU" sz="2400" b="1" i="1" dirty="0" smtClean="0"/>
              <a:t>25 </a:t>
            </a:r>
            <a:r>
              <a:rPr lang="ru-RU" sz="2400" b="1" i="1" dirty="0" err="1" smtClean="0"/>
              <a:t>березня</a:t>
            </a:r>
            <a:r>
              <a:rPr lang="ru-RU" sz="2400" b="1" i="1" dirty="0" smtClean="0"/>
              <a:t> 1998 року</a:t>
            </a:r>
            <a:endParaRPr lang="uk-UA" sz="2400" b="1" i="1" dirty="0"/>
          </a:p>
        </p:txBody>
      </p:sp>
      <p:sp>
        <p:nvSpPr>
          <p:cNvPr id="3" name="Содержимое 2"/>
          <p:cNvSpPr>
            <a:spLocks noGrp="1"/>
          </p:cNvSpPr>
          <p:nvPr>
            <p:ph idx="1"/>
          </p:nvPr>
        </p:nvSpPr>
        <p:spPr>
          <a:xfrm>
            <a:off x="323528" y="1484784"/>
            <a:ext cx="8496944" cy="5112568"/>
          </a:xfrm>
        </p:spPr>
        <p:txBody>
          <a:bodyPr>
            <a:noAutofit/>
          </a:bodyPr>
          <a:lstStyle/>
          <a:p>
            <a:pPr algn="just">
              <a:buNone/>
            </a:pPr>
            <a:endParaRPr lang="ru-RU" sz="1500" dirty="0" smtClean="0"/>
          </a:p>
          <a:p>
            <a:pPr algn="just"/>
            <a:r>
              <a:rPr lang="uk-UA" sz="1500" dirty="0" smtClean="0"/>
              <a:t>Дана справа стосується "прослуховування" (підключення з метою прослуховування телефонних розмов) телефонних ліній адвокатської контори за розпорядженням генерального прокурора порушило право на повагу до приватного життя.</a:t>
            </a:r>
            <a:endParaRPr lang="ru-RU" sz="1500" dirty="0" smtClean="0"/>
          </a:p>
          <a:p>
            <a:pPr algn="just"/>
            <a:r>
              <a:rPr lang="uk-UA" sz="1500" dirty="0" smtClean="0"/>
              <a:t>Листом від 9 березня 1990 року заявник був сповіщений про прослуховування його телефонних ліній і надалі знищення всіх зроблених при цьому записів. Заявник подав скаргу на прослуховування його телефонних ліній. Скарга, подана в адміністративному порядку, була відхилена.</a:t>
            </a:r>
            <a:endParaRPr lang="ru-RU" sz="1500" dirty="0" smtClean="0"/>
          </a:p>
          <a:p>
            <a:pPr algn="just"/>
            <a:r>
              <a:rPr lang="uk-UA" sz="1500" dirty="0" smtClean="0"/>
              <a:t>Аргументація Суду полягала в тому, що телефонні дзвінки, які виходять із робочих приміщень і входять до них, як це було у випадку з адвокатською конторою, можуть включатися в поняття "особисте життя" і "кореспонденції", згадані в статті 8.1 ЄКПЛ. Перехоплення телефонних дзвінків становить "втручання органів державної влади "в сенсі статті 8.2 ЄКПЛ. Подібне втручання порушує статтю 8 ЄКПЛ, за винятком випадків, коли це "передбачено законом", переслідує одну або кілька законних в сенсі статті 8.2 ЄКПЛ цілей і, більш того, коли воно є "необхідним у демократичному суспільстві" для їх досягнення.</a:t>
            </a:r>
            <a:endParaRPr lang="ru-RU" sz="1500" dirty="0" smtClean="0"/>
          </a:p>
          <a:p>
            <a:pPr algn="just"/>
            <a:r>
              <a:rPr lang="uk-UA" sz="1500" dirty="0" smtClean="0"/>
              <a:t>Суд знайшов протиріччя між ясним законодавчим текстом, який захищає професійну таємницю адвоката, що знаходиться під наглядом як третя особа, і діями, що мали місце на практиці в даному випадку.</a:t>
            </a:r>
            <a:endParaRPr lang="ru-RU" sz="1500" dirty="0" smtClean="0"/>
          </a:p>
          <a:p>
            <a:pPr algn="just"/>
            <a:r>
              <a:rPr lang="uk-UA" sz="1500" dirty="0" smtClean="0"/>
              <a:t>Як адвокат, заявник не мав жодного захисту, надання якого передбачається верховенством права в демократичному суспільстві. Отже, мало місце порушення статті 8 Конвенції. </a:t>
            </a:r>
            <a:endParaRPr lang="ru-RU" sz="1500" dirty="0" smtClean="0"/>
          </a:p>
          <a:p>
            <a:pPr algn="just"/>
            <a:endParaRPr lang="uk-UA" sz="1500"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52736"/>
            <a:ext cx="8229600" cy="936104"/>
          </a:xfrm>
        </p:spPr>
        <p:txBody>
          <a:bodyPr>
            <a:normAutofit/>
          </a:bodyPr>
          <a:lstStyle/>
          <a:p>
            <a:pPr algn="ctr"/>
            <a:r>
              <a:rPr lang="ru-RU" sz="2400" b="1" i="1" dirty="0" err="1" smtClean="0"/>
              <a:t>Прутеану</a:t>
            </a:r>
            <a:r>
              <a:rPr lang="ru-RU" sz="2400" b="1" i="1" dirty="0" smtClean="0"/>
              <a:t> (PRUTEANU) </a:t>
            </a:r>
            <a:r>
              <a:rPr lang="ru-RU" sz="2400" b="1" i="1" dirty="0" err="1" smtClean="0"/>
              <a:t>проти</a:t>
            </a:r>
            <a:r>
              <a:rPr lang="ru-RU" sz="2400" b="1" i="1" dirty="0" smtClean="0"/>
              <a:t> </a:t>
            </a:r>
            <a:r>
              <a:rPr lang="ru-RU" sz="2400" b="1" i="1" dirty="0" err="1" smtClean="0"/>
              <a:t>Румунії</a:t>
            </a:r>
            <a:r>
              <a:rPr lang="ru-RU" sz="2400" b="1" i="1" dirty="0" smtClean="0"/>
              <a:t/>
            </a:r>
            <a:br>
              <a:rPr lang="ru-RU" sz="2400" b="1" i="1" dirty="0" smtClean="0"/>
            </a:br>
            <a:r>
              <a:rPr lang="ru-RU" sz="2400" b="1" i="1" dirty="0" smtClean="0"/>
              <a:t> 3 лютого 2015 року </a:t>
            </a:r>
            <a:endParaRPr lang="uk-UA" sz="2400" b="1" i="1" dirty="0"/>
          </a:p>
        </p:txBody>
      </p:sp>
      <p:sp>
        <p:nvSpPr>
          <p:cNvPr id="3" name="Содержимое 2"/>
          <p:cNvSpPr>
            <a:spLocks noGrp="1"/>
          </p:cNvSpPr>
          <p:nvPr>
            <p:ph idx="1"/>
          </p:nvPr>
        </p:nvSpPr>
        <p:spPr>
          <a:xfrm>
            <a:off x="457200" y="2420888"/>
            <a:ext cx="8229600" cy="3903712"/>
          </a:xfrm>
        </p:spPr>
        <p:txBody>
          <a:bodyPr>
            <a:normAutofit/>
          </a:bodyPr>
          <a:lstStyle/>
          <a:p>
            <a:pPr algn="just">
              <a:lnSpc>
                <a:spcPct val="150000"/>
              </a:lnSpc>
            </a:pPr>
            <a:r>
              <a:rPr lang="uk-UA" sz="1500" dirty="0" smtClean="0">
                <a:latin typeface="Times New Roman" pitchFamily="18" charset="0"/>
                <a:cs typeface="Times New Roman" pitchFamily="18" charset="0"/>
              </a:rPr>
              <a:t>Справа стосується перехоплення телефонних розмов адвоката та його нездатності оскаржити законність такого заходу та вимагати знищення записів. Заявник скаржився на втручання у його право на повагу до свого приватного життя та кореспонденції. Суд постановив, що було порушено статтю 8 Конвенції, виходячи з того, що застосоване втручання було непропорційним щодо переслідуваної легітимної мети - встановити істину у кримінальному провадженні і, отже, запобігти заворушенню - і заявник не мав ефективних засобів, як того вимагає закон, здатних обмежити таке втручання, яке </a:t>
            </a:r>
            <a:r>
              <a:rPr lang="uk-UA" sz="1500" dirty="0" err="1" smtClean="0">
                <a:latin typeface="Times New Roman" pitchFamily="18" charset="0"/>
                <a:cs typeface="Times New Roman" pitchFamily="18" charset="0"/>
              </a:rPr>
              <a:t>оскаржується</a:t>
            </a:r>
            <a:r>
              <a:rPr lang="uk-UA" sz="1500" dirty="0" smtClean="0">
                <a:latin typeface="Times New Roman" pitchFamily="18" charset="0"/>
                <a:cs typeface="Times New Roman" pitchFamily="18" charset="0"/>
              </a:rPr>
              <a:t>, та таке, що було необхідним у демократичному суспільстві. Суд нагадав, зокрема, про перехоплення розмов між адвокатом та його клієнтом безумовно порушує професійну таємницю, що є основою взаємовідносин довірчого посередництва між адвокатом та його клієнтом. </a:t>
            </a:r>
            <a:endParaRPr lang="uk-UA" sz="1500" dirty="0">
              <a:latin typeface="Times New Roman" pitchFamily="18" charset="0"/>
              <a:cs typeface="Times New Roman" pitchFamily="18" charset="0"/>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864096"/>
          </a:xfrm>
        </p:spPr>
        <p:txBody>
          <a:bodyPr>
            <a:normAutofit fontScale="90000"/>
          </a:bodyPr>
          <a:lstStyle/>
          <a:p>
            <a:pPr algn="ctr">
              <a:lnSpc>
                <a:spcPct val="150000"/>
              </a:lnSpc>
            </a:pPr>
            <a:r>
              <a:rPr lang="ru-RU" sz="2400" b="1" i="1" dirty="0" err="1" smtClean="0"/>
              <a:t>Версіні-Кампінчі</a:t>
            </a:r>
            <a:r>
              <a:rPr lang="ru-RU" sz="2400" b="1" i="1" dirty="0" smtClean="0"/>
              <a:t> (</a:t>
            </a:r>
            <a:r>
              <a:rPr lang="de-DE" sz="2400" b="1" i="1" dirty="0" err="1" smtClean="0"/>
              <a:t>Versini-Campinchi</a:t>
            </a:r>
            <a:r>
              <a:rPr lang="de-DE" sz="2400" b="1" i="1" dirty="0" smtClean="0"/>
              <a:t>) </a:t>
            </a:r>
            <a:r>
              <a:rPr lang="ru-RU" sz="2400" b="1" i="1" dirty="0" smtClean="0"/>
              <a:t>та </a:t>
            </a:r>
            <a:r>
              <a:rPr lang="ru-RU" sz="2400" b="1" i="1" dirty="0" err="1" smtClean="0"/>
              <a:t>Краснянські</a:t>
            </a:r>
            <a:r>
              <a:rPr lang="ru-RU" sz="2400" b="1" i="1" dirty="0" smtClean="0"/>
              <a:t> (</a:t>
            </a:r>
            <a:r>
              <a:rPr lang="de-DE" sz="2400" b="1" i="1" dirty="0" err="1" smtClean="0"/>
              <a:t>Crasnianski</a:t>
            </a:r>
            <a:r>
              <a:rPr lang="de-DE" sz="2400" b="1" i="1" dirty="0" smtClean="0"/>
              <a:t>) </a:t>
            </a:r>
            <a:r>
              <a:rPr lang="ru-RU" sz="2400" b="1" i="1" dirty="0" err="1" smtClean="0"/>
              <a:t>проти</a:t>
            </a:r>
            <a:r>
              <a:rPr lang="ru-RU" sz="2400" b="1" i="1" dirty="0" smtClean="0"/>
              <a:t> </a:t>
            </a:r>
            <a:r>
              <a:rPr lang="ru-RU" sz="2400" b="1" i="1" dirty="0" err="1" smtClean="0"/>
              <a:t>Франції</a:t>
            </a:r>
            <a:r>
              <a:rPr lang="ru-RU" sz="2400" b="1" i="1" dirty="0" smtClean="0"/>
              <a:t> 16 </a:t>
            </a:r>
            <a:r>
              <a:rPr lang="ru-RU" sz="2400" b="1" i="1" dirty="0" err="1" smtClean="0"/>
              <a:t>червня</a:t>
            </a:r>
            <a:r>
              <a:rPr lang="ru-RU" sz="2400" b="1" i="1" dirty="0" smtClean="0"/>
              <a:t> 2016 року </a:t>
            </a:r>
            <a:endParaRPr lang="uk-UA" sz="2400" b="1" i="1" dirty="0"/>
          </a:p>
        </p:txBody>
      </p:sp>
      <p:sp>
        <p:nvSpPr>
          <p:cNvPr id="3" name="Содержимое 2"/>
          <p:cNvSpPr>
            <a:spLocks noGrp="1"/>
          </p:cNvSpPr>
          <p:nvPr>
            <p:ph idx="1"/>
          </p:nvPr>
        </p:nvSpPr>
        <p:spPr/>
        <p:txBody>
          <a:bodyPr>
            <a:normAutofit/>
          </a:bodyPr>
          <a:lstStyle/>
          <a:p>
            <a:pPr algn="just">
              <a:lnSpc>
                <a:spcPct val="150000"/>
              </a:lnSpc>
            </a:pPr>
            <a:r>
              <a:rPr lang="uk-UA" sz="1400" dirty="0" smtClean="0">
                <a:latin typeface="Times New Roman" pitchFamily="18" charset="0"/>
                <a:cs typeface="Times New Roman" pitchFamily="18" charset="0"/>
              </a:rPr>
              <a:t>Заявники - адвокат та його підлеглий. Під час кризи BSE ("Коров’ячого сказу") вони представляли інтереси керуючого директора компанії, яка підозрювалася у порушенні ембарго на імпорт яловичини із Сполученого Королівства. Справа стосується використання в якості доказу в дисциплінарному провадженні щодо другого заявника стенограми телефонної розмови, яку вона мала з клієнтом, що показує, що заявник розкрив інформацію, що становить адвокатську таємницю. Суд постановив, що не було порушення статті 8 Конвенції стосовно другого заявника, яке визнало, що втручання, про яке йшлося, не було непропорційним відносно легітимної мети, а саме - запобігання заворушенням, і може вважатися необхідному демократичному суспільстві. Зокрема, було встановлено, що оскільки запис розмови між заявником та її клієнтом ґрунтувався на тому, що її зміст міг би підтвердити припущення, що заявниця сама вчинила злочин, а внутрішні суди переконалися в тому, що запис не порушував прав захисника її клієнта, той факт, що перший був адвокатом останнього не міг становити порушення статті 8 Конвенції по відношенню до заявника.</a:t>
            </a:r>
            <a:endParaRPr lang="uk-UA" sz="1400" dirty="0">
              <a:latin typeface="Times New Roman" pitchFamily="18" charset="0"/>
              <a:cs typeface="Times New Roman" pitchFamily="18" charset="0"/>
            </a:endParaRP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20688"/>
            <a:ext cx="8229600" cy="864096"/>
          </a:xfrm>
        </p:spPr>
        <p:txBody>
          <a:bodyPr>
            <a:normAutofit/>
          </a:bodyPr>
          <a:lstStyle/>
          <a:p>
            <a:pPr algn="ctr"/>
            <a:r>
              <a:rPr lang="ru-RU" sz="2400" b="1" i="1" dirty="0" smtClean="0">
                <a:latin typeface="Times New Roman" pitchFamily="18" charset="0"/>
                <a:cs typeface="Times New Roman" pitchFamily="18" charset="0"/>
              </a:rPr>
              <a:t>Класс та </a:t>
            </a:r>
            <a:r>
              <a:rPr lang="ru-RU" sz="2400" b="1" i="1" dirty="0" err="1" smtClean="0">
                <a:latin typeface="Times New Roman" pitchFamily="18" charset="0"/>
                <a:cs typeface="Times New Roman" pitchFamily="18" charset="0"/>
              </a:rPr>
              <a:t>інші</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проти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Німеччини</a:t>
            </a:r>
            <a:r>
              <a:rPr lang="ru-RU" sz="2400" b="1" i="1" dirty="0" smtClean="0">
                <a:latin typeface="Times New Roman" pitchFamily="18" charset="0"/>
                <a:cs typeface="Times New Roman" pitchFamily="18" charset="0"/>
              </a:rPr>
              <a:t/>
            </a:r>
            <a:br>
              <a:rPr lang="ru-RU" sz="2400" b="1" i="1" dirty="0" smtClean="0">
                <a:latin typeface="Times New Roman" pitchFamily="18" charset="0"/>
                <a:cs typeface="Times New Roman" pitchFamily="18" charset="0"/>
              </a:rPr>
            </a:br>
            <a:r>
              <a:rPr lang="ru-RU" sz="2400" b="1" i="1" dirty="0" smtClean="0">
                <a:latin typeface="Times New Roman" pitchFamily="18" charset="0"/>
                <a:cs typeface="Times New Roman" pitchFamily="18" charset="0"/>
              </a:rPr>
              <a:t> 6 </a:t>
            </a:r>
            <a:r>
              <a:rPr lang="ru-RU" sz="2400" b="1" i="1" dirty="0" err="1" smtClean="0">
                <a:latin typeface="Times New Roman" pitchFamily="18" charset="0"/>
                <a:cs typeface="Times New Roman" pitchFamily="18" charset="0"/>
              </a:rPr>
              <a:t>вересня</a:t>
            </a:r>
            <a:r>
              <a:rPr lang="ru-RU" sz="2400" b="1" i="1" dirty="0" smtClean="0">
                <a:latin typeface="Times New Roman" pitchFamily="18" charset="0"/>
                <a:cs typeface="Times New Roman" pitchFamily="18" charset="0"/>
              </a:rPr>
              <a:t> 1978 року</a:t>
            </a:r>
            <a:endParaRPr lang="uk-UA" sz="2400" b="1"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772816"/>
            <a:ext cx="8291264" cy="4680520"/>
          </a:xfrm>
        </p:spPr>
        <p:txBody>
          <a:bodyPr>
            <a:normAutofit fontScale="92500" lnSpcReduction="10000"/>
          </a:bodyPr>
          <a:lstStyle/>
          <a:p>
            <a:pPr algn="just">
              <a:lnSpc>
                <a:spcPct val="150000"/>
              </a:lnSpc>
            </a:pPr>
            <a:r>
              <a:rPr lang="uk-UA" sz="1400" dirty="0" smtClean="0">
                <a:latin typeface="Times New Roman" pitchFamily="18" charset="0"/>
                <a:cs typeface="Times New Roman" pitchFamily="18" charset="0"/>
              </a:rPr>
              <a:t>Заявники - п'ять німецьких юристів, скаржилися на законодавство Німеччини, що надавало органам влади повноваження контролювати їхню кореспонденцію та телефонні розмови, не зобов'язуючи владу згодом повідомляти їх про вжиті проти них заходи, що виключало можливість оскарження цих заходів у судовому порядку. Суд визначив відсутність порушення статті 8 Конвенції, оскільки німецький законодавчий орган вважав за доцільне розглянути втручання, яке випливало з оскаржуваного законодавства, з використанням права, гарантованого пунктом 1 статті 8, як необхідного в демократичному суспільство в інтересах національної безпеки та для запобігання заворушень або злочину (п. 2 статті 8). Суд прийшов до висновку, що повноваження таємного нагляду за громадянами, характерні для поліцейської держави, є допустимими за Конвенцією лише в тому обсязі, який суттєво необхідний для захисту демократичних інституцій. Демократичні суспільства опиняються під загрозою витончених форм шпигунства та тероризму, внаслідок чого держава повинна мати можливість ефективної протидії таким загрозам, вживати в межах своєї юрисдикції заходи щодо здійснення таємного спостереження за підривними елементами. Суд прийшов до висновку, що наявність деяких законодавчих актів, які надають повноваження таємного спостереження за поштовою кореспонденцією, поштовими відправленнями та телефонними розмовами, у виняткових випадках є необхідним у демократичному суспільстві в інтересах національної безпеки та для запобігання заворушенням або злочинам.</a:t>
            </a:r>
            <a:endParaRPr lang="ru-RU" sz="1400" dirty="0" smtClean="0">
              <a:latin typeface="Times New Roman" pitchFamily="18" charset="0"/>
              <a:cs typeface="Times New Roman" pitchFamily="18" charset="0"/>
            </a:endParaRPr>
          </a:p>
          <a:p>
            <a:pPr algn="just">
              <a:lnSpc>
                <a:spcPct val="150000"/>
              </a:lnSpc>
            </a:pPr>
            <a:endParaRPr lang="uk-UA" sz="1400" dirty="0">
              <a:latin typeface="Times New Roman" pitchFamily="18" charset="0"/>
              <a:cs typeface="Times New Roman" pitchFamily="18" charset="0"/>
            </a:endParaRP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938368"/>
          </a:xfrm>
        </p:spPr>
        <p:txBody>
          <a:bodyPr>
            <a:normAutofit fontScale="90000"/>
          </a:bodyPr>
          <a:lstStyle/>
          <a:p>
            <a:pPr algn="ctr"/>
            <a:r>
              <a:rPr lang="de-DE" sz="2400" dirty="0" smtClean="0"/>
              <a:t>Centrum </a:t>
            </a:r>
            <a:r>
              <a:rPr lang="de-DE" sz="2400" dirty="0" err="1" smtClean="0"/>
              <a:t>För</a:t>
            </a:r>
            <a:r>
              <a:rPr lang="de-DE" sz="2400" dirty="0" smtClean="0"/>
              <a:t> </a:t>
            </a:r>
            <a:r>
              <a:rPr lang="de-DE" sz="2400" dirty="0" err="1" smtClean="0"/>
              <a:t>Rättvisa</a:t>
            </a:r>
            <a:r>
              <a:rPr lang="de-DE" sz="2400" dirty="0" smtClean="0"/>
              <a:t> </a:t>
            </a:r>
            <a:r>
              <a:rPr lang="ru-RU" sz="2400" dirty="0" err="1" smtClean="0"/>
              <a:t>проти</a:t>
            </a:r>
            <a:r>
              <a:rPr lang="ru-RU" sz="2400" dirty="0" smtClean="0"/>
              <a:t> </a:t>
            </a:r>
            <a:r>
              <a:rPr lang="ru-RU" sz="2400" dirty="0" err="1" smtClean="0"/>
              <a:t>Швеції</a:t>
            </a:r>
            <a:r>
              <a:rPr lang="ru-RU" sz="2400" dirty="0" smtClean="0"/>
              <a:t/>
            </a:r>
            <a:br>
              <a:rPr lang="ru-RU" sz="2400" dirty="0" smtClean="0"/>
            </a:br>
            <a:r>
              <a:rPr lang="ru-RU" sz="2400" dirty="0" smtClean="0"/>
              <a:t> (</a:t>
            </a:r>
            <a:r>
              <a:rPr lang="ru-RU" sz="2400" dirty="0" err="1" smtClean="0"/>
              <a:t>заява</a:t>
            </a:r>
            <a:r>
              <a:rPr lang="ru-RU" sz="2400" dirty="0" smtClean="0"/>
              <a:t> № 35252/08) </a:t>
            </a:r>
            <a:br>
              <a:rPr lang="ru-RU" sz="2400" dirty="0" smtClean="0"/>
            </a:br>
            <a:endParaRPr lang="uk-UA" sz="2400" dirty="0"/>
          </a:p>
        </p:txBody>
      </p:sp>
      <p:sp>
        <p:nvSpPr>
          <p:cNvPr id="3" name="Содержимое 2"/>
          <p:cNvSpPr>
            <a:spLocks noGrp="1"/>
          </p:cNvSpPr>
          <p:nvPr>
            <p:ph idx="1"/>
          </p:nvPr>
        </p:nvSpPr>
        <p:spPr>
          <a:xfrm>
            <a:off x="457200" y="2060848"/>
            <a:ext cx="8229600" cy="4263752"/>
          </a:xfrm>
        </p:spPr>
        <p:txBody>
          <a:bodyPr>
            <a:normAutofit/>
          </a:bodyPr>
          <a:lstStyle/>
          <a:p>
            <a:pPr algn="just">
              <a:lnSpc>
                <a:spcPct val="150000"/>
              </a:lnSpc>
            </a:pPr>
            <a:r>
              <a:rPr lang="uk-UA" sz="1600" dirty="0" smtClean="0"/>
              <a:t>Заявник -  некомерційна юридична фірма з громадськими інтересами, скаржиться на шведську державну практику та законодавство щодо заходів таємного нагляду. Суд повідомив про звернення уряд Швеції та поставив сторонам питання відповідно до статей 8 (право на повагу до приватного життя), 13 (право на ефективний засіб юридичного захисту) та 34 (право на індивідуальну заяву) до Конвенції. </a:t>
            </a:r>
            <a:endParaRPr lang="uk-UA" sz="1600"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924712"/>
          </a:xfrm>
        </p:spPr>
        <p:txBody>
          <a:bodyPr>
            <a:normAutofit/>
          </a:bodyPr>
          <a:lstStyle/>
          <a:p>
            <a:pPr algn="ctr"/>
            <a:r>
              <a:rPr lang="ru-RU" sz="2400" b="1" i="1" dirty="0" err="1" smtClean="0"/>
              <a:t>Треттер</a:t>
            </a:r>
            <a:r>
              <a:rPr lang="ru-RU" sz="2400" b="1" i="1" dirty="0" smtClean="0"/>
              <a:t> (</a:t>
            </a:r>
            <a:r>
              <a:rPr lang="de-DE" sz="2400" b="1" i="1" dirty="0" smtClean="0"/>
              <a:t>Tretter ) </a:t>
            </a:r>
            <a:r>
              <a:rPr lang="ru-RU" sz="2400" b="1" i="1" dirty="0" smtClean="0"/>
              <a:t>та </a:t>
            </a:r>
            <a:r>
              <a:rPr lang="ru-RU" sz="2400" b="1" i="1" dirty="0" err="1" smtClean="0"/>
              <a:t>інші</a:t>
            </a:r>
            <a:r>
              <a:rPr lang="ru-RU" sz="2400" b="1" i="1" dirty="0" smtClean="0"/>
              <a:t> </a:t>
            </a:r>
            <a:r>
              <a:rPr lang="ru-RU" sz="2400" b="1" i="1" dirty="0" err="1" smtClean="0"/>
              <a:t>проти</a:t>
            </a:r>
            <a:r>
              <a:rPr lang="ru-RU" sz="2400" b="1" i="1" dirty="0" smtClean="0"/>
              <a:t> </a:t>
            </a:r>
            <a:r>
              <a:rPr lang="ru-RU" sz="2400" b="1" i="1" dirty="0" err="1" smtClean="0"/>
              <a:t>Австрії</a:t>
            </a:r>
            <a:r>
              <a:rPr lang="ru-RU" sz="2400" b="1" i="1" dirty="0" smtClean="0"/>
              <a:t> (№ 3599/10) </a:t>
            </a:r>
            <a:br>
              <a:rPr lang="ru-RU" sz="2400" b="1" i="1" dirty="0" smtClean="0"/>
            </a:br>
            <a:r>
              <a:rPr lang="ru-RU" sz="2400" b="1" i="1" dirty="0" err="1" smtClean="0"/>
              <a:t>Заява</a:t>
            </a:r>
            <a:r>
              <a:rPr lang="ru-RU" sz="2400" b="1" i="1" dirty="0" smtClean="0"/>
              <a:t> передана уряду </a:t>
            </a:r>
            <a:r>
              <a:rPr lang="ru-RU" sz="2400" b="1" i="1" dirty="0" err="1" smtClean="0"/>
              <a:t>Австрії</a:t>
            </a:r>
            <a:r>
              <a:rPr lang="ru-RU" sz="2400" b="1" i="1" dirty="0" smtClean="0"/>
              <a:t> 6 </a:t>
            </a:r>
            <a:r>
              <a:rPr lang="ru-RU" sz="2400" b="1" i="1" dirty="0" err="1" smtClean="0"/>
              <a:t>травня</a:t>
            </a:r>
            <a:r>
              <a:rPr lang="ru-RU" sz="2400" b="1" i="1" dirty="0" smtClean="0"/>
              <a:t> 2013 року</a:t>
            </a:r>
            <a:endParaRPr lang="uk-UA" sz="2400" b="1" i="1" dirty="0"/>
          </a:p>
        </p:txBody>
      </p:sp>
      <p:sp>
        <p:nvSpPr>
          <p:cNvPr id="3" name="Содержимое 2"/>
          <p:cNvSpPr>
            <a:spLocks noGrp="1"/>
          </p:cNvSpPr>
          <p:nvPr>
            <p:ph idx="1"/>
          </p:nvPr>
        </p:nvSpPr>
        <p:spPr>
          <a:xfrm>
            <a:off x="611560" y="1988840"/>
            <a:ext cx="7931224" cy="4389120"/>
          </a:xfrm>
        </p:spPr>
        <p:txBody>
          <a:bodyPr>
            <a:normAutofit/>
          </a:bodyPr>
          <a:lstStyle/>
          <a:p>
            <a:pPr algn="just">
              <a:lnSpc>
                <a:spcPct val="150000"/>
              </a:lnSpc>
            </a:pPr>
            <a:r>
              <a:rPr lang="uk-UA" sz="1600" dirty="0" smtClean="0">
                <a:latin typeface="Times New Roman" pitchFamily="18" charset="0"/>
                <a:cs typeface="Times New Roman" pitchFamily="18" charset="0"/>
              </a:rPr>
              <a:t>Заявники-адвокати, скаржаться на поправки до Закону про поліцейські повноваження, які набрали чинності у січні 2008 року та розширили повноваження органів поліції щодо збору та обробки персональних даних. Суд повідомив про звернення уряд Австрії та поставив сторонам питання відповідно до статей 8 (право на повагу до приватного життя та кореспонденції), 10 (свобода вираження поглядів) та 34 (право на індивідуальну заяву) Конвенції</a:t>
            </a:r>
            <a:endParaRPr lang="uk-UA" sz="1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435280" cy="6048672"/>
          </a:xfrm>
        </p:spPr>
        <p:txBody>
          <a:bodyPr>
            <a:normAutofit fontScale="77500" lnSpcReduction="20000"/>
          </a:bodyPr>
          <a:lstStyle/>
          <a:p>
            <a:pPr marL="0" indent="0" algn="ctr">
              <a:buNone/>
            </a:pPr>
            <a:r>
              <a:rPr lang="uk-UA" b="1" dirty="0"/>
              <a:t>Постанова ККС ВС від </a:t>
            </a:r>
            <a:r>
              <a:rPr lang="ru-RU" b="1" dirty="0"/>
              <a:t>22 </a:t>
            </a:r>
            <a:r>
              <a:rPr lang="ru-RU" b="1" dirty="0" err="1"/>
              <a:t>січня</a:t>
            </a:r>
            <a:r>
              <a:rPr lang="ru-RU" b="1" dirty="0"/>
              <a:t> 2019 року, </a:t>
            </a:r>
          </a:p>
          <a:p>
            <a:pPr marL="0" indent="0" algn="ctr">
              <a:buNone/>
            </a:pPr>
            <a:r>
              <a:rPr lang="ru-RU" b="1" dirty="0"/>
              <a:t>справа №</a:t>
            </a:r>
            <a:r>
              <a:rPr lang="uk-UA" b="1" dirty="0"/>
              <a:t> </a:t>
            </a:r>
            <a:r>
              <a:rPr lang="ru-RU" b="1" dirty="0"/>
              <a:t>697/2272/14-к</a:t>
            </a:r>
          </a:p>
          <a:p>
            <a:pPr marL="0" indent="0" algn="ctr">
              <a:buNone/>
            </a:pPr>
            <a:endParaRPr lang="uk-UA" b="1" dirty="0" smtClean="0"/>
          </a:p>
          <a:p>
            <a:pPr marL="0" indent="0" algn="just">
              <a:buNone/>
            </a:pPr>
            <a:r>
              <a:rPr lang="ru-RU" dirty="0"/>
              <a:t>20.  Право </a:t>
            </a:r>
            <a:r>
              <a:rPr lang="ru-RU" dirty="0" err="1"/>
              <a:t>сторони</a:t>
            </a:r>
            <a:r>
              <a:rPr lang="ru-RU" dirty="0"/>
              <a:t> </a:t>
            </a:r>
            <a:r>
              <a:rPr lang="ru-RU" dirty="0" err="1"/>
              <a:t>захисту</a:t>
            </a:r>
            <a:r>
              <a:rPr lang="ru-RU" dirty="0"/>
              <a:t> </a:t>
            </a:r>
            <a:r>
              <a:rPr lang="ru-RU" dirty="0" err="1"/>
              <a:t>надати</a:t>
            </a:r>
            <a:r>
              <a:rPr lang="ru-RU" dirty="0"/>
              <a:t> суду </a:t>
            </a:r>
            <a:r>
              <a:rPr lang="ru-RU" dirty="0" err="1"/>
              <a:t>висновок</a:t>
            </a:r>
            <a:r>
              <a:rPr lang="ru-RU" dirty="0"/>
              <a:t> </a:t>
            </a:r>
            <a:r>
              <a:rPr lang="ru-RU" dirty="0" err="1"/>
              <a:t>експерта</a:t>
            </a:r>
            <a:r>
              <a:rPr lang="ru-RU" dirty="0"/>
              <a:t> прямо </a:t>
            </a:r>
            <a:r>
              <a:rPr lang="ru-RU" dirty="0" err="1"/>
              <a:t>передбачено</a:t>
            </a:r>
            <a:r>
              <a:rPr lang="ru-RU" dirty="0"/>
              <a:t> </a:t>
            </a:r>
            <a:r>
              <a:rPr lang="ru-RU" dirty="0" err="1"/>
              <a:t>частиною</a:t>
            </a:r>
            <a:r>
              <a:rPr lang="ru-RU" dirty="0"/>
              <a:t> другою </a:t>
            </a:r>
            <a:r>
              <a:rPr lang="ru-RU" dirty="0" err="1">
                <a:hlinkClick r:id="rId2" tooltip="Кримінальний процесуальний кодекс України; нормативно-правовий акт № 4651-VI від 13.04.2012"/>
              </a:rPr>
              <a:t>статті</a:t>
            </a:r>
            <a:r>
              <a:rPr lang="ru-RU" dirty="0">
                <a:hlinkClick r:id="rId2" tooltip="Кримінальний процесуальний кодекс України; нормативно-правовий акт № 4651-VI від 13.04.2012"/>
              </a:rPr>
              <a:t> 101 КПК</a:t>
            </a:r>
            <a:r>
              <a:rPr lang="ru-RU" dirty="0"/>
              <a:t>.</a:t>
            </a:r>
          </a:p>
          <a:p>
            <a:pPr marL="0" indent="0" algn="just">
              <a:buNone/>
            </a:pPr>
            <a:r>
              <a:rPr lang="ru-RU" dirty="0"/>
              <a:t>21.  </a:t>
            </a:r>
            <a:r>
              <a:rPr lang="ru-RU" dirty="0" err="1"/>
              <a:t>Відповідно</a:t>
            </a:r>
            <a:r>
              <a:rPr lang="ru-RU" dirty="0"/>
              <a:t> до </a:t>
            </a:r>
            <a:r>
              <a:rPr lang="ru-RU" dirty="0" err="1"/>
              <a:t>частини</a:t>
            </a:r>
            <a:r>
              <a:rPr lang="ru-RU" dirty="0"/>
              <a:t> 2 </a:t>
            </a:r>
            <a:r>
              <a:rPr lang="ru-RU" dirty="0" err="1">
                <a:hlinkClick r:id="rId3" tooltip="Кримінальний процесуальний кодекс України; нормативно-правовий акт № 4651-VI від 13.04.2012"/>
              </a:rPr>
              <a:t>статті</a:t>
            </a:r>
            <a:r>
              <a:rPr lang="ru-RU" dirty="0">
                <a:hlinkClick r:id="rId3" tooltip="Кримінальний процесуальний кодекс України; нормативно-правовий акт № 4651-VI від 13.04.2012"/>
              </a:rPr>
              <a:t> 22 КПК</a:t>
            </a:r>
            <a:r>
              <a:rPr lang="ru-RU" dirty="0"/>
              <a:t>, </a:t>
            </a:r>
            <a:r>
              <a:rPr lang="ru-RU" dirty="0" err="1"/>
              <a:t>сторони</a:t>
            </a:r>
            <a:r>
              <a:rPr lang="ru-RU" dirty="0"/>
              <a:t> </a:t>
            </a:r>
            <a:r>
              <a:rPr lang="ru-RU" dirty="0" err="1"/>
              <a:t>кримінального</a:t>
            </a:r>
            <a:r>
              <a:rPr lang="ru-RU" dirty="0"/>
              <a:t> </a:t>
            </a:r>
            <a:r>
              <a:rPr lang="ru-RU" dirty="0" err="1"/>
              <a:t>провадження</a:t>
            </a:r>
            <a:r>
              <a:rPr lang="ru-RU" dirty="0"/>
              <a:t> </a:t>
            </a:r>
            <a:r>
              <a:rPr lang="ru-RU" dirty="0" err="1"/>
              <a:t>мають</a:t>
            </a:r>
            <a:r>
              <a:rPr lang="ru-RU" dirty="0"/>
              <a:t> </a:t>
            </a:r>
            <a:r>
              <a:rPr lang="ru-RU" dirty="0" err="1"/>
              <a:t>рівні</a:t>
            </a:r>
            <a:r>
              <a:rPr lang="ru-RU" dirty="0"/>
              <a:t> права на </a:t>
            </a:r>
            <a:r>
              <a:rPr lang="ru-RU" dirty="0" err="1"/>
              <a:t>збирання</a:t>
            </a:r>
            <a:r>
              <a:rPr lang="ru-RU" dirty="0"/>
              <a:t> та </a:t>
            </a:r>
            <a:r>
              <a:rPr lang="ru-RU" dirty="0" err="1"/>
              <a:t>подання</a:t>
            </a:r>
            <a:r>
              <a:rPr lang="ru-RU" dirty="0"/>
              <a:t> до суду </a:t>
            </a:r>
            <a:r>
              <a:rPr lang="ru-RU" dirty="0" err="1"/>
              <a:t>доказів</a:t>
            </a:r>
            <a:r>
              <a:rPr lang="ru-RU" dirty="0"/>
              <a:t>. </a:t>
            </a:r>
            <a:r>
              <a:rPr lang="ru-RU" dirty="0" err="1"/>
              <a:t>Частина</a:t>
            </a:r>
            <a:r>
              <a:rPr lang="ru-RU" dirty="0"/>
              <a:t> 6 </a:t>
            </a:r>
            <a:r>
              <a:rPr lang="ru-RU" dirty="0" err="1"/>
              <a:t>тієї</a:t>
            </a:r>
            <a:r>
              <a:rPr lang="ru-RU" dirty="0"/>
              <a:t> ж </a:t>
            </a:r>
            <a:r>
              <a:rPr lang="ru-RU" dirty="0" err="1"/>
              <a:t>статті</a:t>
            </a:r>
            <a:r>
              <a:rPr lang="ru-RU" dirty="0"/>
              <a:t> </a:t>
            </a:r>
            <a:r>
              <a:rPr lang="ru-RU" dirty="0" err="1"/>
              <a:t>передбачає</a:t>
            </a:r>
            <a:r>
              <a:rPr lang="ru-RU" dirty="0"/>
              <a:t> </a:t>
            </a:r>
            <a:r>
              <a:rPr lang="ru-RU" dirty="0" err="1"/>
              <a:t>обов'язок</a:t>
            </a:r>
            <a:r>
              <a:rPr lang="ru-RU" dirty="0"/>
              <a:t> суду </a:t>
            </a:r>
            <a:r>
              <a:rPr lang="ru-RU" dirty="0" err="1"/>
              <a:t>створити</a:t>
            </a:r>
            <a:r>
              <a:rPr lang="ru-RU" dirty="0"/>
              <a:t> </a:t>
            </a:r>
            <a:r>
              <a:rPr lang="ru-RU" dirty="0" err="1"/>
              <a:t>необхідні</a:t>
            </a:r>
            <a:r>
              <a:rPr lang="ru-RU" dirty="0"/>
              <a:t> </a:t>
            </a:r>
            <a:r>
              <a:rPr lang="ru-RU" dirty="0" err="1"/>
              <a:t>умови</a:t>
            </a:r>
            <a:r>
              <a:rPr lang="ru-RU" dirty="0"/>
              <a:t> для </a:t>
            </a:r>
            <a:r>
              <a:rPr lang="ru-RU" dirty="0" err="1"/>
              <a:t>реалізації</a:t>
            </a:r>
            <a:r>
              <a:rPr lang="ru-RU" dirty="0"/>
              <a:t> сторонами </a:t>
            </a:r>
            <a:r>
              <a:rPr lang="ru-RU" dirty="0" err="1"/>
              <a:t>їхніх</a:t>
            </a:r>
            <a:r>
              <a:rPr lang="ru-RU" dirty="0"/>
              <a:t> </a:t>
            </a:r>
            <a:r>
              <a:rPr lang="ru-RU" dirty="0" err="1"/>
              <a:t>процесуальних</a:t>
            </a:r>
            <a:r>
              <a:rPr lang="ru-RU" dirty="0"/>
              <a:t> прав та </a:t>
            </a:r>
            <a:r>
              <a:rPr lang="ru-RU" dirty="0" err="1"/>
              <a:t>виконання</a:t>
            </a:r>
            <a:r>
              <a:rPr lang="ru-RU" dirty="0"/>
              <a:t> </a:t>
            </a:r>
            <a:r>
              <a:rPr lang="ru-RU" dirty="0" err="1"/>
              <a:t>процесуальних</a:t>
            </a:r>
            <a:r>
              <a:rPr lang="ru-RU" dirty="0"/>
              <a:t> </a:t>
            </a:r>
            <a:r>
              <a:rPr lang="ru-RU" dirty="0" err="1"/>
              <a:t>обов'язків</a:t>
            </a:r>
            <a:r>
              <a:rPr lang="ru-RU" dirty="0"/>
              <a:t>, у тому </a:t>
            </a:r>
            <a:r>
              <a:rPr lang="ru-RU" dirty="0" err="1"/>
              <a:t>числі</a:t>
            </a:r>
            <a:r>
              <a:rPr lang="ru-RU" dirty="0"/>
              <a:t> </a:t>
            </a:r>
            <a:r>
              <a:rPr lang="ru-RU" dirty="0" err="1"/>
              <a:t>забезпечити</a:t>
            </a:r>
            <a:r>
              <a:rPr lang="ru-RU" dirty="0"/>
              <a:t>, </a:t>
            </a:r>
            <a:r>
              <a:rPr lang="ru-RU" dirty="0" err="1"/>
              <a:t>щоб</a:t>
            </a:r>
            <a:r>
              <a:rPr lang="ru-RU" dirty="0"/>
              <a:t> права, </a:t>
            </a:r>
            <a:r>
              <a:rPr lang="ru-RU" dirty="0" err="1"/>
              <a:t>надані</a:t>
            </a:r>
            <a:r>
              <a:rPr lang="ru-RU" dirty="0"/>
              <a:t> законом </a:t>
            </a:r>
            <a:r>
              <a:rPr lang="ru-RU" dirty="0" err="1"/>
              <a:t>стороні</a:t>
            </a:r>
            <a:r>
              <a:rPr lang="ru-RU" dirty="0"/>
              <a:t>, могли бути </a:t>
            </a:r>
            <a:r>
              <a:rPr lang="ru-RU" dirty="0" err="1"/>
              <a:t>ефективно</a:t>
            </a:r>
            <a:r>
              <a:rPr lang="ru-RU" dirty="0"/>
              <a:t> </a:t>
            </a:r>
            <a:r>
              <a:rPr lang="ru-RU" dirty="0" err="1"/>
              <a:t>реалізовані</a:t>
            </a:r>
            <a:r>
              <a:rPr lang="ru-RU" dirty="0"/>
              <a:t>.</a:t>
            </a:r>
          </a:p>
          <a:p>
            <a:pPr marL="0" indent="0" algn="just">
              <a:buNone/>
            </a:pPr>
            <a:r>
              <a:rPr lang="ru-RU" dirty="0"/>
              <a:t>22.  Закон, </a:t>
            </a:r>
            <a:r>
              <a:rPr lang="ru-RU" dirty="0" err="1"/>
              <a:t>передбачивши</a:t>
            </a:r>
            <a:r>
              <a:rPr lang="ru-RU" dirty="0"/>
              <a:t> право </a:t>
            </a:r>
            <a:r>
              <a:rPr lang="ru-RU" dirty="0" err="1"/>
              <a:t>стороні</a:t>
            </a:r>
            <a:r>
              <a:rPr lang="ru-RU" dirty="0"/>
              <a:t> </a:t>
            </a:r>
            <a:r>
              <a:rPr lang="ru-RU" dirty="0" err="1"/>
              <a:t>захисту</a:t>
            </a:r>
            <a:r>
              <a:rPr lang="ru-RU" dirty="0"/>
              <a:t> </a:t>
            </a:r>
            <a:r>
              <a:rPr lang="ru-RU" dirty="0" err="1"/>
              <a:t>надавати</a:t>
            </a:r>
            <a:r>
              <a:rPr lang="ru-RU" dirty="0"/>
              <a:t> </a:t>
            </a:r>
            <a:r>
              <a:rPr lang="ru-RU" dirty="0" err="1"/>
              <a:t>висновки</a:t>
            </a:r>
            <a:r>
              <a:rPr lang="ru-RU" dirty="0"/>
              <a:t> </a:t>
            </a:r>
            <a:r>
              <a:rPr lang="ru-RU" dirty="0" err="1"/>
              <a:t>експертів</a:t>
            </a:r>
            <a:r>
              <a:rPr lang="ru-RU" dirty="0"/>
              <a:t>, </a:t>
            </a:r>
            <a:r>
              <a:rPr lang="ru-RU" dirty="0" err="1"/>
              <a:t>тим</a:t>
            </a:r>
            <a:r>
              <a:rPr lang="ru-RU" dirty="0"/>
              <a:t> самим </a:t>
            </a:r>
            <a:r>
              <a:rPr lang="ru-RU" dirty="0" err="1"/>
              <a:t>передбачив</a:t>
            </a:r>
            <a:r>
              <a:rPr lang="ru-RU" dirty="0"/>
              <a:t> і </a:t>
            </a:r>
            <a:r>
              <a:rPr lang="ru-RU" dirty="0" err="1"/>
              <a:t>обов'язок</a:t>
            </a:r>
            <a:r>
              <a:rPr lang="ru-RU" dirty="0"/>
              <a:t> суду </a:t>
            </a:r>
            <a:r>
              <a:rPr lang="ru-RU" dirty="0" err="1"/>
              <a:t>їх</a:t>
            </a:r>
            <a:r>
              <a:rPr lang="ru-RU" dirty="0"/>
              <a:t> </a:t>
            </a:r>
            <a:r>
              <a:rPr lang="ru-RU" dirty="0" err="1"/>
              <a:t>розглянути</a:t>
            </a:r>
            <a:r>
              <a:rPr lang="ru-RU" dirty="0"/>
              <a:t> у </a:t>
            </a:r>
            <a:r>
              <a:rPr lang="ru-RU" dirty="0" err="1"/>
              <a:t>сукупності</a:t>
            </a:r>
            <a:r>
              <a:rPr lang="ru-RU" dirty="0"/>
              <a:t> з </a:t>
            </a:r>
            <a:r>
              <a:rPr lang="ru-RU" dirty="0" err="1"/>
              <a:t>іншими</a:t>
            </a:r>
            <a:r>
              <a:rPr lang="ru-RU" dirty="0"/>
              <a:t> </a:t>
            </a:r>
            <a:r>
              <a:rPr lang="ru-RU" dirty="0" err="1"/>
              <a:t>доказами</a:t>
            </a:r>
            <a:r>
              <a:rPr lang="ru-RU" dirty="0"/>
              <a:t>.</a:t>
            </a:r>
          </a:p>
          <a:p>
            <a:pPr marL="0" indent="0" algn="just">
              <a:buNone/>
            </a:pPr>
            <a:r>
              <a:rPr lang="ru-RU" dirty="0"/>
              <a:t>23.  </a:t>
            </a:r>
            <a:r>
              <a:rPr lang="ru-RU" dirty="0" err="1"/>
              <a:t>Положення</a:t>
            </a:r>
            <a:r>
              <a:rPr lang="ru-RU" dirty="0"/>
              <a:t> </a:t>
            </a:r>
            <a:r>
              <a:rPr lang="ru-RU" dirty="0" err="1"/>
              <a:t>частини</a:t>
            </a:r>
            <a:r>
              <a:rPr lang="ru-RU" dirty="0"/>
              <a:t> </a:t>
            </a:r>
            <a:r>
              <a:rPr lang="ru-RU" dirty="0" err="1"/>
              <a:t>другої</a:t>
            </a:r>
            <a:r>
              <a:rPr lang="ru-RU" dirty="0"/>
              <a:t> </a:t>
            </a:r>
            <a:r>
              <a:rPr lang="ru-RU" dirty="0" err="1">
                <a:hlinkClick r:id="rId2" tooltip="Кримінальний процесуальний кодекс України; нормативно-правовий акт № 4651-VI від 13.04.2012"/>
              </a:rPr>
              <a:t>статті</a:t>
            </a:r>
            <a:r>
              <a:rPr lang="ru-RU" dirty="0">
                <a:hlinkClick r:id="rId2" tooltip="Кримінальний процесуальний кодекс України; нормативно-правовий акт № 4651-VI від 13.04.2012"/>
              </a:rPr>
              <a:t> 101 КПК</a:t>
            </a:r>
            <a:r>
              <a:rPr lang="ru-RU" dirty="0"/>
              <a:t> </a:t>
            </a:r>
            <a:r>
              <a:rPr lang="ru-RU" dirty="0" err="1"/>
              <a:t>імплементувало</a:t>
            </a:r>
            <a:r>
              <a:rPr lang="ru-RU" dirty="0"/>
              <a:t> в </a:t>
            </a:r>
            <a:r>
              <a:rPr lang="ru-RU" dirty="0" err="1"/>
              <a:t>кримінальне</a:t>
            </a:r>
            <a:r>
              <a:rPr lang="ru-RU" dirty="0"/>
              <a:t> </a:t>
            </a:r>
            <a:r>
              <a:rPr lang="ru-RU" dirty="0" err="1"/>
              <a:t>процесуальне</a:t>
            </a:r>
            <a:r>
              <a:rPr lang="ru-RU" dirty="0"/>
              <a:t> </a:t>
            </a:r>
            <a:r>
              <a:rPr lang="ru-RU" dirty="0" err="1"/>
              <a:t>законодавство</a:t>
            </a:r>
            <a:r>
              <a:rPr lang="ru-RU" dirty="0"/>
              <a:t> </a:t>
            </a:r>
            <a:r>
              <a:rPr lang="ru-RU" dirty="0" err="1"/>
              <a:t>вимоги</a:t>
            </a:r>
            <a:r>
              <a:rPr lang="ru-RU" dirty="0"/>
              <a:t> </a:t>
            </a:r>
            <a:r>
              <a:rPr lang="ru-RU" dirty="0" err="1"/>
              <a:t>статті</a:t>
            </a:r>
            <a:r>
              <a:rPr lang="ru-RU" dirty="0"/>
              <a:t> 6 § 1 та </a:t>
            </a:r>
            <a:r>
              <a:rPr lang="ru-RU" dirty="0" err="1"/>
              <a:t>статті</a:t>
            </a:r>
            <a:r>
              <a:rPr lang="ru-RU" dirty="0"/>
              <a:t> 6 § 3 (d) </a:t>
            </a:r>
            <a:r>
              <a:rPr lang="ru-RU" dirty="0" err="1">
                <a:hlinkClick r:id="rId4" tooltip="Конвенція про захист прав людини і основоположних свобод; нормативно-правовий акт № ETS N 005 від 04.11.1950"/>
              </a:rPr>
              <a:t>Конвенції</a:t>
            </a:r>
            <a:r>
              <a:rPr lang="ru-RU" dirty="0">
                <a:hlinkClick r:id="rId4" tooltip="Конвенція про захист прав людини і основоположних свобод; нормативно-правовий акт № ETS N 005 від 04.11.1950"/>
              </a:rPr>
              <a:t> про </a:t>
            </a:r>
            <a:r>
              <a:rPr lang="ru-RU" dirty="0" err="1">
                <a:hlinkClick r:id="rId4" tooltip="Конвенція про захист прав людини і основоположних свобод; нормативно-правовий акт № ETS N 005 від 04.11.1950"/>
              </a:rPr>
              <a:t>захист</a:t>
            </a:r>
            <a:r>
              <a:rPr lang="ru-RU" dirty="0">
                <a:hlinkClick r:id="rId4" tooltip="Конвенція про захист прав людини і основоположних свобод; нормативно-правовий акт № ETS N 005 від 04.11.1950"/>
              </a:rPr>
              <a:t> прав </a:t>
            </a:r>
            <a:r>
              <a:rPr lang="ru-RU" dirty="0" err="1">
                <a:hlinkClick r:id="rId4" tooltip="Конвенція про захист прав людини і основоположних свобод; нормативно-правовий акт № ETS N 005 від 04.11.1950"/>
              </a:rPr>
              <a:t>людини</a:t>
            </a:r>
            <a:r>
              <a:rPr lang="ru-RU" dirty="0">
                <a:hlinkClick r:id="rId4" tooltip="Конвенція про захист прав людини і основоположних свобод; нормативно-правовий акт № ETS N 005 від 04.11.1950"/>
              </a:rPr>
              <a:t> і </a:t>
            </a:r>
            <a:r>
              <a:rPr lang="ru-RU" dirty="0" err="1">
                <a:hlinkClick r:id="rId4" tooltip="Конвенція про захист прав людини і основоположних свобод; нормативно-правовий акт № ETS N 005 від 04.11.1950"/>
              </a:rPr>
              <a:t>основоположних</a:t>
            </a:r>
            <a:r>
              <a:rPr lang="ru-RU" dirty="0">
                <a:hlinkClick r:id="rId4" tooltip="Конвенція про захист прав людини і основоположних свобод; нормативно-правовий акт № ETS N 005 від 04.11.1950"/>
              </a:rPr>
              <a:t> свобод</a:t>
            </a:r>
            <a:r>
              <a:rPr lang="ru-RU" dirty="0"/>
              <a:t>, яка </a:t>
            </a:r>
            <a:r>
              <a:rPr lang="ru-RU" dirty="0" err="1"/>
              <a:t>передбачає</a:t>
            </a:r>
            <a:r>
              <a:rPr lang="ru-RU" dirty="0"/>
              <a:t>, </a:t>
            </a:r>
            <a:r>
              <a:rPr lang="ru-RU" dirty="0" err="1"/>
              <a:t>що</a:t>
            </a:r>
            <a:r>
              <a:rPr lang="ru-RU" dirty="0"/>
              <a:t> «</a:t>
            </a:r>
            <a:r>
              <a:rPr lang="ru-RU" dirty="0" err="1"/>
              <a:t>кожний</a:t>
            </a:r>
            <a:r>
              <a:rPr lang="ru-RU" dirty="0"/>
              <a:t> </a:t>
            </a:r>
            <a:r>
              <a:rPr lang="ru-RU" dirty="0" err="1"/>
              <a:t>обвинувачений</a:t>
            </a:r>
            <a:r>
              <a:rPr lang="ru-RU" dirty="0"/>
              <a:t> у </a:t>
            </a:r>
            <a:r>
              <a:rPr lang="ru-RU" dirty="0" err="1"/>
              <a:t>вчиненні</a:t>
            </a:r>
            <a:r>
              <a:rPr lang="ru-RU" dirty="0"/>
              <a:t> </a:t>
            </a:r>
            <a:r>
              <a:rPr lang="ru-RU" dirty="0" err="1"/>
              <a:t>кримінального</a:t>
            </a:r>
            <a:r>
              <a:rPr lang="ru-RU" dirty="0"/>
              <a:t> </a:t>
            </a:r>
            <a:r>
              <a:rPr lang="ru-RU" dirty="0" err="1"/>
              <a:t>правопорушення</a:t>
            </a:r>
            <a:r>
              <a:rPr lang="ru-RU" dirty="0"/>
              <a:t> </a:t>
            </a:r>
            <a:r>
              <a:rPr lang="ru-RU" dirty="0" err="1"/>
              <a:t>має</a:t>
            </a:r>
            <a:r>
              <a:rPr lang="ru-RU" dirty="0"/>
              <a:t> </a:t>
            </a:r>
            <a:r>
              <a:rPr lang="ru-RU" dirty="0" err="1"/>
              <a:t>щонайменше</a:t>
            </a:r>
            <a:r>
              <a:rPr lang="ru-RU" dirty="0"/>
              <a:t> </a:t>
            </a:r>
            <a:r>
              <a:rPr lang="ru-RU" dirty="0" err="1"/>
              <a:t>такі</a:t>
            </a:r>
            <a:r>
              <a:rPr lang="ru-RU" dirty="0"/>
              <a:t> права: … </a:t>
            </a:r>
            <a:r>
              <a:rPr lang="ru-RU" dirty="0" err="1"/>
              <a:t>допитувати</a:t>
            </a:r>
            <a:r>
              <a:rPr lang="ru-RU" dirty="0"/>
              <a:t> </a:t>
            </a:r>
            <a:r>
              <a:rPr lang="ru-RU" dirty="0" err="1"/>
              <a:t>свідків</a:t>
            </a:r>
            <a:r>
              <a:rPr lang="ru-RU" dirty="0"/>
              <a:t> </a:t>
            </a:r>
            <a:r>
              <a:rPr lang="ru-RU" dirty="0" err="1"/>
              <a:t>обвинувачення</a:t>
            </a:r>
            <a:r>
              <a:rPr lang="ru-RU" dirty="0"/>
              <a:t> </a:t>
            </a:r>
            <a:r>
              <a:rPr lang="ru-RU" dirty="0" err="1"/>
              <a:t>або</a:t>
            </a:r>
            <a:r>
              <a:rPr lang="ru-RU" dirty="0"/>
              <a:t> </a:t>
            </a:r>
            <a:r>
              <a:rPr lang="ru-RU" dirty="0" err="1"/>
              <a:t>вимагати</a:t>
            </a:r>
            <a:r>
              <a:rPr lang="ru-RU" dirty="0"/>
              <a:t>, </a:t>
            </a:r>
            <a:r>
              <a:rPr lang="ru-RU" dirty="0" err="1"/>
              <a:t>щоб</a:t>
            </a:r>
            <a:r>
              <a:rPr lang="ru-RU" dirty="0"/>
              <a:t> </a:t>
            </a:r>
            <a:r>
              <a:rPr lang="ru-RU" dirty="0" err="1"/>
              <a:t>їх</a:t>
            </a:r>
            <a:r>
              <a:rPr lang="ru-RU" dirty="0"/>
              <a:t> </a:t>
            </a:r>
            <a:r>
              <a:rPr lang="ru-RU" dirty="0" err="1"/>
              <a:t>допитали</a:t>
            </a:r>
            <a:r>
              <a:rPr lang="ru-RU" dirty="0"/>
              <a:t>, а </a:t>
            </a:r>
            <a:r>
              <a:rPr lang="ru-RU" dirty="0" err="1"/>
              <a:t>також</a:t>
            </a:r>
            <a:r>
              <a:rPr lang="ru-RU" dirty="0"/>
              <a:t> </a:t>
            </a:r>
            <a:r>
              <a:rPr lang="ru-RU" dirty="0" err="1"/>
              <a:t>вимагати</a:t>
            </a:r>
            <a:r>
              <a:rPr lang="ru-RU" dirty="0"/>
              <a:t> </a:t>
            </a:r>
            <a:r>
              <a:rPr lang="ru-RU" dirty="0" err="1"/>
              <a:t>виклику</a:t>
            </a:r>
            <a:r>
              <a:rPr lang="ru-RU" dirty="0"/>
              <a:t> й </a:t>
            </a:r>
            <a:r>
              <a:rPr lang="ru-RU" dirty="0" err="1"/>
              <a:t>допиту</a:t>
            </a:r>
            <a:r>
              <a:rPr lang="ru-RU" dirty="0"/>
              <a:t> </a:t>
            </a:r>
            <a:r>
              <a:rPr lang="ru-RU" dirty="0" err="1"/>
              <a:t>свідків</a:t>
            </a:r>
            <a:r>
              <a:rPr lang="ru-RU" dirty="0"/>
              <a:t> </a:t>
            </a:r>
            <a:r>
              <a:rPr lang="ru-RU" dirty="0" err="1"/>
              <a:t>захисту</a:t>
            </a:r>
            <a:r>
              <a:rPr lang="ru-RU" dirty="0"/>
              <a:t> на тих самих </a:t>
            </a:r>
            <a:r>
              <a:rPr lang="ru-RU" dirty="0" err="1"/>
              <a:t>умовах</a:t>
            </a:r>
            <a:r>
              <a:rPr lang="ru-RU" dirty="0"/>
              <a:t>, </a:t>
            </a:r>
            <a:r>
              <a:rPr lang="ru-RU" dirty="0" err="1"/>
              <a:t>що</a:t>
            </a:r>
            <a:r>
              <a:rPr lang="ru-RU" dirty="0"/>
              <a:t> й </a:t>
            </a:r>
            <a:r>
              <a:rPr lang="ru-RU" dirty="0" err="1"/>
              <a:t>свідків</a:t>
            </a:r>
            <a:r>
              <a:rPr lang="ru-RU" dirty="0"/>
              <a:t> </a:t>
            </a:r>
            <a:r>
              <a:rPr lang="ru-RU" dirty="0" err="1"/>
              <a:t>обвинувачення</a:t>
            </a:r>
            <a:r>
              <a:rPr lang="ru-RU" dirty="0"/>
              <a:t>».</a:t>
            </a:r>
          </a:p>
        </p:txBody>
      </p:sp>
    </p:spTree>
    <p:extLst>
      <p:ext uri="{BB962C8B-B14F-4D97-AF65-F5344CB8AC3E}">
        <p14:creationId xmlns:p14="http://schemas.microsoft.com/office/powerpoint/2010/main" val="99383311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i="1" dirty="0" smtClean="0"/>
              <a:t>10 </a:t>
            </a:r>
            <a:r>
              <a:rPr lang="ru-RU" sz="2400" b="1" i="1" dirty="0" err="1" smtClean="0"/>
              <a:t>правозахисних</a:t>
            </a:r>
            <a:r>
              <a:rPr lang="ru-RU" sz="2400" b="1" i="1" dirty="0" smtClean="0"/>
              <a:t> </a:t>
            </a:r>
            <a:r>
              <a:rPr lang="ru-RU" sz="2400" b="1" i="1" dirty="0" err="1" smtClean="0"/>
              <a:t>організацій</a:t>
            </a:r>
            <a:r>
              <a:rPr lang="ru-RU" sz="2400" b="1" i="1" dirty="0" smtClean="0"/>
              <a:t> та </a:t>
            </a:r>
            <a:r>
              <a:rPr lang="ru-RU" sz="2400" b="1" i="1" dirty="0" err="1" smtClean="0"/>
              <a:t>інші</a:t>
            </a:r>
            <a:r>
              <a:rPr lang="ru-RU" sz="2400" b="1" i="1" dirty="0" smtClean="0"/>
              <a:t> </a:t>
            </a:r>
            <a:r>
              <a:rPr lang="ru-RU" sz="2400" b="1" i="1" dirty="0" err="1" smtClean="0"/>
              <a:t>проти</a:t>
            </a:r>
            <a:r>
              <a:rPr lang="ru-RU" sz="2400" b="1" i="1" dirty="0" smtClean="0"/>
              <a:t> </a:t>
            </a:r>
            <a:r>
              <a:rPr lang="ru-RU" sz="2400" b="1" i="1" dirty="0" err="1" smtClean="0"/>
              <a:t>Сполученого</a:t>
            </a:r>
            <a:r>
              <a:rPr lang="ru-RU" sz="2400" b="1" i="1" dirty="0" smtClean="0"/>
              <a:t> </a:t>
            </a:r>
            <a:r>
              <a:rPr lang="ru-RU" sz="2400" b="1" i="1" dirty="0" err="1" smtClean="0"/>
              <a:t>Королівства</a:t>
            </a:r>
            <a:r>
              <a:rPr lang="ru-RU" sz="2400" b="1" i="1" dirty="0" smtClean="0"/>
              <a:t> (№ 24960/15)  </a:t>
            </a:r>
            <a:r>
              <a:rPr lang="ru-RU" sz="2400" b="1" i="1" dirty="0" err="1" smtClean="0"/>
              <a:t>від</a:t>
            </a:r>
            <a:r>
              <a:rPr lang="ru-RU" sz="2400" b="1" i="1" dirty="0" smtClean="0"/>
              <a:t> 24 листопада 2015 року</a:t>
            </a:r>
            <a:endParaRPr lang="uk-UA" sz="2400" b="1" i="1" dirty="0"/>
          </a:p>
        </p:txBody>
      </p:sp>
      <p:sp>
        <p:nvSpPr>
          <p:cNvPr id="3" name="Содержимое 2"/>
          <p:cNvSpPr>
            <a:spLocks noGrp="1"/>
          </p:cNvSpPr>
          <p:nvPr>
            <p:ph idx="1"/>
          </p:nvPr>
        </p:nvSpPr>
        <p:spPr>
          <a:xfrm>
            <a:off x="457200" y="2420888"/>
            <a:ext cx="8229600" cy="3903712"/>
          </a:xfrm>
        </p:spPr>
        <p:txBody>
          <a:bodyPr>
            <a:normAutofit/>
          </a:bodyPr>
          <a:lstStyle/>
          <a:p>
            <a:pPr algn="just">
              <a:lnSpc>
                <a:spcPct val="150000"/>
              </a:lnSpc>
            </a:pPr>
            <a:r>
              <a:rPr lang="uk-UA" sz="1500" dirty="0" smtClean="0">
                <a:latin typeface="Times New Roman" pitchFamily="18" charset="0"/>
                <a:cs typeface="Times New Roman" pitchFamily="18" charset="0"/>
              </a:rPr>
              <a:t>Заявниками є десять правозахисних організацій, які регулярно контактують з юристами на національному та на міжнародному рівні. Інформація, що міститься в їхніх повідомленнях, часто включає матеріали, які є конфіденційними. Справа стосується масового перехоплення зовнішніх повідомлень </a:t>
            </a:r>
            <a:r>
              <a:rPr lang="uk-UA" sz="1500" dirty="0" err="1" smtClean="0">
                <a:latin typeface="Times New Roman" pitchFamily="18" charset="0"/>
                <a:cs typeface="Times New Roman" pitchFamily="18" charset="0"/>
              </a:rPr>
              <a:t>розвідслужбами</a:t>
            </a:r>
            <a:r>
              <a:rPr lang="uk-UA" sz="1500" dirty="0" smtClean="0">
                <a:latin typeface="Times New Roman" pitchFamily="18" charset="0"/>
                <a:cs typeface="Times New Roman" pitchFamily="18" charset="0"/>
              </a:rPr>
              <a:t> Сполученого Королівства та обміну інформацією між Сполученим Королівством та Сполученими Штатами Америки. У листопаді 2015 року Суд повідомив про звернення уряд Великобританії та поставив сторонам питання відповідно до статей 6 (право на справедливий суд), 8 (право на повагу до приватного життя і кореспонденції), 10 (свобода вираження поглядів), 14 (заборона дискримінації) та 34 (право на індивідуальну заяву) Конвенції. 7 листопада 2017 року Суд провів слухання у справі.</a:t>
            </a:r>
            <a:endParaRPr lang="ru-RU" sz="1500" dirty="0" smtClean="0">
              <a:latin typeface="Times New Roman" pitchFamily="18" charset="0"/>
              <a:cs typeface="Times New Roman" pitchFamily="18" charset="0"/>
            </a:endParaRPr>
          </a:p>
          <a:p>
            <a:pPr algn="just">
              <a:lnSpc>
                <a:spcPct val="150000"/>
              </a:lnSpc>
            </a:pPr>
            <a:endParaRPr lang="uk-UA" sz="1500" dirty="0">
              <a:latin typeface="Times New Roman" pitchFamily="18" charset="0"/>
              <a:cs typeface="Times New Roman" pitchFamily="18" charset="0"/>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704088"/>
            <a:ext cx="8424936" cy="1428768"/>
          </a:xfrm>
        </p:spPr>
        <p:txBody>
          <a:bodyPr>
            <a:noAutofit/>
          </a:bodyPr>
          <a:lstStyle/>
          <a:p>
            <a:pPr algn="ctr"/>
            <a:r>
              <a:rPr lang="ru-RU" sz="2000" dirty="0" err="1" smtClean="0">
                <a:latin typeface="Times New Roman" pitchFamily="18" charset="0"/>
                <a:cs typeface="Times New Roman" pitchFamily="18" charset="0"/>
              </a:rPr>
              <a:t>Асоціація</a:t>
            </a:r>
            <a:r>
              <a:rPr lang="ru-RU"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confraternelle</a:t>
            </a:r>
            <a:r>
              <a:rPr lang="de-DE" sz="2000" dirty="0" smtClean="0">
                <a:latin typeface="Times New Roman" pitchFamily="18" charset="0"/>
                <a:cs typeface="Times New Roman" pitchFamily="18" charset="0"/>
              </a:rPr>
              <a:t> de la presse </a:t>
            </a:r>
            <a:r>
              <a:rPr lang="de-DE" sz="2000" dirty="0" err="1" smtClean="0">
                <a:latin typeface="Times New Roman" pitchFamily="18" charset="0"/>
                <a:cs typeface="Times New Roman" pitchFamily="18" charset="0"/>
              </a:rPr>
              <a:t>judiciaire</a:t>
            </a:r>
            <a:r>
              <a:rPr lang="de-DE"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проти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Франції</a:t>
            </a:r>
            <a:r>
              <a:rPr lang="ru-RU" sz="2000" dirty="0" smtClean="0">
                <a:latin typeface="Times New Roman" pitchFamily="18" charset="0"/>
                <a:cs typeface="Times New Roman" pitchFamily="18" charset="0"/>
              </a:rPr>
              <a:t> та 11 </a:t>
            </a:r>
            <a:r>
              <a:rPr lang="ru-RU" sz="2000" dirty="0" err="1" smtClean="0">
                <a:latin typeface="Times New Roman" pitchFamily="18" charset="0"/>
                <a:cs typeface="Times New Roman" pitchFamily="18" charset="0"/>
              </a:rPr>
              <a:t>інших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заяв</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49526/15, 49615/15, 49616/15, 49617/15, 49618/15, 49619/15, 49620/15, 49621/15, 55058 / 15, 55061/15, 59602/15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59621/15) </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від</a:t>
            </a:r>
            <a:r>
              <a:rPr lang="ru-RU" sz="2000" dirty="0" smtClean="0">
                <a:latin typeface="Times New Roman" pitchFamily="18" charset="0"/>
                <a:cs typeface="Times New Roman" pitchFamily="18" charset="0"/>
              </a:rPr>
              <a:t> 26 </a:t>
            </a:r>
            <a:r>
              <a:rPr lang="ru-RU" sz="2000" dirty="0" err="1" smtClean="0">
                <a:latin typeface="Times New Roman" pitchFamily="18" charset="0"/>
                <a:cs typeface="Times New Roman" pitchFamily="18" charset="0"/>
              </a:rPr>
              <a:t>квітня</a:t>
            </a:r>
            <a:r>
              <a:rPr lang="ru-RU" sz="2000" dirty="0" smtClean="0">
                <a:latin typeface="Times New Roman" pitchFamily="18" charset="0"/>
                <a:cs typeface="Times New Roman" pitchFamily="18" charset="0"/>
              </a:rPr>
              <a:t> 2017 року </a:t>
            </a:r>
            <a:endParaRPr lang="uk-UA"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420888"/>
            <a:ext cx="8229600" cy="3903712"/>
          </a:xfrm>
        </p:spPr>
        <p:txBody>
          <a:bodyPr>
            <a:normAutofit/>
          </a:bodyPr>
          <a:lstStyle/>
          <a:p>
            <a:pPr algn="just">
              <a:lnSpc>
                <a:spcPct val="150000"/>
              </a:lnSpc>
              <a:buNone/>
            </a:pPr>
            <a:r>
              <a:rPr lang="uk-UA" sz="1600" dirty="0" smtClean="0">
                <a:latin typeface="Times New Roman" pitchFamily="18" charset="0"/>
                <a:cs typeface="Times New Roman" pitchFamily="18" charset="0"/>
              </a:rPr>
              <a:t>     Заяви даної справи подані юристами та журналістами, а також юридичними особами, пов'язаними з цими професіями, стосуються французького Закону про розвідку від 24 липня 2015 року. Суд повідомив про заяви французький уряд та поставив питання сторонам відповідно до статей 8 (право на повагу до приватного життя та кореспонденції), 10 (свобода вираження поглядів) та 13 (право на ефективний засіб юридичного захисту) Конвенції.</a:t>
            </a:r>
            <a:endParaRPr lang="uk-UA" sz="1600" dirty="0">
              <a:latin typeface="Times New Roman" pitchFamily="18" charset="0"/>
              <a:cs typeface="Times New Roman" pitchFamily="18" charset="0"/>
            </a:endParaRP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936104"/>
          </a:xfrm>
        </p:spPr>
        <p:txBody>
          <a:bodyPr>
            <a:normAutofit/>
          </a:bodyPr>
          <a:lstStyle/>
          <a:p>
            <a:pPr algn="ctr"/>
            <a:r>
              <a:rPr lang="ru-RU" sz="2400" b="1" i="1" dirty="0" err="1" smtClean="0"/>
              <a:t>Мішо</a:t>
            </a:r>
            <a:r>
              <a:rPr lang="ru-RU" sz="2400" b="1" i="1" dirty="0" smtClean="0"/>
              <a:t> </a:t>
            </a:r>
            <a:r>
              <a:rPr lang="ru-RU" sz="2400" b="1" i="1" dirty="0" err="1" smtClean="0"/>
              <a:t>проти</a:t>
            </a:r>
            <a:r>
              <a:rPr lang="ru-RU" sz="2400" b="1" i="1" dirty="0" smtClean="0"/>
              <a:t> </a:t>
            </a:r>
            <a:r>
              <a:rPr lang="ru-RU" sz="2400" b="1" i="1" dirty="0" err="1" smtClean="0"/>
              <a:t>Франції</a:t>
            </a:r>
            <a:r>
              <a:rPr lang="ru-RU" sz="2400" b="1" i="1" dirty="0" smtClean="0"/>
              <a:t> </a:t>
            </a:r>
            <a:br>
              <a:rPr lang="ru-RU" sz="2400" b="1" i="1" dirty="0" smtClean="0"/>
            </a:br>
            <a:r>
              <a:rPr lang="ru-RU" sz="2400" b="1" i="1" dirty="0" err="1" smtClean="0"/>
              <a:t>від</a:t>
            </a:r>
            <a:r>
              <a:rPr lang="ru-RU" sz="2400" b="1" i="1" dirty="0" smtClean="0"/>
              <a:t> 6 </a:t>
            </a:r>
            <a:r>
              <a:rPr lang="ru-RU" sz="2400" b="1" i="1" dirty="0" err="1" smtClean="0"/>
              <a:t>грудня</a:t>
            </a:r>
            <a:r>
              <a:rPr lang="ru-RU" sz="2400" b="1" i="1" dirty="0" smtClean="0"/>
              <a:t> 2012 року</a:t>
            </a:r>
            <a:endParaRPr lang="uk-UA" sz="2400" b="1" i="1" dirty="0"/>
          </a:p>
        </p:txBody>
      </p:sp>
      <p:sp>
        <p:nvSpPr>
          <p:cNvPr id="3" name="Содержимое 2"/>
          <p:cNvSpPr>
            <a:spLocks noGrp="1"/>
          </p:cNvSpPr>
          <p:nvPr>
            <p:ph idx="1"/>
          </p:nvPr>
        </p:nvSpPr>
        <p:spPr>
          <a:xfrm>
            <a:off x="251520" y="1844824"/>
            <a:ext cx="8568952" cy="4752528"/>
          </a:xfrm>
        </p:spPr>
        <p:txBody>
          <a:bodyPr>
            <a:noAutofit/>
          </a:bodyPr>
          <a:lstStyle/>
          <a:p>
            <a:pPr algn="just">
              <a:lnSpc>
                <a:spcPct val="150000"/>
              </a:lnSpc>
            </a:pPr>
            <a:r>
              <a:rPr lang="uk-UA" sz="1350" dirty="0" smtClean="0">
                <a:latin typeface="Times New Roman" pitchFamily="18" charset="0"/>
                <a:cs typeface="Times New Roman" pitchFamily="18" charset="0"/>
              </a:rPr>
              <a:t>Заявник-адвокат звернувся до Державної Ради (</a:t>
            </a:r>
            <a:r>
              <a:rPr lang="uk-UA" sz="1350" dirty="0" err="1" smtClean="0">
                <a:latin typeface="Times New Roman" pitchFamily="18" charset="0"/>
                <a:cs typeface="Times New Roman" pitchFamily="18" charset="0"/>
              </a:rPr>
              <a:t>Conseil</a:t>
            </a:r>
            <a:r>
              <a:rPr lang="uk-UA" sz="1350" dirty="0" smtClean="0">
                <a:latin typeface="Times New Roman" pitchFamily="18" charset="0"/>
                <a:cs typeface="Times New Roman" pitchFamily="18" charset="0"/>
              </a:rPr>
              <a:t> </a:t>
            </a:r>
            <a:r>
              <a:rPr lang="uk-UA" sz="1350" dirty="0" err="1" smtClean="0">
                <a:latin typeface="Times New Roman" pitchFamily="18" charset="0"/>
                <a:cs typeface="Times New Roman" pitchFamily="18" charset="0"/>
              </a:rPr>
              <a:t>d’Etat</a:t>
            </a:r>
            <a:r>
              <a:rPr lang="uk-UA" sz="1350" dirty="0" smtClean="0">
                <a:latin typeface="Times New Roman" pitchFamily="18" charset="0"/>
                <a:cs typeface="Times New Roman" pitchFamily="18" charset="0"/>
              </a:rPr>
              <a:t>) з проханням про скасування  рішення Ради адвокатів щодо професійних правил, спрямованих на втілення накладених на адвокатів обов’язків щодо боротьби проти відмивання коштів, відповідно до директиви ЄС 2005/60/CE.</a:t>
            </a:r>
            <a:endParaRPr lang="ru-RU" sz="1350" dirty="0" smtClean="0">
              <a:latin typeface="Times New Roman" pitchFamily="18" charset="0"/>
              <a:cs typeface="Times New Roman" pitchFamily="18" charset="0"/>
            </a:endParaRPr>
          </a:p>
          <a:p>
            <a:pPr algn="just">
              <a:lnSpc>
                <a:spcPct val="150000"/>
              </a:lnSpc>
            </a:pPr>
            <a:r>
              <a:rPr lang="uk-UA" sz="1350" dirty="0" smtClean="0">
                <a:latin typeface="Times New Roman" pitchFamily="18" charset="0"/>
                <a:cs typeface="Times New Roman" pitchFamily="18" charset="0"/>
              </a:rPr>
              <a:t> Накладений на адвокатів обов’язок повідомляти про підозру, змушуючи надавати адміністративному органу отриману в процесі спілкування з іншою особою інформацію щодо неї, становить втручання в їхнє право на повагу до кореспонденції. Він також становить втручання у їхнє право на повагу до приватного життя, яке включає професійну чи комерційну діяльність.</a:t>
            </a:r>
            <a:endParaRPr lang="ru-RU" sz="1350" dirty="0" smtClean="0">
              <a:latin typeface="Times New Roman" pitchFamily="18" charset="0"/>
              <a:cs typeface="Times New Roman" pitchFamily="18" charset="0"/>
            </a:endParaRPr>
          </a:p>
          <a:p>
            <a:pPr algn="just">
              <a:lnSpc>
                <a:spcPct val="150000"/>
              </a:lnSpc>
            </a:pPr>
            <a:r>
              <a:rPr lang="uk-UA" sz="1350" dirty="0" smtClean="0">
                <a:latin typeface="Times New Roman" pitchFamily="18" charset="0"/>
                <a:cs typeface="Times New Roman" pitchFamily="18" charset="0"/>
              </a:rPr>
              <a:t>Суд не може заперечувати мотивування рішення Державної Ради від 23 липня 2010 року, яка, підкресливши, що стаття 8 Конвенції захищає «основоположне право на професійну таємницю», вирішила, що підкорення адвокатів обов’язку повідомляти про підозру не становить для нього надмірної загрози з огляду на загальний інтерес, який становить боротьба з відмиванням коштів, і на гарантію, яка полягає у виключенні зі сфери його застосування інформації, отриманої чи здобутої адвокатами під час правничої діяльності, а також отриманої чи здобутої під час юридичного консультування (за винятком випадків, коли юридичний радник бере активну участь у діяльності з відмивання коштів). Професійна таємниця адвокатів не є недоторканною.</a:t>
            </a:r>
            <a:endParaRPr lang="ru-RU" sz="1350" dirty="0" smtClean="0">
              <a:latin typeface="Times New Roman" pitchFamily="18" charset="0"/>
              <a:cs typeface="Times New Roman" pitchFamily="18" charset="0"/>
            </a:endParaRPr>
          </a:p>
          <a:p>
            <a:pPr algn="just">
              <a:lnSpc>
                <a:spcPct val="150000"/>
              </a:lnSpc>
            </a:pPr>
            <a:endParaRPr lang="uk-UA" sz="1350" dirty="0">
              <a:latin typeface="Times New Roman" pitchFamily="18" charset="0"/>
              <a:cs typeface="Times New Roman" pitchFamily="18" charset="0"/>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80696"/>
          </a:xfrm>
        </p:spPr>
        <p:txBody>
          <a:bodyPr>
            <a:normAutofit/>
          </a:bodyPr>
          <a:lstStyle/>
          <a:p>
            <a:pPr algn="ctr"/>
            <a:r>
              <a:rPr lang="ru-RU" sz="2400" dirty="0" smtClean="0"/>
              <a:t>М. </a:t>
            </a:r>
            <a:r>
              <a:rPr lang="ru-RU" sz="2400" dirty="0" err="1" smtClean="0"/>
              <a:t>проти</a:t>
            </a:r>
            <a:r>
              <a:rPr lang="ru-RU" sz="2400" dirty="0" smtClean="0"/>
              <a:t> </a:t>
            </a:r>
            <a:r>
              <a:rPr lang="ru-RU" sz="2400" dirty="0" err="1" smtClean="0"/>
              <a:t>Нідерландів</a:t>
            </a:r>
            <a:r>
              <a:rPr lang="ru-RU" sz="2400" dirty="0" smtClean="0"/>
              <a:t> (№ 2156/10)</a:t>
            </a:r>
            <a:br>
              <a:rPr lang="ru-RU" sz="2400" dirty="0" smtClean="0"/>
            </a:br>
            <a:r>
              <a:rPr lang="ru-RU" sz="2400" dirty="0" err="1" smtClean="0"/>
              <a:t>від</a:t>
            </a:r>
            <a:r>
              <a:rPr lang="ru-RU" sz="2400" dirty="0" smtClean="0"/>
              <a:t>  25 </a:t>
            </a:r>
            <a:r>
              <a:rPr lang="ru-RU" sz="2400" dirty="0" err="1" smtClean="0"/>
              <a:t>липня</a:t>
            </a:r>
            <a:r>
              <a:rPr lang="ru-RU" sz="2400" dirty="0" smtClean="0"/>
              <a:t> 2017 року</a:t>
            </a:r>
            <a:endParaRPr lang="uk-UA" sz="2400" dirty="0"/>
          </a:p>
        </p:txBody>
      </p:sp>
      <p:sp>
        <p:nvSpPr>
          <p:cNvPr id="3" name="Содержимое 2"/>
          <p:cNvSpPr>
            <a:spLocks noGrp="1"/>
          </p:cNvSpPr>
          <p:nvPr>
            <p:ph idx="1"/>
          </p:nvPr>
        </p:nvSpPr>
        <p:spPr/>
        <p:txBody>
          <a:bodyPr>
            <a:normAutofit fontScale="47500" lnSpcReduction="20000"/>
          </a:bodyPr>
          <a:lstStyle/>
          <a:p>
            <a:r>
              <a:rPr lang="uk-UA" dirty="0" smtClean="0"/>
              <a:t> </a:t>
            </a:r>
            <a:endParaRPr lang="ru-RU" dirty="0" smtClean="0"/>
          </a:p>
          <a:p>
            <a:r>
              <a:rPr lang="uk-UA" dirty="0" smtClean="0"/>
              <a:t>Заявник наголошував на порушенні його права на захист через те, що органи прокуратури не надали можливості його адвокату ознайомитися зі змістом відповідних документів, оскільки останні містили інформацію, що відноситься до секретної. </a:t>
            </a:r>
            <a:endParaRPr lang="ru-RU" dirty="0" smtClean="0"/>
          </a:p>
          <a:p>
            <a:r>
              <a:rPr lang="uk-UA" dirty="0" smtClean="0"/>
              <a:t>Суд зазначив, що відступ від основного правила дотримання конфіденційності контактів адвокат-клієнт можливий лише за виняткових обставин та за умови існування відповідних та достатніх гарантій проти зловживань. Процедура, за допомогою якої обвинувачення намагається оцінити важливість прихованої інформації для захисту та зважує її з інтересом суспільства в збереженні інформації, не може відповідати вимогам ст. 6 § 1. </a:t>
            </a:r>
            <a:endParaRPr lang="ru-RU" dirty="0" smtClean="0"/>
          </a:p>
          <a:p>
            <a:r>
              <a:rPr lang="uk-UA" dirty="0" smtClean="0"/>
              <a:t>Заявнику не було відмовлено в доступі до доказів обвинувачення: йому було наказано не розголошувати своєму адвокатові фактичну інформацію, яка повинна була використовуватися для його захисту. Не було жодного втручання в конфіденційність між заявником та його адвокатом. Не був проведений незалежний моніторинг інформації, яка передавалася між заявником та його адвокатом; навпаки, заявникові погрожували переслідуванням у судовому порядку, якщо б він надав адвокату секретну інформацію. Важливим було те, що спілкування між заявником та його захисником не було вільним та необмеженим щодо його змісту, як зазвичай вимагали вимоги справедливого судового розгляду. </a:t>
            </a:r>
            <a:endParaRPr lang="ru-RU" dirty="0" smtClean="0"/>
          </a:p>
          <a:p>
            <a:r>
              <a:rPr lang="uk-UA" dirty="0" smtClean="0"/>
              <a:t>Суд погодився з тим, що правила таємниці були застосовані в загальному значенні та не існувало принципової причини, чому вони не повинні були застосовуватися, коли працівників служби безпеки переслідували в судовому порядку за кримінальні злочини, пов’язані з їх роботою.</a:t>
            </a:r>
            <a:endParaRPr lang="ru-RU" dirty="0" smtClean="0"/>
          </a:p>
          <a:p>
            <a:r>
              <a:rPr lang="uk-UA" dirty="0" smtClean="0"/>
              <a:t>Суд прийшов до висновку про відсутність порушення стаття 41 Конвенції. Новий судовий розгляд або відновлення провадження в національному суді на вимогу заявника складало відповідне відшкодування; виявлення порушення складає достатньо справедливу сатисфакцію у зв’язку з моральною шкодою.</a:t>
            </a:r>
            <a:endParaRPr lang="ru-RU" dirty="0" smtClean="0"/>
          </a:p>
          <a:p>
            <a:endParaRPr lang="uk-UA"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996720"/>
          </a:xfrm>
        </p:spPr>
        <p:txBody>
          <a:bodyPr>
            <a:normAutofit/>
          </a:bodyPr>
          <a:lstStyle/>
          <a:p>
            <a:pPr algn="ctr"/>
            <a:r>
              <a:rPr lang="ru-RU" sz="2400" b="1" i="1" dirty="0" err="1" smtClean="0"/>
              <a:t>Niemietz</a:t>
            </a:r>
            <a:r>
              <a:rPr lang="ru-RU" sz="2400" b="1" i="1" dirty="0" smtClean="0"/>
              <a:t> </a:t>
            </a:r>
            <a:r>
              <a:rPr lang="ru-RU" sz="2400" b="1" i="1" dirty="0" err="1" smtClean="0"/>
              <a:t>проти</a:t>
            </a:r>
            <a:r>
              <a:rPr lang="ru-RU" sz="2400" b="1" i="1" dirty="0" smtClean="0"/>
              <a:t> </a:t>
            </a:r>
            <a:r>
              <a:rPr lang="ru-RU" sz="2400" b="1" i="1" dirty="0" err="1" smtClean="0"/>
              <a:t>Німеччини</a:t>
            </a:r>
            <a:r>
              <a:rPr lang="ru-RU" sz="2400" b="1" i="1" dirty="0" smtClean="0"/>
              <a:t> </a:t>
            </a:r>
            <a:br>
              <a:rPr lang="ru-RU" sz="2400" b="1" i="1" dirty="0" smtClean="0"/>
            </a:br>
            <a:r>
              <a:rPr lang="ru-RU" sz="2400" b="1" i="1" dirty="0" smtClean="0"/>
              <a:t>16 </a:t>
            </a:r>
            <a:r>
              <a:rPr lang="ru-RU" sz="2400" b="1" i="1" dirty="0" err="1" smtClean="0"/>
              <a:t>грудня</a:t>
            </a:r>
            <a:r>
              <a:rPr lang="ru-RU" sz="2400" b="1" i="1" dirty="0" smtClean="0"/>
              <a:t> 1992 року</a:t>
            </a:r>
            <a:endParaRPr lang="uk-UA" sz="2400" b="1" i="1" dirty="0"/>
          </a:p>
        </p:txBody>
      </p:sp>
      <p:sp>
        <p:nvSpPr>
          <p:cNvPr id="3" name="Содержимое 2"/>
          <p:cNvSpPr>
            <a:spLocks noGrp="1"/>
          </p:cNvSpPr>
          <p:nvPr>
            <p:ph idx="1"/>
          </p:nvPr>
        </p:nvSpPr>
        <p:spPr>
          <a:xfrm>
            <a:off x="457200" y="2060848"/>
            <a:ext cx="8229600" cy="4464496"/>
          </a:xfrm>
        </p:spPr>
        <p:txBody>
          <a:bodyPr>
            <a:normAutofit fontScale="92500"/>
          </a:bodyPr>
          <a:lstStyle/>
          <a:p>
            <a:pPr algn="just">
              <a:lnSpc>
                <a:spcPct val="150000"/>
              </a:lnSpc>
            </a:pPr>
            <a:r>
              <a:rPr lang="uk-UA" sz="1400" dirty="0" smtClean="0">
                <a:latin typeface="Times New Roman" pitchFamily="18" charset="0"/>
                <a:cs typeface="Times New Roman" pitchFamily="18" charset="0"/>
              </a:rPr>
              <a:t>Справа стосується обшуку офісу адвоката під час кримінальної справи за погрози на адресу судді. Заявник скаржився, що його право на повагу до його будинку та кореспонденції було порушено. Суд постановив, що було порушення статті 8 Конвенції, встановивши, що втручання, на яке скаржився заявник, не було пропорційним законній меті переслідування - а саме запобігання злочинності та захист прав інших осіб, що не можна вважати необхідним у демократичному суспільстві. Суд зазначив, що, хоча справді було відомо, що правопорушення, у зв'язку з яким здійснювався обшук, включало не лише образу, а й спробу чинити тиск на суддю, не може бути класифіковано не більше ніж другорядне, з іншого боку, ордер був складений у широкому розумінні.</a:t>
            </a:r>
            <a:endParaRPr lang="ru-RU" sz="1400" dirty="0" smtClean="0">
              <a:latin typeface="Times New Roman" pitchFamily="18" charset="0"/>
              <a:cs typeface="Times New Roman" pitchFamily="18" charset="0"/>
            </a:endParaRPr>
          </a:p>
          <a:p>
            <a:pPr algn="just">
              <a:lnSpc>
                <a:spcPct val="150000"/>
              </a:lnSpc>
            </a:pPr>
            <a:r>
              <a:rPr lang="uk-UA" sz="1400" dirty="0" smtClean="0">
                <a:latin typeface="Times New Roman" pitchFamily="18" charset="0"/>
                <a:cs typeface="Times New Roman" pitchFamily="18" charset="0"/>
              </a:rPr>
              <a:t>Суд встановив, що обшук в офісі заявника являє собою порушення його прав за статтею 8 Конвенції (пп. 33-34 рішення). Беручи до уваги природу фактично оглянутих матеріалів, обшук погрожував професійній таємниці в тій мірі, яка виявилася непропорційною в даних обставинах Посягання на професійну таємницю адвоката може мати наслідки для належного здійснення правосуддя і тим самим порушувати права, які гарантовані статтею 6 (право на справедливий суд) Конвенції. На додаток до цього, супровідний розголос міг негативно вплинути на професійну репутацію заявника в очах як його клієнтів. Так і громадськості загалом.</a:t>
            </a:r>
            <a:endParaRPr lang="ru-RU" sz="1400" dirty="0" smtClean="0">
              <a:latin typeface="Times New Roman" pitchFamily="18" charset="0"/>
              <a:cs typeface="Times New Roman" pitchFamily="18" charset="0"/>
            </a:endParaRPr>
          </a:p>
          <a:p>
            <a:pPr algn="just">
              <a:lnSpc>
                <a:spcPct val="150000"/>
              </a:lnSpc>
            </a:pPr>
            <a:endParaRPr lang="uk-UA" sz="1400" dirty="0">
              <a:latin typeface="Times New Roman" pitchFamily="18" charset="0"/>
              <a:cs typeface="Times New Roman" pitchFamily="18" charset="0"/>
            </a:endParaRP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924712"/>
          </a:xfrm>
        </p:spPr>
        <p:txBody>
          <a:bodyPr>
            <a:normAutofit/>
          </a:bodyPr>
          <a:lstStyle/>
          <a:p>
            <a:pPr algn="ctr"/>
            <a:r>
              <a:rPr lang="ru-RU" sz="2400" dirty="0" err="1" smtClean="0"/>
              <a:t>Тамозіус</a:t>
            </a:r>
            <a:r>
              <a:rPr lang="ru-RU" sz="2400" dirty="0" smtClean="0"/>
              <a:t> (</a:t>
            </a:r>
            <a:r>
              <a:rPr lang="ru-RU" sz="2400" dirty="0" err="1" smtClean="0"/>
              <a:t>Tamosius</a:t>
            </a:r>
            <a:r>
              <a:rPr lang="ru-RU" sz="2400" dirty="0" smtClean="0"/>
              <a:t>) </a:t>
            </a:r>
            <a:r>
              <a:rPr lang="ru-RU" sz="2400" dirty="0" err="1" smtClean="0"/>
              <a:t>проти</a:t>
            </a:r>
            <a:r>
              <a:rPr lang="ru-RU" sz="2400" dirty="0" smtClean="0"/>
              <a:t> </a:t>
            </a:r>
            <a:r>
              <a:rPr lang="ru-RU" sz="2400" dirty="0" err="1" smtClean="0"/>
              <a:t>Сполученого</a:t>
            </a:r>
            <a:r>
              <a:rPr lang="ru-RU" sz="2400" dirty="0" smtClean="0"/>
              <a:t> </a:t>
            </a:r>
            <a:r>
              <a:rPr lang="ru-RU" sz="2400" dirty="0" err="1" smtClean="0"/>
              <a:t>Королівства</a:t>
            </a:r>
            <a:r>
              <a:rPr lang="ru-RU" sz="2400" dirty="0" smtClean="0"/>
              <a:t> </a:t>
            </a:r>
            <a:br>
              <a:rPr lang="ru-RU" sz="2400" dirty="0" smtClean="0"/>
            </a:br>
            <a:r>
              <a:rPr lang="ru-RU" sz="2400" dirty="0" smtClean="0"/>
              <a:t>19 </a:t>
            </a:r>
            <a:r>
              <a:rPr lang="ru-RU" sz="2400" dirty="0" err="1" smtClean="0"/>
              <a:t>вересня</a:t>
            </a:r>
            <a:r>
              <a:rPr lang="ru-RU" sz="2400" dirty="0" smtClean="0"/>
              <a:t> 2002 року (</a:t>
            </a:r>
            <a:r>
              <a:rPr lang="ru-RU" sz="2400" dirty="0" err="1" smtClean="0"/>
              <a:t>ухвала</a:t>
            </a:r>
            <a:r>
              <a:rPr lang="ru-RU" sz="2400" dirty="0" smtClean="0"/>
              <a:t> про </a:t>
            </a:r>
            <a:r>
              <a:rPr lang="ru-RU" sz="2400" dirty="0" err="1" smtClean="0"/>
              <a:t>прийнятність</a:t>
            </a:r>
            <a:r>
              <a:rPr lang="ru-RU" sz="2400" dirty="0" smtClean="0"/>
              <a:t>) </a:t>
            </a:r>
            <a:endParaRPr lang="uk-UA" sz="2400" dirty="0"/>
          </a:p>
        </p:txBody>
      </p:sp>
      <p:sp>
        <p:nvSpPr>
          <p:cNvPr id="3" name="Содержимое 2"/>
          <p:cNvSpPr>
            <a:spLocks noGrp="1"/>
          </p:cNvSpPr>
          <p:nvPr>
            <p:ph idx="1"/>
          </p:nvPr>
        </p:nvSpPr>
        <p:spPr>
          <a:xfrm>
            <a:off x="457200" y="1935480"/>
            <a:ext cx="8229600" cy="4517856"/>
          </a:xfrm>
        </p:spPr>
        <p:txBody>
          <a:bodyPr>
            <a:normAutofit lnSpcReduction="10000"/>
          </a:bodyPr>
          <a:lstStyle/>
          <a:p>
            <a:pPr algn="just">
              <a:lnSpc>
                <a:spcPct val="150000"/>
              </a:lnSpc>
            </a:pPr>
            <a:r>
              <a:rPr lang="uk-UA" sz="1400" dirty="0" smtClean="0">
                <a:latin typeface="Times New Roman" pitchFamily="18" charset="0"/>
                <a:cs typeface="Times New Roman" pitchFamily="18" charset="0"/>
              </a:rPr>
              <a:t>Справа стосується обшуку офісу адвоката та вилучення матеріалів у контексті розслідування щодо податкового шахрайства щодо деяких його клієнтів. Заявник стверджував, що питання про видачу та виконання ордерів порушує його право на повагу до свого приватного життя та його кореспонденцію. Він стверджував, що законодавче визначення адвокатської таємниці було занадто вузьким. Суд визнав заяву неприйнятною за статтею 8 Конвенції як явно необґрунтовану, виходячи з того, що обшук у цій справі не був непропорційним до законних цілей, а саме запобігання злочинам та заворушенням, так само як економічний добробуту країни, і що до процедури застосовувалися адекватні гарантії. Зокрема, було зазначено, що обшук здійснювався за дорученням, виданим суддею, та під наглядом адвоката, завдання якого полягало у визначенні документів, які підлягали адвокатській таємниці, і їх не слід вилучати. Крім того, беручи до уваги визначення пільг у внутрішньому законодавстві, Суд вважає, що заборона на виїмку документів, що охоплюються адвокатською таємницею, забезпечує конкретну гарантію проти втручання у адвокатську таємницю та здійснення правосуддя з урахуванням того, що виїмка таких документів була доступна для юридичного оскарження та можливого відшкодування збитків.</a:t>
            </a:r>
            <a:endParaRPr lang="uk-UA" sz="1400" dirty="0">
              <a:latin typeface="Times New Roman" pitchFamily="18" charset="0"/>
              <a:cs typeface="Times New Roman" pitchFamily="18" charset="0"/>
            </a:endParaRP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082384"/>
          </a:xfrm>
        </p:spPr>
        <p:txBody>
          <a:bodyPr>
            <a:normAutofit/>
          </a:bodyPr>
          <a:lstStyle/>
          <a:p>
            <a:pPr algn="ctr"/>
            <a:r>
              <a:rPr lang="ru-RU" sz="2400" dirty="0" err="1" smtClean="0"/>
              <a:t>Петрі</a:t>
            </a:r>
            <a:r>
              <a:rPr lang="ru-RU" sz="2400" dirty="0" smtClean="0"/>
              <a:t> </a:t>
            </a:r>
            <a:r>
              <a:rPr lang="ru-RU" sz="2400" dirty="0" err="1" smtClean="0"/>
              <a:t>Саллінен</a:t>
            </a:r>
            <a:r>
              <a:rPr lang="ru-RU" sz="2400" dirty="0" smtClean="0"/>
              <a:t> (</a:t>
            </a:r>
            <a:r>
              <a:rPr lang="de-DE" sz="2400" dirty="0" smtClean="0"/>
              <a:t>Petri SALLINEN) </a:t>
            </a:r>
            <a:r>
              <a:rPr lang="ru-RU" sz="2400" dirty="0" smtClean="0"/>
              <a:t>та </a:t>
            </a:r>
            <a:r>
              <a:rPr lang="ru-RU" sz="2400" dirty="0" err="1" smtClean="0"/>
              <a:t>інші</a:t>
            </a:r>
            <a:r>
              <a:rPr lang="ru-RU" sz="2400" dirty="0" smtClean="0"/>
              <a:t> </a:t>
            </a:r>
            <a:r>
              <a:rPr lang="ru-RU" sz="2400" dirty="0" err="1" smtClean="0"/>
              <a:t>проти</a:t>
            </a:r>
            <a:r>
              <a:rPr lang="ru-RU" sz="2400" dirty="0" smtClean="0"/>
              <a:t> </a:t>
            </a:r>
            <a:r>
              <a:rPr lang="ru-RU" sz="2400" dirty="0" err="1" smtClean="0"/>
              <a:t>Фінляндії</a:t>
            </a:r>
            <a:r>
              <a:rPr lang="ru-RU" sz="2400" dirty="0" smtClean="0"/>
              <a:t/>
            </a:r>
            <a:br>
              <a:rPr lang="ru-RU" sz="2400" dirty="0" smtClean="0"/>
            </a:br>
            <a:r>
              <a:rPr lang="ru-RU" sz="2400" dirty="0" smtClean="0"/>
              <a:t> 27 </a:t>
            </a:r>
            <a:r>
              <a:rPr lang="ru-RU" sz="2400" dirty="0" err="1" smtClean="0"/>
              <a:t>вересня</a:t>
            </a:r>
            <a:r>
              <a:rPr lang="ru-RU" sz="2400" dirty="0" smtClean="0"/>
              <a:t> 2005 року</a:t>
            </a:r>
            <a:endParaRPr lang="uk-UA" sz="2400" dirty="0"/>
          </a:p>
        </p:txBody>
      </p:sp>
      <p:sp>
        <p:nvSpPr>
          <p:cNvPr id="3" name="Содержимое 2"/>
          <p:cNvSpPr>
            <a:spLocks noGrp="1"/>
          </p:cNvSpPr>
          <p:nvPr>
            <p:ph idx="1"/>
          </p:nvPr>
        </p:nvSpPr>
        <p:spPr>
          <a:xfrm>
            <a:off x="457200" y="2348880"/>
            <a:ext cx="8229600" cy="3975720"/>
          </a:xfrm>
        </p:spPr>
        <p:txBody>
          <a:bodyPr>
            <a:normAutofit/>
          </a:bodyPr>
          <a:lstStyle/>
          <a:p>
            <a:pPr algn="just">
              <a:lnSpc>
                <a:spcPct val="150000"/>
              </a:lnSpc>
            </a:pPr>
            <a:r>
              <a:rPr lang="uk-UA" sz="1400" dirty="0" smtClean="0"/>
              <a:t>Справа стосується обшуку приміщення адвоката та вилучення певних матеріалів. Поліція зберігала копію одного із його жорстких дисків, на якому містилися особисті дані про трьох його клієнтів у відповідний час, які також були заявниками в Суді. Суд постановив, що було порушення статті 8 Конвенції, в якому визнано, що втручання, на яке скаржаться, не було відповідно до закону. У зв'язку з цим він, зокрема, розглянув питання про те, що законодавство Фінляндії не забезпечило належних правових гарантій, оскільки не було чітко визначено обставин, за яких адвокатська таємниця могла бути піддана обшуку та виїмці.</a:t>
            </a:r>
            <a:endParaRPr lang="uk-UA" sz="1400"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08688"/>
          </a:xfrm>
        </p:spPr>
        <p:txBody>
          <a:bodyPr>
            <a:normAutofit fontScale="90000"/>
          </a:bodyPr>
          <a:lstStyle/>
          <a:p>
            <a:pPr algn="ctr"/>
            <a:r>
              <a:rPr lang="ru-RU" sz="2400" dirty="0" err="1" smtClean="0"/>
              <a:t>Смірнов</a:t>
            </a:r>
            <a:r>
              <a:rPr lang="ru-RU" sz="2400" dirty="0" smtClean="0"/>
              <a:t> </a:t>
            </a:r>
            <a:r>
              <a:rPr lang="ru-RU" sz="2400" dirty="0" err="1" smtClean="0"/>
              <a:t>проти</a:t>
            </a:r>
            <a:r>
              <a:rPr lang="ru-RU" sz="2400" dirty="0" smtClean="0"/>
              <a:t> </a:t>
            </a:r>
            <a:r>
              <a:rPr lang="ru-RU" sz="2400" dirty="0" err="1" smtClean="0"/>
              <a:t>Росії</a:t>
            </a:r>
            <a:r>
              <a:rPr lang="ru-RU" sz="2400" dirty="0" smtClean="0"/>
              <a:t/>
            </a:r>
            <a:br>
              <a:rPr lang="ru-RU" sz="2400" dirty="0" smtClean="0"/>
            </a:br>
            <a:r>
              <a:rPr lang="ru-RU" sz="2400" dirty="0" smtClean="0"/>
              <a:t> 7 </a:t>
            </a:r>
            <a:r>
              <a:rPr lang="ru-RU" sz="2400" dirty="0" err="1" smtClean="0"/>
              <a:t>червня</a:t>
            </a:r>
            <a:r>
              <a:rPr lang="ru-RU" sz="2400" dirty="0" smtClean="0"/>
              <a:t> 2007 року</a:t>
            </a:r>
            <a:endParaRPr lang="uk-UA" sz="2400" dirty="0"/>
          </a:p>
        </p:txBody>
      </p:sp>
      <p:sp>
        <p:nvSpPr>
          <p:cNvPr id="3" name="Содержимое 2"/>
          <p:cNvSpPr>
            <a:spLocks noGrp="1"/>
          </p:cNvSpPr>
          <p:nvPr>
            <p:ph idx="1"/>
          </p:nvPr>
        </p:nvSpPr>
        <p:spPr>
          <a:xfrm>
            <a:off x="457200" y="1556792"/>
            <a:ext cx="8363272" cy="5040560"/>
          </a:xfrm>
        </p:spPr>
        <p:txBody>
          <a:bodyPr>
            <a:noAutofit/>
          </a:bodyPr>
          <a:lstStyle/>
          <a:p>
            <a:pPr algn="just">
              <a:lnSpc>
                <a:spcPct val="170000"/>
              </a:lnSpc>
            </a:pPr>
            <a:r>
              <a:rPr lang="uk-UA" sz="1200" dirty="0" smtClean="0">
                <a:latin typeface="Times New Roman" pitchFamily="18" charset="0"/>
                <a:cs typeface="Times New Roman" pitchFamily="18" charset="0"/>
              </a:rPr>
              <a:t>Заявник є юристом. У його квартирі було проведено обшук, в ході даного обшуку вилучені ряд документів і центральний блок його комп'ютера. Вони були долучені в якості «речових доказів» по кримінальній справі, в рамках якого заявник діяв як представник відповідача. Заявник подав скаргу до суду, в якій заявив про порушення прав його клієнта на захист в результаті такого вилучення. Суд скаргу відхилив, пославшись на те, що обшук в його квартирі був обґрунтований, і процедура обшуку порушено не було, а також що наказ про вилучення предметів не підлягав розгляду в судовому порядку. Заявник також подав цивільно-правову скаргу про відшкодування шкоди, яка на цей момент розглянута не була. Заявнику були повернуті записна книжка і деякі документи, крім комп'ютера.</a:t>
            </a:r>
            <a:endParaRPr lang="ru-RU" sz="1200" dirty="0" smtClean="0">
              <a:latin typeface="Times New Roman" pitchFamily="18" charset="0"/>
              <a:cs typeface="Times New Roman" pitchFamily="18" charset="0"/>
            </a:endParaRPr>
          </a:p>
          <a:p>
            <a:pPr algn="just">
              <a:lnSpc>
                <a:spcPct val="170000"/>
              </a:lnSpc>
            </a:pPr>
            <a:r>
              <a:rPr lang="uk-UA" sz="1200" dirty="0" smtClean="0">
                <a:latin typeface="Times New Roman" pitchFamily="18" charset="0"/>
                <a:cs typeface="Times New Roman" pitchFamily="18" charset="0"/>
              </a:rPr>
              <a:t>Обшук в квартирі заявника був законним втручанням у здійснення його прав щодо його житла, яке переслідувало законні цілі забезпечення інтересів громадської безпеки, запобігання злочину та захисту прав і свобод інших осіб. Оскільки сам заявник не перебував під підозрою в скоєнні кримінального злочину, обшук був проведений без достатніх і відповідних підстав або гарантій захисту від втручання в професійну таємницю, і наказ мав виключно широкі формулювання, що дало міліції свободу самостійно визначати, що підлягає вилученню. У наказі про проведення обшуку була відсутня інформація про проведене розслідування, цілі обшуку або підстави, чому обшук в квартирі заявника дозволить отримати будь-які докази вчинення злочину.</a:t>
            </a:r>
            <a:endParaRPr lang="ru-RU" sz="1200" dirty="0" smtClean="0">
              <a:latin typeface="Times New Roman" pitchFamily="18" charset="0"/>
              <a:cs typeface="Times New Roman" pitchFamily="18" charset="0"/>
            </a:endParaRPr>
          </a:p>
          <a:p>
            <a:pPr algn="just">
              <a:lnSpc>
                <a:spcPct val="170000"/>
              </a:lnSpc>
            </a:pPr>
            <a:r>
              <a:rPr lang="uk-UA" sz="1200" dirty="0" smtClean="0">
                <a:latin typeface="Times New Roman" pitchFamily="18" charset="0"/>
                <a:cs typeface="Times New Roman" pitchFamily="18" charset="0"/>
              </a:rPr>
              <a:t>Суд визнав порушення (прийнято одноголосно). Стаття 13 в сукупності зі статтею 1 Протоколу № 1 Конвенції. </a:t>
            </a:r>
            <a:endParaRPr lang="uk-UA" sz="1200" dirty="0">
              <a:latin typeface="Times New Roman" pitchFamily="18" charset="0"/>
              <a:cs typeface="Times New Roman" pitchFamily="18" charset="0"/>
            </a:endParaRP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080120"/>
          </a:xfrm>
        </p:spPr>
        <p:txBody>
          <a:bodyPr>
            <a:normAutofit/>
          </a:bodyPr>
          <a:lstStyle/>
          <a:p>
            <a:pPr algn="ctr"/>
            <a:r>
              <a:rPr lang="ru-RU" sz="2400" b="1" i="1" dirty="0" err="1" smtClean="0"/>
              <a:t>Ілля</a:t>
            </a:r>
            <a:r>
              <a:rPr lang="ru-RU" sz="2400" b="1" i="1" dirty="0" smtClean="0"/>
              <a:t> Стефанов ( </a:t>
            </a:r>
            <a:r>
              <a:rPr lang="de-DE" sz="2400" b="1" i="1" dirty="0" smtClean="0"/>
              <a:t>Iliya </a:t>
            </a:r>
            <a:r>
              <a:rPr lang="de-DE" sz="2400" b="1" i="1" dirty="0" err="1" smtClean="0"/>
              <a:t>Stefanov</a:t>
            </a:r>
            <a:r>
              <a:rPr lang="de-DE" sz="2400" b="1" i="1" dirty="0" smtClean="0"/>
              <a:t>) </a:t>
            </a:r>
            <a:r>
              <a:rPr lang="ru-RU" sz="2400" b="1" i="1" dirty="0" err="1" smtClean="0"/>
              <a:t>проти</a:t>
            </a:r>
            <a:r>
              <a:rPr lang="ru-RU" sz="2400" b="1" i="1" dirty="0" smtClean="0"/>
              <a:t> </a:t>
            </a:r>
            <a:r>
              <a:rPr lang="ru-RU" sz="2400" b="1" i="1" dirty="0" err="1" smtClean="0"/>
              <a:t>Болгарії</a:t>
            </a:r>
            <a:r>
              <a:rPr lang="ru-RU" sz="2400" b="1" i="1" dirty="0" smtClean="0"/>
              <a:t> </a:t>
            </a:r>
            <a:br>
              <a:rPr lang="ru-RU" sz="2400" b="1" i="1" dirty="0" smtClean="0"/>
            </a:br>
            <a:r>
              <a:rPr lang="ru-RU" sz="2400" b="1" i="1" dirty="0" smtClean="0"/>
              <a:t>22 </a:t>
            </a:r>
            <a:r>
              <a:rPr lang="ru-RU" sz="2400" b="1" i="1" dirty="0" err="1" smtClean="0"/>
              <a:t>травня</a:t>
            </a:r>
            <a:r>
              <a:rPr lang="ru-RU" sz="2400" b="1" i="1" dirty="0" smtClean="0"/>
              <a:t> 2008 року </a:t>
            </a:r>
            <a:endParaRPr lang="uk-UA" sz="2400" b="1" i="1" dirty="0"/>
          </a:p>
        </p:txBody>
      </p:sp>
      <p:sp>
        <p:nvSpPr>
          <p:cNvPr id="3" name="Содержимое 2"/>
          <p:cNvSpPr>
            <a:spLocks noGrp="1"/>
          </p:cNvSpPr>
          <p:nvPr>
            <p:ph idx="1"/>
          </p:nvPr>
        </p:nvSpPr>
        <p:spPr>
          <a:xfrm>
            <a:off x="457200" y="2060848"/>
            <a:ext cx="8229600" cy="4464496"/>
          </a:xfrm>
        </p:spPr>
        <p:txBody>
          <a:bodyPr>
            <a:noAutofit/>
          </a:bodyPr>
          <a:lstStyle/>
          <a:p>
            <a:pPr algn="just">
              <a:lnSpc>
                <a:spcPct val="170000"/>
              </a:lnSpc>
            </a:pPr>
            <a:r>
              <a:rPr lang="uk-UA" sz="1350" dirty="0" smtClean="0">
                <a:latin typeface="Times New Roman" pitchFamily="18" charset="0"/>
                <a:cs typeface="Times New Roman" pitchFamily="18" charset="0"/>
              </a:rPr>
              <a:t>Справа стосується проведення обшуку в офісі заявника, адвоката, у присутності двох сусідів. Вони вилучили комп'ютер заявника та всі його гнучкі диски. Розслідування пізніше було припинено, і було видано розпорядження про повернення вилучених речей. Заявник скаржився, зокрема, на незаконність цього обшуку та вилучення. Суд постановив, що було порушено статтю 8 Конвенції, коли було встановлено, що обшук порушив професійну таємницю заявника в тій мірі, яка була непропорційною за цих обставин. Суд зазначив, що ордер на обшук був зумовлений обґрунтованою підозрою та наданий після заяв, зроблених кількома свідками, однак ордер був складений з надто широкими термінами та дозволив поліції протягом двох місяців тримати комп'ютер заявника, а також всі його гнучкі диски, в яких міститься інформація, що охоплюється професійною таємницею адвокатів. </a:t>
            </a:r>
          </a:p>
          <a:p>
            <a:pPr algn="just">
              <a:lnSpc>
                <a:spcPct val="170000"/>
              </a:lnSpc>
            </a:pPr>
            <a:r>
              <a:rPr lang="uk-UA" sz="1350" dirty="0" smtClean="0">
                <a:latin typeface="Times New Roman" pitchFamily="18" charset="0"/>
                <a:cs typeface="Times New Roman" pitchFamily="18" charset="0"/>
              </a:rPr>
              <a:t>Оскільки в рамках болгарського законодавства не існувало жодної процедури для того, щоб заявник заперечив законність такого обшуку та арешту або отримав відшкодування, Суд також визнав, що було порушення статті 13 (право на ефективний засіб юридичного захисту) Конвенції.</a:t>
            </a:r>
            <a:endParaRPr lang="uk-UA" sz="1350" dirty="0">
              <a:latin typeface="Times New Roman" pitchFamily="18" charset="0"/>
              <a:cs typeface="Times New Roman" pitchFamily="18" charset="0"/>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792088"/>
          </a:xfrm>
        </p:spPr>
        <p:txBody>
          <a:bodyPr>
            <a:normAutofit/>
          </a:bodyPr>
          <a:lstStyle/>
          <a:p>
            <a:pPr algn="ctr"/>
            <a:r>
              <a:rPr lang="uk-UA" sz="2400" b="1" i="1" dirty="0" smtClean="0"/>
              <a:t>Андре та інший проти Франції  24 липня 2008 року</a:t>
            </a:r>
            <a:r>
              <a:rPr lang="ru-RU" sz="2400" b="1" i="1" dirty="0" smtClean="0"/>
              <a:t/>
            </a:r>
            <a:br>
              <a:rPr lang="ru-RU" sz="2400" b="1" i="1" dirty="0" smtClean="0"/>
            </a:br>
            <a:endParaRPr lang="uk-UA" sz="2400" b="1" i="1" dirty="0"/>
          </a:p>
        </p:txBody>
      </p:sp>
      <p:sp>
        <p:nvSpPr>
          <p:cNvPr id="3" name="Содержимое 2"/>
          <p:cNvSpPr>
            <a:spLocks noGrp="1"/>
          </p:cNvSpPr>
          <p:nvPr>
            <p:ph idx="1"/>
          </p:nvPr>
        </p:nvSpPr>
        <p:spPr>
          <a:xfrm>
            <a:off x="179512" y="1196752"/>
            <a:ext cx="8784976" cy="5400600"/>
          </a:xfrm>
        </p:spPr>
        <p:txBody>
          <a:bodyPr>
            <a:noAutofit/>
          </a:bodyPr>
          <a:lstStyle/>
          <a:p>
            <a:pPr algn="just"/>
            <a:r>
              <a:rPr lang="uk-UA" sz="1400" dirty="0" smtClean="0">
                <a:latin typeface="Times New Roman" pitchFamily="18" charset="0"/>
                <a:cs typeface="Times New Roman" pitchFamily="18" charset="0"/>
              </a:rPr>
              <a:t> Справа стосується проведення обшуку податковими органами в приміщенні адвоката з метою отримання доказів проти компанії-клієнта цих адвокатів, яка підозрювалася в ухиленні від податків.</a:t>
            </a:r>
            <a:r>
              <a:rPr lang="ru-RU" sz="1400" dirty="0" smtClean="0">
                <a:latin typeface="Times New Roman" pitchFamily="18" charset="0"/>
                <a:cs typeface="Times New Roman" pitchFamily="18" charset="0"/>
              </a:rPr>
              <a:t> </a:t>
            </a:r>
            <a:r>
              <a:rPr lang="uk-UA" sz="1400" dirty="0" smtClean="0">
                <a:latin typeface="Times New Roman" pitchFamily="18" charset="0"/>
                <a:cs typeface="Times New Roman" pitchFamily="18" charset="0"/>
              </a:rPr>
              <a:t>Обшук був проведений в офісах заявників, і вилучення предметів представляло собою замах на їх право на повагу житла, 66 документів, включаючи рукописні замітки і документ з рукописним коментарем, складеним першим заявником, щодо яких президент адвокатської асоціації прямо вказав на те, що вони є особистими документами адвоката і як такі абсолютно конфіденційні і не можуть бути вилучені. Це втручання було передбачено законом і переслідувало законну мету, а саме, запобігання заворушенням чи злочинам. Однак обшуки і виїмки в адвокатському офісі, безсумнівно, зачіпають професійну таємницю довірчих відносин між адвокатом і його клієнтом, яка витікала з права клієнта не свідчити проти себе.</a:t>
            </a:r>
            <a:endParaRPr lang="ru-RU" sz="1400" dirty="0" smtClean="0">
              <a:latin typeface="Times New Roman" pitchFamily="18" charset="0"/>
              <a:cs typeface="Times New Roman" pitchFamily="18" charset="0"/>
            </a:endParaRPr>
          </a:p>
          <a:p>
            <a:pPr algn="just"/>
            <a:r>
              <a:rPr lang="uk-UA" sz="1400" dirty="0" smtClean="0">
                <a:latin typeface="Times New Roman" pitchFamily="18" charset="0"/>
                <a:cs typeface="Times New Roman" pitchFamily="18" charset="0"/>
              </a:rPr>
              <a:t>Заявник виступив із запереченнями щодо проведення обшуку і висловив ряд зауважень, які були включені в протокол обшуку. Йому було вручено копії протоколу обшуку і вилучених документів. Заявники подали скаргу, посилаючись на професійну таємницю і права захисту і стверджуючи, що передані клієнтом адвокату документи і листування між ними не можуть бути вилучені, якщо влада не мають на меті отримання доказів причетності адвоката до вказаних злочинів. Вони також заперечували проти відсутності в постанові про обшук прямої вказівки на те, що участь президента адвокатської асоціації або його представника в обшуку є обов'язковим.</a:t>
            </a:r>
            <a:endParaRPr lang="ru-RU" sz="1400" dirty="0" smtClean="0">
              <a:latin typeface="Times New Roman" pitchFamily="18" charset="0"/>
              <a:cs typeface="Times New Roman" pitchFamily="18" charset="0"/>
            </a:endParaRPr>
          </a:p>
          <a:p>
            <a:pPr algn="just"/>
            <a:r>
              <a:rPr lang="uk-UA" sz="1400" dirty="0" smtClean="0">
                <a:latin typeface="Times New Roman" pitchFamily="18" charset="0"/>
                <a:cs typeface="Times New Roman" pitchFamily="18" charset="0"/>
              </a:rPr>
              <a:t>Заявники ніколи не обвинувачувалися і не підозрювали в скоєнні злочинів або в співучасті в шахрайстві, скоєному компанією-клієнтом. Отже, влада провела обшук у заявників виключно тому, що зіткнулися з труднощами в проведенні податкової перевірки, в розрахунку на виявлення бухгалтерських, правових або управлінських документів, які могли підтвердити їх підозри в тому, що компанія ухиляється від сплати податків. </a:t>
            </a:r>
            <a:endParaRPr lang="ru-RU" sz="1400" dirty="0" smtClean="0">
              <a:latin typeface="Times New Roman" pitchFamily="18" charset="0"/>
              <a:cs typeface="Times New Roman" pitchFamily="18" charset="0"/>
            </a:endParaRPr>
          </a:p>
          <a:p>
            <a:pPr algn="just"/>
            <a:r>
              <a:rPr lang="uk-UA" sz="1400" dirty="0" smtClean="0">
                <a:latin typeface="Times New Roman" pitchFamily="18" charset="0"/>
                <a:cs typeface="Times New Roman" pitchFamily="18" charset="0"/>
              </a:rPr>
              <a:t>Проведений в приміщенні заявників обшук і вилучення документів були сумірні законній меті. Суд визнав порушення (прийнято одноголосно). Стаття 41 Конвенції. Компенсація моральної шкоди в розмірі 5 000 євро</a:t>
            </a:r>
            <a:endParaRPr lang="ru-RU" sz="1400" dirty="0" smtClean="0">
              <a:latin typeface="Times New Roman" pitchFamily="18" charset="0"/>
              <a:cs typeface="Times New Roman" pitchFamily="18" charset="0"/>
            </a:endParaRPr>
          </a:p>
          <a:p>
            <a:pPr algn="just"/>
            <a:endParaRPr lang="uk-UA" sz="1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12968" cy="6408712"/>
          </a:xfrm>
        </p:spPr>
        <p:txBody>
          <a:bodyPr>
            <a:normAutofit fontScale="77500" lnSpcReduction="20000"/>
          </a:bodyPr>
          <a:lstStyle/>
          <a:p>
            <a:pPr marL="0" indent="0" algn="just">
              <a:buNone/>
            </a:pPr>
            <a:r>
              <a:rPr lang="ru-RU" dirty="0"/>
              <a:t>24.  </a:t>
            </a:r>
            <a:r>
              <a:rPr lang="ru-RU" dirty="0" err="1"/>
              <a:t>Розглядаючи</a:t>
            </a:r>
            <a:r>
              <a:rPr lang="ru-RU" dirty="0"/>
              <a:t> </a:t>
            </a:r>
            <a:r>
              <a:rPr lang="ru-RU" dirty="0" err="1"/>
              <a:t>здійснення</a:t>
            </a:r>
            <a:r>
              <a:rPr lang="ru-RU" dirty="0"/>
              <a:t> </a:t>
            </a:r>
            <a:r>
              <a:rPr lang="ru-RU" dirty="0" err="1"/>
              <a:t>цієї</a:t>
            </a:r>
            <a:r>
              <a:rPr lang="ru-RU" dirty="0"/>
              <a:t> </a:t>
            </a:r>
            <a:r>
              <a:rPr lang="ru-RU" dirty="0" err="1"/>
              <a:t>гарантії</a:t>
            </a:r>
            <a:r>
              <a:rPr lang="ru-RU" dirty="0"/>
              <a:t> у </a:t>
            </a:r>
            <a:r>
              <a:rPr lang="ru-RU" dirty="0" err="1"/>
              <a:t>контексті</a:t>
            </a:r>
            <a:r>
              <a:rPr lang="ru-RU" dirty="0"/>
              <a:t> </a:t>
            </a:r>
            <a:r>
              <a:rPr lang="ru-RU" dirty="0" err="1"/>
              <a:t>експертних</a:t>
            </a:r>
            <a:r>
              <a:rPr lang="ru-RU" dirty="0"/>
              <a:t> </a:t>
            </a:r>
            <a:r>
              <a:rPr lang="ru-RU" dirty="0" err="1"/>
              <a:t>висновків</a:t>
            </a:r>
            <a:r>
              <a:rPr lang="ru-RU" dirty="0" smtClean="0"/>
              <a:t>, ЄСПЛ </a:t>
            </a:r>
            <a:r>
              <a:rPr lang="ru-RU" dirty="0" err="1" smtClean="0"/>
              <a:t>випрацював</a:t>
            </a:r>
            <a:r>
              <a:rPr lang="ru-RU" dirty="0" smtClean="0"/>
              <a:t> </a:t>
            </a:r>
            <a:r>
              <a:rPr lang="ru-RU" dirty="0" err="1"/>
              <a:t>послідовну</a:t>
            </a:r>
            <a:r>
              <a:rPr lang="ru-RU" dirty="0"/>
              <a:t> практику.</a:t>
            </a:r>
          </a:p>
          <a:p>
            <a:pPr marL="0" indent="0" algn="just">
              <a:buNone/>
            </a:pPr>
            <a:r>
              <a:rPr lang="ru-RU" dirty="0"/>
              <a:t>25.  </a:t>
            </a:r>
            <a:r>
              <a:rPr lang="ru-RU" dirty="0" err="1"/>
              <a:t>Зокрема</a:t>
            </a:r>
            <a:r>
              <a:rPr lang="ru-RU" dirty="0"/>
              <a:t> ЄСПЛ </a:t>
            </a:r>
            <a:r>
              <a:rPr lang="ru-RU" dirty="0" err="1"/>
              <a:t>зазначав</a:t>
            </a:r>
            <a:r>
              <a:rPr lang="ru-RU" dirty="0"/>
              <a:t>, </a:t>
            </a:r>
            <a:r>
              <a:rPr lang="ru-RU" dirty="0" err="1"/>
              <a:t>що</a:t>
            </a:r>
            <a:r>
              <a:rPr lang="ru-RU" dirty="0"/>
              <a:t> </a:t>
            </a:r>
            <a:r>
              <a:rPr lang="ru-RU" dirty="0" err="1"/>
              <a:t>зазвичай</a:t>
            </a:r>
            <a:r>
              <a:rPr lang="ru-RU" dirty="0"/>
              <a:t> не є </a:t>
            </a:r>
            <a:r>
              <a:rPr lang="ru-RU" dirty="0" err="1"/>
              <a:t>завданням</a:t>
            </a:r>
            <a:r>
              <a:rPr lang="ru-RU" dirty="0"/>
              <a:t> ЄСПЛ </a:t>
            </a:r>
            <a:r>
              <a:rPr lang="ru-RU" dirty="0" err="1"/>
              <a:t>визначати</a:t>
            </a:r>
            <a:r>
              <a:rPr lang="ru-RU" dirty="0"/>
              <a:t>, </a:t>
            </a:r>
            <a:r>
              <a:rPr lang="ru-RU" dirty="0" err="1"/>
              <a:t>чи</a:t>
            </a:r>
            <a:r>
              <a:rPr lang="ru-RU" dirty="0"/>
              <a:t> є </a:t>
            </a:r>
            <a:r>
              <a:rPr lang="ru-RU" dirty="0" err="1"/>
              <a:t>певний</a:t>
            </a:r>
            <a:r>
              <a:rPr lang="ru-RU" dirty="0"/>
              <a:t> </a:t>
            </a:r>
            <a:r>
              <a:rPr lang="ru-RU" dirty="0" err="1"/>
              <a:t>експертний</a:t>
            </a:r>
            <a:r>
              <a:rPr lang="ru-RU" dirty="0"/>
              <a:t> </a:t>
            </a:r>
            <a:r>
              <a:rPr lang="ru-RU" dirty="0" err="1"/>
              <a:t>висновок</a:t>
            </a:r>
            <a:r>
              <a:rPr lang="ru-RU" dirty="0"/>
              <a:t>, </a:t>
            </a:r>
            <a:r>
              <a:rPr lang="ru-RU" dirty="0" err="1"/>
              <a:t>наданий</a:t>
            </a:r>
            <a:r>
              <a:rPr lang="ru-RU" dirty="0"/>
              <a:t> суду, </a:t>
            </a:r>
            <a:r>
              <a:rPr lang="ru-RU" dirty="0" err="1"/>
              <a:t>достовірний</a:t>
            </a:r>
            <a:r>
              <a:rPr lang="ru-RU" dirty="0"/>
              <a:t>. За </a:t>
            </a:r>
            <a:r>
              <a:rPr lang="ru-RU" dirty="0" err="1"/>
              <a:t>певним</a:t>
            </a:r>
            <a:r>
              <a:rPr lang="ru-RU" dirty="0"/>
              <a:t> </a:t>
            </a:r>
            <a:r>
              <a:rPr lang="ru-RU" dirty="0" err="1"/>
              <a:t>виключеннями</a:t>
            </a:r>
            <a:r>
              <a:rPr lang="ru-RU" dirty="0"/>
              <a:t>, </a:t>
            </a:r>
            <a:r>
              <a:rPr lang="ru-RU" dirty="0" err="1"/>
              <a:t>загальне</a:t>
            </a:r>
            <a:r>
              <a:rPr lang="ru-RU" dirty="0"/>
              <a:t> правило  </a:t>
            </a:r>
            <a:r>
              <a:rPr lang="ru-RU" dirty="0" err="1"/>
              <a:t>полягає</a:t>
            </a:r>
            <a:r>
              <a:rPr lang="ru-RU" dirty="0"/>
              <a:t> у тому, </a:t>
            </a:r>
            <a:r>
              <a:rPr lang="ru-RU" dirty="0" err="1"/>
              <a:t>що</a:t>
            </a:r>
            <a:r>
              <a:rPr lang="ru-RU" dirty="0"/>
              <a:t> </a:t>
            </a:r>
            <a:r>
              <a:rPr lang="ru-RU" dirty="0" err="1"/>
              <a:t>національний</a:t>
            </a:r>
            <a:r>
              <a:rPr lang="ru-RU" dirty="0"/>
              <a:t> </a:t>
            </a:r>
            <a:r>
              <a:rPr lang="ru-RU" dirty="0" err="1"/>
              <a:t>суддя</a:t>
            </a:r>
            <a:r>
              <a:rPr lang="ru-RU" dirty="0"/>
              <a:t> </a:t>
            </a:r>
            <a:r>
              <a:rPr lang="ru-RU" dirty="0" err="1"/>
              <a:t>має</a:t>
            </a:r>
            <a:r>
              <a:rPr lang="ru-RU" dirty="0"/>
              <a:t> </a:t>
            </a:r>
            <a:r>
              <a:rPr lang="ru-RU" dirty="0" err="1"/>
              <a:t>широкі</a:t>
            </a:r>
            <a:r>
              <a:rPr lang="ru-RU" dirty="0"/>
              <a:t> </a:t>
            </a:r>
            <a:r>
              <a:rPr lang="ru-RU" dirty="0" err="1"/>
              <a:t>межі</a:t>
            </a:r>
            <a:r>
              <a:rPr lang="ru-RU" dirty="0"/>
              <a:t> </a:t>
            </a:r>
            <a:r>
              <a:rPr lang="ru-RU" dirty="0" err="1"/>
              <a:t>розсуду</a:t>
            </a:r>
            <a:r>
              <a:rPr lang="ru-RU" dirty="0"/>
              <a:t> у </a:t>
            </a:r>
            <a:r>
              <a:rPr lang="ru-RU" dirty="0" err="1"/>
              <a:t>виборі</a:t>
            </a:r>
            <a:r>
              <a:rPr lang="ru-RU" dirty="0"/>
              <a:t> </a:t>
            </a:r>
            <a:r>
              <a:rPr lang="ru-RU" dirty="0" err="1"/>
              <a:t>між</a:t>
            </a:r>
            <a:r>
              <a:rPr lang="ru-RU" dirty="0"/>
              <a:t> </a:t>
            </a:r>
            <a:r>
              <a:rPr lang="ru-RU" dirty="0" err="1"/>
              <a:t>суперечливими</a:t>
            </a:r>
            <a:r>
              <a:rPr lang="ru-RU" dirty="0"/>
              <a:t> </a:t>
            </a:r>
            <a:r>
              <a:rPr lang="ru-RU" dirty="0" err="1"/>
              <a:t>висновками</a:t>
            </a:r>
            <a:r>
              <a:rPr lang="ru-RU" dirty="0"/>
              <a:t> </a:t>
            </a:r>
            <a:r>
              <a:rPr lang="ru-RU" dirty="0" err="1"/>
              <a:t>експертів</a:t>
            </a:r>
            <a:r>
              <a:rPr lang="ru-RU" dirty="0"/>
              <a:t> і </a:t>
            </a:r>
            <a:r>
              <a:rPr lang="ru-RU" dirty="0" err="1"/>
              <a:t>визначенні</a:t>
            </a:r>
            <a:r>
              <a:rPr lang="ru-RU" dirty="0"/>
              <a:t> того, </a:t>
            </a:r>
            <a:r>
              <a:rPr lang="ru-RU" dirty="0" err="1"/>
              <a:t>який</a:t>
            </a:r>
            <a:r>
              <a:rPr lang="ru-RU" dirty="0"/>
              <a:t> </a:t>
            </a:r>
            <a:r>
              <a:rPr lang="ru-RU" dirty="0" err="1"/>
              <a:t>він</a:t>
            </a:r>
            <a:r>
              <a:rPr lang="ru-RU" dirty="0"/>
              <a:t> </a:t>
            </a:r>
            <a:r>
              <a:rPr lang="ru-RU" dirty="0" err="1"/>
              <a:t>або</a:t>
            </a:r>
            <a:r>
              <a:rPr lang="ru-RU" dirty="0"/>
              <a:t> вона </a:t>
            </a:r>
            <a:r>
              <a:rPr lang="ru-RU" dirty="0" err="1"/>
              <a:t>вважає</a:t>
            </a:r>
            <a:r>
              <a:rPr lang="ru-RU" dirty="0"/>
              <a:t> </a:t>
            </a:r>
            <a:r>
              <a:rPr lang="ru-RU" dirty="0" err="1"/>
              <a:t>послідовним</a:t>
            </a:r>
            <a:r>
              <a:rPr lang="ru-RU" dirty="0"/>
              <a:t> і </a:t>
            </a:r>
            <a:r>
              <a:rPr lang="ru-RU" dirty="0" err="1"/>
              <a:t>надійним</a:t>
            </a:r>
            <a:r>
              <a:rPr lang="ru-RU" dirty="0" smtClean="0"/>
              <a:t>.[</a:t>
            </a:r>
            <a:r>
              <a:rPr lang="en-US" i="1" dirty="0" err="1"/>
              <a:t>Matytsina</a:t>
            </a:r>
            <a:r>
              <a:rPr lang="en-US" i="1" dirty="0"/>
              <a:t> v. Russia</a:t>
            </a:r>
            <a:r>
              <a:rPr lang="en-US" dirty="0"/>
              <a:t>, no. 58428/10, § 169, 27 March 2014</a:t>
            </a:r>
            <a:r>
              <a:rPr lang="ru-RU" dirty="0" smtClean="0"/>
              <a:t>]</a:t>
            </a:r>
            <a:endParaRPr lang="ru-RU" dirty="0"/>
          </a:p>
          <a:p>
            <a:pPr marL="0" indent="0" algn="just">
              <a:buNone/>
            </a:pPr>
            <a:r>
              <a:rPr lang="ru-RU" dirty="0"/>
              <a:t>26.  Тим не </a:t>
            </a:r>
            <a:r>
              <a:rPr lang="ru-RU" dirty="0" err="1"/>
              <a:t>менше</a:t>
            </a:r>
            <a:r>
              <a:rPr lang="ru-RU" dirty="0"/>
              <a:t>, ЄСПЛ </a:t>
            </a:r>
            <a:r>
              <a:rPr lang="ru-RU" dirty="0" err="1"/>
              <a:t>зазначив</a:t>
            </a:r>
            <a:r>
              <a:rPr lang="ru-RU" dirty="0"/>
              <a:t>, </a:t>
            </a:r>
            <a:r>
              <a:rPr lang="ru-RU" dirty="0" err="1"/>
              <a:t>що</a:t>
            </a:r>
            <a:r>
              <a:rPr lang="ru-RU" dirty="0"/>
              <a:t> правила </a:t>
            </a:r>
            <a:r>
              <a:rPr lang="ru-RU" dirty="0" err="1"/>
              <a:t>допустимості</a:t>
            </a:r>
            <a:r>
              <a:rPr lang="ru-RU" dirty="0"/>
              <a:t> </a:t>
            </a:r>
            <a:r>
              <a:rPr lang="ru-RU" dirty="0" err="1"/>
              <a:t>доказів</a:t>
            </a:r>
            <a:r>
              <a:rPr lang="ru-RU" dirty="0"/>
              <a:t> в </a:t>
            </a:r>
            <a:r>
              <a:rPr lang="ru-RU" dirty="0" err="1"/>
              <a:t>деяких</a:t>
            </a:r>
            <a:r>
              <a:rPr lang="ru-RU" dirty="0"/>
              <a:t> </a:t>
            </a:r>
            <a:r>
              <a:rPr lang="ru-RU" dirty="0" err="1"/>
              <a:t>випадках</a:t>
            </a:r>
            <a:r>
              <a:rPr lang="ru-RU" dirty="0"/>
              <a:t> </a:t>
            </a:r>
            <a:r>
              <a:rPr lang="ru-RU" dirty="0" err="1"/>
              <a:t>можуть</a:t>
            </a:r>
            <a:r>
              <a:rPr lang="ru-RU" dirty="0"/>
              <a:t> </a:t>
            </a:r>
            <a:r>
              <a:rPr lang="ru-RU" dirty="0" err="1"/>
              <a:t>суперечити</a:t>
            </a:r>
            <a:r>
              <a:rPr lang="ru-RU" dirty="0"/>
              <a:t> принципу </a:t>
            </a:r>
            <a:r>
              <a:rPr lang="ru-RU" dirty="0" err="1"/>
              <a:t>рівності</a:t>
            </a:r>
            <a:r>
              <a:rPr lang="ru-RU" dirty="0"/>
              <a:t> </a:t>
            </a:r>
            <a:r>
              <a:rPr lang="ru-RU" dirty="0" err="1"/>
              <a:t>сторін</a:t>
            </a:r>
            <a:r>
              <a:rPr lang="ru-RU" dirty="0"/>
              <a:t> та </a:t>
            </a:r>
            <a:r>
              <a:rPr lang="ru-RU" dirty="0" err="1"/>
              <a:t>змагальній</a:t>
            </a:r>
            <a:r>
              <a:rPr lang="ru-RU" dirty="0"/>
              <a:t> </a:t>
            </a:r>
            <a:r>
              <a:rPr lang="ru-RU" dirty="0" err="1"/>
              <a:t>процедурі</a:t>
            </a:r>
            <a:r>
              <a:rPr lang="ru-RU" dirty="0"/>
              <a:t>, та </a:t>
            </a:r>
            <a:r>
              <a:rPr lang="ru-RU" dirty="0" err="1"/>
              <a:t>іншим</a:t>
            </a:r>
            <a:r>
              <a:rPr lang="ru-RU" dirty="0"/>
              <a:t> чином </a:t>
            </a:r>
            <a:r>
              <a:rPr lang="ru-RU" dirty="0" err="1"/>
              <a:t>підривати</a:t>
            </a:r>
            <a:r>
              <a:rPr lang="ru-RU" dirty="0"/>
              <a:t> </a:t>
            </a:r>
            <a:r>
              <a:rPr lang="ru-RU" dirty="0" err="1"/>
              <a:t>справедливість</a:t>
            </a:r>
            <a:r>
              <a:rPr lang="ru-RU" dirty="0"/>
              <a:t> </a:t>
            </a:r>
            <a:r>
              <a:rPr lang="ru-RU" dirty="0" err="1" smtClean="0"/>
              <a:t>процесу</a:t>
            </a:r>
            <a:r>
              <a:rPr lang="ru-RU" dirty="0" smtClean="0"/>
              <a:t>[</a:t>
            </a:r>
            <a:r>
              <a:rPr lang="en-US" i="1" dirty="0" err="1"/>
              <a:t>Tamminen</a:t>
            </a:r>
            <a:r>
              <a:rPr lang="en-US" i="1" dirty="0"/>
              <a:t> v. Finland</a:t>
            </a:r>
            <a:r>
              <a:rPr lang="en-US" dirty="0"/>
              <a:t>, no. 40847/98, §§ 40-41, </a:t>
            </a:r>
            <a:r>
              <a:rPr lang="en-US" dirty="0" smtClean="0"/>
              <a:t>15</a:t>
            </a:r>
            <a:r>
              <a:rPr lang="uk-UA" dirty="0" smtClean="0"/>
              <a:t>.06.</a:t>
            </a:r>
            <a:r>
              <a:rPr lang="en-US" dirty="0" smtClean="0"/>
              <a:t>2004</a:t>
            </a:r>
            <a:r>
              <a:rPr lang="ru-RU" dirty="0" smtClean="0"/>
              <a:t>]. </a:t>
            </a:r>
            <a:r>
              <a:rPr lang="ru-RU" dirty="0"/>
              <a:t>У </a:t>
            </a:r>
            <a:r>
              <a:rPr lang="ru-RU" dirty="0" err="1"/>
              <a:t>контексті</a:t>
            </a:r>
            <a:r>
              <a:rPr lang="ru-RU" dirty="0"/>
              <a:t> </a:t>
            </a:r>
            <a:r>
              <a:rPr lang="ru-RU" dirty="0" err="1"/>
              <a:t>висновків</a:t>
            </a:r>
            <a:r>
              <a:rPr lang="ru-RU" dirty="0"/>
              <a:t> </a:t>
            </a:r>
            <a:r>
              <a:rPr lang="ru-RU" dirty="0" err="1"/>
              <a:t>експертів</a:t>
            </a:r>
            <a:r>
              <a:rPr lang="ru-RU" dirty="0"/>
              <a:t> правила </a:t>
            </a:r>
            <a:r>
              <a:rPr lang="ru-RU" dirty="0" err="1"/>
              <a:t>їх</a:t>
            </a:r>
            <a:r>
              <a:rPr lang="ru-RU" dirty="0"/>
              <a:t> </a:t>
            </a:r>
            <a:r>
              <a:rPr lang="ru-RU" dirty="0" err="1"/>
              <a:t>допустимості</a:t>
            </a:r>
            <a:r>
              <a:rPr lang="ru-RU" dirty="0"/>
              <a:t> не </a:t>
            </a:r>
            <a:r>
              <a:rPr lang="ru-RU" dirty="0" err="1"/>
              <a:t>повинні</a:t>
            </a:r>
            <a:r>
              <a:rPr lang="ru-RU" dirty="0"/>
              <a:t> </a:t>
            </a:r>
            <a:r>
              <a:rPr lang="ru-RU" dirty="0" err="1"/>
              <a:t>позбавляти</a:t>
            </a:r>
            <a:r>
              <a:rPr lang="ru-RU" dirty="0"/>
              <a:t> сторону </a:t>
            </a:r>
            <a:r>
              <a:rPr lang="ru-RU" dirty="0" err="1"/>
              <a:t>захисту</a:t>
            </a:r>
            <a:r>
              <a:rPr lang="ru-RU" dirty="0"/>
              <a:t> </a:t>
            </a:r>
            <a:r>
              <a:rPr lang="ru-RU" dirty="0" err="1"/>
              <a:t>можливості</a:t>
            </a:r>
            <a:r>
              <a:rPr lang="ru-RU" dirty="0"/>
              <a:t> </a:t>
            </a:r>
            <a:r>
              <a:rPr lang="ru-RU" dirty="0" err="1"/>
              <a:t>їх</a:t>
            </a:r>
            <a:r>
              <a:rPr lang="ru-RU" dirty="0"/>
              <a:t> </a:t>
            </a:r>
            <a:r>
              <a:rPr lang="ru-RU" dirty="0" err="1"/>
              <a:t>ефективно</a:t>
            </a:r>
            <a:r>
              <a:rPr lang="ru-RU" dirty="0"/>
              <a:t> </a:t>
            </a:r>
            <a:r>
              <a:rPr lang="ru-RU" dirty="0" err="1"/>
              <a:t>спростовувати</a:t>
            </a:r>
            <a:r>
              <a:rPr lang="ru-RU" dirty="0"/>
              <a:t>, </a:t>
            </a:r>
            <a:r>
              <a:rPr lang="ru-RU" dirty="0" err="1"/>
              <a:t>зокрема</a:t>
            </a:r>
            <a:r>
              <a:rPr lang="ru-RU" dirty="0"/>
              <a:t>, </a:t>
            </a:r>
            <a:r>
              <a:rPr lang="ru-RU" dirty="0" err="1"/>
              <a:t>надаючи</a:t>
            </a:r>
            <a:r>
              <a:rPr lang="ru-RU" dirty="0"/>
              <a:t> </a:t>
            </a:r>
            <a:r>
              <a:rPr lang="ru-RU" dirty="0" err="1"/>
              <a:t>або</a:t>
            </a:r>
            <a:r>
              <a:rPr lang="ru-RU" dirty="0"/>
              <a:t> </a:t>
            </a:r>
            <a:r>
              <a:rPr lang="ru-RU" dirty="0" err="1"/>
              <a:t>отримуючи</a:t>
            </a:r>
            <a:r>
              <a:rPr lang="ru-RU" dirty="0"/>
              <a:t> </a:t>
            </a:r>
            <a:r>
              <a:rPr lang="ru-RU" dirty="0" err="1"/>
              <a:t>альтернативні</a:t>
            </a:r>
            <a:r>
              <a:rPr lang="ru-RU" dirty="0"/>
              <a:t> </a:t>
            </a:r>
            <a:r>
              <a:rPr lang="ru-RU" dirty="0" err="1"/>
              <a:t>висновки</a:t>
            </a:r>
            <a:r>
              <a:rPr lang="ru-RU" dirty="0"/>
              <a:t> та </a:t>
            </a:r>
            <a:r>
              <a:rPr lang="ru-RU" dirty="0" err="1"/>
              <a:t>доповіді</a:t>
            </a:r>
            <a:r>
              <a:rPr lang="ru-RU" dirty="0"/>
              <a:t>. В </a:t>
            </a:r>
            <a:r>
              <a:rPr lang="ru-RU" dirty="0" err="1"/>
              <a:t>певних</a:t>
            </a:r>
            <a:r>
              <a:rPr lang="ru-RU" dirty="0"/>
              <a:t> </a:t>
            </a:r>
            <a:r>
              <a:rPr lang="ru-RU" dirty="0" err="1"/>
              <a:t>обставинах</a:t>
            </a:r>
            <a:r>
              <a:rPr lang="ru-RU" dirty="0"/>
              <a:t> </a:t>
            </a:r>
            <a:r>
              <a:rPr lang="ru-RU" dirty="0" err="1"/>
              <a:t>відмова</a:t>
            </a:r>
            <a:r>
              <a:rPr lang="ru-RU" dirty="0"/>
              <a:t> </a:t>
            </a:r>
            <a:r>
              <a:rPr lang="ru-RU" dirty="0" err="1"/>
              <a:t>допустити</a:t>
            </a:r>
            <a:r>
              <a:rPr lang="ru-RU" dirty="0"/>
              <a:t> </a:t>
            </a:r>
            <a:r>
              <a:rPr lang="ru-RU" dirty="0" err="1"/>
              <a:t>альтернативне</a:t>
            </a:r>
            <a:r>
              <a:rPr lang="ru-RU" dirty="0"/>
              <a:t> </a:t>
            </a:r>
            <a:r>
              <a:rPr lang="ru-RU" dirty="0" err="1"/>
              <a:t>експертне</a:t>
            </a:r>
            <a:r>
              <a:rPr lang="ru-RU" dirty="0"/>
              <a:t> </a:t>
            </a:r>
            <a:r>
              <a:rPr lang="ru-RU" dirty="0" err="1"/>
              <a:t>дослідження</a:t>
            </a:r>
            <a:r>
              <a:rPr lang="ru-RU" dirty="0"/>
              <a:t> </a:t>
            </a:r>
            <a:r>
              <a:rPr lang="ru-RU" dirty="0" err="1"/>
              <a:t>речових</a:t>
            </a:r>
            <a:r>
              <a:rPr lang="ru-RU" dirty="0"/>
              <a:t> </a:t>
            </a:r>
            <a:r>
              <a:rPr lang="ru-RU" dirty="0" err="1"/>
              <a:t>доказів</a:t>
            </a:r>
            <a:r>
              <a:rPr lang="ru-RU" dirty="0"/>
              <a:t> </a:t>
            </a:r>
            <a:r>
              <a:rPr lang="ru-RU" dirty="0" err="1"/>
              <a:t>може</a:t>
            </a:r>
            <a:r>
              <a:rPr lang="ru-RU" dirty="0"/>
              <a:t> </a:t>
            </a:r>
            <a:r>
              <a:rPr lang="ru-RU" dirty="0" err="1"/>
              <a:t>розглядатися</a:t>
            </a:r>
            <a:r>
              <a:rPr lang="ru-RU" dirty="0"/>
              <a:t> як </a:t>
            </a:r>
            <a:r>
              <a:rPr lang="ru-RU" dirty="0" err="1"/>
              <a:t>порушення</a:t>
            </a:r>
            <a:r>
              <a:rPr lang="ru-RU" dirty="0"/>
              <a:t> </a:t>
            </a:r>
            <a:r>
              <a:rPr lang="ru-RU" dirty="0" err="1"/>
              <a:t>статті</a:t>
            </a:r>
            <a:r>
              <a:rPr lang="ru-RU" dirty="0"/>
              <a:t> 6 § 1</a:t>
            </a:r>
            <a:r>
              <a:rPr lang="ru-RU" dirty="0" smtClean="0"/>
              <a:t>.[</a:t>
            </a:r>
            <a:r>
              <a:rPr lang="en-US" dirty="0" err="1"/>
              <a:t>Stoimenov</a:t>
            </a:r>
            <a:r>
              <a:rPr lang="en-US" dirty="0"/>
              <a:t> v. the former Yugoslav Republic of Macedonia, no. 17995/02, § 38, </a:t>
            </a:r>
            <a:r>
              <a:rPr lang="en-US" dirty="0" smtClean="0"/>
              <a:t>5</a:t>
            </a:r>
            <a:r>
              <a:rPr lang="uk-UA" dirty="0" smtClean="0"/>
              <a:t>.04.</a:t>
            </a:r>
            <a:r>
              <a:rPr lang="en-US" dirty="0" smtClean="0"/>
              <a:t> </a:t>
            </a:r>
            <a:r>
              <a:rPr lang="en-US" dirty="0"/>
              <a:t>2007; </a:t>
            </a:r>
            <a:r>
              <a:rPr lang="en-US" i="1" dirty="0" err="1"/>
              <a:t>Matytsina</a:t>
            </a:r>
            <a:r>
              <a:rPr lang="en-US" i="1" dirty="0"/>
              <a:t> v. Russia</a:t>
            </a:r>
            <a:r>
              <a:rPr lang="ru-RU" dirty="0" smtClean="0"/>
              <a:t>]</a:t>
            </a:r>
            <a:endParaRPr lang="ru-RU" dirty="0"/>
          </a:p>
          <a:p>
            <a:pPr marL="0" indent="0" algn="just">
              <a:buNone/>
            </a:pPr>
            <a:r>
              <a:rPr lang="ru-RU" dirty="0"/>
              <a:t>27.  В </a:t>
            </a:r>
            <a:r>
              <a:rPr lang="ru-RU" dirty="0" err="1"/>
              <a:t>іншій</a:t>
            </a:r>
            <a:r>
              <a:rPr lang="ru-RU" dirty="0"/>
              <a:t> </a:t>
            </a:r>
            <a:r>
              <a:rPr lang="ru-RU" dirty="0" err="1"/>
              <a:t>справі</a:t>
            </a:r>
            <a:r>
              <a:rPr lang="ru-RU" dirty="0"/>
              <a:t> ЄСПЛ </a:t>
            </a:r>
            <a:r>
              <a:rPr lang="ru-RU" dirty="0" err="1"/>
              <a:t>зазначив</a:t>
            </a:r>
            <a:r>
              <a:rPr lang="ru-RU" dirty="0"/>
              <a:t>, </a:t>
            </a:r>
            <a:r>
              <a:rPr lang="ru-RU" dirty="0" err="1"/>
              <a:t>що</a:t>
            </a:r>
            <a:r>
              <a:rPr lang="ru-RU" dirty="0"/>
              <a:t> </a:t>
            </a:r>
            <a:r>
              <a:rPr lang="ru-RU" dirty="0" err="1"/>
              <a:t>може</a:t>
            </a:r>
            <a:r>
              <a:rPr lang="ru-RU" dirty="0"/>
              <a:t> бути складно </a:t>
            </a:r>
            <a:r>
              <a:rPr lang="ru-RU" dirty="0" err="1"/>
              <a:t>спростовувати</a:t>
            </a:r>
            <a:r>
              <a:rPr lang="ru-RU" dirty="0"/>
              <a:t> </a:t>
            </a:r>
            <a:r>
              <a:rPr lang="ru-RU" dirty="0" err="1"/>
              <a:t>висновок</a:t>
            </a:r>
            <a:r>
              <a:rPr lang="ru-RU" dirty="0"/>
              <a:t> </a:t>
            </a:r>
            <a:r>
              <a:rPr lang="ru-RU" dirty="0" err="1"/>
              <a:t>експерта</a:t>
            </a:r>
            <a:r>
              <a:rPr lang="ru-RU" dirty="0"/>
              <a:t> без </a:t>
            </a:r>
            <a:r>
              <a:rPr lang="ru-RU" dirty="0" err="1"/>
              <a:t>допомоги</a:t>
            </a:r>
            <a:r>
              <a:rPr lang="ru-RU" dirty="0"/>
              <a:t> </a:t>
            </a:r>
            <a:r>
              <a:rPr lang="ru-RU" dirty="0" err="1"/>
              <a:t>іншого</a:t>
            </a:r>
            <a:r>
              <a:rPr lang="ru-RU" dirty="0"/>
              <a:t> </a:t>
            </a:r>
            <a:r>
              <a:rPr lang="ru-RU" dirty="0" err="1"/>
              <a:t>експерта</a:t>
            </a:r>
            <a:r>
              <a:rPr lang="ru-RU" dirty="0"/>
              <a:t> у </a:t>
            </a:r>
            <a:r>
              <a:rPr lang="ru-RU" dirty="0" err="1"/>
              <a:t>відповідній</a:t>
            </a:r>
            <a:r>
              <a:rPr lang="ru-RU" dirty="0"/>
              <a:t> </a:t>
            </a:r>
            <a:r>
              <a:rPr lang="ru-RU" dirty="0" err="1"/>
              <a:t>галузі</a:t>
            </a:r>
            <a:r>
              <a:rPr lang="ru-RU" dirty="0"/>
              <a:t>, тому, </a:t>
            </a:r>
            <a:r>
              <a:rPr lang="ru-RU" dirty="0" err="1"/>
              <a:t>щоб</a:t>
            </a:r>
            <a:r>
              <a:rPr lang="ru-RU" dirty="0"/>
              <a:t> </a:t>
            </a:r>
            <a:r>
              <a:rPr lang="ru-RU" dirty="0" err="1"/>
              <a:t>реалізувати</a:t>
            </a:r>
            <a:r>
              <a:rPr lang="ru-RU" dirty="0"/>
              <a:t> </a:t>
            </a:r>
            <a:r>
              <a:rPr lang="ru-RU" dirty="0" err="1"/>
              <a:t>ефективно</a:t>
            </a:r>
            <a:r>
              <a:rPr lang="ru-RU" dirty="0"/>
              <a:t> </a:t>
            </a:r>
            <a:r>
              <a:rPr lang="ru-RU" dirty="0" err="1"/>
              <a:t>це</a:t>
            </a:r>
            <a:r>
              <a:rPr lang="ru-RU" dirty="0"/>
              <a:t> право, </a:t>
            </a:r>
            <a:r>
              <a:rPr lang="ru-RU" dirty="0" err="1"/>
              <a:t>захист</a:t>
            </a:r>
            <a:r>
              <a:rPr lang="ru-RU" dirty="0"/>
              <a:t> повинен </a:t>
            </a:r>
            <a:r>
              <a:rPr lang="ru-RU" dirty="0" err="1"/>
              <a:t>мати</a:t>
            </a:r>
            <a:r>
              <a:rPr lang="ru-RU" dirty="0"/>
              <a:t> </a:t>
            </a:r>
            <a:r>
              <a:rPr lang="ru-RU" dirty="0" err="1"/>
              <a:t>такі</a:t>
            </a:r>
            <a:r>
              <a:rPr lang="ru-RU" dirty="0"/>
              <a:t> ж </a:t>
            </a:r>
            <a:r>
              <a:rPr lang="ru-RU" dirty="0" err="1"/>
              <a:t>можливості</a:t>
            </a:r>
            <a:r>
              <a:rPr lang="ru-RU" dirty="0"/>
              <a:t> для </a:t>
            </a:r>
            <a:r>
              <a:rPr lang="ru-RU" dirty="0" err="1"/>
              <a:t>надання</a:t>
            </a:r>
            <a:r>
              <a:rPr lang="ru-RU" dirty="0"/>
              <a:t> </a:t>
            </a:r>
            <a:r>
              <a:rPr lang="ru-RU" dirty="0" err="1"/>
              <a:t>власних</a:t>
            </a:r>
            <a:r>
              <a:rPr lang="ru-RU" dirty="0"/>
              <a:t> «</a:t>
            </a:r>
            <a:r>
              <a:rPr lang="ru-RU" dirty="0" err="1"/>
              <a:t>експертних</a:t>
            </a:r>
            <a:r>
              <a:rPr lang="ru-RU" dirty="0"/>
              <a:t> </a:t>
            </a:r>
            <a:r>
              <a:rPr lang="ru-RU" dirty="0" err="1"/>
              <a:t>доказів</a:t>
            </a:r>
            <a:r>
              <a:rPr lang="ru-RU" dirty="0" smtClean="0"/>
              <a:t>».[</a:t>
            </a:r>
            <a:r>
              <a:rPr lang="en-US" i="1" dirty="0" err="1"/>
              <a:t>Khodorkovskiy</a:t>
            </a:r>
            <a:r>
              <a:rPr lang="en-US" i="1" dirty="0"/>
              <a:t> and </a:t>
            </a:r>
            <a:r>
              <a:rPr lang="en-US" i="1" dirty="0" err="1"/>
              <a:t>Lebedev</a:t>
            </a:r>
            <a:r>
              <a:rPr lang="en-US" i="1" dirty="0"/>
              <a:t> v. Russia</a:t>
            </a:r>
            <a:r>
              <a:rPr lang="en-US" dirty="0"/>
              <a:t>, nos. 11082/06 and 13772/05, § 731, 25 </a:t>
            </a:r>
            <a:r>
              <a:rPr lang="uk-UA" dirty="0" smtClean="0"/>
              <a:t>.07.</a:t>
            </a:r>
            <a:r>
              <a:rPr lang="en-US" dirty="0" smtClean="0"/>
              <a:t>2013</a:t>
            </a:r>
            <a:r>
              <a:rPr lang="ru-RU" dirty="0" smtClean="0"/>
              <a:t>]</a:t>
            </a:r>
            <a:endParaRPr lang="ru-RU" dirty="0"/>
          </a:p>
          <a:p>
            <a:pPr marL="0" indent="0">
              <a:buNone/>
            </a:pPr>
            <a:endParaRPr lang="en-US" dirty="0"/>
          </a:p>
        </p:txBody>
      </p:sp>
    </p:spTree>
    <p:extLst>
      <p:ext uri="{BB962C8B-B14F-4D97-AF65-F5344CB8AC3E}">
        <p14:creationId xmlns:p14="http://schemas.microsoft.com/office/powerpoint/2010/main" val="1723889731"/>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i="1" dirty="0" err="1" smtClean="0"/>
              <a:t>Робатін</a:t>
            </a:r>
            <a:r>
              <a:rPr lang="ru-RU" sz="2400" b="1" i="1" dirty="0" smtClean="0"/>
              <a:t> (</a:t>
            </a:r>
            <a:r>
              <a:rPr lang="de-DE" sz="2400" b="1" i="1" dirty="0" err="1" smtClean="0"/>
              <a:t>Robathin</a:t>
            </a:r>
            <a:r>
              <a:rPr lang="de-DE" sz="2400" b="1" i="1" dirty="0" smtClean="0"/>
              <a:t> ) </a:t>
            </a:r>
            <a:r>
              <a:rPr lang="ru-RU" sz="2400" b="1" i="1" dirty="0" err="1" smtClean="0"/>
              <a:t>проти</a:t>
            </a:r>
            <a:r>
              <a:rPr lang="ru-RU" sz="2400" b="1" i="1" dirty="0" smtClean="0"/>
              <a:t> </a:t>
            </a:r>
            <a:r>
              <a:rPr lang="ru-RU" sz="2400" b="1" i="1" dirty="0" err="1" smtClean="0"/>
              <a:t>Австрії</a:t>
            </a:r>
            <a:r>
              <a:rPr lang="ru-RU" sz="2400" b="1" i="1" dirty="0" smtClean="0"/>
              <a:t> </a:t>
            </a:r>
            <a:br>
              <a:rPr lang="ru-RU" sz="2400" b="1" i="1" dirty="0" smtClean="0"/>
            </a:br>
            <a:r>
              <a:rPr lang="ru-RU" sz="2400" b="1" i="1" dirty="0" smtClean="0"/>
              <a:t>3 </a:t>
            </a:r>
            <a:r>
              <a:rPr lang="ru-RU" sz="2400" b="1" i="1" dirty="0" err="1" smtClean="0"/>
              <a:t>липня</a:t>
            </a:r>
            <a:r>
              <a:rPr lang="ru-RU" sz="2400" b="1" i="1" dirty="0" smtClean="0"/>
              <a:t> 2012 року</a:t>
            </a:r>
            <a:endParaRPr lang="uk-UA" sz="2400" b="1" i="1" dirty="0"/>
          </a:p>
        </p:txBody>
      </p:sp>
      <p:sp>
        <p:nvSpPr>
          <p:cNvPr id="3" name="Содержимое 2"/>
          <p:cNvSpPr>
            <a:spLocks noGrp="1"/>
          </p:cNvSpPr>
          <p:nvPr>
            <p:ph idx="1"/>
          </p:nvPr>
        </p:nvSpPr>
        <p:spPr/>
        <p:txBody>
          <a:bodyPr>
            <a:normAutofit/>
          </a:bodyPr>
          <a:lstStyle/>
          <a:p>
            <a:pPr algn="just">
              <a:lnSpc>
                <a:spcPct val="150000"/>
              </a:lnSpc>
            </a:pPr>
            <a:r>
              <a:rPr lang="uk-UA" sz="1400" dirty="0" smtClean="0">
                <a:latin typeface="Times New Roman" pitchFamily="18" charset="0"/>
                <a:cs typeface="Times New Roman" pitchFamily="18" charset="0"/>
              </a:rPr>
              <a:t>Заявник - практикуючий адвокат, він скаржився на обшук у його офісі та виїмку документів, а також всіх його електронних даних під час кримінального провадження, порушеного проти нього за підозрою в крадіжці, розтраті та шахрайстві щодо його клієнтів. В остаточному підсумку він був виправданий по усіх обвинуваченнях проти нього. </a:t>
            </a:r>
          </a:p>
          <a:p>
            <a:pPr algn="just">
              <a:lnSpc>
                <a:spcPct val="150000"/>
              </a:lnSpc>
            </a:pPr>
            <a:r>
              <a:rPr lang="uk-UA" sz="1400" dirty="0" smtClean="0">
                <a:latin typeface="Times New Roman" pitchFamily="18" charset="0"/>
                <a:cs typeface="Times New Roman" pitchFamily="18" charset="0"/>
              </a:rPr>
              <a:t>Суд постановив порушення статті 8 Конвенції. Суд зазначив, що хоча заявник отримав вигоду від ряду процесуальних гарантій, Палата з перегляду справи, до якої було передано справу заявника, надала лише стислі та досить загальні причини, за яких дозволялося обшукати всі електронні дані з адвокатської контори заявника, а не дані, що стосуються виключно відносин між заявником та потерпілими від його можливих злочинів. Зважаючи на особливі обставини, що склалися в адвокатському бюро, слід було б враховувати особливі причини для такого всеосяжного обшуку. </a:t>
            </a:r>
          </a:p>
          <a:p>
            <a:pPr algn="just">
              <a:lnSpc>
                <a:spcPct val="150000"/>
              </a:lnSpc>
            </a:pPr>
            <a:r>
              <a:rPr lang="uk-UA" sz="1400" dirty="0" smtClean="0">
                <a:latin typeface="Times New Roman" pitchFamily="18" charset="0"/>
                <a:cs typeface="Times New Roman" pitchFamily="18" charset="0"/>
              </a:rPr>
              <a:t>Суд встановив, що виїмка та перевірка всіх даних виходили за межі того, що було необхідним для досягнення законної мети, а саме – попередження злочину</a:t>
            </a:r>
            <a:endParaRPr lang="uk-UA" sz="1400" dirty="0">
              <a:latin typeface="Times New Roman" pitchFamily="18" charset="0"/>
              <a:cs typeface="Times New Roman" pitchFamily="18" charset="0"/>
            </a:endParaRP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720080"/>
          </a:xfrm>
        </p:spPr>
        <p:txBody>
          <a:bodyPr>
            <a:normAutofit fontScale="90000"/>
          </a:bodyPr>
          <a:lstStyle/>
          <a:p>
            <a:pPr algn="ctr">
              <a:lnSpc>
                <a:spcPct val="150000"/>
              </a:lnSpc>
            </a:pPr>
            <a:r>
              <a:rPr lang="de-DE" sz="2400" b="1" i="1" dirty="0" smtClean="0"/>
              <a:t>Vinci </a:t>
            </a:r>
            <a:r>
              <a:rPr lang="de-DE" sz="2400" b="1" i="1" dirty="0" err="1" smtClean="0"/>
              <a:t>Construction</a:t>
            </a:r>
            <a:r>
              <a:rPr lang="de-DE" sz="2400" b="1" i="1" dirty="0" smtClean="0"/>
              <a:t> </a:t>
            </a:r>
            <a:r>
              <a:rPr lang="ru-RU" sz="2400" b="1" i="1" dirty="0" smtClean="0"/>
              <a:t>та </a:t>
            </a:r>
            <a:r>
              <a:rPr lang="de-DE" sz="2400" b="1" i="1" dirty="0" smtClean="0"/>
              <a:t>GMT </a:t>
            </a:r>
            <a:r>
              <a:rPr lang="de-DE" sz="2400" b="1" i="1" dirty="0" err="1" smtClean="0"/>
              <a:t>Génie</a:t>
            </a:r>
            <a:r>
              <a:rPr lang="de-DE" sz="2400" b="1" i="1" dirty="0" smtClean="0"/>
              <a:t> </a:t>
            </a:r>
            <a:r>
              <a:rPr lang="de-DE" sz="2400" b="1" i="1" dirty="0" err="1" smtClean="0"/>
              <a:t>Civil</a:t>
            </a:r>
            <a:r>
              <a:rPr lang="de-DE" sz="2400" b="1" i="1" dirty="0" smtClean="0"/>
              <a:t> </a:t>
            </a:r>
            <a:r>
              <a:rPr lang="de-DE" sz="2400" b="1" i="1" dirty="0" err="1" smtClean="0"/>
              <a:t>and</a:t>
            </a:r>
            <a:r>
              <a:rPr lang="de-DE" sz="2400" b="1" i="1" dirty="0" smtClean="0"/>
              <a:t> Services </a:t>
            </a:r>
            <a:r>
              <a:rPr lang="ru-RU" sz="2400" b="1" i="1" dirty="0" err="1" smtClean="0"/>
              <a:t>проти</a:t>
            </a:r>
            <a:r>
              <a:rPr lang="ru-RU" sz="2400" b="1" i="1" dirty="0" smtClean="0"/>
              <a:t> </a:t>
            </a:r>
            <a:r>
              <a:rPr lang="ru-RU" sz="2400" b="1" i="1" dirty="0" err="1" smtClean="0"/>
              <a:t>Франції</a:t>
            </a:r>
            <a:r>
              <a:rPr lang="ru-RU" sz="2400" b="1" i="1" dirty="0" smtClean="0"/>
              <a:t> </a:t>
            </a:r>
            <a:br>
              <a:rPr lang="ru-RU" sz="2400" b="1" i="1" dirty="0" smtClean="0"/>
            </a:br>
            <a:r>
              <a:rPr lang="ru-RU" sz="2400" b="1" i="1" dirty="0" smtClean="0"/>
              <a:t>2 </a:t>
            </a:r>
            <a:r>
              <a:rPr lang="ru-RU" sz="2400" b="1" i="1" dirty="0" err="1" smtClean="0"/>
              <a:t>квітня</a:t>
            </a:r>
            <a:r>
              <a:rPr lang="ru-RU" sz="2400" b="1" i="1" dirty="0" smtClean="0"/>
              <a:t> 2015 року</a:t>
            </a:r>
            <a:endParaRPr lang="uk-UA" sz="2400" b="1" i="1" dirty="0"/>
          </a:p>
        </p:txBody>
      </p:sp>
      <p:sp>
        <p:nvSpPr>
          <p:cNvPr id="3" name="Содержимое 2"/>
          <p:cNvSpPr>
            <a:spLocks noGrp="1"/>
          </p:cNvSpPr>
          <p:nvPr>
            <p:ph idx="1"/>
          </p:nvPr>
        </p:nvSpPr>
        <p:spPr>
          <a:xfrm>
            <a:off x="457200" y="1772816"/>
            <a:ext cx="8363272" cy="5085184"/>
          </a:xfrm>
        </p:spPr>
        <p:txBody>
          <a:bodyPr>
            <a:normAutofit/>
          </a:bodyPr>
          <a:lstStyle/>
          <a:p>
            <a:pPr algn="just">
              <a:lnSpc>
                <a:spcPct val="120000"/>
              </a:lnSpc>
            </a:pPr>
            <a:r>
              <a:rPr lang="uk-UA" sz="1400" dirty="0" smtClean="0">
                <a:latin typeface="Times New Roman" pitchFamily="18" charset="0"/>
                <a:cs typeface="Times New Roman" pitchFamily="18" charset="0"/>
              </a:rPr>
              <a:t>Справа стосується перевірок та вилучення слідчими з питань конкуренції, прав споживачів та запобігання шахрайству в приміщеннях двох компаній. Заявники скаржились на непропорційне втручання у їх права на захист та на право на повагу до житла, приватного життя та кореспонденції, щодо конфіденційності відносин адвоката та клієнта. </a:t>
            </a:r>
          </a:p>
          <a:p>
            <a:pPr algn="just">
              <a:lnSpc>
                <a:spcPct val="120000"/>
              </a:lnSpc>
            </a:pPr>
            <a:r>
              <a:rPr lang="uk-UA" sz="1400" dirty="0" smtClean="0">
                <a:latin typeface="Times New Roman" pitchFamily="18" charset="0"/>
                <a:cs typeface="Times New Roman" pitchFamily="18" charset="0"/>
              </a:rPr>
              <a:t>Суд визнав порушення статті 8 Конвенції, оскільки перевірки та виїмки, що проводилися в приміщеннях заявників, були непропорційними щодо досягнутої мети, а саме – економічного добробуту країни та запобігання заворушенням або злочину. </a:t>
            </a:r>
          </a:p>
          <a:p>
            <a:pPr algn="just">
              <a:lnSpc>
                <a:spcPct val="120000"/>
              </a:lnSpc>
            </a:pPr>
            <a:r>
              <a:rPr lang="uk-UA" sz="1400" dirty="0" smtClean="0">
                <a:latin typeface="Times New Roman" pitchFamily="18" charset="0"/>
                <a:cs typeface="Times New Roman" pitchFamily="18" charset="0"/>
              </a:rPr>
              <a:t>Гарантії, передбачені національним законодавством, що регулюють перевірки та виїмку, що проводяться у сфері законодавства про конкуренцію, у цій справі не були застосовані практично та ефективно, оскільки було відомо, що вилучені документи містять кореспонденцію між адвокатом і його клієнтом, яка підлягала підвищеному захисту</a:t>
            </a:r>
          </a:p>
          <a:p>
            <a:pPr algn="just">
              <a:lnSpc>
                <a:spcPct val="120000"/>
              </a:lnSpc>
            </a:pPr>
            <a:r>
              <a:rPr lang="uk-UA" sz="1400" dirty="0" smtClean="0">
                <a:latin typeface="Times New Roman" pitchFamily="18" charset="0"/>
                <a:cs typeface="Times New Roman" pitchFamily="18" charset="0"/>
              </a:rPr>
              <a:t> Суд зазначив, що коли судді було запропоновано дослідити обґрунтовані твердження про вилучення спеціально визначених документів, які не мали ніякого відношення до розслідування або підпадали під адвокатську таємницю, він повинен був вирішити що з ними станеться після проведення детального обстеження та конкретного огляду пропорційності, а згодом - призначити їх повернення, де це необхідно. </a:t>
            </a:r>
          </a:p>
          <a:p>
            <a:pPr algn="just">
              <a:lnSpc>
                <a:spcPct val="120000"/>
              </a:lnSpc>
            </a:pPr>
            <a:r>
              <a:rPr lang="uk-UA" sz="1400" dirty="0" smtClean="0">
                <a:latin typeface="Times New Roman" pitchFamily="18" charset="0"/>
                <a:cs typeface="Times New Roman" pitchFamily="18" charset="0"/>
              </a:rPr>
              <a:t>Суд визнав порушення пункту 1 статті 6 (право на справедливий суд), оскільки заявники не мали змоги подати повну скаргу щодо рішення про надання дозволів на перевірки та виїмку</a:t>
            </a:r>
            <a:endParaRPr lang="uk-UA" sz="1400" dirty="0">
              <a:latin typeface="Times New Roman" pitchFamily="18" charset="0"/>
              <a:cs typeface="Times New Roman" pitchFamily="18" charset="0"/>
            </a:endParaRP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20688"/>
            <a:ext cx="8445624" cy="1008112"/>
          </a:xfrm>
        </p:spPr>
        <p:txBody>
          <a:bodyPr>
            <a:normAutofit fontScale="90000"/>
          </a:bodyPr>
          <a:lstStyle/>
          <a:p>
            <a:pPr algn="ctr"/>
            <a:r>
              <a:rPr lang="pt-BR" sz="2400" dirty="0" smtClean="0"/>
              <a:t>Sérvulo&amp;Associados – Sociedade de Advogados, </a:t>
            </a:r>
            <a:r>
              <a:rPr lang="uk-UA" sz="2400" dirty="0" smtClean="0"/>
              <a:t/>
            </a:r>
            <a:br>
              <a:rPr lang="uk-UA" sz="2400" dirty="0" smtClean="0"/>
            </a:br>
            <a:r>
              <a:rPr lang="pt-BR" sz="2400" dirty="0" smtClean="0"/>
              <a:t>RL проти Португалії </a:t>
            </a:r>
            <a:r>
              <a:rPr lang="uk-UA" sz="2400" dirty="0" smtClean="0"/>
              <a:t/>
            </a:r>
            <a:br>
              <a:rPr lang="uk-UA" sz="2400" dirty="0" smtClean="0"/>
            </a:br>
            <a:r>
              <a:rPr lang="pt-BR" sz="2400" dirty="0" smtClean="0"/>
              <a:t>3 вересня 2015 року</a:t>
            </a:r>
            <a:endParaRPr lang="uk-UA" sz="2400" dirty="0"/>
          </a:p>
        </p:txBody>
      </p:sp>
      <p:sp>
        <p:nvSpPr>
          <p:cNvPr id="3" name="Содержимое 2"/>
          <p:cNvSpPr>
            <a:spLocks noGrp="1"/>
          </p:cNvSpPr>
          <p:nvPr>
            <p:ph idx="1"/>
          </p:nvPr>
        </p:nvSpPr>
        <p:spPr>
          <a:xfrm>
            <a:off x="251520" y="1935480"/>
            <a:ext cx="8712968" cy="4517856"/>
          </a:xfrm>
        </p:spPr>
        <p:txBody>
          <a:bodyPr>
            <a:noAutofit/>
          </a:bodyPr>
          <a:lstStyle/>
          <a:p>
            <a:pPr algn="just">
              <a:lnSpc>
                <a:spcPct val="150000"/>
              </a:lnSpc>
            </a:pPr>
            <a:r>
              <a:rPr lang="uk-UA" sz="1300" dirty="0" smtClean="0">
                <a:latin typeface="Times New Roman" pitchFamily="18" charset="0"/>
                <a:cs typeface="Times New Roman" pitchFamily="18" charset="0"/>
              </a:rPr>
              <a:t>Справа стосується обшуку офісів юридичної фірми та вилучення комп'ютерних файлів та повідомлень електронної пошти під час розслідування підозр в корупції, придбанні забороненої долі участі та відмиванні грошей. </a:t>
            </a:r>
          </a:p>
          <a:p>
            <a:pPr algn="just">
              <a:lnSpc>
                <a:spcPct val="150000"/>
              </a:lnSpc>
            </a:pPr>
            <a:r>
              <a:rPr lang="uk-UA" sz="1300" dirty="0" smtClean="0">
                <a:latin typeface="Times New Roman" pitchFamily="18" charset="0"/>
                <a:cs typeface="Times New Roman" pitchFamily="18" charset="0"/>
              </a:rPr>
              <a:t>Суд постановив, що порушення статті 8 Конвенції не було. Він виявив, що, незважаючи на обсяги ордерів на обшук та виїмку, гарантії, надані заявникам проти зловживань, свавілля та порушення службової таємниці, були адекватними та достатніми. </a:t>
            </a:r>
          </a:p>
          <a:p>
            <a:pPr algn="just">
              <a:lnSpc>
                <a:spcPct val="150000"/>
              </a:lnSpc>
            </a:pPr>
            <a:r>
              <a:rPr lang="uk-UA" sz="1300" dirty="0" smtClean="0">
                <a:latin typeface="Times New Roman" pitchFamily="18" charset="0"/>
                <a:cs typeface="Times New Roman" pitchFamily="18" charset="0"/>
              </a:rPr>
              <a:t>Проведення обшуку та виїмки не призвели до непропорційного втручання у легітимну мету, а саме – запобігання заворушень або злочинам. Суд, зокрема, зазначив, що після перегляду комп'ютерних файлів та електронних листів, які були вилучені, слідчий суддя Центрального кримінального слідчого суду наказав видалити 850 записів, які він вважав приватними підпадали під професійну таємницю або не мали безпосереднього відношення до справи. </a:t>
            </a:r>
          </a:p>
          <a:p>
            <a:pPr algn="just">
              <a:lnSpc>
                <a:spcPct val="150000"/>
              </a:lnSpc>
            </a:pPr>
            <a:r>
              <a:rPr lang="uk-UA" sz="1300" dirty="0" smtClean="0">
                <a:latin typeface="Times New Roman" pitchFamily="18" charset="0"/>
                <a:cs typeface="Times New Roman" pitchFamily="18" charset="0"/>
              </a:rPr>
              <a:t>Суд не бачить підстав для сумніву в оцінці, зробленій суддею, який втрутився для перевірки законності операцій з обшуку та виїмки, і особливо для захисту адвокатської таємниці. Крім того, у відповідь на заперечення заявників про те, що комп'ютерні записи, що були вилучені, не були їм повернені, Суд зазначив, що оригінали були віддані і що не було ніяких зобов'язань по поверненню копій, які могли зберігатися протягом строку давності за ці злочини.</a:t>
            </a:r>
            <a:endParaRPr lang="uk-UA" sz="1300" dirty="0">
              <a:latin typeface="Times New Roman" pitchFamily="18" charset="0"/>
              <a:cs typeface="Times New Roman" pitchFamily="18" charset="0"/>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de-DE" sz="2400" b="1" i="1" dirty="0" err="1" smtClean="0">
                <a:latin typeface="Times New Roman" pitchFamily="18" charset="0"/>
                <a:cs typeface="Times New Roman" pitchFamily="18" charset="0"/>
              </a:rPr>
              <a:t>Lindstrand</a:t>
            </a:r>
            <a:r>
              <a:rPr lang="de-DE" sz="2400" b="1" i="1" dirty="0" smtClean="0">
                <a:latin typeface="Times New Roman" pitchFamily="18" charset="0"/>
                <a:cs typeface="Times New Roman" pitchFamily="18" charset="0"/>
              </a:rPr>
              <a:t> Partners </a:t>
            </a:r>
            <a:r>
              <a:rPr lang="de-DE" sz="2400" b="1" i="1" dirty="0" err="1" smtClean="0">
                <a:latin typeface="Times New Roman" pitchFamily="18" charset="0"/>
                <a:cs typeface="Times New Roman" pitchFamily="18" charset="0"/>
              </a:rPr>
              <a:t>Advokatbyrå</a:t>
            </a:r>
            <a:r>
              <a:rPr lang="de-DE" sz="2400" b="1" i="1" dirty="0" smtClean="0">
                <a:latin typeface="Times New Roman" pitchFamily="18" charset="0"/>
                <a:cs typeface="Times New Roman" pitchFamily="18" charset="0"/>
              </a:rPr>
              <a:t> AB </a:t>
            </a:r>
            <a:r>
              <a:rPr lang="ru-RU" sz="2400" b="1" i="1" dirty="0" err="1" smtClean="0">
                <a:latin typeface="Times New Roman" pitchFamily="18" charset="0"/>
                <a:cs typeface="Times New Roman" pitchFamily="18" charset="0"/>
              </a:rPr>
              <a:t>проти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Швеції</a:t>
            </a:r>
            <a:r>
              <a:rPr lang="ru-RU" sz="2400" b="1" i="1" dirty="0" smtClean="0">
                <a:latin typeface="Times New Roman" pitchFamily="18" charset="0"/>
                <a:cs typeface="Times New Roman" pitchFamily="18" charset="0"/>
              </a:rPr>
              <a:t> </a:t>
            </a:r>
            <a:br>
              <a:rPr lang="ru-RU" sz="2400" b="1" i="1" dirty="0" smtClean="0">
                <a:latin typeface="Times New Roman" pitchFamily="18" charset="0"/>
                <a:cs typeface="Times New Roman" pitchFamily="18" charset="0"/>
              </a:rPr>
            </a:br>
            <a:r>
              <a:rPr lang="ru-RU" sz="2400" b="1" i="1" dirty="0" smtClean="0">
                <a:latin typeface="Times New Roman" pitchFamily="18" charset="0"/>
                <a:cs typeface="Times New Roman" pitchFamily="18" charset="0"/>
              </a:rPr>
              <a:t>20 </a:t>
            </a:r>
            <a:r>
              <a:rPr lang="ru-RU" sz="2400" b="1" i="1" dirty="0" err="1" smtClean="0">
                <a:latin typeface="Times New Roman" pitchFamily="18" charset="0"/>
                <a:cs typeface="Times New Roman" pitchFamily="18" charset="0"/>
              </a:rPr>
              <a:t>грудня</a:t>
            </a:r>
            <a:r>
              <a:rPr lang="ru-RU" sz="2400" b="1" i="1" dirty="0" smtClean="0">
                <a:latin typeface="Times New Roman" pitchFamily="18" charset="0"/>
                <a:cs typeface="Times New Roman" pitchFamily="18" charset="0"/>
              </a:rPr>
              <a:t> 2016 року</a:t>
            </a:r>
            <a:endParaRPr lang="uk-UA" sz="2400" b="1"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935480"/>
            <a:ext cx="8229600" cy="4589864"/>
          </a:xfrm>
        </p:spPr>
        <p:txBody>
          <a:bodyPr>
            <a:normAutofit lnSpcReduction="10000"/>
          </a:bodyPr>
          <a:lstStyle/>
          <a:p>
            <a:pPr algn="just">
              <a:lnSpc>
                <a:spcPct val="150000"/>
              </a:lnSpc>
            </a:pPr>
            <a:r>
              <a:rPr lang="uk-UA" sz="1400" dirty="0" smtClean="0">
                <a:latin typeface="Times New Roman" pitchFamily="18" charset="0"/>
                <a:cs typeface="Times New Roman" pitchFamily="18" charset="0"/>
              </a:rPr>
              <a:t>Справа стосується обшуку у приміщенні заявника – юридичної фірми податковим агентством під час проведення аудиту, який проводився в двох інших компаніях. Податкове агентство підозрювало, що значні суми грошей були захищені від оподаткування в Швеції через нелегальні операції між клієнтською компанією заявника та швейцарською компанією. </a:t>
            </a:r>
          </a:p>
          <a:p>
            <a:pPr algn="just">
              <a:lnSpc>
                <a:spcPct val="150000"/>
              </a:lnSpc>
            </a:pPr>
            <a:r>
              <a:rPr lang="uk-UA" sz="1400" dirty="0" smtClean="0">
                <a:latin typeface="Times New Roman" pitchFamily="18" charset="0"/>
                <a:cs typeface="Times New Roman" pitchFamily="18" charset="0"/>
              </a:rPr>
              <a:t>Заявник скаржився на те, що права на </a:t>
            </a:r>
            <a:r>
              <a:rPr lang="uk-UA" sz="1400" dirty="0" err="1" smtClean="0">
                <a:latin typeface="Times New Roman" pitchFamily="18" charset="0"/>
                <a:cs typeface="Times New Roman" pitchFamily="18" charset="0"/>
              </a:rPr>
              <a:t>приватність</a:t>
            </a:r>
            <a:r>
              <a:rPr lang="uk-UA" sz="1400" dirty="0" smtClean="0">
                <a:latin typeface="Times New Roman" pitchFamily="18" charset="0"/>
                <a:cs typeface="Times New Roman" pitchFamily="18" charset="0"/>
              </a:rPr>
              <a:t> фірми порушувались через те, що отримано доступ до обшуку приміщень заявника та вилучено диски даних, які нібито належали цій фірмі.</a:t>
            </a:r>
          </a:p>
          <a:p>
            <a:pPr algn="just">
              <a:lnSpc>
                <a:spcPct val="150000"/>
              </a:lnSpc>
            </a:pPr>
            <a:r>
              <a:rPr lang="uk-UA" sz="1400" dirty="0" smtClean="0">
                <a:latin typeface="Times New Roman" pitchFamily="18" charset="0"/>
                <a:cs typeface="Times New Roman" pitchFamily="18" charset="0"/>
              </a:rPr>
              <a:t> Суд визнав  відсутність порушення статті 8 Конвенції, оскільки було встановлено, що обшук офісу заявника не був непропорційним щодо законної мети, а саме – економічного добробуту країни. Жоден матеріал, який було вилучений або скопійований не становив інформації, що підлягала професійній таємниці. </a:t>
            </a:r>
          </a:p>
          <a:p>
            <a:pPr algn="just">
              <a:lnSpc>
                <a:spcPct val="150000"/>
              </a:lnSpc>
            </a:pPr>
            <a:r>
              <a:rPr lang="uk-UA" sz="1400" dirty="0" smtClean="0">
                <a:latin typeface="Times New Roman" pitchFamily="18" charset="0"/>
                <a:cs typeface="Times New Roman" pitchFamily="18" charset="0"/>
              </a:rPr>
              <a:t>Проте Суд постановив, що було порушено статтю 13 (право на ефективний засіб юридичного захисту) Конвенції у поєднанні зі статтею 8, оскільки заявник був позбавлений правового статусу у провадженні щодо дозволу на обшук його приміщень і, таким чином, не мав доступу до будь-яких засобів юридичного захисту для подачі своїх заперечень проти обшуку.</a:t>
            </a:r>
            <a:endParaRPr lang="uk-UA" sz="1400" dirty="0">
              <a:latin typeface="Times New Roman" pitchFamily="18" charset="0"/>
              <a:cs typeface="Times New Roman" pitchFamily="18" charset="0"/>
            </a:endParaRP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i="1" dirty="0" err="1" smtClean="0">
                <a:latin typeface="Times New Roman" pitchFamily="18" charset="0"/>
                <a:cs typeface="Times New Roman" pitchFamily="18" charset="0"/>
              </a:rPr>
              <a:t>Тухеява</a:t>
            </a:r>
            <a:r>
              <a:rPr lang="ru-RU" sz="2400" b="1" i="1" dirty="0" smtClean="0">
                <a:latin typeface="Times New Roman" pitchFamily="18" charset="0"/>
                <a:cs typeface="Times New Roman" pitchFamily="18" charset="0"/>
              </a:rPr>
              <a:t> (</a:t>
            </a:r>
            <a:r>
              <a:rPr lang="de-DE" sz="2400" b="1" i="1" dirty="0" smtClean="0">
                <a:latin typeface="Times New Roman" pitchFamily="18" charset="0"/>
                <a:cs typeface="Times New Roman" pitchFamily="18" charset="0"/>
              </a:rPr>
              <a:t>TUHEIAVA) </a:t>
            </a:r>
            <a:r>
              <a:rPr lang="ru-RU" sz="2400" b="1" i="1" dirty="0" err="1" smtClean="0">
                <a:latin typeface="Times New Roman" pitchFamily="18" charset="0"/>
                <a:cs typeface="Times New Roman" pitchFamily="18" charset="0"/>
              </a:rPr>
              <a:t>проти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Франції</a:t>
            </a:r>
            <a:r>
              <a:rPr lang="ru-RU" sz="2400" b="1" i="1" dirty="0" smtClean="0">
                <a:latin typeface="Times New Roman" pitchFamily="18" charset="0"/>
                <a:cs typeface="Times New Roman" pitchFamily="18" charset="0"/>
              </a:rPr>
              <a:t> (№ 25038/13)</a:t>
            </a:r>
            <a:endParaRPr lang="uk-UA" sz="2400" b="1"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492896"/>
            <a:ext cx="8229600" cy="3831704"/>
          </a:xfrm>
        </p:spPr>
        <p:txBody>
          <a:bodyPr>
            <a:normAutofit/>
          </a:bodyPr>
          <a:lstStyle/>
          <a:p>
            <a:pPr algn="just">
              <a:lnSpc>
                <a:spcPct val="150000"/>
              </a:lnSpc>
            </a:pPr>
            <a:r>
              <a:rPr lang="uk-UA" sz="1400" dirty="0" smtClean="0">
                <a:latin typeface="Times New Roman" pitchFamily="18" charset="0"/>
                <a:cs typeface="Times New Roman" pitchFamily="18" charset="0"/>
              </a:rPr>
              <a:t>Заява стосується візиту до адвокатської практики заявника, здійсненого Президентом Асоціації адвокатів </a:t>
            </a:r>
            <a:r>
              <a:rPr lang="uk-UA" sz="1400" dirty="0" err="1" smtClean="0">
                <a:latin typeface="Times New Roman" pitchFamily="18" charset="0"/>
                <a:cs typeface="Times New Roman" pitchFamily="18" charset="0"/>
              </a:rPr>
              <a:t>Папейте</a:t>
            </a:r>
            <a:r>
              <a:rPr lang="uk-UA" sz="1400" dirty="0" smtClean="0">
                <a:latin typeface="Times New Roman" pitchFamily="18" charset="0"/>
                <a:cs typeface="Times New Roman" pitchFamily="18" charset="0"/>
              </a:rPr>
              <a:t>, з метою перевірки існування такої практики та перевірки рахунків.</a:t>
            </a:r>
          </a:p>
          <a:p>
            <a:pPr algn="just">
              <a:lnSpc>
                <a:spcPct val="150000"/>
              </a:lnSpc>
            </a:pPr>
            <a:r>
              <a:rPr lang="uk-UA" sz="1400" dirty="0" smtClean="0">
                <a:latin typeface="Times New Roman" pitchFamily="18" charset="0"/>
                <a:cs typeface="Times New Roman" pitchFamily="18" charset="0"/>
              </a:rPr>
              <a:t>Подальше дисциплінарне провадження щодо заявника було порушено за невиконання останнім своїх податкових зобов'язань, і його тимчасово було відсторонено від практики. Заявник стверджує, що цей візит у його відсутність порушив його право на повагу до його житла. Він також скаржиться на використання в дисциплінарному провадженні висновків, отриманих під час візиту. Суд повідомив про звернення французький уряд та поставив сторонам питання відповідно до пункту 1 статті 6 (право на справедливий суд) та 8 (право на повагу до приватного життя та житла) Конвенції.</a:t>
            </a:r>
            <a:endParaRPr lang="uk-UA" sz="1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496944" cy="6264696"/>
          </a:xfrm>
        </p:spPr>
        <p:txBody>
          <a:bodyPr>
            <a:normAutofit fontScale="77500" lnSpcReduction="20000"/>
          </a:bodyPr>
          <a:lstStyle/>
          <a:p>
            <a:pPr marL="0" indent="0" algn="just">
              <a:buNone/>
            </a:pPr>
            <a:endParaRPr lang="ru-RU" dirty="0" smtClean="0"/>
          </a:p>
          <a:p>
            <a:pPr marL="0" indent="0" algn="just">
              <a:buNone/>
            </a:pPr>
            <a:r>
              <a:rPr lang="ru-RU" dirty="0" smtClean="0"/>
              <a:t>28</a:t>
            </a:r>
            <a:r>
              <a:rPr lang="ru-RU" dirty="0"/>
              <a:t>.  Таким чином, Суд </a:t>
            </a:r>
            <a:r>
              <a:rPr lang="ru-RU" dirty="0" err="1"/>
              <a:t>вважає</a:t>
            </a:r>
            <a:r>
              <a:rPr lang="ru-RU" dirty="0"/>
              <a:t>, </a:t>
            </a:r>
            <a:r>
              <a:rPr lang="ru-RU" dirty="0" err="1"/>
              <a:t>що</a:t>
            </a:r>
            <a:r>
              <a:rPr lang="ru-RU" dirty="0"/>
              <a:t> </a:t>
            </a:r>
            <a:r>
              <a:rPr lang="ru-RU" dirty="0" err="1"/>
              <a:t>якщо</a:t>
            </a:r>
            <a:r>
              <a:rPr lang="ru-RU" dirty="0"/>
              <a:t> для </a:t>
            </a:r>
            <a:r>
              <a:rPr lang="ru-RU" dirty="0" err="1"/>
              <a:t>оцінки</a:t>
            </a:r>
            <a:r>
              <a:rPr lang="ru-RU" dirty="0"/>
              <a:t> </a:t>
            </a:r>
            <a:r>
              <a:rPr lang="ru-RU" dirty="0" err="1"/>
              <a:t>експертного</a:t>
            </a:r>
            <a:r>
              <a:rPr lang="ru-RU" dirty="0"/>
              <a:t> </a:t>
            </a:r>
            <a:r>
              <a:rPr lang="ru-RU" dirty="0" err="1"/>
              <a:t>висновку</a:t>
            </a:r>
            <a:r>
              <a:rPr lang="ru-RU" dirty="0"/>
              <a:t>, </a:t>
            </a:r>
            <a:r>
              <a:rPr lang="ru-RU" dirty="0" err="1"/>
              <a:t>наданого</a:t>
            </a:r>
            <a:r>
              <a:rPr lang="ru-RU" dirty="0"/>
              <a:t> стороною </a:t>
            </a:r>
            <a:r>
              <a:rPr lang="ru-RU" dirty="0" err="1"/>
              <a:t>захисту</a:t>
            </a:r>
            <a:r>
              <a:rPr lang="ru-RU" dirty="0"/>
              <a:t>, суду </a:t>
            </a:r>
            <a:r>
              <a:rPr lang="ru-RU" dirty="0" err="1"/>
              <a:t>необхідно</a:t>
            </a:r>
            <a:r>
              <a:rPr lang="ru-RU" dirty="0"/>
              <a:t> </a:t>
            </a:r>
            <a:r>
              <a:rPr lang="ru-RU" dirty="0" err="1"/>
              <a:t>пересвідчитися</a:t>
            </a:r>
            <a:r>
              <a:rPr lang="ru-RU" dirty="0"/>
              <a:t>, </a:t>
            </a:r>
            <a:r>
              <a:rPr lang="ru-RU" dirty="0" err="1"/>
              <a:t>що</a:t>
            </a:r>
            <a:r>
              <a:rPr lang="ru-RU" dirty="0"/>
              <a:t> </a:t>
            </a:r>
            <a:r>
              <a:rPr lang="ru-RU" dirty="0" err="1"/>
              <a:t>експерт</a:t>
            </a:r>
            <a:r>
              <a:rPr lang="ru-RU" dirty="0"/>
              <a:t>, </a:t>
            </a:r>
            <a:r>
              <a:rPr lang="ru-RU" dirty="0" err="1"/>
              <a:t>який</a:t>
            </a:r>
            <a:r>
              <a:rPr lang="ru-RU" dirty="0"/>
              <a:t> </a:t>
            </a:r>
            <a:r>
              <a:rPr lang="ru-RU" dirty="0" err="1"/>
              <a:t>надав</a:t>
            </a:r>
            <a:r>
              <a:rPr lang="ru-RU" dirty="0"/>
              <a:t> </a:t>
            </a:r>
            <a:r>
              <a:rPr lang="ru-RU" dirty="0" err="1"/>
              <a:t>висновок</a:t>
            </a:r>
            <a:r>
              <a:rPr lang="ru-RU" dirty="0"/>
              <a:t>, </a:t>
            </a:r>
            <a:r>
              <a:rPr lang="ru-RU" dirty="0" err="1"/>
              <a:t>розуміє</a:t>
            </a:r>
            <a:r>
              <a:rPr lang="ru-RU" dirty="0"/>
              <a:t> </a:t>
            </a:r>
            <a:r>
              <a:rPr lang="ru-RU" dirty="0" err="1"/>
              <a:t>наслідки</a:t>
            </a:r>
            <a:r>
              <a:rPr lang="ru-RU" dirty="0"/>
              <a:t> </a:t>
            </a:r>
            <a:r>
              <a:rPr lang="ru-RU" dirty="0" err="1"/>
              <a:t>надання</a:t>
            </a:r>
            <a:r>
              <a:rPr lang="ru-RU" dirty="0"/>
              <a:t> ним </a:t>
            </a:r>
            <a:r>
              <a:rPr lang="ru-RU" dirty="0" err="1"/>
              <a:t>завідомо</a:t>
            </a:r>
            <a:r>
              <a:rPr lang="ru-RU" dirty="0"/>
              <a:t> </a:t>
            </a:r>
            <a:r>
              <a:rPr lang="ru-RU" dirty="0" err="1"/>
              <a:t>недостовірного</a:t>
            </a:r>
            <a:r>
              <a:rPr lang="ru-RU" dirty="0"/>
              <a:t> </a:t>
            </a:r>
            <a:r>
              <a:rPr lang="ru-RU" dirty="0" err="1"/>
              <a:t>висновку</a:t>
            </a:r>
            <a:r>
              <a:rPr lang="ru-RU" dirty="0"/>
              <a:t> </a:t>
            </a:r>
            <a:r>
              <a:rPr lang="ru-RU" dirty="0" err="1"/>
              <a:t>або</a:t>
            </a:r>
            <a:r>
              <a:rPr lang="ru-RU" dirty="0"/>
              <a:t> </a:t>
            </a:r>
            <a:r>
              <a:rPr lang="ru-RU" dirty="0" err="1"/>
              <a:t>з'ясувати</a:t>
            </a:r>
            <a:r>
              <a:rPr lang="ru-RU" dirty="0"/>
              <a:t> </a:t>
            </a:r>
            <a:r>
              <a:rPr lang="ru-RU" dirty="0" err="1"/>
              <a:t>інші</a:t>
            </a:r>
            <a:r>
              <a:rPr lang="ru-RU" dirty="0"/>
              <a:t> </a:t>
            </a:r>
            <a:r>
              <a:rPr lang="ru-RU" dirty="0" err="1"/>
              <a:t>питання</a:t>
            </a:r>
            <a:r>
              <a:rPr lang="ru-RU" dirty="0"/>
              <a:t>, </a:t>
            </a:r>
            <a:r>
              <a:rPr lang="ru-RU" dirty="0" err="1"/>
              <a:t>що</a:t>
            </a:r>
            <a:r>
              <a:rPr lang="ru-RU" dirty="0"/>
              <a:t> </a:t>
            </a:r>
            <a:r>
              <a:rPr lang="ru-RU" dirty="0" err="1"/>
              <a:t>мають</a:t>
            </a:r>
            <a:r>
              <a:rPr lang="ru-RU" dirty="0"/>
              <a:t> </a:t>
            </a:r>
            <a:r>
              <a:rPr lang="ru-RU" dirty="0" err="1"/>
              <a:t>значення</a:t>
            </a:r>
            <a:r>
              <a:rPr lang="ru-RU" dirty="0"/>
              <a:t> для </a:t>
            </a:r>
            <a:r>
              <a:rPr lang="ru-RU" dirty="0" err="1"/>
              <a:t>оцінки</a:t>
            </a:r>
            <a:r>
              <a:rPr lang="ru-RU" dirty="0"/>
              <a:t> </a:t>
            </a:r>
            <a:r>
              <a:rPr lang="ru-RU" dirty="0" err="1"/>
              <a:t>достовірності</a:t>
            </a:r>
            <a:r>
              <a:rPr lang="ru-RU" dirty="0"/>
              <a:t> </a:t>
            </a:r>
            <a:r>
              <a:rPr lang="ru-RU" dirty="0" err="1"/>
              <a:t>експертного</a:t>
            </a:r>
            <a:r>
              <a:rPr lang="ru-RU" dirty="0"/>
              <a:t> </a:t>
            </a:r>
            <a:r>
              <a:rPr lang="ru-RU" dirty="0" err="1"/>
              <a:t>дослідженння</a:t>
            </a:r>
            <a:r>
              <a:rPr lang="ru-RU" dirty="0"/>
              <a:t>, суд </a:t>
            </a:r>
            <a:r>
              <a:rPr lang="ru-RU" dirty="0" err="1"/>
              <a:t>має</a:t>
            </a:r>
            <a:r>
              <a:rPr lang="ru-RU" dirty="0"/>
              <a:t> за </a:t>
            </a:r>
            <a:r>
              <a:rPr lang="ru-RU" dirty="0" err="1"/>
              <a:t>клопотанням</a:t>
            </a:r>
            <a:r>
              <a:rPr lang="ru-RU" dirty="0"/>
              <a:t> </a:t>
            </a:r>
            <a:r>
              <a:rPr lang="ru-RU" dirty="0" err="1"/>
              <a:t>сторони</a:t>
            </a:r>
            <a:r>
              <a:rPr lang="ru-RU" dirty="0"/>
              <a:t> </a:t>
            </a:r>
            <a:r>
              <a:rPr lang="ru-RU" dirty="0" err="1"/>
              <a:t>викликати</a:t>
            </a:r>
            <a:r>
              <a:rPr lang="ru-RU" dirty="0"/>
              <a:t> </a:t>
            </a:r>
            <a:r>
              <a:rPr lang="ru-RU" dirty="0" err="1"/>
              <a:t>експерта</a:t>
            </a:r>
            <a:r>
              <a:rPr lang="ru-RU" dirty="0"/>
              <a:t>, </a:t>
            </a:r>
            <a:r>
              <a:rPr lang="ru-RU" dirty="0" err="1"/>
              <a:t>попередити</a:t>
            </a:r>
            <a:r>
              <a:rPr lang="ru-RU" dirty="0"/>
              <a:t> </a:t>
            </a:r>
            <a:r>
              <a:rPr lang="ru-RU" dirty="0" err="1"/>
              <a:t>його</a:t>
            </a:r>
            <a:r>
              <a:rPr lang="ru-RU" dirty="0"/>
              <a:t> про </a:t>
            </a:r>
            <a:r>
              <a:rPr lang="ru-RU" dirty="0" err="1"/>
              <a:t>кримінальну</a:t>
            </a:r>
            <a:r>
              <a:rPr lang="ru-RU" dirty="0"/>
              <a:t> </a:t>
            </a:r>
            <a:r>
              <a:rPr lang="ru-RU" dirty="0" err="1"/>
              <a:t>відповідальність</a:t>
            </a:r>
            <a:r>
              <a:rPr lang="ru-RU" dirty="0"/>
              <a:t> за дачу </a:t>
            </a:r>
            <a:r>
              <a:rPr lang="ru-RU" dirty="0" err="1"/>
              <a:t>завідомо</a:t>
            </a:r>
            <a:r>
              <a:rPr lang="ru-RU" dirty="0"/>
              <a:t> неправдивого </a:t>
            </a:r>
            <a:r>
              <a:rPr lang="ru-RU" dirty="0" err="1"/>
              <a:t>висновкута</a:t>
            </a:r>
            <a:r>
              <a:rPr lang="ru-RU" dirty="0"/>
              <a:t> </a:t>
            </a:r>
            <a:r>
              <a:rPr lang="ru-RU" dirty="0" err="1"/>
              <a:t>надати</a:t>
            </a:r>
            <a:r>
              <a:rPr lang="ru-RU" dirty="0"/>
              <a:t> сторонам </a:t>
            </a:r>
            <a:r>
              <a:rPr lang="ru-RU" dirty="0" err="1"/>
              <a:t>можливість</a:t>
            </a:r>
            <a:r>
              <a:rPr lang="ru-RU" dirty="0"/>
              <a:t> </a:t>
            </a:r>
            <a:r>
              <a:rPr lang="ru-RU" dirty="0" err="1"/>
              <a:t>піддати</a:t>
            </a:r>
            <a:r>
              <a:rPr lang="ru-RU" dirty="0"/>
              <a:t> </a:t>
            </a:r>
            <a:r>
              <a:rPr lang="ru-RU" dirty="0" err="1"/>
              <a:t>експерта</a:t>
            </a:r>
            <a:r>
              <a:rPr lang="ru-RU" dirty="0"/>
              <a:t> </a:t>
            </a:r>
            <a:r>
              <a:rPr lang="ru-RU" dirty="0" err="1"/>
              <a:t>перехресному</a:t>
            </a:r>
            <a:r>
              <a:rPr lang="ru-RU" dirty="0"/>
              <a:t> </a:t>
            </a:r>
            <a:r>
              <a:rPr lang="ru-RU" dirty="0" err="1"/>
              <a:t>допиту</a:t>
            </a:r>
            <a:r>
              <a:rPr lang="ru-RU" dirty="0"/>
              <a:t>.</a:t>
            </a:r>
          </a:p>
          <a:p>
            <a:pPr marL="0" indent="0" algn="just">
              <a:buNone/>
            </a:pPr>
            <a:r>
              <a:rPr lang="ru-RU" dirty="0"/>
              <a:t>29.  Тим </a:t>
            </a:r>
            <a:r>
              <a:rPr lang="ru-RU" dirty="0" err="1"/>
              <a:t>більше</a:t>
            </a:r>
            <a:r>
              <a:rPr lang="ru-RU" dirty="0"/>
              <a:t>, у </a:t>
            </a:r>
            <a:r>
              <a:rPr lang="ru-RU" dirty="0" err="1"/>
              <a:t>цій</a:t>
            </a:r>
            <a:r>
              <a:rPr lang="ru-RU" dirty="0"/>
              <a:t> </a:t>
            </a:r>
            <a:r>
              <a:rPr lang="ru-RU" dirty="0" err="1"/>
              <a:t>справі</a:t>
            </a:r>
            <a:r>
              <a:rPr lang="ru-RU" dirty="0"/>
              <a:t> сторона </a:t>
            </a:r>
            <a:r>
              <a:rPr lang="ru-RU" dirty="0" err="1"/>
              <a:t>захисту</a:t>
            </a:r>
            <a:r>
              <a:rPr lang="ru-RU" dirty="0"/>
              <a:t> заявляла </a:t>
            </a:r>
            <a:r>
              <a:rPr lang="ru-RU" dirty="0" err="1"/>
              <a:t>клопотання</a:t>
            </a:r>
            <a:r>
              <a:rPr lang="ru-RU" dirty="0"/>
              <a:t> про допит </a:t>
            </a:r>
            <a:r>
              <a:rPr lang="ru-RU" dirty="0" err="1"/>
              <a:t>експерта</a:t>
            </a:r>
            <a:r>
              <a:rPr lang="ru-RU" dirty="0"/>
              <a:t>, </a:t>
            </a:r>
            <a:r>
              <a:rPr lang="ru-RU" dirty="0" err="1"/>
              <a:t>який</a:t>
            </a:r>
            <a:r>
              <a:rPr lang="ru-RU" dirty="0"/>
              <a:t> </a:t>
            </a:r>
            <a:r>
              <a:rPr lang="ru-RU" dirty="0" err="1"/>
              <a:t>складав</a:t>
            </a:r>
            <a:r>
              <a:rPr lang="ru-RU" dirty="0"/>
              <a:t> </a:t>
            </a:r>
            <a:r>
              <a:rPr lang="ru-RU" dirty="0" err="1"/>
              <a:t>зазначений</a:t>
            </a:r>
            <a:r>
              <a:rPr lang="ru-RU" dirty="0"/>
              <a:t> </a:t>
            </a:r>
            <a:r>
              <a:rPr lang="ru-RU" dirty="0" err="1"/>
              <a:t>висновок</a:t>
            </a:r>
            <a:r>
              <a:rPr lang="ru-RU" dirty="0"/>
              <a:t>, в </a:t>
            </a:r>
            <a:r>
              <a:rPr lang="ru-RU" dirty="0" err="1"/>
              <a:t>суді</a:t>
            </a:r>
            <a:r>
              <a:rPr lang="ru-RU" dirty="0"/>
              <a:t> </a:t>
            </a:r>
            <a:r>
              <a:rPr lang="ru-RU" dirty="0" err="1"/>
              <a:t>першої</a:t>
            </a:r>
            <a:r>
              <a:rPr lang="ru-RU" dirty="0"/>
              <a:t> </a:t>
            </a:r>
            <a:r>
              <a:rPr lang="ru-RU" dirty="0" err="1"/>
              <a:t>інстанції</a:t>
            </a:r>
            <a:r>
              <a:rPr lang="ru-RU" dirty="0"/>
              <a:t>. </a:t>
            </a:r>
            <a:r>
              <a:rPr lang="ru-RU" dirty="0" err="1"/>
              <a:t>Захист</a:t>
            </a:r>
            <a:r>
              <a:rPr lang="ru-RU" dirty="0"/>
              <a:t> повторив </a:t>
            </a:r>
            <a:r>
              <a:rPr lang="ru-RU" dirty="0" err="1"/>
              <a:t>цю</a:t>
            </a:r>
            <a:r>
              <a:rPr lang="ru-RU" dirty="0"/>
              <a:t> </a:t>
            </a:r>
            <a:r>
              <a:rPr lang="ru-RU" dirty="0" err="1"/>
              <a:t>вимогу</a:t>
            </a:r>
            <a:r>
              <a:rPr lang="ru-RU" dirty="0"/>
              <a:t> </a:t>
            </a:r>
            <a:r>
              <a:rPr lang="ru-RU" dirty="0" err="1"/>
              <a:t>також</a:t>
            </a:r>
            <a:r>
              <a:rPr lang="ru-RU" dirty="0"/>
              <a:t> в </a:t>
            </a:r>
            <a:r>
              <a:rPr lang="ru-RU" dirty="0" err="1"/>
              <a:t>апеляційному</a:t>
            </a:r>
            <a:r>
              <a:rPr lang="ru-RU" dirty="0"/>
              <a:t> </a:t>
            </a:r>
            <a:r>
              <a:rPr lang="ru-RU" dirty="0" err="1"/>
              <a:t>суді</a:t>
            </a:r>
            <a:r>
              <a:rPr lang="ru-RU" dirty="0"/>
              <a:t>.</a:t>
            </a:r>
          </a:p>
          <a:p>
            <a:pPr marL="0" indent="0" algn="just">
              <a:buNone/>
            </a:pPr>
            <a:r>
              <a:rPr lang="ru-RU" dirty="0"/>
              <a:t>30.  У </a:t>
            </a:r>
            <a:r>
              <a:rPr lang="ru-RU" dirty="0" err="1"/>
              <a:t>цій</a:t>
            </a:r>
            <a:r>
              <a:rPr lang="ru-RU" dirty="0"/>
              <a:t> </a:t>
            </a:r>
            <a:r>
              <a:rPr lang="ru-RU" dirty="0" err="1"/>
              <a:t>справі</a:t>
            </a:r>
            <a:r>
              <a:rPr lang="ru-RU" dirty="0"/>
              <a:t>, як у </a:t>
            </a:r>
            <a:r>
              <a:rPr lang="ru-RU" dirty="0" err="1"/>
              <a:t>інших</a:t>
            </a:r>
            <a:r>
              <a:rPr lang="ru-RU" dirty="0"/>
              <a:t> справах, </a:t>
            </a:r>
            <a:r>
              <a:rPr lang="ru-RU" dirty="0" err="1"/>
              <a:t>що</a:t>
            </a:r>
            <a:r>
              <a:rPr lang="ru-RU" dirty="0"/>
              <a:t> </a:t>
            </a:r>
            <a:r>
              <a:rPr lang="ru-RU" dirty="0" err="1"/>
              <a:t>стосуються</a:t>
            </a:r>
            <a:r>
              <a:rPr lang="ru-RU" dirty="0"/>
              <a:t> </a:t>
            </a:r>
            <a:r>
              <a:rPr lang="ru-RU" dirty="0" err="1"/>
              <a:t>дорожньо-транспортних</a:t>
            </a:r>
            <a:r>
              <a:rPr lang="ru-RU" dirty="0"/>
              <a:t> </a:t>
            </a:r>
            <a:r>
              <a:rPr lang="ru-RU" dirty="0" err="1"/>
              <a:t>подій</a:t>
            </a:r>
            <a:r>
              <a:rPr lang="ru-RU" dirty="0"/>
              <a:t>, </a:t>
            </a:r>
            <a:r>
              <a:rPr lang="ru-RU" dirty="0" err="1"/>
              <a:t>експертне</a:t>
            </a:r>
            <a:r>
              <a:rPr lang="ru-RU" dirty="0"/>
              <a:t> </a:t>
            </a:r>
            <a:r>
              <a:rPr lang="ru-RU" dirty="0" err="1"/>
              <a:t>дослідження</a:t>
            </a:r>
            <a:r>
              <a:rPr lang="ru-RU" dirty="0"/>
              <a:t> </a:t>
            </a:r>
            <a:r>
              <a:rPr lang="ru-RU" dirty="0" err="1"/>
              <a:t>може</a:t>
            </a:r>
            <a:r>
              <a:rPr lang="ru-RU" dirty="0"/>
              <a:t> </a:t>
            </a:r>
            <a:r>
              <a:rPr lang="ru-RU" dirty="0" err="1"/>
              <a:t>вплинути</a:t>
            </a:r>
            <a:r>
              <a:rPr lang="ru-RU" dirty="0"/>
              <a:t> на </a:t>
            </a:r>
            <a:r>
              <a:rPr lang="ru-RU" dirty="0" err="1"/>
              <a:t>остаточне</a:t>
            </a:r>
            <a:r>
              <a:rPr lang="ru-RU" dirty="0"/>
              <a:t> </a:t>
            </a:r>
            <a:r>
              <a:rPr lang="ru-RU" dirty="0" err="1"/>
              <a:t>рішення</a:t>
            </a:r>
            <a:r>
              <a:rPr lang="ru-RU" dirty="0"/>
              <a:t> </a:t>
            </a:r>
            <a:r>
              <a:rPr lang="ru-RU" dirty="0" err="1"/>
              <a:t>або</a:t>
            </a:r>
            <a:r>
              <a:rPr lang="ru-RU" dirty="0"/>
              <a:t> </a:t>
            </a:r>
            <a:r>
              <a:rPr lang="ru-RU" dirty="0" err="1"/>
              <a:t>позначитись</a:t>
            </a:r>
            <a:r>
              <a:rPr lang="ru-RU" dirty="0"/>
              <a:t> на остаточному </a:t>
            </a:r>
            <a:r>
              <a:rPr lang="ru-RU" dirty="0" err="1"/>
              <a:t>рішенні</a:t>
            </a:r>
            <a:r>
              <a:rPr lang="ru-RU" dirty="0"/>
              <a:t> суду. Тому право </a:t>
            </a:r>
            <a:r>
              <a:rPr lang="ru-RU" dirty="0" err="1"/>
              <a:t>захисту</a:t>
            </a:r>
            <a:r>
              <a:rPr lang="ru-RU" dirty="0"/>
              <a:t> </a:t>
            </a:r>
            <a:r>
              <a:rPr lang="ru-RU" dirty="0" err="1"/>
              <a:t>спростовувати</a:t>
            </a:r>
            <a:r>
              <a:rPr lang="ru-RU" dirty="0"/>
              <a:t> </a:t>
            </a:r>
            <a:r>
              <a:rPr lang="ru-RU" dirty="0" err="1"/>
              <a:t>висновки</a:t>
            </a:r>
            <a:r>
              <a:rPr lang="ru-RU" dirty="0"/>
              <a:t> </a:t>
            </a:r>
            <a:r>
              <a:rPr lang="ru-RU" dirty="0" err="1"/>
              <a:t>експертів</a:t>
            </a:r>
            <a:r>
              <a:rPr lang="ru-RU" dirty="0"/>
              <a:t>, </a:t>
            </a:r>
            <a:r>
              <a:rPr lang="ru-RU" dirty="0" err="1"/>
              <a:t>надані</a:t>
            </a:r>
            <a:r>
              <a:rPr lang="ru-RU" dirty="0"/>
              <a:t> </a:t>
            </a:r>
            <a:r>
              <a:rPr lang="ru-RU" dirty="0" err="1"/>
              <a:t>обвинуваченням</a:t>
            </a:r>
            <a:r>
              <a:rPr lang="ru-RU" dirty="0"/>
              <a:t>, за </a:t>
            </a:r>
            <a:r>
              <a:rPr lang="ru-RU" dirty="0" err="1"/>
              <a:t>допомогою</a:t>
            </a:r>
            <a:r>
              <a:rPr lang="ru-RU" dirty="0"/>
              <a:t> </a:t>
            </a:r>
            <a:r>
              <a:rPr lang="ru-RU" dirty="0" err="1"/>
              <a:t>іншого</a:t>
            </a:r>
            <a:r>
              <a:rPr lang="ru-RU" dirty="0"/>
              <a:t> </a:t>
            </a:r>
            <a:r>
              <a:rPr lang="ru-RU" dirty="0" err="1"/>
              <a:t>висновку</a:t>
            </a:r>
            <a:r>
              <a:rPr lang="ru-RU" dirty="0"/>
              <a:t>, </a:t>
            </a:r>
            <a:r>
              <a:rPr lang="ru-RU" dirty="0" err="1"/>
              <a:t>наданого</a:t>
            </a:r>
            <a:r>
              <a:rPr lang="ru-RU" dirty="0"/>
              <a:t> </a:t>
            </a:r>
            <a:r>
              <a:rPr lang="ru-RU" dirty="0" err="1"/>
              <a:t>захистом</a:t>
            </a:r>
            <a:r>
              <a:rPr lang="ru-RU" dirty="0"/>
              <a:t>, </a:t>
            </a:r>
            <a:r>
              <a:rPr lang="ru-RU" dirty="0" err="1"/>
              <a:t>має</a:t>
            </a:r>
            <a:r>
              <a:rPr lang="ru-RU" dirty="0"/>
              <a:t> бути </a:t>
            </a:r>
            <a:r>
              <a:rPr lang="ru-RU" dirty="0" err="1"/>
              <a:t>забезпечене</a:t>
            </a:r>
            <a:r>
              <a:rPr lang="ru-RU" dirty="0"/>
              <a:t> судом.</a:t>
            </a:r>
          </a:p>
          <a:p>
            <a:pPr marL="0" indent="0" algn="just">
              <a:buNone/>
            </a:pPr>
            <a:r>
              <a:rPr lang="ru-RU" dirty="0"/>
              <a:t>31.  </a:t>
            </a:r>
            <a:r>
              <a:rPr lang="ru-RU" dirty="0" err="1"/>
              <a:t>Необґрунтоване</a:t>
            </a:r>
            <a:r>
              <a:rPr lang="ru-RU" dirty="0"/>
              <a:t> </a:t>
            </a:r>
            <a:r>
              <a:rPr lang="ru-RU" dirty="0" err="1"/>
              <a:t>відхилення</a:t>
            </a:r>
            <a:r>
              <a:rPr lang="ru-RU" dirty="0"/>
              <a:t> </a:t>
            </a:r>
            <a:r>
              <a:rPr lang="ru-RU" dirty="0" err="1"/>
              <a:t>аргументів</a:t>
            </a:r>
            <a:r>
              <a:rPr lang="ru-RU" dirty="0"/>
              <a:t> </a:t>
            </a:r>
            <a:r>
              <a:rPr lang="ru-RU" dirty="0" err="1"/>
              <a:t>сторони</a:t>
            </a:r>
            <a:r>
              <a:rPr lang="ru-RU" dirty="0"/>
              <a:t> </a:t>
            </a:r>
            <a:r>
              <a:rPr lang="ru-RU" dirty="0" err="1"/>
              <a:t>захисту</a:t>
            </a:r>
            <a:r>
              <a:rPr lang="ru-RU" dirty="0"/>
              <a:t> з </a:t>
            </a:r>
            <a:r>
              <a:rPr lang="ru-RU" dirty="0" err="1"/>
              <a:t>питань</a:t>
            </a:r>
            <a:r>
              <a:rPr lang="ru-RU" dirty="0"/>
              <a:t> </a:t>
            </a:r>
            <a:r>
              <a:rPr lang="ru-RU" dirty="0" err="1"/>
              <a:t>перевірки</a:t>
            </a:r>
            <a:r>
              <a:rPr lang="ru-RU" dirty="0"/>
              <a:t> у </a:t>
            </a:r>
            <a:r>
              <a:rPr lang="ru-RU" dirty="0" err="1"/>
              <a:t>процесуальний</a:t>
            </a:r>
            <a:r>
              <a:rPr lang="ru-RU" dirty="0"/>
              <a:t> </a:t>
            </a:r>
            <a:r>
              <a:rPr lang="ru-RU" dirty="0" err="1"/>
              <a:t>спосіб</a:t>
            </a:r>
            <a:r>
              <a:rPr lang="ru-RU" dirty="0"/>
              <a:t> </a:t>
            </a:r>
            <a:r>
              <a:rPr lang="ru-RU" dirty="0" err="1"/>
              <a:t>експертного</a:t>
            </a:r>
            <a:r>
              <a:rPr lang="ru-RU" dirty="0"/>
              <a:t> </a:t>
            </a:r>
            <a:r>
              <a:rPr lang="ru-RU" dirty="0" err="1"/>
              <a:t>висновку</a:t>
            </a:r>
            <a:r>
              <a:rPr lang="ru-RU" dirty="0"/>
              <a:t> та </a:t>
            </a:r>
            <a:r>
              <a:rPr lang="ru-RU" dirty="0" err="1"/>
              <a:t>його</a:t>
            </a:r>
            <a:r>
              <a:rPr lang="ru-RU" dirty="0"/>
              <a:t> </a:t>
            </a:r>
            <a:r>
              <a:rPr lang="ru-RU" dirty="0" err="1"/>
              <a:t>оцінки</a:t>
            </a:r>
            <a:r>
              <a:rPr lang="ru-RU" dirty="0"/>
              <a:t> з точки </a:t>
            </a:r>
            <a:r>
              <a:rPr lang="ru-RU" dirty="0" err="1"/>
              <a:t>зору</a:t>
            </a:r>
            <a:r>
              <a:rPr lang="ru-RU" dirty="0"/>
              <a:t> </a:t>
            </a:r>
            <a:r>
              <a:rPr lang="ru-RU" dirty="0" err="1"/>
              <a:t>допустимості</a:t>
            </a:r>
            <a:r>
              <a:rPr lang="ru-RU" dirty="0"/>
              <a:t> </a:t>
            </a:r>
            <a:r>
              <a:rPr lang="ru-RU" dirty="0" err="1"/>
              <a:t>порушує</a:t>
            </a:r>
            <a:r>
              <a:rPr lang="ru-RU" dirty="0"/>
              <a:t> засади </a:t>
            </a:r>
            <a:r>
              <a:rPr lang="ru-RU" dirty="0" err="1"/>
              <a:t>змагальності</a:t>
            </a:r>
            <a:r>
              <a:rPr lang="ru-RU" dirty="0"/>
              <a:t> та </a:t>
            </a:r>
            <a:r>
              <a:rPr lang="ru-RU" dirty="0" err="1"/>
              <a:t>принципи</a:t>
            </a:r>
            <a:r>
              <a:rPr lang="ru-RU" dirty="0"/>
              <a:t> </a:t>
            </a:r>
            <a:r>
              <a:rPr lang="ru-RU" dirty="0" err="1"/>
              <a:t>справедливості</a:t>
            </a:r>
            <a:r>
              <a:rPr lang="ru-RU" dirty="0"/>
              <a:t> судового </a:t>
            </a:r>
            <a:r>
              <a:rPr lang="ru-RU" dirty="0" err="1"/>
              <a:t>розгляду</a:t>
            </a:r>
            <a:r>
              <a:rPr lang="ru-RU" dirty="0"/>
              <a:t>.</a:t>
            </a:r>
          </a:p>
          <a:p>
            <a:pPr marL="0" indent="0">
              <a:buNone/>
            </a:pPr>
            <a:endParaRPr lang="en-US" dirty="0"/>
          </a:p>
        </p:txBody>
      </p:sp>
    </p:spTree>
    <p:extLst>
      <p:ext uri="{BB962C8B-B14F-4D97-AF65-F5344CB8AC3E}">
        <p14:creationId xmlns:p14="http://schemas.microsoft.com/office/powerpoint/2010/main" val="3880206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60648"/>
            <a:ext cx="8784976" cy="6480720"/>
          </a:xfrm>
        </p:spPr>
        <p:txBody>
          <a:bodyPr>
            <a:normAutofit fontScale="70000" lnSpcReduction="20000"/>
          </a:bodyPr>
          <a:lstStyle/>
          <a:p>
            <a:pPr marL="0" indent="0" algn="ctr">
              <a:buNone/>
            </a:pPr>
            <a:r>
              <a:rPr lang="uk-UA" b="1" dirty="0" smtClean="0"/>
              <a:t>Постанова </a:t>
            </a:r>
            <a:r>
              <a:rPr lang="uk-UA" b="1" dirty="0"/>
              <a:t>ККС ВС від </a:t>
            </a:r>
            <a:r>
              <a:rPr lang="ru-RU" b="1" dirty="0"/>
              <a:t>17 </a:t>
            </a:r>
            <a:r>
              <a:rPr lang="ru-RU" b="1" dirty="0" err="1"/>
              <a:t>січня</a:t>
            </a:r>
            <a:r>
              <a:rPr lang="ru-RU" b="1" dirty="0"/>
              <a:t> </a:t>
            </a:r>
            <a:r>
              <a:rPr lang="ru-RU" b="1" dirty="0"/>
              <a:t>2019 року</a:t>
            </a:r>
            <a:r>
              <a:rPr lang="ru-RU" b="1" dirty="0"/>
              <a:t>, </a:t>
            </a:r>
            <a:r>
              <a:rPr lang="ru-RU" b="1" dirty="0" smtClean="0"/>
              <a:t>справа </a:t>
            </a:r>
            <a:r>
              <a:rPr lang="ru-RU" b="1" dirty="0"/>
              <a:t>№</a:t>
            </a:r>
            <a:r>
              <a:rPr lang="uk-UA" b="1" dirty="0"/>
              <a:t> </a:t>
            </a:r>
            <a:r>
              <a:rPr lang="ru-RU" b="1" dirty="0"/>
              <a:t>752/1780/14-к</a:t>
            </a:r>
            <a:endParaRPr lang="uk-UA" b="1" dirty="0"/>
          </a:p>
          <a:p>
            <a:pPr marL="0" indent="0" algn="just">
              <a:buNone/>
            </a:pPr>
            <a:r>
              <a:rPr lang="ru-RU" dirty="0"/>
              <a:t>Як </a:t>
            </a:r>
            <a:r>
              <a:rPr lang="ru-RU" dirty="0" err="1"/>
              <a:t>убачається</a:t>
            </a:r>
            <a:r>
              <a:rPr lang="ru-RU" dirty="0"/>
              <a:t> </a:t>
            </a:r>
            <a:r>
              <a:rPr lang="ru-RU" dirty="0" err="1"/>
              <a:t>із</a:t>
            </a:r>
            <a:r>
              <a:rPr lang="ru-RU" dirty="0"/>
              <a:t> </a:t>
            </a:r>
            <a:r>
              <a:rPr lang="ru-RU" dirty="0" err="1"/>
              <a:t>вироку</a:t>
            </a:r>
            <a:r>
              <a:rPr lang="ru-RU" dirty="0"/>
              <a:t>, суд </a:t>
            </a:r>
            <a:r>
              <a:rPr lang="ru-RU" dirty="0" err="1"/>
              <a:t>першої</a:t>
            </a:r>
            <a:r>
              <a:rPr lang="ru-RU" dirty="0"/>
              <a:t> </a:t>
            </a:r>
            <a:r>
              <a:rPr lang="ru-RU" dirty="0" err="1"/>
              <a:t>інстанції</a:t>
            </a:r>
            <a:r>
              <a:rPr lang="ru-RU" dirty="0"/>
              <a:t> </a:t>
            </a:r>
            <a:r>
              <a:rPr lang="ru-RU" dirty="0" err="1"/>
              <a:t>відкинув</a:t>
            </a:r>
            <a:r>
              <a:rPr lang="ru-RU" dirty="0"/>
              <a:t> як </a:t>
            </a:r>
            <a:r>
              <a:rPr lang="ru-RU" dirty="0" err="1"/>
              <a:t>доказ</a:t>
            </a:r>
            <a:r>
              <a:rPr lang="ru-RU" dirty="0"/>
              <a:t> та не взяв до </a:t>
            </a:r>
            <a:r>
              <a:rPr lang="ru-RU" dirty="0" err="1"/>
              <a:t>уваги</a:t>
            </a:r>
            <a:r>
              <a:rPr lang="ru-RU" dirty="0"/>
              <a:t> протокол </a:t>
            </a:r>
            <a:r>
              <a:rPr lang="ru-RU" dirty="0" err="1"/>
              <a:t>проведення</a:t>
            </a:r>
            <a:r>
              <a:rPr lang="ru-RU" dirty="0"/>
              <a:t> </a:t>
            </a:r>
            <a:r>
              <a:rPr lang="ru-RU" dirty="0" err="1"/>
              <a:t>слідчого</a:t>
            </a:r>
            <a:r>
              <a:rPr lang="ru-RU" dirty="0"/>
              <a:t> </a:t>
            </a:r>
            <a:r>
              <a:rPr lang="ru-RU" dirty="0" err="1"/>
              <a:t>експерименту</a:t>
            </a:r>
            <a:r>
              <a:rPr lang="ru-RU" dirty="0"/>
              <a:t> </a:t>
            </a:r>
            <a:r>
              <a:rPr lang="ru-RU" dirty="0" err="1"/>
              <a:t>зі</a:t>
            </a:r>
            <a:r>
              <a:rPr lang="ru-RU" dirty="0"/>
              <a:t> </a:t>
            </a:r>
            <a:r>
              <a:rPr lang="ru-RU" dirty="0" err="1"/>
              <a:t>свідком</a:t>
            </a:r>
            <a:r>
              <a:rPr lang="ru-RU" dirty="0"/>
              <a:t> ОСОБА_4, </a:t>
            </a:r>
            <a:r>
              <a:rPr lang="ru-RU" dirty="0" err="1"/>
              <a:t>який</a:t>
            </a:r>
            <a:r>
              <a:rPr lang="ru-RU" dirty="0"/>
              <a:t> в основному </a:t>
            </a:r>
            <a:r>
              <a:rPr lang="ru-RU" dirty="0" err="1"/>
              <a:t>складено</a:t>
            </a:r>
            <a:r>
              <a:rPr lang="ru-RU" dirty="0"/>
              <a:t> з </a:t>
            </a:r>
            <a:r>
              <a:rPr lang="ru-RU" dirty="0" err="1"/>
              <a:t>відображенням</a:t>
            </a:r>
            <a:r>
              <a:rPr lang="ru-RU" dirty="0"/>
              <a:t> </a:t>
            </a:r>
            <a:r>
              <a:rPr lang="ru-RU" dirty="0" err="1"/>
              <a:t>показань</a:t>
            </a:r>
            <a:r>
              <a:rPr lang="ru-RU" dirty="0"/>
              <a:t> </a:t>
            </a:r>
            <a:r>
              <a:rPr lang="ru-RU" dirty="0" err="1"/>
              <a:t>свідка</a:t>
            </a:r>
            <a:r>
              <a:rPr lang="ru-RU" dirty="0"/>
              <a:t>, у </a:t>
            </a:r>
            <a:r>
              <a:rPr lang="ru-RU" dirty="0" err="1"/>
              <a:t>зв'язку</a:t>
            </a:r>
            <a:r>
              <a:rPr lang="ru-RU" dirty="0"/>
              <a:t> з </a:t>
            </a:r>
            <a:r>
              <a:rPr lang="ru-RU" dirty="0" err="1"/>
              <a:t>тим</a:t>
            </a:r>
            <a:r>
              <a:rPr lang="ru-RU" dirty="0"/>
              <a:t>, </a:t>
            </a:r>
            <a:r>
              <a:rPr lang="ru-RU" dirty="0" err="1"/>
              <a:t>що</a:t>
            </a:r>
            <a:r>
              <a:rPr lang="ru-RU" dirty="0"/>
              <a:t> </a:t>
            </a:r>
            <a:r>
              <a:rPr lang="ru-RU" dirty="0" err="1"/>
              <a:t>останній</a:t>
            </a:r>
            <a:r>
              <a:rPr lang="ru-RU" dirty="0"/>
              <a:t> </a:t>
            </a:r>
            <a:r>
              <a:rPr lang="ru-RU" dirty="0" err="1"/>
              <a:t>безпосередньо</a:t>
            </a:r>
            <a:r>
              <a:rPr lang="ru-RU" dirty="0"/>
              <a:t> судом не </a:t>
            </a:r>
            <a:r>
              <a:rPr lang="ru-RU" dirty="0" err="1"/>
              <a:t>допитувався</a:t>
            </a:r>
            <a:r>
              <a:rPr lang="ru-RU" dirty="0"/>
              <a:t>, а </a:t>
            </a:r>
            <a:r>
              <a:rPr lang="ru-RU" dirty="0" err="1"/>
              <a:t>під</a:t>
            </a:r>
            <a:r>
              <a:rPr lang="ru-RU" dirty="0"/>
              <a:t> час </a:t>
            </a:r>
            <a:r>
              <a:rPr lang="ru-RU" dirty="0" err="1"/>
              <a:t>досудового</a:t>
            </a:r>
            <a:r>
              <a:rPr lang="ru-RU" dirty="0"/>
              <a:t> </a:t>
            </a:r>
            <a:r>
              <a:rPr lang="ru-RU" dirty="0" err="1"/>
              <a:t>слідства</a:t>
            </a:r>
            <a:r>
              <a:rPr lang="ru-RU" dirty="0"/>
              <a:t> </a:t>
            </a:r>
            <a:r>
              <a:rPr lang="ru-RU" dirty="0" err="1"/>
              <a:t>був</a:t>
            </a:r>
            <a:r>
              <a:rPr lang="ru-RU" dirty="0"/>
              <a:t> </a:t>
            </a:r>
            <a:r>
              <a:rPr lang="ru-RU" dirty="0" err="1"/>
              <a:t>допитаний</a:t>
            </a:r>
            <a:r>
              <a:rPr lang="ru-RU" dirty="0"/>
              <a:t> </a:t>
            </a:r>
            <a:r>
              <a:rPr lang="ru-RU" dirty="0" err="1"/>
              <a:t>слідчим</a:t>
            </a:r>
            <a:r>
              <a:rPr lang="ru-RU" dirty="0"/>
              <a:t> </a:t>
            </a:r>
            <a:r>
              <a:rPr lang="ru-RU" dirty="0" err="1"/>
              <a:t>суддею</a:t>
            </a:r>
            <a:r>
              <a:rPr lang="ru-RU" dirty="0"/>
              <a:t> в </a:t>
            </a:r>
            <a:r>
              <a:rPr lang="ru-RU" dirty="0" smtClean="0"/>
              <a:t>порядку</a:t>
            </a:r>
            <a:r>
              <a:rPr lang="ru-RU" dirty="0"/>
              <a:t> </a:t>
            </a:r>
            <a:r>
              <a:rPr lang="ru-RU" dirty="0">
                <a:hlinkClick r:id="rId2" tooltip="Кримінальний процесуальний кодекс України; нормативно-правовий акт № 4651-VI від 13.04.2012"/>
              </a:rPr>
              <a:t>ст. 225 КПК</a:t>
            </a:r>
            <a:r>
              <a:rPr lang="ru-RU" dirty="0"/>
              <a:t> з </a:t>
            </a:r>
            <a:r>
              <a:rPr lang="ru-RU" dirty="0" err="1"/>
              <a:t>порушенням</a:t>
            </a:r>
            <a:r>
              <a:rPr lang="ru-RU" dirty="0"/>
              <a:t> правил </a:t>
            </a:r>
            <a:r>
              <a:rPr lang="ru-RU" dirty="0" err="1"/>
              <a:t>перехресного</a:t>
            </a:r>
            <a:r>
              <a:rPr lang="ru-RU" dirty="0"/>
              <a:t> </a:t>
            </a:r>
            <a:r>
              <a:rPr lang="ru-RU" dirty="0" err="1"/>
              <a:t>допиту</a:t>
            </a:r>
            <a:r>
              <a:rPr lang="ru-RU" dirty="0"/>
              <a:t>.</a:t>
            </a:r>
          </a:p>
          <a:p>
            <a:pPr marL="0" indent="0" algn="just">
              <a:buNone/>
            </a:pPr>
            <a:r>
              <a:rPr lang="ru-RU" dirty="0" err="1"/>
              <a:t>Відповідно</a:t>
            </a:r>
            <a:r>
              <a:rPr lang="ru-RU" dirty="0"/>
              <a:t> до ч. 1 </a:t>
            </a:r>
            <a:r>
              <a:rPr lang="ru-RU" dirty="0">
                <a:hlinkClick r:id="rId3" tooltip="Кримінальний процесуальний кодекс України; нормативно-правовий акт № 4651-VI від 13.04.2012"/>
              </a:rPr>
              <a:t>ст. 94 КПК</a:t>
            </a:r>
            <a:r>
              <a:rPr lang="ru-RU" dirty="0"/>
              <a:t> </a:t>
            </a:r>
            <a:r>
              <a:rPr lang="ru-RU" dirty="0" err="1"/>
              <a:t>слідчий</a:t>
            </a:r>
            <a:r>
              <a:rPr lang="ru-RU" dirty="0"/>
              <a:t>, прокурор, </a:t>
            </a:r>
            <a:r>
              <a:rPr lang="ru-RU" dirty="0" err="1"/>
              <a:t>слідчий</a:t>
            </a:r>
            <a:r>
              <a:rPr lang="ru-RU" dirty="0"/>
              <a:t> </a:t>
            </a:r>
            <a:r>
              <a:rPr lang="ru-RU" dirty="0" err="1"/>
              <a:t>суддя</a:t>
            </a:r>
            <a:r>
              <a:rPr lang="ru-RU" dirty="0"/>
              <a:t>, суд за </a:t>
            </a:r>
            <a:r>
              <a:rPr lang="ru-RU" dirty="0" err="1"/>
              <a:t>своїм</a:t>
            </a:r>
            <a:r>
              <a:rPr lang="ru-RU" dirty="0"/>
              <a:t> </a:t>
            </a:r>
            <a:r>
              <a:rPr lang="ru-RU" dirty="0" err="1"/>
              <a:t>внутрішнім</a:t>
            </a:r>
            <a:r>
              <a:rPr lang="ru-RU" dirty="0"/>
              <a:t> </a:t>
            </a:r>
            <a:r>
              <a:rPr lang="ru-RU" dirty="0" err="1"/>
              <a:t>переконанням</a:t>
            </a:r>
            <a:r>
              <a:rPr lang="ru-RU" dirty="0"/>
              <a:t>, яке </a:t>
            </a:r>
            <a:r>
              <a:rPr lang="ru-RU" dirty="0" err="1"/>
              <a:t>ґрунтується</a:t>
            </a:r>
            <a:r>
              <a:rPr lang="ru-RU" dirty="0"/>
              <a:t> на </a:t>
            </a:r>
            <a:r>
              <a:rPr lang="ru-RU" dirty="0" err="1"/>
              <a:t>всебічному</a:t>
            </a:r>
            <a:r>
              <a:rPr lang="ru-RU" dirty="0"/>
              <a:t>, </a:t>
            </a:r>
            <a:r>
              <a:rPr lang="ru-RU" dirty="0" err="1"/>
              <a:t>повному</a:t>
            </a:r>
            <a:r>
              <a:rPr lang="ru-RU" dirty="0"/>
              <a:t> й </a:t>
            </a:r>
            <a:r>
              <a:rPr lang="ru-RU" dirty="0" err="1"/>
              <a:t>неупередженому</a:t>
            </a:r>
            <a:r>
              <a:rPr lang="ru-RU" dirty="0"/>
              <a:t> </a:t>
            </a:r>
            <a:r>
              <a:rPr lang="ru-RU" dirty="0" err="1"/>
              <a:t>дослідженні</a:t>
            </a:r>
            <a:r>
              <a:rPr lang="ru-RU" dirty="0"/>
              <a:t> </a:t>
            </a:r>
            <a:r>
              <a:rPr lang="ru-RU" dirty="0" err="1"/>
              <a:t>всіх</a:t>
            </a:r>
            <a:r>
              <a:rPr lang="ru-RU" dirty="0"/>
              <a:t> </a:t>
            </a:r>
            <a:r>
              <a:rPr lang="ru-RU" dirty="0" err="1"/>
              <a:t>обставин</a:t>
            </a:r>
            <a:r>
              <a:rPr lang="ru-RU" dirty="0"/>
              <a:t> </a:t>
            </a:r>
            <a:r>
              <a:rPr lang="ru-RU" dirty="0" err="1"/>
              <a:t>кримінального</a:t>
            </a:r>
            <a:r>
              <a:rPr lang="ru-RU" dirty="0"/>
              <a:t> </a:t>
            </a:r>
            <a:r>
              <a:rPr lang="ru-RU" dirty="0" err="1"/>
              <a:t>провадження</a:t>
            </a:r>
            <a:r>
              <a:rPr lang="ru-RU" dirty="0"/>
              <a:t>, </a:t>
            </a:r>
            <a:r>
              <a:rPr lang="ru-RU" dirty="0" err="1"/>
              <a:t>керуючись</a:t>
            </a:r>
            <a:r>
              <a:rPr lang="ru-RU" dirty="0"/>
              <a:t> законом, </a:t>
            </a:r>
            <a:r>
              <a:rPr lang="ru-RU" dirty="0" err="1"/>
              <a:t>оцінюють</a:t>
            </a:r>
            <a:r>
              <a:rPr lang="ru-RU" dirty="0"/>
              <a:t> </a:t>
            </a:r>
            <a:r>
              <a:rPr lang="ru-RU" dirty="0" err="1"/>
              <a:t>кожний</a:t>
            </a:r>
            <a:r>
              <a:rPr lang="ru-RU" dirty="0"/>
              <a:t> </a:t>
            </a:r>
            <a:r>
              <a:rPr lang="ru-RU" dirty="0" err="1"/>
              <a:t>доказ</a:t>
            </a:r>
            <a:r>
              <a:rPr lang="ru-RU" dirty="0"/>
              <a:t> з точки </a:t>
            </a:r>
            <a:r>
              <a:rPr lang="ru-RU" dirty="0" err="1"/>
              <a:t>зору</a:t>
            </a:r>
            <a:r>
              <a:rPr lang="ru-RU" dirty="0"/>
              <a:t> </a:t>
            </a:r>
            <a:r>
              <a:rPr lang="ru-RU" dirty="0" err="1"/>
              <a:t>належності</a:t>
            </a:r>
            <a:r>
              <a:rPr lang="ru-RU" dirty="0"/>
              <a:t>, </a:t>
            </a:r>
            <a:r>
              <a:rPr lang="ru-RU" dirty="0" err="1"/>
              <a:t>допустимості</a:t>
            </a:r>
            <a:r>
              <a:rPr lang="ru-RU" dirty="0"/>
              <a:t>, </a:t>
            </a:r>
            <a:r>
              <a:rPr lang="ru-RU" dirty="0" err="1"/>
              <a:t>достовірності</a:t>
            </a:r>
            <a:r>
              <a:rPr lang="ru-RU" dirty="0"/>
              <a:t>, а </a:t>
            </a:r>
            <a:r>
              <a:rPr lang="ru-RU" dirty="0" err="1"/>
              <a:t>сукупність</a:t>
            </a:r>
            <a:r>
              <a:rPr lang="ru-RU" dirty="0"/>
              <a:t> </a:t>
            </a:r>
            <a:r>
              <a:rPr lang="ru-RU" dirty="0" err="1"/>
              <a:t>зібраних</a:t>
            </a:r>
            <a:r>
              <a:rPr lang="ru-RU" dirty="0"/>
              <a:t> </a:t>
            </a:r>
            <a:r>
              <a:rPr lang="ru-RU" dirty="0" err="1"/>
              <a:t>доказів</a:t>
            </a:r>
            <a:r>
              <a:rPr lang="ru-RU" dirty="0"/>
              <a:t> - з точки </a:t>
            </a:r>
            <a:r>
              <a:rPr lang="ru-RU" dirty="0" err="1"/>
              <a:t>зору</a:t>
            </a:r>
            <a:r>
              <a:rPr lang="ru-RU" dirty="0"/>
              <a:t> </a:t>
            </a:r>
            <a:r>
              <a:rPr lang="ru-RU" dirty="0" err="1"/>
              <a:t>достатності</a:t>
            </a:r>
            <a:r>
              <a:rPr lang="ru-RU" dirty="0"/>
              <a:t> та </a:t>
            </a:r>
            <a:r>
              <a:rPr lang="ru-RU" dirty="0" err="1"/>
              <a:t>взаємозв'язку</a:t>
            </a:r>
            <a:r>
              <a:rPr lang="ru-RU" dirty="0"/>
              <a:t> для </a:t>
            </a:r>
            <a:r>
              <a:rPr lang="ru-RU" dirty="0" err="1"/>
              <a:t>прийняття</a:t>
            </a:r>
            <a:r>
              <a:rPr lang="ru-RU" dirty="0"/>
              <a:t> </a:t>
            </a:r>
            <a:r>
              <a:rPr lang="ru-RU" dirty="0" err="1"/>
              <a:t>відповідного</a:t>
            </a:r>
            <a:r>
              <a:rPr lang="ru-RU" dirty="0"/>
              <a:t> </a:t>
            </a:r>
            <a:r>
              <a:rPr lang="ru-RU" dirty="0" err="1"/>
              <a:t>процесуального</a:t>
            </a:r>
            <a:r>
              <a:rPr lang="ru-RU" dirty="0"/>
              <a:t> </a:t>
            </a:r>
            <a:r>
              <a:rPr lang="ru-RU" dirty="0" err="1"/>
              <a:t>рішення</a:t>
            </a:r>
            <a:r>
              <a:rPr lang="ru-RU" dirty="0"/>
              <a:t>.</a:t>
            </a:r>
          </a:p>
          <a:p>
            <a:pPr marL="0" indent="0" algn="just">
              <a:buNone/>
            </a:pPr>
            <a:r>
              <a:rPr lang="ru-RU" dirty="0" err="1"/>
              <a:t>Згідно</a:t>
            </a:r>
            <a:r>
              <a:rPr lang="ru-RU" dirty="0"/>
              <a:t> з </a:t>
            </a:r>
            <a:r>
              <a:rPr lang="ru-RU" dirty="0" err="1"/>
              <a:t>положеннями</a:t>
            </a:r>
            <a:r>
              <a:rPr lang="ru-RU" dirty="0"/>
              <a:t> ч. 2 </a:t>
            </a:r>
            <a:r>
              <a:rPr lang="ru-RU" dirty="0">
                <a:hlinkClick r:id="rId4" tooltip="Кримінальний процесуальний кодекс України; нормативно-правовий акт № 4651-VI від 13.04.2012"/>
              </a:rPr>
              <a:t>ст. 84 КПК</a:t>
            </a:r>
            <a:r>
              <a:rPr lang="ru-RU" dirty="0"/>
              <a:t> </a:t>
            </a:r>
            <a:r>
              <a:rPr lang="ru-RU" dirty="0" err="1"/>
              <a:t>процесуальними</a:t>
            </a:r>
            <a:r>
              <a:rPr lang="ru-RU" dirty="0"/>
              <a:t> </a:t>
            </a:r>
            <a:r>
              <a:rPr lang="ru-RU" dirty="0" err="1"/>
              <a:t>джерелами</a:t>
            </a:r>
            <a:r>
              <a:rPr lang="ru-RU" dirty="0"/>
              <a:t> </a:t>
            </a:r>
            <a:r>
              <a:rPr lang="ru-RU" dirty="0" err="1"/>
              <a:t>доказів</a:t>
            </a:r>
            <a:r>
              <a:rPr lang="ru-RU" dirty="0"/>
              <a:t> є </a:t>
            </a:r>
            <a:r>
              <a:rPr lang="ru-RU" dirty="0" err="1"/>
              <a:t>показання</a:t>
            </a:r>
            <a:r>
              <a:rPr lang="ru-RU" dirty="0"/>
              <a:t>, </a:t>
            </a:r>
            <a:r>
              <a:rPr lang="ru-RU" dirty="0" err="1"/>
              <a:t>речові</a:t>
            </a:r>
            <a:r>
              <a:rPr lang="ru-RU" dirty="0"/>
              <a:t> </a:t>
            </a:r>
            <a:r>
              <a:rPr lang="ru-RU" dirty="0" err="1"/>
              <a:t>докази</a:t>
            </a:r>
            <a:r>
              <a:rPr lang="ru-RU" dirty="0"/>
              <a:t>, </a:t>
            </a:r>
            <a:r>
              <a:rPr lang="ru-RU" dirty="0" err="1"/>
              <a:t>документи</a:t>
            </a:r>
            <a:r>
              <a:rPr lang="ru-RU" dirty="0"/>
              <a:t>, </a:t>
            </a:r>
            <a:r>
              <a:rPr lang="ru-RU" dirty="0" err="1"/>
              <a:t>висновки</a:t>
            </a:r>
            <a:r>
              <a:rPr lang="ru-RU" dirty="0"/>
              <a:t> </a:t>
            </a:r>
            <a:r>
              <a:rPr lang="ru-RU" dirty="0" err="1"/>
              <a:t>експертів</a:t>
            </a:r>
            <a:r>
              <a:rPr lang="ru-RU" dirty="0"/>
              <a:t>.</a:t>
            </a:r>
          </a:p>
          <a:p>
            <a:pPr marL="0" indent="0" algn="just">
              <a:buNone/>
            </a:pPr>
            <a:r>
              <a:rPr lang="ru-RU" dirty="0"/>
              <a:t>За таких </a:t>
            </a:r>
            <a:r>
              <a:rPr lang="ru-RU" dirty="0" err="1"/>
              <a:t>обставин</a:t>
            </a:r>
            <a:r>
              <a:rPr lang="ru-RU" dirty="0"/>
              <a:t>, </a:t>
            </a:r>
            <a:r>
              <a:rPr lang="ru-RU" dirty="0" err="1"/>
              <a:t>беручи</a:t>
            </a:r>
            <a:r>
              <a:rPr lang="ru-RU" dirty="0"/>
              <a:t> до </a:t>
            </a:r>
            <a:r>
              <a:rPr lang="ru-RU" dirty="0" err="1"/>
              <a:t>уваги</a:t>
            </a:r>
            <a:r>
              <a:rPr lang="ru-RU" dirty="0"/>
              <a:t>, </a:t>
            </a:r>
            <a:r>
              <a:rPr lang="ru-RU" dirty="0" err="1"/>
              <a:t>що</a:t>
            </a:r>
            <a:r>
              <a:rPr lang="ru-RU" dirty="0"/>
              <a:t> </a:t>
            </a:r>
            <a:r>
              <a:rPr lang="ru-RU" dirty="0" err="1"/>
              <a:t>показання</a:t>
            </a:r>
            <a:r>
              <a:rPr lang="ru-RU" dirty="0"/>
              <a:t> і </a:t>
            </a:r>
            <a:r>
              <a:rPr lang="ru-RU" dirty="0" err="1"/>
              <a:t>документи</a:t>
            </a:r>
            <a:r>
              <a:rPr lang="ru-RU" dirty="0"/>
              <a:t> є </a:t>
            </a:r>
            <a:r>
              <a:rPr lang="ru-RU" dirty="0" err="1"/>
              <a:t>самостійними</a:t>
            </a:r>
            <a:r>
              <a:rPr lang="ru-RU" dirty="0"/>
              <a:t> </a:t>
            </a:r>
            <a:r>
              <a:rPr lang="ru-RU" dirty="0" err="1"/>
              <a:t>процесуальними</a:t>
            </a:r>
            <a:r>
              <a:rPr lang="ru-RU" dirty="0"/>
              <a:t> </a:t>
            </a:r>
            <a:r>
              <a:rPr lang="ru-RU" dirty="0" err="1"/>
              <a:t>джерелами</a:t>
            </a:r>
            <a:r>
              <a:rPr lang="ru-RU" dirty="0"/>
              <a:t> </a:t>
            </a:r>
            <a:r>
              <a:rPr lang="ru-RU" dirty="0" err="1"/>
              <a:t>доказів</a:t>
            </a:r>
            <a:r>
              <a:rPr lang="ru-RU" dirty="0"/>
              <a:t>, суд </a:t>
            </a:r>
            <a:r>
              <a:rPr lang="ru-RU" dirty="0" err="1"/>
              <a:t>першої</a:t>
            </a:r>
            <a:r>
              <a:rPr lang="ru-RU" dirty="0"/>
              <a:t> </a:t>
            </a:r>
            <a:r>
              <a:rPr lang="ru-RU" dirty="0" err="1"/>
              <a:t>інстанції</a:t>
            </a:r>
            <a:r>
              <a:rPr lang="ru-RU" dirty="0"/>
              <a:t> </a:t>
            </a:r>
            <a:r>
              <a:rPr lang="ru-RU" dirty="0" err="1"/>
              <a:t>всупереч</a:t>
            </a:r>
            <a:r>
              <a:rPr lang="ru-RU" dirty="0"/>
              <a:t> </a:t>
            </a:r>
            <a:r>
              <a:rPr lang="ru-RU" dirty="0" err="1"/>
              <a:t>положенням</a:t>
            </a:r>
            <a:r>
              <a:rPr lang="ru-RU" dirty="0"/>
              <a:t>, </a:t>
            </a:r>
            <a:r>
              <a:rPr lang="ru-RU" dirty="0" err="1"/>
              <a:t>передбаченим</a:t>
            </a:r>
            <a:r>
              <a:rPr lang="ru-RU" dirty="0"/>
              <a:t> ч. 1 </a:t>
            </a:r>
            <a:r>
              <a:rPr lang="ru-RU" dirty="0">
                <a:hlinkClick r:id="rId3" tooltip="Кримінальний процесуальний кодекс України; нормативно-правовий акт № 4651-VI від 13.04.2012"/>
              </a:rPr>
              <a:t>ст. 94 КПК</a:t>
            </a:r>
            <a:r>
              <a:rPr lang="ru-RU" dirty="0"/>
              <a:t>, </a:t>
            </a:r>
            <a:r>
              <a:rPr lang="ru-RU" dirty="0" err="1"/>
              <a:t>належним</a:t>
            </a:r>
            <a:r>
              <a:rPr lang="ru-RU" dirty="0"/>
              <a:t> чином не </a:t>
            </a:r>
            <a:r>
              <a:rPr lang="ru-RU" dirty="0" err="1"/>
              <a:t>мотивував</a:t>
            </a:r>
            <a:r>
              <a:rPr lang="ru-RU" dirty="0"/>
              <a:t> </a:t>
            </a:r>
            <a:r>
              <a:rPr lang="ru-RU" dirty="0" err="1"/>
              <a:t>свого</a:t>
            </a:r>
            <a:r>
              <a:rPr lang="ru-RU" dirty="0"/>
              <a:t> </a:t>
            </a:r>
            <a:r>
              <a:rPr lang="ru-RU" dirty="0" err="1"/>
              <a:t>рішення</a:t>
            </a:r>
            <a:r>
              <a:rPr lang="ru-RU" dirty="0"/>
              <a:t> </a:t>
            </a:r>
            <a:r>
              <a:rPr lang="ru-RU" dirty="0" err="1"/>
              <a:t>щодо</a:t>
            </a:r>
            <a:r>
              <a:rPr lang="ru-RU" dirty="0"/>
              <a:t> </a:t>
            </a:r>
            <a:r>
              <a:rPr lang="ru-RU" dirty="0" err="1"/>
              <a:t>недопустимості</a:t>
            </a:r>
            <a:r>
              <a:rPr lang="ru-RU" dirty="0"/>
              <a:t> </a:t>
            </a:r>
            <a:r>
              <a:rPr lang="ru-RU" dirty="0" err="1"/>
              <a:t>чи</a:t>
            </a:r>
            <a:r>
              <a:rPr lang="ru-RU" dirty="0"/>
              <a:t> </a:t>
            </a:r>
            <a:r>
              <a:rPr lang="ru-RU" dirty="0" err="1"/>
              <a:t>недостовірності</a:t>
            </a:r>
            <a:r>
              <a:rPr lang="ru-RU" dirty="0"/>
              <a:t> </a:t>
            </a:r>
            <a:r>
              <a:rPr lang="ru-RU" dirty="0" err="1"/>
              <a:t>наданого</a:t>
            </a:r>
            <a:r>
              <a:rPr lang="ru-RU" dirty="0"/>
              <a:t> стороною </a:t>
            </a:r>
            <a:r>
              <a:rPr lang="ru-RU" dirty="0" err="1"/>
              <a:t>обвинувачення</a:t>
            </a:r>
            <a:r>
              <a:rPr lang="ru-RU" dirty="0"/>
              <a:t> документа, а </a:t>
            </a:r>
            <a:r>
              <a:rPr lang="ru-RU" dirty="0" err="1"/>
              <a:t>саме</a:t>
            </a:r>
            <a:r>
              <a:rPr lang="ru-RU" dirty="0"/>
              <a:t> такого </a:t>
            </a:r>
            <a:r>
              <a:rPr lang="ru-RU" dirty="0" err="1"/>
              <a:t>доказу</a:t>
            </a:r>
            <a:r>
              <a:rPr lang="ru-RU" dirty="0"/>
              <a:t> як протокол </a:t>
            </a:r>
            <a:r>
              <a:rPr lang="ru-RU" dirty="0" err="1"/>
              <a:t>слідчого</a:t>
            </a:r>
            <a:r>
              <a:rPr lang="ru-RU" dirty="0"/>
              <a:t> </a:t>
            </a:r>
            <a:r>
              <a:rPr lang="ru-RU" dirty="0" err="1"/>
              <a:t>експерименту</a:t>
            </a:r>
            <a:r>
              <a:rPr lang="ru-RU" dirty="0"/>
              <a:t>, </a:t>
            </a:r>
            <a:r>
              <a:rPr lang="ru-RU" dirty="0" err="1"/>
              <a:t>який</a:t>
            </a:r>
            <a:r>
              <a:rPr lang="ru-RU" dirty="0"/>
              <a:t> </a:t>
            </a:r>
            <a:r>
              <a:rPr lang="ru-RU" dirty="0" err="1"/>
              <a:t>було</a:t>
            </a:r>
            <a:r>
              <a:rPr lang="ru-RU" dirty="0"/>
              <a:t> проведено </a:t>
            </a:r>
            <a:r>
              <a:rPr lang="ru-RU" dirty="0" err="1"/>
              <a:t>із</a:t>
            </a:r>
            <a:r>
              <a:rPr lang="ru-RU" dirty="0"/>
              <a:t> </a:t>
            </a:r>
            <a:r>
              <a:rPr lang="ru-RU" dirty="0" err="1"/>
              <a:t>відеозаписом</a:t>
            </a:r>
            <a:r>
              <a:rPr lang="ru-RU" dirty="0"/>
              <a:t> </a:t>
            </a:r>
            <a:r>
              <a:rPr lang="ru-RU" dirty="0" err="1"/>
              <a:t>під</a:t>
            </a:r>
            <a:r>
              <a:rPr lang="ru-RU" dirty="0"/>
              <a:t> час </a:t>
            </a:r>
            <a:r>
              <a:rPr lang="ru-RU" dirty="0" err="1"/>
              <a:t>досудового</a:t>
            </a:r>
            <a:r>
              <a:rPr lang="ru-RU" dirty="0"/>
              <a:t> </a:t>
            </a:r>
            <a:r>
              <a:rPr lang="ru-RU" dirty="0" err="1"/>
              <a:t>розслідування</a:t>
            </a:r>
            <a:r>
              <a:rPr lang="ru-RU" dirty="0"/>
              <a:t> за </a:t>
            </a:r>
            <a:r>
              <a:rPr lang="ru-RU" dirty="0" err="1"/>
              <a:t>участю</a:t>
            </a:r>
            <a:r>
              <a:rPr lang="ru-RU" dirty="0"/>
              <a:t> </a:t>
            </a:r>
            <a:r>
              <a:rPr lang="ru-RU" dirty="0" err="1"/>
              <a:t>свідка</a:t>
            </a:r>
            <a:r>
              <a:rPr lang="ru-RU" dirty="0"/>
              <a:t> ОСОБА_4</a:t>
            </a:r>
          </a:p>
          <a:p>
            <a:pPr marL="0" indent="0" algn="just">
              <a:buNone/>
            </a:pPr>
            <a:r>
              <a:rPr lang="ru-RU" dirty="0"/>
              <a:t>За таких </a:t>
            </a:r>
            <a:r>
              <a:rPr lang="ru-RU" dirty="0" err="1"/>
              <a:t>обставин</a:t>
            </a:r>
            <a:r>
              <a:rPr lang="ru-RU" dirty="0"/>
              <a:t>, на думку Суду, </a:t>
            </a:r>
            <a:r>
              <a:rPr lang="ru-RU" dirty="0" err="1"/>
              <a:t>враховуючи</a:t>
            </a:r>
            <a:r>
              <a:rPr lang="ru-RU" dirty="0"/>
              <a:t>, </a:t>
            </a:r>
            <a:r>
              <a:rPr lang="ru-RU" dirty="0" err="1"/>
              <a:t>що</a:t>
            </a:r>
            <a:r>
              <a:rPr lang="ru-RU" dirty="0"/>
              <a:t> </a:t>
            </a:r>
            <a:r>
              <a:rPr lang="ru-RU" dirty="0" err="1"/>
              <a:t>показання</a:t>
            </a:r>
            <a:r>
              <a:rPr lang="ru-RU" dirty="0"/>
              <a:t> та </a:t>
            </a:r>
            <a:r>
              <a:rPr lang="ru-RU" dirty="0" err="1"/>
              <a:t>документи</a:t>
            </a:r>
            <a:r>
              <a:rPr lang="ru-RU" dirty="0"/>
              <a:t> - </a:t>
            </a:r>
            <a:r>
              <a:rPr lang="ru-RU" dirty="0" err="1"/>
              <a:t>це</a:t>
            </a:r>
            <a:r>
              <a:rPr lang="ru-RU" dirty="0"/>
              <a:t> </a:t>
            </a:r>
            <a:r>
              <a:rPr lang="ru-RU" dirty="0" err="1"/>
              <a:t>різні</a:t>
            </a:r>
            <a:r>
              <a:rPr lang="ru-RU" dirty="0"/>
              <a:t> </a:t>
            </a:r>
            <a:r>
              <a:rPr lang="ru-RU" dirty="0" err="1"/>
              <a:t>джерела</a:t>
            </a:r>
            <a:r>
              <a:rPr lang="ru-RU" dirty="0"/>
              <a:t> </a:t>
            </a:r>
            <a:r>
              <a:rPr lang="ru-RU" dirty="0" err="1"/>
              <a:t>доказів</a:t>
            </a:r>
            <a:r>
              <a:rPr lang="ru-RU" dirty="0"/>
              <a:t>, а </a:t>
            </a:r>
            <a:r>
              <a:rPr lang="ru-RU" dirty="0" err="1"/>
              <a:t>відсутність</a:t>
            </a:r>
            <a:r>
              <a:rPr lang="ru-RU" dirty="0"/>
              <a:t> </a:t>
            </a:r>
            <a:r>
              <a:rPr lang="ru-RU" dirty="0" err="1"/>
              <a:t>показань</a:t>
            </a:r>
            <a:r>
              <a:rPr lang="ru-RU" dirty="0"/>
              <a:t> </a:t>
            </a:r>
            <a:r>
              <a:rPr lang="ru-RU" dirty="0" err="1"/>
              <a:t>свідка</a:t>
            </a:r>
            <a:r>
              <a:rPr lang="ru-RU" dirty="0"/>
              <a:t> як допустимого </a:t>
            </a:r>
            <a:r>
              <a:rPr lang="ru-RU" dirty="0" err="1"/>
              <a:t>доказу</a:t>
            </a:r>
            <a:r>
              <a:rPr lang="ru-RU" dirty="0"/>
              <a:t> не </a:t>
            </a:r>
            <a:r>
              <a:rPr lang="ru-RU" dirty="0" err="1"/>
              <a:t>виключає</a:t>
            </a:r>
            <a:r>
              <a:rPr lang="ru-RU" dirty="0"/>
              <a:t> </a:t>
            </a:r>
            <a:r>
              <a:rPr lang="ru-RU" dirty="0" err="1"/>
              <a:t>наявності</a:t>
            </a:r>
            <a:r>
              <a:rPr lang="ru-RU" dirty="0"/>
              <a:t> як </a:t>
            </a:r>
            <a:r>
              <a:rPr lang="ru-RU" dirty="0" err="1"/>
              <a:t>доказів</a:t>
            </a:r>
            <a:r>
              <a:rPr lang="ru-RU" dirty="0"/>
              <a:t> </a:t>
            </a:r>
            <a:r>
              <a:rPr lang="ru-RU" dirty="0" err="1"/>
              <a:t>документів</a:t>
            </a:r>
            <a:r>
              <a:rPr lang="ru-RU" dirty="0"/>
              <a:t>, </a:t>
            </a:r>
            <a:r>
              <a:rPr lang="ru-RU" dirty="0" err="1"/>
              <a:t>відкидання</a:t>
            </a:r>
            <a:r>
              <a:rPr lang="ru-RU" dirty="0"/>
              <a:t> </a:t>
            </a:r>
            <a:r>
              <a:rPr lang="ru-RU" dirty="0" err="1"/>
              <a:t>цього</a:t>
            </a:r>
            <a:r>
              <a:rPr lang="ru-RU" dirty="0"/>
              <a:t> </a:t>
            </a:r>
            <a:r>
              <a:rPr lang="ru-RU" dirty="0" err="1"/>
              <a:t>доказу</a:t>
            </a:r>
            <a:r>
              <a:rPr lang="ru-RU" dirty="0"/>
              <a:t> на </a:t>
            </a:r>
            <a:r>
              <a:rPr lang="ru-RU" dirty="0" err="1"/>
              <a:t>підставах</a:t>
            </a:r>
            <a:r>
              <a:rPr lang="ru-RU" dirty="0"/>
              <a:t>, </a:t>
            </a:r>
            <a:r>
              <a:rPr lang="ru-RU" dirty="0" err="1"/>
              <a:t>зазначених</a:t>
            </a:r>
            <a:r>
              <a:rPr lang="ru-RU" dirty="0"/>
              <a:t> у </a:t>
            </a:r>
            <a:r>
              <a:rPr lang="ru-RU" dirty="0" err="1"/>
              <a:t>вироку</a:t>
            </a:r>
            <a:r>
              <a:rPr lang="ru-RU" dirty="0"/>
              <a:t>, не </a:t>
            </a:r>
            <a:r>
              <a:rPr lang="ru-RU" dirty="0" err="1"/>
              <a:t>ґрунтується</a:t>
            </a:r>
            <a:r>
              <a:rPr lang="ru-RU" dirty="0"/>
              <a:t> на </a:t>
            </a:r>
            <a:r>
              <a:rPr lang="ru-RU" dirty="0" err="1"/>
              <a:t>положеннях</a:t>
            </a:r>
            <a:r>
              <a:rPr lang="ru-RU" dirty="0"/>
              <a:t> </a:t>
            </a:r>
            <a:r>
              <a:rPr lang="ru-RU" dirty="0" err="1"/>
              <a:t>кримінального</a:t>
            </a:r>
            <a:r>
              <a:rPr lang="ru-RU" dirty="0"/>
              <a:t> </a:t>
            </a:r>
            <a:r>
              <a:rPr lang="ru-RU" dirty="0" err="1"/>
              <a:t>процесуального</a:t>
            </a:r>
            <a:r>
              <a:rPr lang="ru-RU" dirty="0"/>
              <a:t> кодексу та є не </a:t>
            </a:r>
            <a:r>
              <a:rPr lang="ru-RU" dirty="0" err="1"/>
              <a:t>мотивованим</a:t>
            </a:r>
            <a:r>
              <a:rPr lang="ru-RU" dirty="0"/>
              <a:t>.</a:t>
            </a:r>
          </a:p>
          <a:p>
            <a:pPr marL="0" indent="0">
              <a:buNone/>
            </a:pPr>
            <a:endParaRPr lang="en-US" dirty="0"/>
          </a:p>
        </p:txBody>
      </p:sp>
    </p:spTree>
    <p:extLst>
      <p:ext uri="{BB962C8B-B14F-4D97-AF65-F5344CB8AC3E}">
        <p14:creationId xmlns:p14="http://schemas.microsoft.com/office/powerpoint/2010/main" val="426330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264696"/>
          </a:xfrm>
        </p:spPr>
        <p:txBody>
          <a:bodyPr/>
          <a:lstStyle/>
          <a:p>
            <a:pPr marL="0" indent="0" algn="ctr">
              <a:buNone/>
            </a:pPr>
            <a:r>
              <a:rPr lang="uk-UA" b="1" dirty="0"/>
              <a:t>Постанова ККС ВС від </a:t>
            </a:r>
            <a:r>
              <a:rPr lang="ru-RU" b="1" dirty="0"/>
              <a:t>24 </a:t>
            </a:r>
            <a:r>
              <a:rPr lang="ru-RU" b="1" dirty="0" err="1"/>
              <a:t>травня</a:t>
            </a:r>
            <a:r>
              <a:rPr lang="ru-RU" b="1" dirty="0"/>
              <a:t> 2018 року, справа №</a:t>
            </a:r>
            <a:r>
              <a:rPr lang="uk-UA" b="1" dirty="0"/>
              <a:t> </a:t>
            </a:r>
            <a:r>
              <a:rPr lang="ru-RU" b="1" dirty="0" smtClean="0"/>
              <a:t>332/2781/15-к</a:t>
            </a:r>
          </a:p>
          <a:p>
            <a:pPr marL="0" indent="0" algn="ctr">
              <a:buNone/>
            </a:pPr>
            <a:endParaRPr lang="ru-RU" b="1" dirty="0"/>
          </a:p>
          <a:p>
            <a:pPr marL="0" indent="0" algn="just">
              <a:buNone/>
            </a:pPr>
            <a:r>
              <a:rPr lang="uk-UA" b="1" dirty="0" smtClean="0"/>
              <a:t>Фактичне </a:t>
            </a:r>
            <a:r>
              <a:rPr lang="uk-UA" b="1" dirty="0"/>
              <a:t>позбавлення суду можливості ознайомитися з постановою відповідного апеляційного суду про надання дозволу на проведення негласних слідчих (розшукових) дій є підставою для визнання доказів, отриманих в ході таких дій, недопустимими та для неврахування їх під час розгляду справи в суді. </a:t>
            </a:r>
            <a:endParaRPr lang="uk-UA" b="1" dirty="0" smtClean="0"/>
          </a:p>
          <a:p>
            <a:pPr marL="0" indent="0" algn="just">
              <a:buNone/>
            </a:pPr>
            <a:endParaRPr lang="uk-UA" b="1" dirty="0" smtClean="0"/>
          </a:p>
          <a:p>
            <a:pPr marL="0" indent="0" algn="just">
              <a:buNone/>
            </a:pPr>
            <a:r>
              <a:rPr lang="uk-UA" b="1" dirty="0" smtClean="0"/>
              <a:t>При </a:t>
            </a:r>
            <a:r>
              <a:rPr lang="uk-UA" b="1" dirty="0"/>
              <a:t>оцінці допустимості тих чи інших доказів суд не вправі керуватися оцінкою допустимості цих же доказів, яка була надана їм іншим судом.</a:t>
            </a:r>
            <a:endParaRPr lang="en-US" dirty="0"/>
          </a:p>
          <a:p>
            <a:pPr marL="0" indent="0" algn="just">
              <a:buNone/>
            </a:pPr>
            <a:endParaRPr lang="en-US" dirty="0"/>
          </a:p>
        </p:txBody>
      </p:sp>
    </p:spTree>
    <p:extLst>
      <p:ext uri="{BB962C8B-B14F-4D97-AF65-F5344CB8AC3E}">
        <p14:creationId xmlns:p14="http://schemas.microsoft.com/office/powerpoint/2010/main" val="221420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6192688"/>
          </a:xfrm>
        </p:spPr>
        <p:txBody>
          <a:bodyPr>
            <a:normAutofit fontScale="92500" lnSpcReduction="10000"/>
          </a:bodyPr>
          <a:lstStyle/>
          <a:p>
            <a:pPr marL="0" indent="0" algn="just">
              <a:buNone/>
            </a:pPr>
            <a:r>
              <a:rPr lang="ru-RU" dirty="0"/>
              <a:t>Як </a:t>
            </a:r>
            <a:r>
              <a:rPr lang="ru-RU" dirty="0" err="1"/>
              <a:t>убачається</a:t>
            </a:r>
            <a:r>
              <a:rPr lang="ru-RU" dirty="0"/>
              <a:t> з </a:t>
            </a:r>
            <a:r>
              <a:rPr lang="ru-RU" dirty="0" err="1"/>
              <a:t>матеріалів</a:t>
            </a:r>
            <a:r>
              <a:rPr lang="ru-RU" dirty="0"/>
              <a:t> </a:t>
            </a:r>
            <a:r>
              <a:rPr lang="ru-RU" dirty="0" err="1"/>
              <a:t>кримінального</a:t>
            </a:r>
            <a:r>
              <a:rPr lang="ru-RU" dirty="0"/>
              <a:t> </a:t>
            </a:r>
            <a:r>
              <a:rPr lang="ru-RU" dirty="0" err="1"/>
              <a:t>провадження</a:t>
            </a:r>
            <a:r>
              <a:rPr lang="ru-RU" dirty="0"/>
              <a:t>, </a:t>
            </a:r>
            <a:r>
              <a:rPr lang="ru-RU" dirty="0" err="1"/>
              <a:t>обвинувачення</a:t>
            </a:r>
            <a:r>
              <a:rPr lang="ru-RU" dirty="0"/>
              <a:t> ОСОБА_2 та ОСОБА_3 у </a:t>
            </a:r>
            <a:r>
              <a:rPr lang="ru-RU" dirty="0" err="1"/>
              <a:t>вчиненні</a:t>
            </a:r>
            <a:r>
              <a:rPr lang="ru-RU" dirty="0"/>
              <a:t> </a:t>
            </a:r>
            <a:r>
              <a:rPr lang="ru-RU" dirty="0" err="1"/>
              <a:t>інкримінованих</a:t>
            </a:r>
            <a:r>
              <a:rPr lang="ru-RU" dirty="0"/>
              <a:t> </a:t>
            </a:r>
            <a:r>
              <a:rPr lang="ru-RU" dirty="0" err="1"/>
              <a:t>злочинів</a:t>
            </a:r>
            <a:r>
              <a:rPr lang="ru-RU" dirty="0"/>
              <a:t> </a:t>
            </a:r>
            <a:r>
              <a:rPr lang="ru-RU" dirty="0" err="1"/>
              <a:t>ґрунтується</a:t>
            </a:r>
            <a:r>
              <a:rPr lang="ru-RU" dirty="0"/>
              <a:t> на </a:t>
            </a:r>
            <a:r>
              <a:rPr lang="ru-RU" dirty="0" err="1"/>
              <a:t>матеріалах</a:t>
            </a:r>
            <a:r>
              <a:rPr lang="ru-RU" dirty="0"/>
              <a:t> оперативно-</a:t>
            </a:r>
            <a:r>
              <a:rPr lang="ru-RU" dirty="0" err="1"/>
              <a:t>розшукових</a:t>
            </a:r>
            <a:r>
              <a:rPr lang="ru-RU" dirty="0"/>
              <a:t> </a:t>
            </a:r>
            <a:r>
              <a:rPr lang="ru-RU" dirty="0" err="1"/>
              <a:t>заходів</a:t>
            </a:r>
            <a:r>
              <a:rPr lang="ru-RU" dirty="0"/>
              <a:t> </a:t>
            </a:r>
            <a:r>
              <a:rPr lang="ru-RU" dirty="0" err="1"/>
              <a:t>із</a:t>
            </a:r>
            <a:r>
              <a:rPr lang="ru-RU" dirty="0"/>
              <a:t> </a:t>
            </a:r>
            <a:r>
              <a:rPr lang="ru-RU" dirty="0" err="1"/>
              <a:t>застосуванням</a:t>
            </a:r>
            <a:r>
              <a:rPr lang="ru-RU" dirty="0"/>
              <a:t> </a:t>
            </a:r>
            <a:r>
              <a:rPr lang="ru-RU" dirty="0" err="1"/>
              <a:t>технічних</a:t>
            </a:r>
            <a:r>
              <a:rPr lang="ru-RU" dirty="0"/>
              <a:t> </a:t>
            </a:r>
            <a:r>
              <a:rPr lang="ru-RU" dirty="0" err="1"/>
              <a:t>засобів</a:t>
            </a:r>
            <a:r>
              <a:rPr lang="ru-RU" dirty="0"/>
              <a:t> з </a:t>
            </a:r>
            <a:r>
              <a:rPr lang="ru-RU" dirty="0" err="1"/>
              <a:t>додатками</a:t>
            </a:r>
            <a:r>
              <a:rPr lang="ru-RU" dirty="0"/>
              <a:t> до них, </a:t>
            </a:r>
            <a:r>
              <a:rPr lang="ru-RU" dirty="0" err="1"/>
              <a:t>проведених</a:t>
            </a:r>
            <a:r>
              <a:rPr lang="ru-RU" dirty="0"/>
              <a:t> на </a:t>
            </a:r>
            <a:r>
              <a:rPr lang="ru-RU" dirty="0" err="1"/>
              <a:t>підставі</a:t>
            </a:r>
            <a:r>
              <a:rPr lang="ru-RU" dirty="0"/>
              <a:t> постанов </a:t>
            </a:r>
            <a:r>
              <a:rPr lang="ru-RU" dirty="0" err="1"/>
              <a:t>Апеляційного</a:t>
            </a:r>
            <a:r>
              <a:rPr lang="ru-RU" dirty="0"/>
              <a:t> суду </a:t>
            </a:r>
            <a:r>
              <a:rPr lang="ru-RU" dirty="0" err="1"/>
              <a:t>Запорізької</a:t>
            </a:r>
            <a:r>
              <a:rPr lang="ru-RU" dirty="0"/>
              <a:t> </a:t>
            </a:r>
            <a:r>
              <a:rPr lang="ru-RU" dirty="0" err="1"/>
              <a:t>області</a:t>
            </a:r>
            <a:r>
              <a:rPr lang="ru-RU" dirty="0"/>
              <a:t> </a:t>
            </a:r>
            <a:r>
              <a:rPr lang="ru-RU" dirty="0" err="1"/>
              <a:t>від</a:t>
            </a:r>
            <a:r>
              <a:rPr lang="ru-RU" dirty="0"/>
              <a:t> 11.03.2003 року №33 </a:t>
            </a:r>
            <a:r>
              <a:rPr lang="ru-RU" dirty="0" err="1"/>
              <a:t>відносно</a:t>
            </a:r>
            <a:r>
              <a:rPr lang="ru-RU" dirty="0"/>
              <a:t> ОСОБА_9 і № 32 </a:t>
            </a:r>
            <a:r>
              <a:rPr lang="ru-RU" dirty="0" err="1"/>
              <a:t>відносно</a:t>
            </a:r>
            <a:r>
              <a:rPr lang="ru-RU" dirty="0"/>
              <a:t> ОСОБА_2</a:t>
            </a:r>
          </a:p>
          <a:p>
            <a:pPr marL="0" indent="0" algn="just">
              <a:buNone/>
            </a:pPr>
            <a:r>
              <a:rPr lang="ru-RU" dirty="0"/>
              <a:t>Разом з </a:t>
            </a:r>
            <a:r>
              <a:rPr lang="ru-RU" dirty="0" err="1"/>
              <a:t>тим</a:t>
            </a:r>
            <a:r>
              <a:rPr lang="ru-RU" dirty="0"/>
              <a:t>, в </a:t>
            </a:r>
            <a:r>
              <a:rPr lang="ru-RU" dirty="0" err="1"/>
              <a:t>матеріалах</a:t>
            </a:r>
            <a:r>
              <a:rPr lang="ru-RU" dirty="0"/>
              <a:t> </a:t>
            </a:r>
            <a:r>
              <a:rPr lang="ru-RU" dirty="0" err="1"/>
              <a:t>кримінального</a:t>
            </a:r>
            <a:r>
              <a:rPr lang="ru-RU" dirty="0"/>
              <a:t> </a:t>
            </a:r>
            <a:r>
              <a:rPr lang="ru-RU" dirty="0" err="1"/>
              <a:t>провадження</a:t>
            </a:r>
            <a:r>
              <a:rPr lang="ru-RU" dirty="0"/>
              <a:t> </a:t>
            </a:r>
            <a:r>
              <a:rPr lang="ru-RU" dirty="0" err="1"/>
              <a:t>відсутні</a:t>
            </a:r>
            <a:r>
              <a:rPr lang="ru-RU" dirty="0"/>
              <a:t> </a:t>
            </a:r>
            <a:r>
              <a:rPr lang="ru-RU" dirty="0" err="1"/>
              <a:t>вказані</a:t>
            </a:r>
            <a:r>
              <a:rPr lang="ru-RU" dirty="0"/>
              <a:t> постанови </a:t>
            </a:r>
            <a:r>
              <a:rPr lang="ru-RU" dirty="0" err="1"/>
              <a:t>апеляційного</a:t>
            </a:r>
            <a:r>
              <a:rPr lang="ru-RU" dirty="0"/>
              <a:t> суду і стороною </a:t>
            </a:r>
            <a:r>
              <a:rPr lang="ru-RU" dirty="0" err="1"/>
              <a:t>обвинувачення</a:t>
            </a:r>
            <a:r>
              <a:rPr lang="ru-RU" dirty="0"/>
              <a:t> суду не </a:t>
            </a:r>
            <a:r>
              <a:rPr lang="ru-RU" dirty="0" err="1"/>
              <a:t>надано</a:t>
            </a:r>
            <a:r>
              <a:rPr lang="ru-RU" dirty="0"/>
              <a:t> </a:t>
            </a:r>
            <a:r>
              <a:rPr lang="ru-RU" dirty="0" err="1"/>
              <a:t>їх</a:t>
            </a:r>
            <a:r>
              <a:rPr lang="ru-RU" dirty="0"/>
              <a:t> </a:t>
            </a:r>
            <a:r>
              <a:rPr lang="ru-RU" dirty="0" err="1"/>
              <a:t>копії</a:t>
            </a:r>
            <a:r>
              <a:rPr lang="ru-RU" dirty="0"/>
              <a:t>, так як </a:t>
            </a:r>
            <a:r>
              <a:rPr lang="ru-RU" dirty="0" err="1"/>
              <a:t>питання</a:t>
            </a:r>
            <a:r>
              <a:rPr lang="ru-RU" dirty="0"/>
              <a:t> про </a:t>
            </a:r>
            <a:r>
              <a:rPr lang="ru-RU" dirty="0" err="1"/>
              <a:t>скасування</a:t>
            </a:r>
            <a:r>
              <a:rPr lang="ru-RU" dirty="0"/>
              <a:t> грифу </a:t>
            </a:r>
            <a:r>
              <a:rPr lang="ru-RU" dirty="0" err="1"/>
              <a:t>секретності</a:t>
            </a:r>
            <a:r>
              <a:rPr lang="ru-RU" dirty="0"/>
              <a:t> </a:t>
            </a:r>
            <a:r>
              <a:rPr lang="ru-RU" dirty="0" err="1"/>
              <a:t>цих</a:t>
            </a:r>
            <a:r>
              <a:rPr lang="ru-RU" dirty="0"/>
              <a:t> постанов не </a:t>
            </a:r>
            <a:r>
              <a:rPr lang="ru-RU" dirty="0" err="1"/>
              <a:t>вирішувалося</a:t>
            </a:r>
            <a:r>
              <a:rPr lang="ru-RU" dirty="0"/>
              <a:t>.</a:t>
            </a:r>
          </a:p>
          <a:p>
            <a:pPr marL="0" indent="0" algn="just">
              <a:buNone/>
            </a:pPr>
            <a:r>
              <a:rPr lang="ru-RU" dirty="0" err="1"/>
              <a:t>Враховуючи</a:t>
            </a:r>
            <a:r>
              <a:rPr lang="ru-RU" dirty="0"/>
              <a:t> </a:t>
            </a:r>
            <a:r>
              <a:rPr lang="ru-RU" dirty="0" err="1"/>
              <a:t>зазначене</a:t>
            </a:r>
            <a:r>
              <a:rPr lang="ru-RU" dirty="0"/>
              <a:t> суди </a:t>
            </a:r>
            <a:r>
              <a:rPr lang="ru-RU" dirty="0" err="1"/>
              <a:t>позбавлені</a:t>
            </a:r>
            <a:r>
              <a:rPr lang="ru-RU" dirty="0"/>
              <a:t> </a:t>
            </a:r>
            <a:r>
              <a:rPr lang="ru-RU" dirty="0" err="1"/>
              <a:t>можливості</a:t>
            </a:r>
            <a:r>
              <a:rPr lang="ru-RU" dirty="0"/>
              <a:t> </a:t>
            </a:r>
            <a:r>
              <a:rPr lang="ru-RU" dirty="0" err="1"/>
              <a:t>перевірити</a:t>
            </a:r>
            <a:r>
              <a:rPr lang="ru-RU" dirty="0"/>
              <a:t> і </a:t>
            </a:r>
            <a:r>
              <a:rPr lang="ru-RU" dirty="0" err="1"/>
              <a:t>достовірно</a:t>
            </a:r>
            <a:r>
              <a:rPr lang="ru-RU" dirty="0"/>
              <a:t> </a:t>
            </a:r>
            <a:r>
              <a:rPr lang="ru-RU" dirty="0" err="1"/>
              <a:t>встановити</a:t>
            </a:r>
            <a:r>
              <a:rPr lang="ru-RU" dirty="0"/>
              <a:t>, </a:t>
            </a:r>
            <a:r>
              <a:rPr lang="ru-RU" dirty="0" err="1"/>
              <a:t>які</a:t>
            </a:r>
            <a:r>
              <a:rPr lang="ru-RU" dirty="0"/>
              <a:t> конкретно оперативно-</a:t>
            </a:r>
            <a:r>
              <a:rPr lang="ru-RU" dirty="0" err="1"/>
              <a:t>розшукові</a:t>
            </a:r>
            <a:r>
              <a:rPr lang="ru-RU" dirty="0"/>
              <a:t> заходи </a:t>
            </a:r>
            <a:r>
              <a:rPr lang="ru-RU" dirty="0" err="1"/>
              <a:t>були</a:t>
            </a:r>
            <a:r>
              <a:rPr lang="ru-RU" dirty="0"/>
              <a:t> </a:t>
            </a:r>
            <a:r>
              <a:rPr lang="ru-RU" dirty="0" err="1"/>
              <a:t>санкціоновані</a:t>
            </a:r>
            <a:r>
              <a:rPr lang="ru-RU" dirty="0"/>
              <a:t> судом, </a:t>
            </a:r>
            <a:r>
              <a:rPr lang="ru-RU" dirty="0" err="1"/>
              <a:t>щодо</a:t>
            </a:r>
            <a:r>
              <a:rPr lang="ru-RU" dirty="0"/>
              <a:t> кого конкретно, на </a:t>
            </a:r>
            <a:r>
              <a:rPr lang="ru-RU" dirty="0" err="1"/>
              <a:t>який</a:t>
            </a:r>
            <a:r>
              <a:rPr lang="ru-RU" dirty="0"/>
              <a:t> строк та </a:t>
            </a:r>
            <a:r>
              <a:rPr lang="ru-RU" dirty="0" err="1"/>
              <a:t>чи</a:t>
            </a:r>
            <a:r>
              <a:rPr lang="ru-RU" dirty="0"/>
              <a:t> </a:t>
            </a:r>
            <a:r>
              <a:rPr lang="ru-RU" dirty="0" err="1"/>
              <a:t>діяли</a:t>
            </a:r>
            <a:r>
              <a:rPr lang="ru-RU" dirty="0"/>
              <a:t> </a:t>
            </a:r>
            <a:r>
              <a:rPr lang="ru-RU" dirty="0" err="1"/>
              <a:t>правоохоронні</a:t>
            </a:r>
            <a:r>
              <a:rPr lang="ru-RU" dirty="0"/>
              <a:t> </a:t>
            </a:r>
            <a:r>
              <a:rPr lang="ru-RU" dirty="0" err="1"/>
              <a:t>органи</a:t>
            </a:r>
            <a:r>
              <a:rPr lang="ru-RU" dirty="0"/>
              <a:t> у межах та у </a:t>
            </a:r>
            <a:r>
              <a:rPr lang="ru-RU" dirty="0" err="1"/>
              <a:t>спосіб</a:t>
            </a:r>
            <a:r>
              <a:rPr lang="ru-RU" dirty="0"/>
              <a:t>, </a:t>
            </a:r>
            <a:r>
              <a:rPr lang="ru-RU" dirty="0" err="1"/>
              <a:t>передбаченими</a:t>
            </a:r>
            <a:r>
              <a:rPr lang="ru-RU" dirty="0"/>
              <a:t> </a:t>
            </a:r>
            <a:r>
              <a:rPr lang="ru-RU" dirty="0" err="1"/>
              <a:t>цими</a:t>
            </a:r>
            <a:r>
              <a:rPr lang="ru-RU" dirty="0"/>
              <a:t> </a:t>
            </a:r>
            <a:r>
              <a:rPr lang="ru-RU" dirty="0" err="1"/>
              <a:t>судовими</a:t>
            </a:r>
            <a:r>
              <a:rPr lang="ru-RU" dirty="0"/>
              <a:t> </a:t>
            </a:r>
            <a:r>
              <a:rPr lang="ru-RU" dirty="0" err="1"/>
              <a:t>рішеннями</a:t>
            </a:r>
            <a:r>
              <a:rPr lang="ru-RU" dirty="0"/>
              <a:t>.</a:t>
            </a:r>
          </a:p>
          <a:p>
            <a:pPr marL="0" indent="0">
              <a:buNone/>
            </a:pPr>
            <a:endParaRPr lang="en-US" dirty="0"/>
          </a:p>
        </p:txBody>
      </p:sp>
    </p:spTree>
    <p:extLst>
      <p:ext uri="{BB962C8B-B14F-4D97-AF65-F5344CB8AC3E}">
        <p14:creationId xmlns:p14="http://schemas.microsoft.com/office/powerpoint/2010/main" val="1925547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496944" cy="6192688"/>
          </a:xfrm>
        </p:spPr>
        <p:txBody>
          <a:bodyPr>
            <a:normAutofit fontScale="70000" lnSpcReduction="20000"/>
          </a:bodyPr>
          <a:lstStyle/>
          <a:p>
            <a:pPr marL="0" indent="0" algn="just">
              <a:buNone/>
            </a:pPr>
            <a:r>
              <a:rPr lang="ru-RU" dirty="0" err="1"/>
              <a:t>Твердження</a:t>
            </a:r>
            <a:r>
              <a:rPr lang="ru-RU" dirty="0"/>
              <a:t> прокурора, </a:t>
            </a:r>
            <a:r>
              <a:rPr lang="ru-RU" dirty="0" err="1"/>
              <a:t>що</a:t>
            </a:r>
            <a:r>
              <a:rPr lang="ru-RU" dirty="0"/>
              <a:t> </a:t>
            </a:r>
            <a:r>
              <a:rPr lang="ru-RU" dirty="0" err="1"/>
              <a:t>вказана</a:t>
            </a:r>
            <a:r>
              <a:rPr lang="ru-RU" dirty="0"/>
              <a:t> негласна </a:t>
            </a:r>
            <a:r>
              <a:rPr lang="ru-RU" dirty="0" err="1"/>
              <a:t>слідча</a:t>
            </a:r>
            <a:r>
              <a:rPr lang="ru-RU" dirty="0"/>
              <a:t> </a:t>
            </a:r>
            <a:r>
              <a:rPr lang="ru-RU" dirty="0" err="1"/>
              <a:t>розшукова</a:t>
            </a:r>
            <a:r>
              <a:rPr lang="ru-RU" dirty="0"/>
              <a:t> </a:t>
            </a:r>
            <a:r>
              <a:rPr lang="ru-RU" dirty="0" err="1"/>
              <a:t>дія</a:t>
            </a:r>
            <a:r>
              <a:rPr lang="ru-RU" dirty="0"/>
              <a:t> є </a:t>
            </a:r>
            <a:r>
              <a:rPr lang="ru-RU" dirty="0" err="1"/>
              <a:t>аудіо</a:t>
            </a:r>
            <a:r>
              <a:rPr lang="ru-RU" dirty="0"/>
              <a:t>-, </a:t>
            </a:r>
            <a:r>
              <a:rPr lang="ru-RU" dirty="0" err="1"/>
              <a:t>відеоконтролем</a:t>
            </a:r>
            <a:r>
              <a:rPr lang="ru-RU" dirty="0"/>
              <a:t> особи, </a:t>
            </a:r>
            <a:r>
              <a:rPr lang="ru-RU" dirty="0" err="1"/>
              <a:t>безпідставні</a:t>
            </a:r>
            <a:r>
              <a:rPr lang="ru-RU" dirty="0"/>
              <a:t>, </a:t>
            </a:r>
            <a:r>
              <a:rPr lang="ru-RU" dirty="0" err="1"/>
              <a:t>оскільки</a:t>
            </a:r>
            <a:r>
              <a:rPr lang="ru-RU" dirty="0"/>
              <a:t> </a:t>
            </a:r>
            <a:r>
              <a:rPr lang="ru-RU" dirty="0" err="1"/>
              <a:t>згідно</a:t>
            </a:r>
            <a:r>
              <a:rPr lang="ru-RU" dirty="0"/>
              <a:t> з п.1 ч. 4 </a:t>
            </a:r>
            <a:r>
              <a:rPr lang="ru-RU" dirty="0">
                <a:hlinkClick r:id="rId2" tooltip="Кримінальний процесуальний кодекс України; нормативно-правовий акт № 4651-VI від 13.04.2012"/>
              </a:rPr>
              <a:t>ст. 258 КПК </a:t>
            </a:r>
            <a:r>
              <a:rPr lang="ru-RU" dirty="0" err="1">
                <a:hlinkClick r:id="rId2" tooltip="Кримінальний процесуальний кодекс України; нормативно-правовий акт № 4651-VI від 13.04.2012"/>
              </a:rPr>
              <a:t>України</a:t>
            </a:r>
            <a:r>
              <a:rPr lang="ru-RU" dirty="0"/>
              <a:t> </a:t>
            </a:r>
            <a:r>
              <a:rPr lang="ru-RU" dirty="0" err="1"/>
              <a:t>аудіо</a:t>
            </a:r>
            <a:r>
              <a:rPr lang="ru-RU" dirty="0"/>
              <a:t>-, </a:t>
            </a:r>
            <a:r>
              <a:rPr lang="ru-RU" dirty="0" err="1"/>
              <a:t>відеоконтроль</a:t>
            </a:r>
            <a:r>
              <a:rPr lang="ru-RU" dirty="0"/>
              <a:t> особи є </a:t>
            </a:r>
            <a:r>
              <a:rPr lang="ru-RU" dirty="0" err="1"/>
              <a:t>різновидом</a:t>
            </a:r>
            <a:r>
              <a:rPr lang="ru-RU" dirty="0"/>
              <a:t> </a:t>
            </a:r>
            <a:r>
              <a:rPr lang="ru-RU" dirty="0" err="1"/>
              <a:t>втручання</a:t>
            </a:r>
            <a:r>
              <a:rPr lang="ru-RU" dirty="0"/>
              <a:t> у </a:t>
            </a:r>
            <a:r>
              <a:rPr lang="ru-RU" dirty="0" err="1"/>
              <a:t>приватне</a:t>
            </a:r>
            <a:r>
              <a:rPr lang="ru-RU" dirty="0"/>
              <a:t> </a:t>
            </a:r>
            <a:r>
              <a:rPr lang="ru-RU" dirty="0" err="1"/>
              <a:t>спілкування</a:t>
            </a:r>
            <a:r>
              <a:rPr lang="ru-RU" dirty="0"/>
              <a:t>, </a:t>
            </a:r>
            <a:r>
              <a:rPr lang="ru-RU" dirty="0" err="1"/>
              <a:t>який</a:t>
            </a:r>
            <a:r>
              <a:rPr lang="ru-RU" dirty="0"/>
              <a:t> </a:t>
            </a:r>
            <a:r>
              <a:rPr lang="ru-RU" dirty="0" err="1"/>
              <a:t>складається</a:t>
            </a:r>
            <a:r>
              <a:rPr lang="ru-RU" dirty="0"/>
              <a:t> </a:t>
            </a:r>
            <a:r>
              <a:rPr lang="ru-RU" dirty="0" err="1"/>
              <a:t>із</a:t>
            </a:r>
            <a:r>
              <a:rPr lang="ru-RU" dirty="0"/>
              <a:t> доступу до </a:t>
            </a:r>
            <a:r>
              <a:rPr lang="ru-RU" dirty="0" err="1"/>
              <a:t>змісту</a:t>
            </a:r>
            <a:r>
              <a:rPr lang="ru-RU" dirty="0"/>
              <a:t> </a:t>
            </a:r>
            <a:r>
              <a:rPr lang="ru-RU" dirty="0" err="1"/>
              <a:t>спілкування</a:t>
            </a:r>
            <a:r>
              <a:rPr lang="ru-RU" dirty="0"/>
              <a:t> за умов, </a:t>
            </a:r>
            <a:r>
              <a:rPr lang="ru-RU" dirty="0" err="1"/>
              <a:t>якщо</a:t>
            </a:r>
            <a:r>
              <a:rPr lang="ru-RU" dirty="0"/>
              <a:t> </a:t>
            </a:r>
            <a:r>
              <a:rPr lang="ru-RU" dirty="0" err="1"/>
              <a:t>учасники</a:t>
            </a:r>
            <a:r>
              <a:rPr lang="ru-RU" dirty="0"/>
              <a:t> </a:t>
            </a:r>
            <a:r>
              <a:rPr lang="ru-RU" dirty="0" err="1"/>
              <a:t>спілкування</a:t>
            </a:r>
            <a:r>
              <a:rPr lang="ru-RU" dirty="0"/>
              <a:t> </a:t>
            </a:r>
            <a:r>
              <a:rPr lang="ru-RU" dirty="0" err="1"/>
              <a:t>мають</a:t>
            </a:r>
            <a:r>
              <a:rPr lang="ru-RU" dirty="0"/>
              <a:t> </a:t>
            </a:r>
            <a:r>
              <a:rPr lang="ru-RU" dirty="0" err="1"/>
              <a:t>достатні</a:t>
            </a:r>
            <a:r>
              <a:rPr lang="ru-RU" dirty="0"/>
              <a:t> </a:t>
            </a:r>
            <a:r>
              <a:rPr lang="ru-RU" dirty="0" err="1"/>
              <a:t>підстави</a:t>
            </a:r>
            <a:r>
              <a:rPr lang="ru-RU" dirty="0"/>
              <a:t> </a:t>
            </a:r>
            <a:r>
              <a:rPr lang="ru-RU" dirty="0" err="1"/>
              <a:t>вважати</a:t>
            </a:r>
            <a:r>
              <a:rPr lang="ru-RU" dirty="0"/>
              <a:t>, </a:t>
            </a:r>
            <a:r>
              <a:rPr lang="ru-RU" dirty="0" err="1"/>
              <a:t>що</a:t>
            </a:r>
            <a:r>
              <a:rPr lang="ru-RU" dirty="0"/>
              <a:t> </a:t>
            </a:r>
            <a:r>
              <a:rPr lang="ru-RU" dirty="0" err="1"/>
              <a:t>спілкування</a:t>
            </a:r>
            <a:r>
              <a:rPr lang="ru-RU" dirty="0"/>
              <a:t> є </a:t>
            </a:r>
            <a:r>
              <a:rPr lang="ru-RU" dirty="0" err="1"/>
              <a:t>приватним</a:t>
            </a:r>
            <a:r>
              <a:rPr lang="ru-RU" dirty="0"/>
              <a:t>.</a:t>
            </a:r>
          </a:p>
          <a:p>
            <a:pPr marL="0" indent="0" algn="just">
              <a:buNone/>
            </a:pPr>
            <a:r>
              <a:rPr lang="ru-RU" dirty="0" err="1"/>
              <a:t>Колегія</a:t>
            </a:r>
            <a:r>
              <a:rPr lang="ru-RU" dirty="0"/>
              <a:t> </a:t>
            </a:r>
            <a:r>
              <a:rPr lang="ru-RU" dirty="0" err="1"/>
              <a:t>суддів</a:t>
            </a:r>
            <a:r>
              <a:rPr lang="ru-RU" dirty="0"/>
              <a:t> </a:t>
            </a:r>
            <a:r>
              <a:rPr lang="ru-RU" dirty="0" err="1"/>
              <a:t>погоджується</a:t>
            </a:r>
            <a:r>
              <a:rPr lang="ru-RU" dirty="0"/>
              <a:t> з </a:t>
            </a:r>
            <a:r>
              <a:rPr lang="ru-RU" dirty="0" err="1"/>
              <a:t>висновком</a:t>
            </a:r>
            <a:r>
              <a:rPr lang="ru-RU" dirty="0"/>
              <a:t> суду, </a:t>
            </a:r>
            <a:r>
              <a:rPr lang="ru-RU" dirty="0" err="1"/>
              <a:t>що</a:t>
            </a:r>
            <a:r>
              <a:rPr lang="ru-RU" dirty="0"/>
              <a:t> </a:t>
            </a:r>
            <a:r>
              <a:rPr lang="ru-RU" dirty="0" err="1"/>
              <a:t>спілкування</a:t>
            </a:r>
            <a:r>
              <a:rPr lang="ru-RU" dirty="0"/>
              <a:t> в </a:t>
            </a:r>
            <a:r>
              <a:rPr lang="ru-RU" dirty="0" err="1"/>
              <a:t>умовах</a:t>
            </a:r>
            <a:r>
              <a:rPr lang="ru-RU" dirty="0"/>
              <a:t> СІЗО ОСОБА_2 і ОСОБА_9 </a:t>
            </a:r>
            <a:r>
              <a:rPr lang="ru-RU" dirty="0" err="1"/>
              <a:t>із</a:t>
            </a:r>
            <a:r>
              <a:rPr lang="ru-RU" dirty="0"/>
              <a:t> </a:t>
            </a:r>
            <a:r>
              <a:rPr lang="ru-RU" dirty="0" err="1"/>
              <a:t>слідчим</a:t>
            </a:r>
            <a:r>
              <a:rPr lang="ru-RU" dirty="0"/>
              <a:t> </a:t>
            </a:r>
            <a:r>
              <a:rPr lang="ru-RU" dirty="0" err="1"/>
              <a:t>прокуратури</a:t>
            </a:r>
            <a:r>
              <a:rPr lang="ru-RU" dirty="0"/>
              <a:t> і </a:t>
            </a:r>
            <a:r>
              <a:rPr lang="ru-RU" dirty="0" err="1"/>
              <a:t>трьома</a:t>
            </a:r>
            <a:r>
              <a:rPr lang="ru-RU" dirty="0"/>
              <a:t> </a:t>
            </a:r>
            <a:r>
              <a:rPr lang="ru-RU" dirty="0" err="1"/>
              <a:t>оперуповноваженими</a:t>
            </a:r>
            <a:r>
              <a:rPr lang="ru-RU" dirty="0"/>
              <a:t> </a:t>
            </a:r>
            <a:r>
              <a:rPr lang="ru-RU" dirty="0" err="1"/>
              <a:t>співробітниками</a:t>
            </a:r>
            <a:r>
              <a:rPr lang="ru-RU" dirty="0"/>
              <a:t> </a:t>
            </a:r>
            <a:r>
              <a:rPr lang="ru-RU" dirty="0" err="1"/>
              <a:t>міліції</a:t>
            </a:r>
            <a:r>
              <a:rPr lang="ru-RU" dirty="0"/>
              <a:t>, </a:t>
            </a:r>
            <a:r>
              <a:rPr lang="ru-RU" dirty="0" err="1"/>
              <a:t>які</a:t>
            </a:r>
            <a:r>
              <a:rPr lang="ru-RU" dirty="0"/>
              <a:t> </a:t>
            </a:r>
            <a:r>
              <a:rPr lang="ru-RU" dirty="0" err="1"/>
              <a:t>розслідували</a:t>
            </a:r>
            <a:r>
              <a:rPr lang="ru-RU" dirty="0"/>
              <a:t> </a:t>
            </a:r>
            <a:r>
              <a:rPr lang="ru-RU" dirty="0" err="1"/>
              <a:t>злочини</a:t>
            </a:r>
            <a:r>
              <a:rPr lang="ru-RU" dirty="0"/>
              <a:t>, в </a:t>
            </a:r>
            <a:r>
              <a:rPr lang="ru-RU" dirty="0" err="1"/>
              <a:t>жодному</a:t>
            </a:r>
            <a:r>
              <a:rPr lang="ru-RU" dirty="0"/>
              <a:t> </a:t>
            </a:r>
            <a:r>
              <a:rPr lang="ru-RU" dirty="0" err="1"/>
              <a:t>разі</a:t>
            </a:r>
            <a:r>
              <a:rPr lang="ru-RU" dirty="0"/>
              <a:t> не </a:t>
            </a:r>
            <a:r>
              <a:rPr lang="ru-RU" dirty="0" err="1"/>
              <a:t>можна</a:t>
            </a:r>
            <a:r>
              <a:rPr lang="ru-RU" dirty="0"/>
              <a:t> </a:t>
            </a:r>
            <a:r>
              <a:rPr lang="ru-RU" dirty="0" err="1"/>
              <a:t>визнати</a:t>
            </a:r>
            <a:r>
              <a:rPr lang="ru-RU" dirty="0"/>
              <a:t> </a:t>
            </a:r>
            <a:r>
              <a:rPr lang="ru-RU" dirty="0" err="1"/>
              <a:t>слідчою</a:t>
            </a:r>
            <a:r>
              <a:rPr lang="ru-RU" dirty="0"/>
              <a:t> </a:t>
            </a:r>
            <a:r>
              <a:rPr lang="ru-RU" dirty="0" err="1"/>
              <a:t>розшуковою</a:t>
            </a:r>
            <a:r>
              <a:rPr lang="ru-RU" dirty="0"/>
              <a:t> </a:t>
            </a:r>
            <a:r>
              <a:rPr lang="ru-RU" dirty="0" err="1"/>
              <a:t>дією</a:t>
            </a:r>
            <a:r>
              <a:rPr lang="ru-RU" dirty="0"/>
              <a:t> </a:t>
            </a:r>
            <a:r>
              <a:rPr lang="ru-RU" dirty="0" err="1"/>
              <a:t>аудіо</a:t>
            </a:r>
            <a:r>
              <a:rPr lang="ru-RU" dirty="0"/>
              <a:t>-, </a:t>
            </a:r>
            <a:r>
              <a:rPr lang="ru-RU" dirty="0" err="1"/>
              <a:t>відеоконтролем</a:t>
            </a:r>
            <a:r>
              <a:rPr lang="ru-RU" dirty="0"/>
              <a:t> особи, </a:t>
            </a:r>
            <a:r>
              <a:rPr lang="ru-RU" dirty="0" err="1"/>
              <a:t>оскільки</a:t>
            </a:r>
            <a:r>
              <a:rPr lang="ru-RU" dirty="0"/>
              <a:t> </a:t>
            </a:r>
            <a:r>
              <a:rPr lang="ru-RU" dirty="0" err="1"/>
              <a:t>учасники</a:t>
            </a:r>
            <a:r>
              <a:rPr lang="ru-RU" dirty="0"/>
              <a:t> такого </a:t>
            </a:r>
            <a:r>
              <a:rPr lang="ru-RU" dirty="0" err="1"/>
              <a:t>спілкування</a:t>
            </a:r>
            <a:r>
              <a:rPr lang="ru-RU" dirty="0"/>
              <a:t> не </a:t>
            </a:r>
            <a:r>
              <a:rPr lang="ru-RU" dirty="0" err="1"/>
              <a:t>мали</a:t>
            </a:r>
            <a:r>
              <a:rPr lang="ru-RU" dirty="0"/>
              <a:t> </a:t>
            </a:r>
            <a:r>
              <a:rPr lang="ru-RU" dirty="0" err="1"/>
              <a:t>жодних</a:t>
            </a:r>
            <a:r>
              <a:rPr lang="ru-RU" dirty="0"/>
              <a:t> </a:t>
            </a:r>
            <a:r>
              <a:rPr lang="ru-RU" dirty="0" err="1"/>
              <a:t>підстав</a:t>
            </a:r>
            <a:r>
              <a:rPr lang="ru-RU" dirty="0"/>
              <a:t> </a:t>
            </a:r>
            <a:r>
              <a:rPr lang="ru-RU" dirty="0" err="1"/>
              <a:t>вважати</a:t>
            </a:r>
            <a:r>
              <a:rPr lang="ru-RU" dirty="0"/>
              <a:t>, </a:t>
            </a:r>
            <a:r>
              <a:rPr lang="ru-RU" dirty="0" err="1"/>
              <a:t>що</a:t>
            </a:r>
            <a:r>
              <a:rPr lang="ru-RU" dirty="0"/>
              <a:t> </a:t>
            </a:r>
            <a:r>
              <a:rPr lang="ru-RU" dirty="0" err="1"/>
              <a:t>спілкування</a:t>
            </a:r>
            <a:r>
              <a:rPr lang="ru-RU" dirty="0"/>
              <a:t> є </a:t>
            </a:r>
            <a:r>
              <a:rPr lang="ru-RU" dirty="0" err="1"/>
              <a:t>приватним</a:t>
            </a:r>
            <a:r>
              <a:rPr lang="ru-RU" dirty="0"/>
              <a:t>. </a:t>
            </a:r>
            <a:r>
              <a:rPr lang="ru-RU" dirty="0" err="1"/>
              <a:t>Більше</a:t>
            </a:r>
            <a:r>
              <a:rPr lang="ru-RU" dirty="0"/>
              <a:t> того, на </a:t>
            </a:r>
            <a:r>
              <a:rPr lang="ru-RU" dirty="0" err="1"/>
              <a:t>це</a:t>
            </a:r>
            <a:r>
              <a:rPr lang="ru-RU" dirty="0"/>
              <a:t> </a:t>
            </a:r>
            <a:r>
              <a:rPr lang="ru-RU" dirty="0" err="1"/>
              <a:t>вказує</a:t>
            </a:r>
            <a:r>
              <a:rPr lang="ru-RU" dirty="0"/>
              <a:t> </a:t>
            </a:r>
            <a:r>
              <a:rPr lang="ru-RU" dirty="0" err="1"/>
              <a:t>прохання</a:t>
            </a:r>
            <a:r>
              <a:rPr lang="ru-RU" dirty="0"/>
              <a:t> ОСОБА_9 </a:t>
            </a:r>
            <a:r>
              <a:rPr lang="ru-RU" dirty="0" err="1"/>
              <a:t>надати</a:t>
            </a:r>
            <a:r>
              <a:rPr lang="ru-RU" dirty="0"/>
              <a:t> адвоката </a:t>
            </a:r>
            <a:r>
              <a:rPr lang="ru-RU" dirty="0" err="1"/>
              <a:t>під</a:t>
            </a:r>
            <a:r>
              <a:rPr lang="ru-RU" dirty="0"/>
              <a:t> час такого «приватного» </a:t>
            </a:r>
            <a:r>
              <a:rPr lang="ru-RU" dirty="0" err="1"/>
              <a:t>спілкування</a:t>
            </a:r>
            <a:r>
              <a:rPr lang="ru-RU" dirty="0"/>
              <a:t>, в </a:t>
            </a:r>
            <a:r>
              <a:rPr lang="ru-RU" dirty="0" err="1"/>
              <a:t>чому</a:t>
            </a:r>
            <a:r>
              <a:rPr lang="ru-RU" dirty="0"/>
              <a:t> </a:t>
            </a:r>
            <a:r>
              <a:rPr lang="ru-RU" dirty="0" err="1"/>
              <a:t>йому</a:t>
            </a:r>
            <a:r>
              <a:rPr lang="ru-RU" dirty="0"/>
              <a:t> </a:t>
            </a:r>
            <a:r>
              <a:rPr lang="ru-RU" dirty="0" err="1"/>
              <a:t>було</a:t>
            </a:r>
            <a:r>
              <a:rPr lang="ru-RU" dirty="0"/>
              <a:t> </a:t>
            </a:r>
            <a:r>
              <a:rPr lang="ru-RU" dirty="0" err="1"/>
              <a:t>відмовлено</a:t>
            </a:r>
            <a:r>
              <a:rPr lang="ru-RU" dirty="0"/>
              <a:t>.</a:t>
            </a:r>
          </a:p>
          <a:p>
            <a:pPr marL="0" indent="0" algn="just">
              <a:buNone/>
            </a:pPr>
            <a:r>
              <a:rPr lang="ru-RU" dirty="0"/>
              <a:t>Доводи прокурора, </a:t>
            </a:r>
            <a:r>
              <a:rPr lang="ru-RU" dirty="0" err="1"/>
              <a:t>що</a:t>
            </a:r>
            <a:r>
              <a:rPr lang="ru-RU" dirty="0"/>
              <a:t> на </a:t>
            </a:r>
            <a:r>
              <a:rPr lang="ru-RU" dirty="0" err="1"/>
              <a:t>підтвердження</a:t>
            </a:r>
            <a:r>
              <a:rPr lang="ru-RU" dirty="0"/>
              <a:t> </a:t>
            </a:r>
            <a:r>
              <a:rPr lang="ru-RU" dirty="0" err="1"/>
              <a:t>правдивості</a:t>
            </a:r>
            <a:r>
              <a:rPr lang="ru-RU" dirty="0"/>
              <a:t> і </a:t>
            </a:r>
            <a:r>
              <a:rPr lang="ru-RU" dirty="0" err="1"/>
              <a:t>щирості</a:t>
            </a:r>
            <a:r>
              <a:rPr lang="ru-RU" dirty="0"/>
              <a:t> </a:t>
            </a:r>
            <a:r>
              <a:rPr lang="ru-RU" dirty="0" err="1"/>
              <a:t>пояснень</a:t>
            </a:r>
            <a:r>
              <a:rPr lang="ru-RU" dirty="0"/>
              <a:t> ОСОБА_2 та ОСОБА_9 </a:t>
            </a:r>
            <a:r>
              <a:rPr lang="ru-RU" dirty="0" err="1"/>
              <a:t>під</a:t>
            </a:r>
            <a:r>
              <a:rPr lang="ru-RU" dirty="0"/>
              <a:t> час </a:t>
            </a:r>
            <a:r>
              <a:rPr lang="ru-RU" dirty="0" err="1"/>
              <a:t>зазначеної</a:t>
            </a:r>
            <a:r>
              <a:rPr lang="ru-RU" dirty="0"/>
              <a:t> </a:t>
            </a:r>
            <a:r>
              <a:rPr lang="ru-RU" dirty="0" err="1"/>
              <a:t>негласної</a:t>
            </a:r>
            <a:r>
              <a:rPr lang="ru-RU" dirty="0"/>
              <a:t> оперативно-</a:t>
            </a:r>
            <a:r>
              <a:rPr lang="ru-RU" dirty="0" err="1"/>
              <a:t>розшукової</a:t>
            </a:r>
            <a:r>
              <a:rPr lang="ru-RU" dirty="0"/>
              <a:t> </a:t>
            </a:r>
            <a:r>
              <a:rPr lang="ru-RU" dirty="0" err="1"/>
              <a:t>дії</a:t>
            </a:r>
            <a:r>
              <a:rPr lang="ru-RU" dirty="0"/>
              <a:t> </a:t>
            </a:r>
            <a:r>
              <a:rPr lang="ru-RU" dirty="0" err="1"/>
              <a:t>вказує</a:t>
            </a:r>
            <a:r>
              <a:rPr lang="ru-RU" dirty="0"/>
              <a:t> </a:t>
            </a:r>
            <a:r>
              <a:rPr lang="ru-RU" dirty="0" err="1"/>
              <a:t>зміст</a:t>
            </a:r>
            <a:r>
              <a:rPr lang="ru-RU" dirty="0"/>
              <a:t> </a:t>
            </a:r>
            <a:r>
              <a:rPr lang="ru-RU" dirty="0" err="1"/>
              <a:t>вироку</a:t>
            </a:r>
            <a:r>
              <a:rPr lang="ru-RU" dirty="0"/>
              <a:t> </a:t>
            </a:r>
            <a:r>
              <a:rPr lang="ru-RU" dirty="0" err="1"/>
              <a:t>Апеляційного</a:t>
            </a:r>
            <a:r>
              <a:rPr lang="ru-RU" dirty="0"/>
              <a:t> суду </a:t>
            </a:r>
            <a:r>
              <a:rPr lang="ru-RU" dirty="0" err="1"/>
              <a:t>Запорізької</a:t>
            </a:r>
            <a:r>
              <a:rPr lang="ru-RU" dirty="0"/>
              <a:t> </a:t>
            </a:r>
            <a:r>
              <a:rPr lang="ru-RU" dirty="0" err="1"/>
              <a:t>області</a:t>
            </a:r>
            <a:r>
              <a:rPr lang="ru-RU" dirty="0"/>
              <a:t> </a:t>
            </a:r>
            <a:r>
              <a:rPr lang="ru-RU" dirty="0" err="1"/>
              <a:t>від</a:t>
            </a:r>
            <a:r>
              <a:rPr lang="ru-RU" dirty="0"/>
              <a:t> 20.08.2010 року, </a:t>
            </a:r>
            <a:r>
              <a:rPr lang="ru-RU" dirty="0" err="1"/>
              <a:t>яким</a:t>
            </a:r>
            <a:r>
              <a:rPr lang="ru-RU" dirty="0"/>
              <a:t> </a:t>
            </a:r>
            <a:r>
              <a:rPr lang="ru-RU" dirty="0" err="1"/>
              <a:t>було</a:t>
            </a:r>
            <a:r>
              <a:rPr lang="ru-RU" dirty="0"/>
              <a:t> </a:t>
            </a:r>
            <a:r>
              <a:rPr lang="ru-RU" dirty="0" err="1"/>
              <a:t>встановлено</a:t>
            </a:r>
            <a:r>
              <a:rPr lang="ru-RU" dirty="0"/>
              <a:t> факт і </a:t>
            </a:r>
            <a:r>
              <a:rPr lang="ru-RU" dirty="0" err="1"/>
              <a:t>обставини</a:t>
            </a:r>
            <a:r>
              <a:rPr lang="ru-RU" dirty="0"/>
              <a:t> </a:t>
            </a:r>
            <a:r>
              <a:rPr lang="ru-RU" dirty="0" err="1"/>
              <a:t>вчинення</a:t>
            </a:r>
            <a:r>
              <a:rPr lang="ru-RU" dirty="0"/>
              <a:t> </a:t>
            </a:r>
            <a:r>
              <a:rPr lang="ru-RU" dirty="0" err="1"/>
              <a:t>вбивства</a:t>
            </a:r>
            <a:r>
              <a:rPr lang="ru-RU" dirty="0"/>
              <a:t> ОСОБА_4, замах на </a:t>
            </a:r>
            <a:r>
              <a:rPr lang="ru-RU" dirty="0" err="1"/>
              <a:t>вбивство</a:t>
            </a:r>
            <a:r>
              <a:rPr lang="ru-RU" dirty="0"/>
              <a:t> ОСОБА_7, </a:t>
            </a:r>
            <a:r>
              <a:rPr lang="ru-RU" dirty="0" err="1"/>
              <a:t>безпідставні</a:t>
            </a:r>
            <a:r>
              <a:rPr lang="ru-RU" dirty="0"/>
              <a:t> </a:t>
            </a:r>
            <a:r>
              <a:rPr lang="ru-RU" dirty="0" err="1"/>
              <a:t>виходячи</a:t>
            </a:r>
            <a:r>
              <a:rPr lang="ru-RU" dirty="0"/>
              <a:t> з </a:t>
            </a:r>
            <a:r>
              <a:rPr lang="ru-RU" dirty="0" err="1"/>
              <a:t>наступного</a:t>
            </a:r>
            <a:r>
              <a:rPr lang="ru-RU" dirty="0"/>
              <a:t>.</a:t>
            </a:r>
          </a:p>
          <a:p>
            <a:pPr marL="0" indent="0" algn="just">
              <a:buNone/>
            </a:pPr>
            <a:r>
              <a:rPr lang="ru-RU" dirty="0"/>
              <a:t>Як </a:t>
            </a:r>
            <a:r>
              <a:rPr lang="ru-RU" dirty="0" err="1"/>
              <a:t>убачається</a:t>
            </a:r>
            <a:r>
              <a:rPr lang="ru-RU" dirty="0"/>
              <a:t> з </a:t>
            </a:r>
            <a:r>
              <a:rPr lang="ru-RU" dirty="0" err="1"/>
              <a:t>вироку</a:t>
            </a:r>
            <a:r>
              <a:rPr lang="ru-RU" dirty="0"/>
              <a:t> </a:t>
            </a:r>
            <a:r>
              <a:rPr lang="ru-RU" dirty="0" err="1"/>
              <a:t>Апеляційного</a:t>
            </a:r>
            <a:r>
              <a:rPr lang="ru-RU" dirty="0"/>
              <a:t> суду </a:t>
            </a:r>
            <a:r>
              <a:rPr lang="ru-RU" dirty="0" err="1"/>
              <a:t>Запорізької</a:t>
            </a:r>
            <a:r>
              <a:rPr lang="ru-RU" dirty="0"/>
              <a:t> </a:t>
            </a:r>
            <a:r>
              <a:rPr lang="ru-RU" dirty="0" err="1"/>
              <a:t>області</a:t>
            </a:r>
            <a:r>
              <a:rPr lang="ru-RU" dirty="0"/>
              <a:t> </a:t>
            </a:r>
            <a:r>
              <a:rPr lang="ru-RU" dirty="0" err="1"/>
              <a:t>від</a:t>
            </a:r>
            <a:r>
              <a:rPr lang="ru-RU" dirty="0"/>
              <a:t> 20.08.2010 року, мотивом для </a:t>
            </a:r>
            <a:r>
              <a:rPr lang="ru-RU" dirty="0" err="1"/>
              <a:t>вбивства</a:t>
            </a:r>
            <a:r>
              <a:rPr lang="ru-RU" dirty="0"/>
              <a:t> ОСОБА_4 є </a:t>
            </a:r>
            <a:r>
              <a:rPr lang="ru-RU" dirty="0" err="1"/>
              <a:t>помста</a:t>
            </a:r>
            <a:r>
              <a:rPr lang="ru-RU" dirty="0"/>
              <a:t>, разом з </a:t>
            </a:r>
            <a:r>
              <a:rPr lang="ru-RU" dirty="0" err="1"/>
              <a:t>тим</a:t>
            </a:r>
            <a:r>
              <a:rPr lang="ru-RU" dirty="0"/>
              <a:t> з </a:t>
            </a:r>
            <a:r>
              <a:rPr lang="ru-RU" dirty="0" err="1"/>
              <a:t>пред'явленого</a:t>
            </a:r>
            <a:r>
              <a:rPr lang="ru-RU" dirty="0"/>
              <a:t> </a:t>
            </a:r>
            <a:r>
              <a:rPr lang="ru-RU" dirty="0" err="1"/>
              <a:t>обвинувачення</a:t>
            </a:r>
            <a:r>
              <a:rPr lang="ru-RU" dirty="0"/>
              <a:t> ОСОБА_2 </a:t>
            </a:r>
            <a:r>
              <a:rPr lang="ru-RU" dirty="0" err="1"/>
              <a:t>вбачається</a:t>
            </a:r>
            <a:r>
              <a:rPr lang="ru-RU" dirty="0"/>
              <a:t>, </a:t>
            </a:r>
            <a:r>
              <a:rPr lang="ru-RU" dirty="0" err="1"/>
              <a:t>що</a:t>
            </a:r>
            <a:r>
              <a:rPr lang="ru-RU" dirty="0"/>
              <a:t> особа, </a:t>
            </a:r>
            <a:r>
              <a:rPr lang="ru-RU" dirty="0" err="1"/>
              <a:t>матеріали</a:t>
            </a:r>
            <a:r>
              <a:rPr lang="ru-RU" dirty="0"/>
              <a:t> </a:t>
            </a:r>
            <a:r>
              <a:rPr lang="ru-RU" dirty="0" err="1"/>
              <a:t>кримінальної</a:t>
            </a:r>
            <a:r>
              <a:rPr lang="ru-RU" dirty="0"/>
              <a:t> </a:t>
            </a:r>
            <a:r>
              <a:rPr lang="ru-RU" dirty="0" err="1"/>
              <a:t>справи</a:t>
            </a:r>
            <a:r>
              <a:rPr lang="ru-RU" dirty="0"/>
              <a:t> </a:t>
            </a:r>
            <a:r>
              <a:rPr lang="ru-RU" dirty="0" err="1"/>
              <a:t>відносно</a:t>
            </a:r>
            <a:r>
              <a:rPr lang="ru-RU" dirty="0"/>
              <a:t> </a:t>
            </a:r>
            <a:r>
              <a:rPr lang="ru-RU" dirty="0" err="1"/>
              <a:t>якої</a:t>
            </a:r>
            <a:r>
              <a:rPr lang="ru-RU" dirty="0"/>
              <a:t> </a:t>
            </a:r>
            <a:r>
              <a:rPr lang="ru-RU" dirty="0" err="1"/>
              <a:t>виділені</a:t>
            </a:r>
            <a:r>
              <a:rPr lang="ru-RU" dirty="0"/>
              <a:t> в </a:t>
            </a:r>
            <a:r>
              <a:rPr lang="ru-RU" dirty="0" err="1"/>
              <a:t>окреме</a:t>
            </a:r>
            <a:r>
              <a:rPr lang="ru-RU" dirty="0"/>
              <a:t> </a:t>
            </a:r>
            <a:r>
              <a:rPr lang="ru-RU" dirty="0" err="1"/>
              <a:t>провадження</a:t>
            </a:r>
            <a:r>
              <a:rPr lang="ru-RU" dirty="0"/>
              <a:t> у </a:t>
            </a:r>
            <a:r>
              <a:rPr lang="ru-RU" dirty="0" err="1"/>
              <a:t>зв'язку</a:t>
            </a:r>
            <a:r>
              <a:rPr lang="ru-RU" dirty="0"/>
              <a:t> </a:t>
            </a:r>
            <a:r>
              <a:rPr lang="ru-RU" dirty="0" err="1"/>
              <a:t>із</a:t>
            </a:r>
            <a:r>
              <a:rPr lang="ru-RU" dirty="0"/>
              <a:t> </a:t>
            </a:r>
            <a:r>
              <a:rPr lang="ru-RU" dirty="0" err="1"/>
              <a:t>його</a:t>
            </a:r>
            <a:r>
              <a:rPr lang="ru-RU" dirty="0"/>
              <a:t> </a:t>
            </a:r>
            <a:r>
              <a:rPr lang="ru-RU" dirty="0" err="1"/>
              <a:t>розшуком</a:t>
            </a:r>
            <a:r>
              <a:rPr lang="ru-RU" dirty="0"/>
              <a:t>, </a:t>
            </a:r>
            <a:r>
              <a:rPr lang="ru-RU" dirty="0" err="1"/>
              <a:t>побоюючись</a:t>
            </a:r>
            <a:r>
              <a:rPr lang="ru-RU" dirty="0"/>
              <a:t> </a:t>
            </a:r>
            <a:r>
              <a:rPr lang="ru-RU" dirty="0" err="1"/>
              <a:t>фізичної</a:t>
            </a:r>
            <a:r>
              <a:rPr lang="ru-RU" dirty="0"/>
              <a:t> </a:t>
            </a:r>
            <a:r>
              <a:rPr lang="ru-RU" dirty="0" err="1"/>
              <a:t>розправи</a:t>
            </a:r>
            <a:r>
              <a:rPr lang="ru-RU" dirty="0"/>
              <a:t> </a:t>
            </a:r>
            <a:r>
              <a:rPr lang="ru-RU" dirty="0" err="1"/>
              <a:t>щодо</a:t>
            </a:r>
            <a:r>
              <a:rPr lang="ru-RU" dirty="0"/>
              <a:t> себе з боку ОСОБА_4, </a:t>
            </a:r>
            <a:r>
              <a:rPr lang="ru-RU" dirty="0" err="1"/>
              <a:t>вирішив</a:t>
            </a:r>
            <a:r>
              <a:rPr lang="ru-RU" dirty="0"/>
              <a:t> </a:t>
            </a:r>
            <a:r>
              <a:rPr lang="ru-RU" dirty="0" err="1"/>
              <a:t>організувати</a:t>
            </a:r>
            <a:r>
              <a:rPr lang="ru-RU" dirty="0"/>
              <a:t> </a:t>
            </a:r>
            <a:r>
              <a:rPr lang="ru-RU" dirty="0" err="1"/>
              <a:t>його</a:t>
            </a:r>
            <a:r>
              <a:rPr lang="ru-RU" dirty="0"/>
              <a:t> </a:t>
            </a:r>
            <a:r>
              <a:rPr lang="ru-RU" dirty="0" err="1"/>
              <a:t>вбивство</a:t>
            </a:r>
            <a:r>
              <a:rPr lang="ru-RU" dirty="0"/>
              <a:t>. </a:t>
            </a:r>
            <a:r>
              <a:rPr lang="ru-RU" dirty="0" err="1"/>
              <a:t>Тобто</a:t>
            </a:r>
            <a:r>
              <a:rPr lang="ru-RU" dirty="0"/>
              <a:t>, </a:t>
            </a:r>
            <a:r>
              <a:rPr lang="ru-RU" dirty="0" err="1"/>
              <a:t>вказані</a:t>
            </a:r>
            <a:r>
              <a:rPr lang="ru-RU" dirty="0"/>
              <a:t> </a:t>
            </a:r>
            <a:r>
              <a:rPr lang="ru-RU" dirty="0" err="1"/>
              <a:t>різні</a:t>
            </a:r>
            <a:r>
              <a:rPr lang="ru-RU" dirty="0"/>
              <a:t> </a:t>
            </a:r>
            <a:r>
              <a:rPr lang="ru-RU" dirty="0" err="1"/>
              <a:t>мотиви</a:t>
            </a:r>
            <a:r>
              <a:rPr lang="ru-RU" dirty="0"/>
              <a:t> </a:t>
            </a:r>
            <a:r>
              <a:rPr lang="ru-RU" dirty="0" err="1"/>
              <a:t>вбивства</a:t>
            </a:r>
            <a:r>
              <a:rPr lang="ru-RU" dirty="0"/>
              <a:t>.</a:t>
            </a:r>
          </a:p>
          <a:p>
            <a:pPr marL="0" indent="0">
              <a:buNone/>
            </a:pPr>
            <a:r>
              <a:rPr lang="ru-RU" dirty="0" err="1"/>
              <a:t>Більше</a:t>
            </a:r>
            <a:r>
              <a:rPr lang="ru-RU" dirty="0"/>
              <a:t> того, за </a:t>
            </a:r>
            <a:r>
              <a:rPr lang="ru-RU" dirty="0" err="1"/>
              <a:t>вказаним</a:t>
            </a:r>
            <a:r>
              <a:rPr lang="ru-RU" dirty="0"/>
              <a:t> </a:t>
            </a:r>
            <a:r>
              <a:rPr lang="ru-RU" dirty="0" err="1"/>
              <a:t>вироком</a:t>
            </a:r>
            <a:r>
              <a:rPr lang="ru-RU" dirty="0"/>
              <a:t> та </a:t>
            </a:r>
            <a:r>
              <a:rPr lang="ru-RU" dirty="0" err="1"/>
              <a:t>пред'явленим</a:t>
            </a:r>
            <a:r>
              <a:rPr lang="ru-RU" dirty="0"/>
              <a:t> ОСОБА_2 </a:t>
            </a:r>
            <a:r>
              <a:rPr lang="ru-RU" dirty="0" err="1"/>
              <a:t>обвинуваченням</a:t>
            </a:r>
            <a:r>
              <a:rPr lang="ru-RU" dirty="0"/>
              <a:t> </a:t>
            </a:r>
            <a:r>
              <a:rPr lang="ru-RU" dirty="0" err="1"/>
              <a:t>різні</a:t>
            </a:r>
            <a:r>
              <a:rPr lang="ru-RU" dirty="0"/>
              <a:t> </a:t>
            </a:r>
            <a:r>
              <a:rPr lang="ru-RU" dirty="0" err="1"/>
              <a:t>обставини</a:t>
            </a:r>
            <a:r>
              <a:rPr lang="ru-RU" dirty="0"/>
              <a:t> </a:t>
            </a:r>
            <a:r>
              <a:rPr lang="ru-RU" dirty="0" err="1"/>
              <a:t>механізму</a:t>
            </a:r>
            <a:r>
              <a:rPr lang="ru-RU" dirty="0"/>
              <a:t> </a:t>
            </a:r>
            <a:r>
              <a:rPr lang="ru-RU" dirty="0" err="1"/>
              <a:t>вбивства</a:t>
            </a:r>
            <a:r>
              <a:rPr lang="ru-RU" dirty="0"/>
              <a:t>.</a:t>
            </a:r>
          </a:p>
          <a:p>
            <a:pPr marL="0" indent="0">
              <a:buNone/>
            </a:pPr>
            <a:endParaRPr lang="en-US" dirty="0"/>
          </a:p>
        </p:txBody>
      </p:sp>
    </p:spTree>
    <p:extLst>
      <p:ext uri="{BB962C8B-B14F-4D97-AF65-F5344CB8AC3E}">
        <p14:creationId xmlns:p14="http://schemas.microsoft.com/office/powerpoint/2010/main" val="344850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264696"/>
          </a:xfrm>
        </p:spPr>
        <p:txBody>
          <a:bodyPr>
            <a:normAutofit fontScale="77500" lnSpcReduction="20000"/>
          </a:bodyPr>
          <a:lstStyle/>
          <a:p>
            <a:pPr marL="0" indent="0" algn="just">
              <a:buNone/>
            </a:pPr>
            <a:endParaRPr lang="ru-RU" dirty="0" smtClean="0"/>
          </a:p>
          <a:p>
            <a:pPr marL="0" indent="0" algn="just">
              <a:buNone/>
            </a:pPr>
            <a:r>
              <a:rPr lang="ru-RU" dirty="0" err="1" smtClean="0"/>
              <a:t>Також</a:t>
            </a:r>
            <a:r>
              <a:rPr lang="ru-RU" dirty="0" smtClean="0"/>
              <a:t> </a:t>
            </a:r>
            <a:r>
              <a:rPr lang="ru-RU" dirty="0"/>
              <a:t>не </a:t>
            </a:r>
            <a:r>
              <a:rPr lang="ru-RU" dirty="0" err="1"/>
              <a:t>ґрунтуються</a:t>
            </a:r>
            <a:r>
              <a:rPr lang="ru-RU" dirty="0"/>
              <a:t> на </a:t>
            </a:r>
            <a:r>
              <a:rPr lang="ru-RU" dirty="0" err="1"/>
              <a:t>вимогах</a:t>
            </a:r>
            <a:r>
              <a:rPr lang="ru-RU" dirty="0"/>
              <a:t> закону і доводи прокурора про те, </a:t>
            </a:r>
            <a:r>
              <a:rPr lang="ru-RU" dirty="0" err="1"/>
              <a:t>що</a:t>
            </a:r>
            <a:r>
              <a:rPr lang="ru-RU" dirty="0"/>
              <a:t> суд не </a:t>
            </a:r>
            <a:r>
              <a:rPr lang="ru-RU" dirty="0" err="1"/>
              <a:t>мав</a:t>
            </a:r>
            <a:r>
              <a:rPr lang="ru-RU" dirty="0"/>
              <a:t> </a:t>
            </a:r>
            <a:r>
              <a:rPr lang="ru-RU" dirty="0" err="1"/>
              <a:t>правових</a:t>
            </a:r>
            <a:r>
              <a:rPr lang="ru-RU" dirty="0"/>
              <a:t> </a:t>
            </a:r>
            <a:r>
              <a:rPr lang="ru-RU" dirty="0" err="1"/>
              <a:t>підстав</a:t>
            </a:r>
            <a:r>
              <a:rPr lang="ru-RU" dirty="0"/>
              <a:t> </a:t>
            </a:r>
            <a:r>
              <a:rPr lang="ru-RU" dirty="0" err="1"/>
              <a:t>визнавати</a:t>
            </a:r>
            <a:r>
              <a:rPr lang="ru-RU" dirty="0"/>
              <a:t> </a:t>
            </a:r>
            <a:r>
              <a:rPr lang="ru-RU" dirty="0" err="1"/>
              <a:t>докази</a:t>
            </a:r>
            <a:r>
              <a:rPr lang="ru-RU" dirty="0"/>
              <a:t> </a:t>
            </a:r>
            <a:r>
              <a:rPr lang="ru-RU" dirty="0" err="1"/>
              <a:t>недопустимими</a:t>
            </a:r>
            <a:r>
              <a:rPr lang="ru-RU" dirty="0"/>
              <a:t>, </a:t>
            </a:r>
            <a:r>
              <a:rPr lang="ru-RU" dirty="0" err="1"/>
              <a:t>оскільки</a:t>
            </a:r>
            <a:r>
              <a:rPr lang="ru-RU" dirty="0"/>
              <a:t> </a:t>
            </a:r>
            <a:r>
              <a:rPr lang="ru-RU" dirty="0" err="1"/>
              <a:t>відповідно</a:t>
            </a:r>
            <a:r>
              <a:rPr lang="ru-RU" dirty="0"/>
              <a:t> до </a:t>
            </a:r>
            <a:r>
              <a:rPr lang="ru-RU" dirty="0" err="1"/>
              <a:t>вироку</a:t>
            </a:r>
            <a:r>
              <a:rPr lang="ru-RU" dirty="0"/>
              <a:t> </a:t>
            </a:r>
            <a:r>
              <a:rPr lang="ru-RU" dirty="0" err="1"/>
              <a:t>Апеляційного</a:t>
            </a:r>
            <a:r>
              <a:rPr lang="ru-RU" dirty="0"/>
              <a:t> суду </a:t>
            </a:r>
            <a:r>
              <a:rPr lang="ru-RU" dirty="0" err="1"/>
              <a:t>Запорізької</a:t>
            </a:r>
            <a:r>
              <a:rPr lang="ru-RU" dirty="0"/>
              <a:t> </a:t>
            </a:r>
            <a:r>
              <a:rPr lang="ru-RU" dirty="0" err="1"/>
              <a:t>області</a:t>
            </a:r>
            <a:r>
              <a:rPr lang="ru-RU" dirty="0"/>
              <a:t> </a:t>
            </a:r>
            <a:r>
              <a:rPr lang="ru-RU" dirty="0" err="1"/>
              <a:t>від</a:t>
            </a:r>
            <a:r>
              <a:rPr lang="ru-RU" dirty="0"/>
              <a:t> 20.08.2010 року оперативно-</a:t>
            </a:r>
            <a:r>
              <a:rPr lang="ru-RU" dirty="0" err="1"/>
              <a:t>розшукові</a:t>
            </a:r>
            <a:r>
              <a:rPr lang="ru-RU" dirty="0"/>
              <a:t> заходи </a:t>
            </a:r>
            <a:r>
              <a:rPr lang="ru-RU" dirty="0" err="1"/>
              <a:t>відносно</a:t>
            </a:r>
            <a:r>
              <a:rPr lang="ru-RU" dirty="0"/>
              <a:t> ОСОБА_2 та ОСОБА_9 </a:t>
            </a:r>
            <a:r>
              <a:rPr lang="ru-RU" dirty="0" err="1"/>
              <a:t>визнано</a:t>
            </a:r>
            <a:r>
              <a:rPr lang="ru-RU" dirty="0"/>
              <a:t> </a:t>
            </a:r>
            <a:r>
              <a:rPr lang="ru-RU" dirty="0" err="1"/>
              <a:t>належними</a:t>
            </a:r>
            <a:r>
              <a:rPr lang="ru-RU" dirty="0"/>
              <a:t> та </a:t>
            </a:r>
            <a:r>
              <a:rPr lang="ru-RU" dirty="0" err="1"/>
              <a:t>допустимими</a:t>
            </a:r>
            <a:r>
              <a:rPr lang="ru-RU" dirty="0"/>
              <a:t> </a:t>
            </a:r>
            <a:r>
              <a:rPr lang="ru-RU" dirty="0" err="1"/>
              <a:t>доказами</a:t>
            </a:r>
            <a:r>
              <a:rPr lang="ru-RU" dirty="0"/>
              <a:t>, з </a:t>
            </a:r>
            <a:r>
              <a:rPr lang="ru-RU" dirty="0" err="1"/>
              <a:t>чим</a:t>
            </a:r>
            <a:r>
              <a:rPr lang="ru-RU" dirty="0"/>
              <a:t> </a:t>
            </a:r>
            <a:r>
              <a:rPr lang="ru-RU" dirty="0" err="1"/>
              <a:t>погодився</a:t>
            </a:r>
            <a:r>
              <a:rPr lang="ru-RU" dirty="0"/>
              <a:t> </a:t>
            </a:r>
            <a:r>
              <a:rPr lang="ru-RU" dirty="0" err="1"/>
              <a:t>Верховний</a:t>
            </a:r>
            <a:r>
              <a:rPr lang="ru-RU" dirty="0"/>
              <a:t> Суд </a:t>
            </a:r>
            <a:r>
              <a:rPr lang="ru-RU" dirty="0" err="1"/>
              <a:t>України</a:t>
            </a:r>
            <a:r>
              <a:rPr lang="ru-RU" dirty="0"/>
              <a:t>, </a:t>
            </a:r>
            <a:r>
              <a:rPr lang="ru-RU" dirty="0" err="1"/>
              <a:t>залишивши</a:t>
            </a:r>
            <a:r>
              <a:rPr lang="ru-RU" dirty="0"/>
              <a:t> </a:t>
            </a:r>
            <a:r>
              <a:rPr lang="ru-RU" dirty="0" err="1"/>
              <a:t>вказаний</a:t>
            </a:r>
            <a:r>
              <a:rPr lang="ru-RU" dirty="0"/>
              <a:t> </a:t>
            </a:r>
            <a:r>
              <a:rPr lang="ru-RU" dirty="0" err="1"/>
              <a:t>вирок</a:t>
            </a:r>
            <a:r>
              <a:rPr lang="ru-RU" dirty="0"/>
              <a:t> без </a:t>
            </a:r>
            <a:r>
              <a:rPr lang="ru-RU" dirty="0" err="1"/>
              <a:t>змін</a:t>
            </a:r>
            <a:r>
              <a:rPr lang="ru-RU" dirty="0"/>
              <a:t> </a:t>
            </a:r>
            <a:r>
              <a:rPr lang="ru-RU" dirty="0" err="1"/>
              <a:t>своєю</a:t>
            </a:r>
            <a:r>
              <a:rPr lang="ru-RU" dirty="0"/>
              <a:t> </a:t>
            </a:r>
            <a:r>
              <a:rPr lang="ru-RU" dirty="0" err="1"/>
              <a:t>ухвалою</a:t>
            </a:r>
            <a:r>
              <a:rPr lang="ru-RU" dirty="0"/>
              <a:t> </a:t>
            </a:r>
            <a:r>
              <a:rPr lang="ru-RU" dirty="0" err="1"/>
              <a:t>від</a:t>
            </a:r>
            <a:r>
              <a:rPr lang="ru-RU" dirty="0"/>
              <a:t> 20.04.2011 року, </a:t>
            </a:r>
            <a:r>
              <a:rPr lang="ru-RU" dirty="0" err="1"/>
              <a:t>виходячи</a:t>
            </a:r>
            <a:r>
              <a:rPr lang="ru-RU" dirty="0"/>
              <a:t> з </a:t>
            </a:r>
            <a:r>
              <a:rPr lang="ru-RU" dirty="0" err="1"/>
              <a:t>наступного</a:t>
            </a:r>
            <a:r>
              <a:rPr lang="ru-RU" dirty="0"/>
              <a:t>.</a:t>
            </a:r>
          </a:p>
          <a:p>
            <a:pPr marL="0" indent="0" algn="just">
              <a:buNone/>
            </a:pPr>
            <a:r>
              <a:rPr lang="ru-RU" dirty="0" err="1"/>
              <a:t>Відповідно</a:t>
            </a:r>
            <a:r>
              <a:rPr lang="ru-RU" dirty="0"/>
              <a:t> до </a:t>
            </a:r>
            <a:r>
              <a:rPr lang="ru-RU" dirty="0">
                <a:hlinkClick r:id="rId2" tooltip="Кримінальний процесуальний кодекс України; нормативно-правовий акт № 4651-VI від 13.04.2012"/>
              </a:rPr>
              <a:t>ст. 90 КПК </a:t>
            </a:r>
            <a:r>
              <a:rPr lang="ru-RU" dirty="0" err="1">
                <a:hlinkClick r:id="rId2" tooltip="Кримінальний процесуальний кодекс України; нормативно-правовий акт № 4651-VI від 13.04.2012"/>
              </a:rPr>
              <a:t>України</a:t>
            </a:r>
            <a:r>
              <a:rPr lang="ru-RU" dirty="0"/>
              <a:t>, при </a:t>
            </a:r>
            <a:r>
              <a:rPr lang="ru-RU" dirty="0" err="1"/>
              <a:t>вирішенні</a:t>
            </a:r>
            <a:r>
              <a:rPr lang="ru-RU" dirty="0"/>
              <a:t> </a:t>
            </a:r>
            <a:r>
              <a:rPr lang="ru-RU" dirty="0" err="1"/>
              <a:t>питання</a:t>
            </a:r>
            <a:r>
              <a:rPr lang="ru-RU" dirty="0"/>
              <a:t> про </a:t>
            </a:r>
            <a:r>
              <a:rPr lang="ru-RU" dirty="0" err="1"/>
              <a:t>допустимість</a:t>
            </a:r>
            <a:r>
              <a:rPr lang="ru-RU" dirty="0"/>
              <a:t> </a:t>
            </a:r>
            <a:r>
              <a:rPr lang="ru-RU" dirty="0" err="1"/>
              <a:t>доказів</a:t>
            </a:r>
            <a:r>
              <a:rPr lang="ru-RU" dirty="0"/>
              <a:t>, </a:t>
            </a:r>
            <a:r>
              <a:rPr lang="ru-RU" dirty="0" err="1"/>
              <a:t>преюдиціальне</a:t>
            </a:r>
            <a:r>
              <a:rPr lang="ru-RU" dirty="0"/>
              <a:t> </a:t>
            </a:r>
            <a:r>
              <a:rPr lang="ru-RU" dirty="0" err="1"/>
              <a:t>значення</a:t>
            </a:r>
            <a:r>
              <a:rPr lang="ru-RU" dirty="0"/>
              <a:t> для суду </a:t>
            </a:r>
            <a:r>
              <a:rPr lang="ru-RU" dirty="0" err="1"/>
              <a:t>має</a:t>
            </a:r>
            <a:r>
              <a:rPr lang="ru-RU" dirty="0"/>
              <a:t> </a:t>
            </a:r>
            <a:r>
              <a:rPr lang="ru-RU" dirty="0" err="1"/>
              <a:t>лише</a:t>
            </a:r>
            <a:r>
              <a:rPr lang="ru-RU" dirty="0"/>
              <a:t> </a:t>
            </a:r>
            <a:r>
              <a:rPr lang="ru-RU" dirty="0" err="1"/>
              <a:t>рішення</a:t>
            </a:r>
            <a:r>
              <a:rPr lang="ru-RU" dirty="0"/>
              <a:t> </a:t>
            </a:r>
            <a:r>
              <a:rPr lang="ru-RU" dirty="0" err="1"/>
              <a:t>національного</a:t>
            </a:r>
            <a:r>
              <a:rPr lang="ru-RU" dirty="0"/>
              <a:t> суду </a:t>
            </a:r>
            <a:r>
              <a:rPr lang="ru-RU" dirty="0" err="1"/>
              <a:t>або</a:t>
            </a:r>
            <a:r>
              <a:rPr lang="ru-RU" dirty="0"/>
              <a:t> </a:t>
            </a:r>
            <a:r>
              <a:rPr lang="ru-RU" dirty="0" err="1"/>
              <a:t>міжнародної</a:t>
            </a:r>
            <a:r>
              <a:rPr lang="ru-RU" dirty="0"/>
              <a:t> </a:t>
            </a:r>
            <a:r>
              <a:rPr lang="ru-RU" dirty="0" err="1"/>
              <a:t>судової</a:t>
            </a:r>
            <a:r>
              <a:rPr lang="ru-RU" dirty="0"/>
              <a:t> установи, яке набрало </a:t>
            </a:r>
            <a:r>
              <a:rPr lang="ru-RU" dirty="0" err="1"/>
              <a:t>законної</a:t>
            </a:r>
            <a:r>
              <a:rPr lang="ru-RU" dirty="0"/>
              <a:t> </a:t>
            </a:r>
            <a:r>
              <a:rPr lang="ru-RU" dirty="0" err="1"/>
              <a:t>сили</a:t>
            </a:r>
            <a:r>
              <a:rPr lang="ru-RU" dirty="0"/>
              <a:t> і ним </a:t>
            </a:r>
            <a:r>
              <a:rPr lang="ru-RU" dirty="0" err="1"/>
              <a:t>встановлено</a:t>
            </a:r>
            <a:r>
              <a:rPr lang="ru-RU" dirty="0"/>
              <a:t> </a:t>
            </a:r>
            <a:r>
              <a:rPr lang="ru-RU" dirty="0" err="1"/>
              <a:t>порушення</a:t>
            </a:r>
            <a:r>
              <a:rPr lang="ru-RU" dirty="0"/>
              <a:t> прав </a:t>
            </a:r>
            <a:r>
              <a:rPr lang="ru-RU" dirty="0" err="1"/>
              <a:t>людини</a:t>
            </a:r>
            <a:r>
              <a:rPr lang="ru-RU" dirty="0"/>
              <a:t> і </a:t>
            </a:r>
            <a:r>
              <a:rPr lang="ru-RU" dirty="0" err="1"/>
              <a:t>основоположних</a:t>
            </a:r>
            <a:r>
              <a:rPr lang="ru-RU" dirty="0"/>
              <a:t> свобод, </a:t>
            </a:r>
            <a:r>
              <a:rPr lang="ru-RU" dirty="0" err="1"/>
              <a:t>гарантованих</a:t>
            </a:r>
            <a:r>
              <a:rPr lang="ru-RU" dirty="0"/>
              <a:t> </a:t>
            </a:r>
            <a:r>
              <a:rPr lang="ru-RU" dirty="0" err="1">
                <a:hlinkClick r:id="rId3" tooltip="КОНСТИТУЦІЯ УКРАЇНИ; нормативно-правовий акт № 254к/96-ВР від 28.06.1996"/>
              </a:rPr>
              <a:t>Конституцією</a:t>
            </a:r>
            <a:r>
              <a:rPr lang="ru-RU" dirty="0">
                <a:hlinkClick r:id="rId3" tooltip="КОНСТИТУЦІЯ УКРАЇНИ; нормативно-правовий акт № 254к/96-ВР від 28.06.1996"/>
              </a:rPr>
              <a:t> </a:t>
            </a:r>
            <a:r>
              <a:rPr lang="ru-RU" dirty="0" err="1">
                <a:hlinkClick r:id="rId3" tooltip="КОНСТИТУЦІЯ УКРАЇНИ; нормативно-правовий акт № 254к/96-ВР від 28.06.1996"/>
              </a:rPr>
              <a:t>України</a:t>
            </a:r>
            <a:r>
              <a:rPr lang="ru-RU" dirty="0"/>
              <a:t> і </a:t>
            </a:r>
            <a:r>
              <a:rPr lang="ru-RU" dirty="0" err="1"/>
              <a:t>міжнародними</a:t>
            </a:r>
            <a:r>
              <a:rPr lang="ru-RU" dirty="0"/>
              <a:t> договорами, </a:t>
            </a:r>
            <a:r>
              <a:rPr lang="ru-RU" dirty="0" err="1"/>
              <a:t>згода</a:t>
            </a:r>
            <a:r>
              <a:rPr lang="ru-RU" dirty="0"/>
              <a:t> на </a:t>
            </a:r>
            <a:r>
              <a:rPr lang="ru-RU" dirty="0" err="1"/>
              <a:t>обов'язковість</a:t>
            </a:r>
            <a:r>
              <a:rPr lang="ru-RU" dirty="0"/>
              <a:t> </a:t>
            </a:r>
            <a:r>
              <a:rPr lang="ru-RU" dirty="0" err="1"/>
              <a:t>яких</a:t>
            </a:r>
            <a:r>
              <a:rPr lang="ru-RU" dirty="0"/>
              <a:t> </a:t>
            </a:r>
            <a:r>
              <a:rPr lang="ru-RU" dirty="0" err="1"/>
              <a:t>надана</a:t>
            </a:r>
            <a:r>
              <a:rPr lang="ru-RU" dirty="0"/>
              <a:t> Верховною Радою </a:t>
            </a:r>
            <a:r>
              <a:rPr lang="ru-RU" dirty="0" err="1"/>
              <a:t>України</a:t>
            </a:r>
            <a:r>
              <a:rPr lang="ru-RU" dirty="0"/>
              <a:t>.</a:t>
            </a:r>
          </a:p>
          <a:p>
            <a:pPr marL="0" indent="0" algn="just">
              <a:buNone/>
            </a:pPr>
            <a:r>
              <a:rPr lang="ru-RU" dirty="0"/>
              <a:t>Таким чином, суд не </a:t>
            </a:r>
            <a:r>
              <a:rPr lang="ru-RU" dirty="0" err="1"/>
              <a:t>має</a:t>
            </a:r>
            <a:r>
              <a:rPr lang="ru-RU" dirty="0"/>
              <a:t> права при </a:t>
            </a:r>
            <a:r>
              <a:rPr lang="ru-RU" dirty="0" err="1"/>
              <a:t>оцінці</a:t>
            </a:r>
            <a:r>
              <a:rPr lang="ru-RU" dirty="0"/>
              <a:t> </a:t>
            </a:r>
            <a:r>
              <a:rPr lang="ru-RU" dirty="0" err="1"/>
              <a:t>допустимості</a:t>
            </a:r>
            <a:r>
              <a:rPr lang="ru-RU" dirty="0"/>
              <a:t> </a:t>
            </a:r>
            <a:r>
              <a:rPr lang="ru-RU" dirty="0" err="1"/>
              <a:t>доказів</a:t>
            </a:r>
            <a:r>
              <a:rPr lang="ru-RU" dirty="0"/>
              <a:t> </a:t>
            </a:r>
            <a:r>
              <a:rPr lang="ru-RU" dirty="0" err="1"/>
              <a:t>керуватись</a:t>
            </a:r>
            <a:r>
              <a:rPr lang="ru-RU" dirty="0"/>
              <a:t> </a:t>
            </a:r>
            <a:r>
              <a:rPr lang="ru-RU" dirty="0" err="1"/>
              <a:t>оцінкою</a:t>
            </a:r>
            <a:r>
              <a:rPr lang="ru-RU" dirty="0"/>
              <a:t> </a:t>
            </a:r>
            <a:r>
              <a:rPr lang="ru-RU" dirty="0" err="1"/>
              <a:t>допустимості</a:t>
            </a:r>
            <a:r>
              <a:rPr lang="ru-RU" dirty="0"/>
              <a:t> </a:t>
            </a:r>
            <a:r>
              <a:rPr lang="ru-RU" dirty="0" err="1"/>
              <a:t>цих</a:t>
            </a:r>
            <a:r>
              <a:rPr lang="ru-RU" dirty="0"/>
              <a:t> </a:t>
            </a:r>
            <a:r>
              <a:rPr lang="ru-RU" dirty="0" err="1"/>
              <a:t>доказів</a:t>
            </a:r>
            <a:r>
              <a:rPr lang="ru-RU" dirty="0"/>
              <a:t> </a:t>
            </a:r>
            <a:r>
              <a:rPr lang="ru-RU" dirty="0" err="1"/>
              <a:t>іншим</a:t>
            </a:r>
            <a:r>
              <a:rPr lang="ru-RU" dirty="0"/>
              <a:t> судом, </a:t>
            </a:r>
            <a:r>
              <a:rPr lang="ru-RU" dirty="0" err="1"/>
              <a:t>під</a:t>
            </a:r>
            <a:r>
              <a:rPr lang="ru-RU" dirty="0"/>
              <a:t> час </a:t>
            </a:r>
            <a:r>
              <a:rPr lang="ru-RU" dirty="0" err="1"/>
              <a:t>розгляду</a:t>
            </a:r>
            <a:r>
              <a:rPr lang="ru-RU" dirty="0"/>
              <a:t> </a:t>
            </a:r>
            <a:r>
              <a:rPr lang="ru-RU" dirty="0" err="1"/>
              <a:t>іншого</a:t>
            </a:r>
            <a:r>
              <a:rPr lang="ru-RU" dirty="0"/>
              <a:t> </a:t>
            </a:r>
            <a:r>
              <a:rPr lang="ru-RU" dirty="0" err="1"/>
              <a:t>кримінального</a:t>
            </a:r>
            <a:r>
              <a:rPr lang="ru-RU" dirty="0"/>
              <a:t> </a:t>
            </a:r>
            <a:r>
              <a:rPr lang="ru-RU" dirty="0" err="1"/>
              <a:t>провадження</a:t>
            </a:r>
            <a:r>
              <a:rPr lang="ru-RU" dirty="0"/>
              <a:t> </a:t>
            </a:r>
            <a:r>
              <a:rPr lang="ru-RU" dirty="0" err="1"/>
              <a:t>відносно</a:t>
            </a:r>
            <a:r>
              <a:rPr lang="ru-RU" dirty="0"/>
              <a:t> </a:t>
            </a:r>
            <a:r>
              <a:rPr lang="ru-RU" dirty="0" err="1"/>
              <a:t>інших</a:t>
            </a:r>
            <a:r>
              <a:rPr lang="ru-RU" dirty="0"/>
              <a:t> </a:t>
            </a:r>
            <a:r>
              <a:rPr lang="ru-RU" dirty="0" err="1"/>
              <a:t>осіб</a:t>
            </a:r>
            <a:r>
              <a:rPr lang="ru-RU" dirty="0"/>
              <a:t>.</a:t>
            </a:r>
          </a:p>
          <a:p>
            <a:pPr marL="0" indent="0" algn="just">
              <a:buNone/>
            </a:pPr>
            <a:r>
              <a:rPr lang="ru-RU" dirty="0" err="1"/>
              <a:t>Також</a:t>
            </a:r>
            <a:r>
              <a:rPr lang="ru-RU" dirty="0"/>
              <a:t>, </a:t>
            </a:r>
            <a:r>
              <a:rPr lang="ru-RU" dirty="0" err="1"/>
              <a:t>матеріали</a:t>
            </a:r>
            <a:r>
              <a:rPr lang="ru-RU" dirty="0"/>
              <a:t> </a:t>
            </a:r>
            <a:r>
              <a:rPr lang="ru-RU" dirty="0" err="1"/>
              <a:t>кримінального</a:t>
            </a:r>
            <a:r>
              <a:rPr lang="ru-RU" dirty="0"/>
              <a:t> </a:t>
            </a:r>
            <a:r>
              <a:rPr lang="ru-RU" dirty="0" err="1"/>
              <a:t>провадження</a:t>
            </a:r>
            <a:r>
              <a:rPr lang="ru-RU" dirty="0"/>
              <a:t> та </a:t>
            </a:r>
            <a:r>
              <a:rPr lang="ru-RU" dirty="0" err="1"/>
              <a:t>ті</a:t>
            </a:r>
            <a:r>
              <a:rPr lang="ru-RU" dirty="0"/>
              <a:t> </a:t>
            </a:r>
            <a:r>
              <a:rPr lang="ru-RU" dirty="0" err="1"/>
              <a:t>докази</a:t>
            </a:r>
            <a:r>
              <a:rPr lang="ru-RU" dirty="0"/>
              <a:t>, </a:t>
            </a:r>
            <a:r>
              <a:rPr lang="ru-RU" dirty="0" err="1"/>
              <a:t>які</a:t>
            </a:r>
            <a:r>
              <a:rPr lang="ru-RU" dirty="0"/>
              <a:t> </a:t>
            </a:r>
            <a:r>
              <a:rPr lang="ru-RU" dirty="0" err="1"/>
              <a:t>досліджувались</a:t>
            </a:r>
            <a:r>
              <a:rPr lang="ru-RU" dirty="0"/>
              <a:t> судом, не </a:t>
            </a:r>
            <a:r>
              <a:rPr lang="ru-RU" dirty="0" err="1"/>
              <a:t>містять</a:t>
            </a:r>
            <a:r>
              <a:rPr lang="ru-RU" dirty="0"/>
              <a:t> </a:t>
            </a:r>
            <a:r>
              <a:rPr lang="ru-RU" dirty="0" err="1"/>
              <a:t>даних</a:t>
            </a:r>
            <a:r>
              <a:rPr lang="ru-RU" dirty="0"/>
              <a:t> про </a:t>
            </a:r>
            <a:r>
              <a:rPr lang="ru-RU" dirty="0" err="1"/>
              <a:t>заведення</a:t>
            </a:r>
            <a:r>
              <a:rPr lang="ru-RU" dirty="0"/>
              <a:t> оперативно-</a:t>
            </a:r>
            <a:r>
              <a:rPr lang="ru-RU" dirty="0" err="1"/>
              <a:t>розшукової</a:t>
            </a:r>
            <a:r>
              <a:rPr lang="ru-RU" dirty="0"/>
              <a:t> </a:t>
            </a:r>
            <a:r>
              <a:rPr lang="ru-RU" dirty="0" err="1"/>
              <a:t>справи</a:t>
            </a:r>
            <a:r>
              <a:rPr lang="ru-RU" dirty="0"/>
              <a:t> </a:t>
            </a:r>
            <a:r>
              <a:rPr lang="ru-RU" dirty="0" err="1"/>
              <a:t>стосовно</a:t>
            </a:r>
            <a:r>
              <a:rPr lang="ru-RU" dirty="0"/>
              <a:t> ОСОБА_2 і ОСОБА_9, як </a:t>
            </a:r>
            <a:r>
              <a:rPr lang="ru-RU" dirty="0" err="1"/>
              <a:t>це</a:t>
            </a:r>
            <a:r>
              <a:rPr lang="ru-RU" dirty="0"/>
              <a:t> </a:t>
            </a:r>
            <a:r>
              <a:rPr lang="ru-RU" dirty="0" err="1"/>
              <a:t>передбачено</a:t>
            </a:r>
            <a:r>
              <a:rPr lang="ru-RU" dirty="0"/>
              <a:t> ч. 1, ч. 3 </a:t>
            </a:r>
            <a:r>
              <a:rPr lang="ru-RU" dirty="0">
                <a:hlinkClick r:id="rId4" tooltip="Про оперативно-розшукову діяльність; нормативно-правовий акт № 2135-XII від 18.02.1992"/>
              </a:rPr>
              <a:t>ст. 9 Закону </a:t>
            </a:r>
            <a:r>
              <a:rPr lang="ru-RU" dirty="0" err="1">
                <a:hlinkClick r:id="rId4" tooltip="Про оперативно-розшукову діяльність; нормативно-правовий акт № 2135-XII від 18.02.1992"/>
              </a:rPr>
              <a:t>України</a:t>
            </a:r>
            <a:r>
              <a:rPr lang="ru-RU" dirty="0">
                <a:hlinkClick r:id="rId4" tooltip="Про оперативно-розшукову діяльність; нормативно-правовий акт № 2135-XII від 18.02.1992"/>
              </a:rPr>
              <a:t> «Про оперативно-</a:t>
            </a:r>
            <a:r>
              <a:rPr lang="ru-RU" dirty="0" err="1">
                <a:hlinkClick r:id="rId4" tooltip="Про оперативно-розшукову діяльність; нормативно-правовий акт № 2135-XII від 18.02.1992"/>
              </a:rPr>
              <a:t>розшукову</a:t>
            </a:r>
            <a:r>
              <a:rPr lang="ru-RU" dirty="0">
                <a:hlinkClick r:id="rId4" tooltip="Про оперативно-розшукову діяльність; нормативно-правовий акт № 2135-XII від 18.02.1992"/>
              </a:rPr>
              <a:t> </a:t>
            </a:r>
            <a:r>
              <a:rPr lang="ru-RU" dirty="0" err="1">
                <a:hlinkClick r:id="rId4" tooltip="Про оперативно-розшукову діяльність; нормативно-правовий акт № 2135-XII від 18.02.1992"/>
              </a:rPr>
              <a:t>діяльність</a:t>
            </a:r>
            <a:r>
              <a:rPr lang="ru-RU" dirty="0">
                <a:hlinkClick r:id="rId4" tooltip="Про оперативно-розшукову діяльність; нормативно-правовий акт № 2135-XII від 18.02.1992"/>
              </a:rPr>
              <a:t>»</a:t>
            </a:r>
            <a:r>
              <a:rPr lang="ru-RU" dirty="0"/>
              <a:t>.</a:t>
            </a:r>
          </a:p>
          <a:p>
            <a:pPr marL="0" indent="0">
              <a:buNone/>
            </a:pPr>
            <a:endParaRPr lang="en-US" dirty="0"/>
          </a:p>
        </p:txBody>
      </p:sp>
    </p:spTree>
    <p:extLst>
      <p:ext uri="{BB962C8B-B14F-4D97-AF65-F5344CB8AC3E}">
        <p14:creationId xmlns:p14="http://schemas.microsoft.com/office/powerpoint/2010/main" val="192908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435280" cy="6264696"/>
          </a:xfrm>
        </p:spPr>
        <p:txBody>
          <a:bodyPr>
            <a:normAutofit fontScale="77500" lnSpcReduction="20000"/>
          </a:bodyPr>
          <a:lstStyle/>
          <a:p>
            <a:pPr marL="0" indent="0" algn="just">
              <a:buNone/>
            </a:pPr>
            <a:r>
              <a:rPr lang="ru-RU" dirty="0" err="1"/>
              <a:t>Наведеними</a:t>
            </a:r>
            <a:r>
              <a:rPr lang="ru-RU" dirty="0"/>
              <a:t> </a:t>
            </a:r>
            <a:r>
              <a:rPr lang="ru-RU" dirty="0" err="1"/>
              <a:t>правовими</a:t>
            </a:r>
            <a:r>
              <a:rPr lang="ru-RU" dirty="0"/>
              <a:t> нормами </a:t>
            </a:r>
            <a:r>
              <a:rPr lang="ru-RU" dirty="0" err="1"/>
              <a:t>визначено</a:t>
            </a:r>
            <a:r>
              <a:rPr lang="ru-RU" dirty="0"/>
              <a:t> </a:t>
            </a:r>
            <a:r>
              <a:rPr lang="ru-RU" dirty="0" err="1"/>
              <a:t>суб'єктний</a:t>
            </a:r>
            <a:r>
              <a:rPr lang="ru-RU" dirty="0"/>
              <a:t> склад, процедуру </a:t>
            </a:r>
            <a:r>
              <a:rPr lang="ru-RU" dirty="0" err="1"/>
              <a:t>ініціювання</a:t>
            </a:r>
            <a:r>
              <a:rPr lang="ru-RU" dirty="0"/>
              <a:t> і початку </a:t>
            </a:r>
            <a:r>
              <a:rPr lang="ru-RU" dirty="0" err="1"/>
              <a:t>досудового</a:t>
            </a:r>
            <a:r>
              <a:rPr lang="ru-RU" dirty="0"/>
              <a:t> </a:t>
            </a:r>
            <a:r>
              <a:rPr lang="ru-RU" dirty="0" err="1"/>
              <a:t>розслідування</a:t>
            </a:r>
            <a:r>
              <a:rPr lang="ru-RU" dirty="0"/>
              <a:t>, а </a:t>
            </a:r>
            <a:r>
              <a:rPr lang="ru-RU" dirty="0" err="1"/>
              <a:t>також</a:t>
            </a:r>
            <a:r>
              <a:rPr lang="ru-RU" dirty="0"/>
              <a:t> порядок </a:t>
            </a:r>
            <a:r>
              <a:rPr lang="ru-RU" dirty="0" err="1"/>
              <a:t>оскарження</a:t>
            </a:r>
            <a:r>
              <a:rPr lang="ru-RU" dirty="0"/>
              <a:t> </a:t>
            </a:r>
            <a:r>
              <a:rPr lang="ru-RU" dirty="0" err="1"/>
              <a:t>дій</a:t>
            </a:r>
            <a:r>
              <a:rPr lang="ru-RU" dirty="0"/>
              <a:t> </a:t>
            </a:r>
            <a:r>
              <a:rPr lang="ru-RU" dirty="0" err="1"/>
              <a:t>чи</a:t>
            </a:r>
            <a:r>
              <a:rPr lang="ru-RU" dirty="0"/>
              <a:t> </a:t>
            </a:r>
            <a:r>
              <a:rPr lang="ru-RU" dirty="0" err="1"/>
              <a:t>бездіяльності</a:t>
            </a:r>
            <a:r>
              <a:rPr lang="ru-RU" dirty="0"/>
              <a:t> </a:t>
            </a:r>
            <a:r>
              <a:rPr lang="ru-RU" dirty="0" err="1"/>
              <a:t>слідчого</a:t>
            </a:r>
            <a:r>
              <a:rPr lang="ru-RU" dirty="0"/>
              <a:t> </a:t>
            </a:r>
            <a:r>
              <a:rPr lang="ru-RU" dirty="0" err="1"/>
              <a:t>або</a:t>
            </a:r>
            <a:r>
              <a:rPr lang="ru-RU" dirty="0"/>
              <a:t> прокурора у </a:t>
            </a:r>
            <a:r>
              <a:rPr lang="ru-RU" dirty="0" err="1"/>
              <a:t>разі</a:t>
            </a:r>
            <a:r>
              <a:rPr lang="ru-RU" dirty="0"/>
              <a:t> </a:t>
            </a:r>
            <a:r>
              <a:rPr lang="ru-RU" dirty="0" err="1"/>
              <a:t>нездійснення</a:t>
            </a:r>
            <a:r>
              <a:rPr lang="ru-RU" dirty="0"/>
              <a:t> ними </a:t>
            </a:r>
            <a:r>
              <a:rPr lang="ru-RU" dirty="0" err="1"/>
              <a:t>процесуальних</a:t>
            </a:r>
            <a:r>
              <a:rPr lang="ru-RU" dirty="0"/>
              <a:t> </a:t>
            </a:r>
            <a:r>
              <a:rPr lang="ru-RU" dirty="0" err="1"/>
              <a:t>дій</a:t>
            </a:r>
            <a:r>
              <a:rPr lang="ru-RU" dirty="0"/>
              <a:t>, </a:t>
            </a:r>
            <a:r>
              <a:rPr lang="ru-RU" dirty="0" err="1"/>
              <a:t>які</a:t>
            </a:r>
            <a:r>
              <a:rPr lang="ru-RU" dirty="0"/>
              <a:t> вони </a:t>
            </a:r>
            <a:r>
              <a:rPr lang="ru-RU" dirty="0" err="1"/>
              <a:t>зобов'язані</a:t>
            </a:r>
            <a:r>
              <a:rPr lang="ru-RU" dirty="0"/>
              <a:t> </a:t>
            </a:r>
            <a:r>
              <a:rPr lang="ru-RU" dirty="0" err="1"/>
              <a:t>вчинити</a:t>
            </a:r>
            <a:r>
              <a:rPr lang="ru-RU" dirty="0"/>
              <a:t> у </a:t>
            </a:r>
            <a:r>
              <a:rPr lang="ru-RU" dirty="0" err="1"/>
              <a:t>визначений</a:t>
            </a:r>
            <a:r>
              <a:rPr lang="ru-RU" dirty="0"/>
              <a:t> </a:t>
            </a:r>
            <a:r>
              <a:rPr lang="ru-RU" dirty="0" err="1"/>
              <a:t>цим</a:t>
            </a:r>
            <a:r>
              <a:rPr lang="ru-RU" dirty="0"/>
              <a:t> Кодексом строк.</a:t>
            </a:r>
          </a:p>
          <a:p>
            <a:pPr marL="0" indent="0" algn="just">
              <a:buNone/>
            </a:pPr>
            <a:r>
              <a:rPr lang="ru-RU" dirty="0"/>
              <a:t>Як </a:t>
            </a:r>
            <a:r>
              <a:rPr lang="ru-RU" dirty="0" err="1"/>
              <a:t>убачається</a:t>
            </a:r>
            <a:r>
              <a:rPr lang="ru-RU" dirty="0"/>
              <a:t> з </a:t>
            </a:r>
            <a:r>
              <a:rPr lang="ru-RU" dirty="0" err="1"/>
              <a:t>матеріалів</a:t>
            </a:r>
            <a:r>
              <a:rPr lang="ru-RU" dirty="0"/>
              <a:t> </a:t>
            </a:r>
            <a:r>
              <a:rPr lang="ru-RU" dirty="0" err="1"/>
              <a:t>справи</a:t>
            </a:r>
            <a:r>
              <a:rPr lang="ru-RU" dirty="0"/>
              <a:t>, ОСОБА_3 12 лютого 2018 року </a:t>
            </a:r>
            <a:r>
              <a:rPr lang="ru-RU" dirty="0" err="1"/>
              <a:t>звернувся</a:t>
            </a:r>
            <a:r>
              <a:rPr lang="ru-RU" dirty="0"/>
              <a:t> </a:t>
            </a:r>
            <a:r>
              <a:rPr lang="ru-RU" dirty="0" err="1"/>
              <a:t>із</a:t>
            </a:r>
            <a:r>
              <a:rPr lang="ru-RU" dirty="0"/>
              <a:t> </a:t>
            </a:r>
            <a:r>
              <a:rPr lang="ru-RU" dirty="0" err="1"/>
              <a:t>заявою</a:t>
            </a:r>
            <a:r>
              <a:rPr lang="ru-RU" dirty="0"/>
              <a:t> до </a:t>
            </a:r>
            <a:r>
              <a:rPr lang="ru-RU" dirty="0" err="1"/>
              <a:t>Залізничного</a:t>
            </a:r>
            <a:r>
              <a:rPr lang="ru-RU" dirty="0"/>
              <a:t> ВП з метою </a:t>
            </a:r>
            <a:r>
              <a:rPr lang="ru-RU" dirty="0" err="1"/>
              <a:t>повідомити</a:t>
            </a:r>
            <a:r>
              <a:rPr lang="ru-RU" dirty="0"/>
              <a:t> про факт </a:t>
            </a:r>
            <a:r>
              <a:rPr lang="ru-RU" dirty="0" err="1"/>
              <a:t>кримінального</a:t>
            </a:r>
            <a:r>
              <a:rPr lang="ru-RU" dirty="0"/>
              <a:t> </a:t>
            </a:r>
            <a:r>
              <a:rPr lang="ru-RU" dirty="0" err="1"/>
              <a:t>правопорушення</a:t>
            </a:r>
            <a:r>
              <a:rPr lang="ru-RU" dirty="0"/>
              <a:t>, </a:t>
            </a:r>
            <a:r>
              <a:rPr lang="ru-RU" dirty="0" err="1"/>
              <a:t>передбаченого</a:t>
            </a:r>
            <a:r>
              <a:rPr lang="ru-RU" dirty="0"/>
              <a:t> </a:t>
            </a:r>
            <a:r>
              <a:rPr lang="ru-RU" dirty="0" err="1">
                <a:hlinkClick r:id="rId2" tooltip="Кримінальний кодекс України; нормативно-правовий акт № 2341-III від 05.04.2001"/>
              </a:rPr>
              <a:t>статтею</a:t>
            </a:r>
            <a:r>
              <a:rPr lang="ru-RU" dirty="0">
                <a:hlinkClick r:id="rId2" tooltip="Кримінальний кодекс України; нормативно-правовий акт № 2341-III від 05.04.2001"/>
              </a:rPr>
              <a:t> 126 КК</a:t>
            </a:r>
            <a:r>
              <a:rPr lang="ru-RU" dirty="0"/>
              <a:t>, та просив </a:t>
            </a:r>
            <a:r>
              <a:rPr lang="ru-RU" dirty="0" err="1"/>
              <a:t>порушити</a:t>
            </a:r>
            <a:r>
              <a:rPr lang="ru-RU" dirty="0"/>
              <a:t> </a:t>
            </a:r>
            <a:r>
              <a:rPr lang="ru-RU" dirty="0" err="1"/>
              <a:t>кримінальне</a:t>
            </a:r>
            <a:r>
              <a:rPr lang="ru-RU" dirty="0"/>
              <a:t> </a:t>
            </a:r>
            <a:r>
              <a:rPr lang="ru-RU" dirty="0" err="1"/>
              <a:t>провадження</a:t>
            </a:r>
            <a:r>
              <a:rPr lang="ru-RU" dirty="0"/>
              <a:t> на </a:t>
            </a:r>
            <a:r>
              <a:rPr lang="ru-RU" dirty="0" err="1"/>
              <a:t>цій</a:t>
            </a:r>
            <a:r>
              <a:rPr lang="ru-RU" dirty="0"/>
              <a:t> </a:t>
            </a:r>
            <a:r>
              <a:rPr lang="ru-RU" dirty="0" err="1"/>
              <a:t>підставі</a:t>
            </a:r>
            <a:r>
              <a:rPr lang="ru-RU" dirty="0"/>
              <a:t>.</a:t>
            </a:r>
          </a:p>
          <a:p>
            <a:pPr marL="0" indent="0" algn="just">
              <a:buNone/>
            </a:pPr>
            <a:r>
              <a:rPr lang="ru-RU" dirty="0" err="1"/>
              <a:t>Звернення</a:t>
            </a:r>
            <a:r>
              <a:rPr lang="ru-RU" dirty="0"/>
              <a:t> до суду з </a:t>
            </a:r>
            <a:r>
              <a:rPr lang="ru-RU" dirty="0" err="1"/>
              <a:t>цим</a:t>
            </a:r>
            <a:r>
              <a:rPr lang="ru-RU" dirty="0"/>
              <a:t> </a:t>
            </a:r>
            <a:r>
              <a:rPr lang="ru-RU" dirty="0" err="1"/>
              <a:t>позовом</a:t>
            </a:r>
            <a:r>
              <a:rPr lang="ru-RU" dirty="0"/>
              <a:t> </a:t>
            </a:r>
            <a:r>
              <a:rPr lang="ru-RU" dirty="0" err="1"/>
              <a:t>обумовлене</a:t>
            </a:r>
            <a:r>
              <a:rPr lang="ru-RU" dirty="0"/>
              <a:t> </a:t>
            </a:r>
            <a:r>
              <a:rPr lang="ru-RU" dirty="0" err="1"/>
              <a:t>неналежним</a:t>
            </a:r>
            <a:r>
              <a:rPr lang="ru-RU" dirty="0"/>
              <a:t>, на думку </a:t>
            </a:r>
            <a:r>
              <a:rPr lang="ru-RU" dirty="0" err="1"/>
              <a:t>позивача</a:t>
            </a:r>
            <a:r>
              <a:rPr lang="ru-RU" dirty="0"/>
              <a:t>, </a:t>
            </a:r>
            <a:r>
              <a:rPr lang="ru-RU" dirty="0" err="1"/>
              <a:t>реагуванням</a:t>
            </a:r>
            <a:r>
              <a:rPr lang="ru-RU" dirty="0"/>
              <a:t> </a:t>
            </a:r>
            <a:r>
              <a:rPr lang="ru-RU" dirty="0" err="1"/>
              <a:t>посадовою</a:t>
            </a:r>
            <a:r>
              <a:rPr lang="ru-RU" dirty="0"/>
              <a:t> особою </a:t>
            </a:r>
            <a:r>
              <a:rPr lang="ru-RU" dirty="0" err="1"/>
              <a:t>ЗалізничногоВП</a:t>
            </a:r>
            <a:r>
              <a:rPr lang="ru-RU" dirty="0"/>
              <a:t> на </a:t>
            </a:r>
            <a:r>
              <a:rPr lang="ru-RU" dirty="0" err="1"/>
              <a:t>цю</a:t>
            </a:r>
            <a:r>
              <a:rPr lang="ru-RU" dirty="0"/>
              <a:t> </a:t>
            </a:r>
            <a:r>
              <a:rPr lang="ru-RU" dirty="0" err="1"/>
              <a:t>заяву</a:t>
            </a:r>
            <a:r>
              <a:rPr lang="ru-RU" dirty="0"/>
              <a:t>, </a:t>
            </a:r>
            <a:r>
              <a:rPr lang="ru-RU" dirty="0" err="1"/>
              <a:t>зокрема</a:t>
            </a:r>
            <a:r>
              <a:rPr lang="ru-RU" dirty="0"/>
              <a:t> </a:t>
            </a:r>
            <a:r>
              <a:rPr lang="ru-RU" dirty="0" err="1"/>
              <a:t>невчиненням</a:t>
            </a:r>
            <a:r>
              <a:rPr lang="ru-RU" dirty="0"/>
              <a:t> </a:t>
            </a:r>
            <a:r>
              <a:rPr lang="ru-RU" dirty="0" err="1"/>
              <a:t>співробітниками</a:t>
            </a:r>
            <a:r>
              <a:rPr lang="ru-RU" dirty="0"/>
              <a:t> </a:t>
            </a:r>
            <a:r>
              <a:rPr lang="ru-RU" dirty="0" err="1"/>
              <a:t>Залізничного</a:t>
            </a:r>
            <a:r>
              <a:rPr lang="ru-RU" dirty="0"/>
              <a:t> ВП </a:t>
            </a:r>
            <a:r>
              <a:rPr lang="ru-RU" dirty="0" err="1"/>
              <a:t>передбачених</a:t>
            </a:r>
            <a:r>
              <a:rPr lang="ru-RU" dirty="0"/>
              <a:t> </a:t>
            </a:r>
            <a:r>
              <a:rPr lang="ru-RU" dirty="0">
                <a:hlinkClick r:id="rId3" tooltip="Кримінальний процесуальний кодекс України; нормативно-правовий акт № 4651-VI від 13.04.2012"/>
              </a:rPr>
              <a:t>КПК</a:t>
            </a:r>
            <a:r>
              <a:rPr lang="ru-RU" dirty="0"/>
              <a:t> </a:t>
            </a:r>
            <a:r>
              <a:rPr lang="ru-RU" dirty="0" err="1"/>
              <a:t>процесуальних</a:t>
            </a:r>
            <a:r>
              <a:rPr lang="ru-RU" dirty="0"/>
              <a:t> </a:t>
            </a:r>
            <a:r>
              <a:rPr lang="ru-RU" dirty="0" err="1"/>
              <a:t>дій</a:t>
            </a:r>
            <a:r>
              <a:rPr lang="ru-RU" dirty="0"/>
              <a:t>.</a:t>
            </a:r>
          </a:p>
          <a:p>
            <a:pPr marL="0" indent="0" algn="just">
              <a:buNone/>
            </a:pPr>
            <a:r>
              <a:rPr lang="ru-RU" dirty="0"/>
              <a:t>У межах </a:t>
            </a:r>
            <a:r>
              <a:rPr lang="ru-RU" dirty="0" err="1"/>
              <a:t>спірних</a:t>
            </a:r>
            <a:r>
              <a:rPr lang="ru-RU" dirty="0"/>
              <a:t> </a:t>
            </a:r>
            <a:r>
              <a:rPr lang="ru-RU" dirty="0" err="1"/>
              <a:t>правовідносин</a:t>
            </a:r>
            <a:r>
              <a:rPr lang="ru-RU" dirty="0"/>
              <a:t> </a:t>
            </a:r>
            <a:r>
              <a:rPr lang="ru-RU" dirty="0" err="1"/>
              <a:t>позивач</a:t>
            </a:r>
            <a:r>
              <a:rPr lang="ru-RU" dirty="0"/>
              <a:t> і </a:t>
            </a:r>
            <a:r>
              <a:rPr lang="ru-RU" dirty="0" err="1"/>
              <a:t>відповідач</a:t>
            </a:r>
            <a:r>
              <a:rPr lang="ru-RU" dirty="0"/>
              <a:t> </a:t>
            </a:r>
            <a:r>
              <a:rPr lang="ru-RU" dirty="0" err="1"/>
              <a:t>діють</a:t>
            </a:r>
            <a:r>
              <a:rPr lang="ru-RU" dirty="0"/>
              <a:t> як </a:t>
            </a:r>
            <a:r>
              <a:rPr lang="ru-RU" dirty="0" err="1"/>
              <a:t>учасники</a:t>
            </a:r>
            <a:r>
              <a:rPr lang="ru-RU" dirty="0"/>
              <a:t> </a:t>
            </a:r>
            <a:r>
              <a:rPr lang="ru-RU" dirty="0" err="1"/>
              <a:t>кримінального</a:t>
            </a:r>
            <a:r>
              <a:rPr lang="ru-RU" dirty="0"/>
              <a:t> </a:t>
            </a:r>
            <a:r>
              <a:rPr lang="ru-RU" dirty="0" err="1"/>
              <a:t>провадження</a:t>
            </a:r>
            <a:r>
              <a:rPr lang="ru-RU" dirty="0"/>
              <a:t>, права і </a:t>
            </a:r>
            <a:r>
              <a:rPr lang="ru-RU" dirty="0" err="1"/>
              <a:t>обов'язки</a:t>
            </a:r>
            <a:r>
              <a:rPr lang="ru-RU" dirty="0"/>
              <a:t> </a:t>
            </a:r>
            <a:r>
              <a:rPr lang="ru-RU" dirty="0" err="1"/>
              <a:t>яких</a:t>
            </a:r>
            <a:r>
              <a:rPr lang="ru-RU" dirty="0"/>
              <a:t> </a:t>
            </a:r>
            <a:r>
              <a:rPr lang="ru-RU" dirty="0" err="1"/>
              <a:t>визначені</a:t>
            </a:r>
            <a:r>
              <a:rPr lang="ru-RU" dirty="0"/>
              <a:t> </a:t>
            </a:r>
            <a:r>
              <a:rPr lang="ru-RU" dirty="0" err="1"/>
              <a:t>кримінальним</a:t>
            </a:r>
            <a:r>
              <a:rPr lang="ru-RU" dirty="0"/>
              <a:t> </a:t>
            </a:r>
            <a:r>
              <a:rPr lang="ru-RU" dirty="0" err="1"/>
              <a:t>процесуальним</a:t>
            </a:r>
            <a:r>
              <a:rPr lang="ru-RU" dirty="0"/>
              <a:t> законом, тому </a:t>
            </a:r>
            <a:r>
              <a:rPr lang="ru-RU" dirty="0" err="1"/>
              <a:t>спір</a:t>
            </a:r>
            <a:r>
              <a:rPr lang="ru-RU" dirty="0"/>
              <a:t> у </a:t>
            </a:r>
            <a:r>
              <a:rPr lang="ru-RU" dirty="0" err="1"/>
              <a:t>цій</a:t>
            </a:r>
            <a:r>
              <a:rPr lang="ru-RU" dirty="0"/>
              <a:t> </a:t>
            </a:r>
            <a:r>
              <a:rPr lang="ru-RU" dirty="0" err="1"/>
              <a:t>справі</a:t>
            </a:r>
            <a:r>
              <a:rPr lang="ru-RU" dirty="0"/>
              <a:t> не </a:t>
            </a:r>
            <a:r>
              <a:rPr lang="ru-RU" dirty="0" err="1"/>
              <a:t>може</a:t>
            </a:r>
            <a:r>
              <a:rPr lang="ru-RU" dirty="0"/>
              <a:t> бути предметом </a:t>
            </a:r>
            <a:r>
              <a:rPr lang="ru-RU" dirty="0" err="1"/>
              <a:t>розгляду</a:t>
            </a:r>
            <a:r>
              <a:rPr lang="ru-RU" dirty="0"/>
              <a:t> в </a:t>
            </a:r>
            <a:r>
              <a:rPr lang="ru-RU" dirty="0" err="1"/>
              <a:t>адміністративному</a:t>
            </a:r>
            <a:r>
              <a:rPr lang="ru-RU" dirty="0"/>
              <a:t> </a:t>
            </a:r>
            <a:r>
              <a:rPr lang="ru-RU" dirty="0" err="1"/>
              <a:t>суді</a:t>
            </a:r>
            <a:r>
              <a:rPr lang="ru-RU" dirty="0"/>
              <a:t>.</a:t>
            </a:r>
          </a:p>
          <a:p>
            <a:pPr marL="0" indent="0" algn="just">
              <a:buNone/>
            </a:pPr>
            <a:r>
              <a:rPr lang="ru-RU" dirty="0" err="1"/>
              <a:t>Ураховуючи</a:t>
            </a:r>
            <a:r>
              <a:rPr lang="ru-RU" dirty="0"/>
              <a:t> </a:t>
            </a:r>
            <a:r>
              <a:rPr lang="ru-RU" dirty="0" err="1"/>
              <a:t>наведене</a:t>
            </a:r>
            <a:r>
              <a:rPr lang="ru-RU" dirty="0"/>
              <a:t>, Велика Палата Верховного Суду </a:t>
            </a:r>
            <a:r>
              <a:rPr lang="ru-RU" dirty="0" err="1"/>
              <a:t>погоджується</a:t>
            </a:r>
            <a:r>
              <a:rPr lang="ru-RU" dirty="0"/>
              <a:t> з </a:t>
            </a:r>
            <a:r>
              <a:rPr lang="ru-RU" dirty="0" err="1"/>
              <a:t>висновками</a:t>
            </a:r>
            <a:r>
              <a:rPr lang="ru-RU" dirty="0"/>
              <a:t> </a:t>
            </a:r>
            <a:r>
              <a:rPr lang="ru-RU" dirty="0" err="1"/>
              <a:t>судів</a:t>
            </a:r>
            <a:r>
              <a:rPr lang="ru-RU" dirty="0"/>
              <a:t> </a:t>
            </a:r>
            <a:r>
              <a:rPr lang="ru-RU" dirty="0" err="1"/>
              <a:t>першої</a:t>
            </a:r>
            <a:r>
              <a:rPr lang="ru-RU" dirty="0"/>
              <a:t> та </a:t>
            </a:r>
            <a:r>
              <a:rPr lang="ru-RU" dirty="0" err="1"/>
              <a:t>апеляційної</a:t>
            </a:r>
            <a:r>
              <a:rPr lang="ru-RU" dirty="0"/>
              <a:t> </a:t>
            </a:r>
            <a:r>
              <a:rPr lang="ru-RU" dirty="0" err="1"/>
              <a:t>інстанцій</a:t>
            </a:r>
            <a:r>
              <a:rPr lang="ru-RU" dirty="0"/>
              <a:t> про те, </a:t>
            </a:r>
            <a:r>
              <a:rPr lang="ru-RU" dirty="0" err="1"/>
              <a:t>що</a:t>
            </a:r>
            <a:r>
              <a:rPr lang="ru-RU" dirty="0"/>
              <a:t> </a:t>
            </a:r>
            <a:r>
              <a:rPr lang="ru-RU" dirty="0" err="1"/>
              <a:t>спір</a:t>
            </a:r>
            <a:r>
              <a:rPr lang="ru-RU" dirty="0"/>
              <a:t> у </a:t>
            </a:r>
            <a:r>
              <a:rPr lang="ru-RU" dirty="0" err="1"/>
              <a:t>цій</a:t>
            </a:r>
            <a:r>
              <a:rPr lang="ru-RU" dirty="0"/>
              <a:t> </a:t>
            </a:r>
            <a:r>
              <a:rPr lang="ru-RU" dirty="0" err="1"/>
              <a:t>справі</a:t>
            </a:r>
            <a:r>
              <a:rPr lang="ru-RU" dirty="0"/>
              <a:t> не є </a:t>
            </a:r>
            <a:r>
              <a:rPr lang="ru-RU" dirty="0" err="1"/>
              <a:t>публічно-правовим</a:t>
            </a:r>
            <a:r>
              <a:rPr lang="ru-RU" dirty="0"/>
              <a:t>, </a:t>
            </a:r>
            <a:r>
              <a:rPr lang="ru-RU" dirty="0" err="1"/>
              <a:t>вимоги</a:t>
            </a:r>
            <a:r>
              <a:rPr lang="ru-RU" dirty="0"/>
              <a:t> ОСОБА_3 про </a:t>
            </a:r>
            <a:r>
              <a:rPr lang="ru-RU" dirty="0" err="1"/>
              <a:t>оскарження</a:t>
            </a:r>
            <a:r>
              <a:rPr lang="ru-RU" dirty="0"/>
              <a:t> </a:t>
            </a:r>
            <a:r>
              <a:rPr lang="ru-RU" dirty="0" err="1"/>
              <a:t>бездіяльності</a:t>
            </a:r>
            <a:r>
              <a:rPr lang="ru-RU" dirty="0"/>
              <a:t> </a:t>
            </a:r>
            <a:r>
              <a:rPr lang="ru-RU" dirty="0" err="1"/>
              <a:t>посадової</a:t>
            </a:r>
            <a:r>
              <a:rPr lang="ru-RU" dirty="0"/>
              <a:t> особи </a:t>
            </a:r>
            <a:r>
              <a:rPr lang="ru-RU" dirty="0" err="1"/>
              <a:t>Залізничного</a:t>
            </a:r>
            <a:r>
              <a:rPr lang="ru-RU" dirty="0"/>
              <a:t> ВП </a:t>
            </a:r>
            <a:r>
              <a:rPr lang="ru-RU" dirty="0" err="1"/>
              <a:t>під</a:t>
            </a:r>
            <a:r>
              <a:rPr lang="ru-RU" dirty="0"/>
              <a:t> час </a:t>
            </a:r>
            <a:r>
              <a:rPr lang="ru-RU" dirty="0" err="1"/>
              <a:t>організації</a:t>
            </a:r>
            <a:r>
              <a:rPr lang="ru-RU" dirty="0"/>
              <a:t> </a:t>
            </a:r>
            <a:r>
              <a:rPr lang="ru-RU" dirty="0" err="1"/>
              <a:t>перевірки</a:t>
            </a:r>
            <a:r>
              <a:rPr lang="ru-RU" dirty="0"/>
              <a:t> заяви про </a:t>
            </a:r>
            <a:r>
              <a:rPr lang="ru-RU" dirty="0" err="1"/>
              <a:t>кримінальне</a:t>
            </a:r>
            <a:r>
              <a:rPr lang="ru-RU" dirty="0"/>
              <a:t> </a:t>
            </a:r>
            <a:r>
              <a:rPr lang="ru-RU" dirty="0" err="1"/>
              <a:t>правопорушення</a:t>
            </a:r>
            <a:r>
              <a:rPr lang="ru-RU" dirty="0"/>
              <a:t> </a:t>
            </a:r>
            <a:r>
              <a:rPr lang="ru-RU" dirty="0" err="1"/>
              <a:t>повинні</a:t>
            </a:r>
            <a:r>
              <a:rPr lang="ru-RU" dirty="0"/>
              <a:t> бути </a:t>
            </a:r>
            <a:r>
              <a:rPr lang="ru-RU" dirty="0" err="1"/>
              <a:t>розглянуті</a:t>
            </a:r>
            <a:r>
              <a:rPr lang="ru-RU" dirty="0"/>
              <a:t> </a:t>
            </a:r>
            <a:r>
              <a:rPr lang="ru-RU" dirty="0" err="1"/>
              <a:t>лише</a:t>
            </a:r>
            <a:r>
              <a:rPr lang="ru-RU" dirty="0"/>
              <a:t> в межах </a:t>
            </a:r>
            <a:r>
              <a:rPr lang="ru-RU" dirty="0" err="1"/>
              <a:t>кримінального</a:t>
            </a:r>
            <a:r>
              <a:rPr lang="ru-RU" dirty="0"/>
              <a:t>, а не </a:t>
            </a:r>
            <a:r>
              <a:rPr lang="ru-RU" dirty="0" err="1"/>
              <a:t>адміністративного</a:t>
            </a:r>
            <a:r>
              <a:rPr lang="ru-RU" dirty="0"/>
              <a:t> </a:t>
            </a:r>
            <a:r>
              <a:rPr lang="ru-RU" dirty="0" err="1"/>
              <a:t>судочинства</a:t>
            </a:r>
            <a:r>
              <a:rPr lang="ru-RU" dirty="0"/>
              <a:t>.</a:t>
            </a:r>
          </a:p>
          <a:p>
            <a:pPr marL="0" indent="0">
              <a:buNone/>
            </a:pPr>
            <a:endParaRPr lang="en-US" dirty="0"/>
          </a:p>
        </p:txBody>
      </p:sp>
    </p:spTree>
    <p:extLst>
      <p:ext uri="{BB962C8B-B14F-4D97-AF65-F5344CB8AC3E}">
        <p14:creationId xmlns:p14="http://schemas.microsoft.com/office/powerpoint/2010/main" val="607898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24936" cy="6192688"/>
          </a:xfrm>
        </p:spPr>
        <p:txBody>
          <a:bodyPr>
            <a:normAutofit fontScale="92500" lnSpcReduction="10000"/>
          </a:bodyPr>
          <a:lstStyle/>
          <a:p>
            <a:pPr marL="0" indent="0" algn="just">
              <a:buNone/>
            </a:pPr>
            <a:r>
              <a:rPr lang="ru-RU" dirty="0" err="1"/>
              <a:t>Колегія</a:t>
            </a:r>
            <a:r>
              <a:rPr lang="ru-RU" dirty="0"/>
              <a:t> </a:t>
            </a:r>
            <a:r>
              <a:rPr lang="ru-RU" dirty="0" err="1"/>
              <a:t>суддів</a:t>
            </a:r>
            <a:r>
              <a:rPr lang="ru-RU" dirty="0"/>
              <a:t> </a:t>
            </a:r>
            <a:r>
              <a:rPr lang="ru-RU" dirty="0" err="1"/>
              <a:t>погоджується</a:t>
            </a:r>
            <a:r>
              <a:rPr lang="ru-RU" dirty="0"/>
              <a:t> з </a:t>
            </a:r>
            <a:r>
              <a:rPr lang="ru-RU" dirty="0" err="1"/>
              <a:t>висновком</a:t>
            </a:r>
            <a:r>
              <a:rPr lang="ru-RU" dirty="0"/>
              <a:t> суду про те, </a:t>
            </a:r>
            <a:r>
              <a:rPr lang="ru-RU" dirty="0" err="1"/>
              <a:t>що</a:t>
            </a:r>
            <a:r>
              <a:rPr lang="ru-RU" dirty="0"/>
              <a:t> </a:t>
            </a:r>
            <a:r>
              <a:rPr lang="ru-RU" dirty="0" err="1"/>
              <a:t>під</a:t>
            </a:r>
            <a:r>
              <a:rPr lang="ru-RU" dirty="0"/>
              <a:t> час </a:t>
            </a:r>
            <a:r>
              <a:rPr lang="ru-RU" dirty="0" err="1"/>
              <a:t>проведення</a:t>
            </a:r>
            <a:r>
              <a:rPr lang="ru-RU" dirty="0"/>
              <a:t> оперативно-</a:t>
            </a:r>
            <a:r>
              <a:rPr lang="ru-RU" dirty="0" err="1"/>
              <a:t>розшукових</a:t>
            </a:r>
            <a:r>
              <a:rPr lang="ru-RU" dirty="0"/>
              <a:t> </a:t>
            </a:r>
            <a:r>
              <a:rPr lang="ru-RU" dirty="0" err="1"/>
              <a:t>заходів</a:t>
            </a:r>
            <a:r>
              <a:rPr lang="ru-RU" dirty="0"/>
              <a:t> </a:t>
            </a:r>
            <a:r>
              <a:rPr lang="ru-RU" dirty="0" err="1"/>
              <a:t>щодо</a:t>
            </a:r>
            <a:r>
              <a:rPr lang="ru-RU" dirty="0"/>
              <a:t> ОСОБА_2 та ОСОБА_9 </a:t>
            </a:r>
            <a:r>
              <a:rPr lang="ru-RU" dirty="0" err="1"/>
              <a:t>було</a:t>
            </a:r>
            <a:r>
              <a:rPr lang="ru-RU" dirty="0"/>
              <a:t> </a:t>
            </a:r>
            <a:r>
              <a:rPr lang="ru-RU" dirty="0" err="1"/>
              <a:t>істотно</a:t>
            </a:r>
            <a:r>
              <a:rPr lang="ru-RU" dirty="0"/>
              <a:t> порушено права та </a:t>
            </a:r>
            <a:r>
              <a:rPr lang="ru-RU" dirty="0" err="1"/>
              <a:t>свободи</a:t>
            </a:r>
            <a:r>
              <a:rPr lang="ru-RU" dirty="0"/>
              <a:t> </a:t>
            </a:r>
            <a:r>
              <a:rPr lang="ru-RU" dirty="0" err="1"/>
              <a:t>людини</a:t>
            </a:r>
            <a:r>
              <a:rPr lang="ru-RU" dirty="0"/>
              <a:t>, </a:t>
            </a:r>
            <a:r>
              <a:rPr lang="ru-RU" dirty="0" err="1"/>
              <a:t>гарантовані</a:t>
            </a:r>
            <a:r>
              <a:rPr lang="ru-RU" dirty="0"/>
              <a:t> </a:t>
            </a:r>
            <a:r>
              <a:rPr lang="ru-RU" dirty="0" err="1">
                <a:hlinkClick r:id="rId2" tooltip="КОНСТИТУЦІЯ УКРАЇНИ; нормативно-правовий акт № 254к/96-ВР від 28.06.1996"/>
              </a:rPr>
              <a:t>Конституцією</a:t>
            </a:r>
            <a:r>
              <a:rPr lang="ru-RU" dirty="0">
                <a:hlinkClick r:id="rId2" tooltip="КОНСТИТУЦІЯ УКРАЇНИ; нормативно-правовий акт № 254к/96-ВР від 28.06.1996"/>
              </a:rPr>
              <a:t> </a:t>
            </a:r>
            <a:r>
              <a:rPr lang="ru-RU" dirty="0" err="1">
                <a:hlinkClick r:id="rId2" tooltip="КОНСТИТУЦІЯ УКРАЇНИ; нормативно-правовий акт № 254к/96-ВР від 28.06.1996"/>
              </a:rPr>
              <a:t>України</a:t>
            </a:r>
            <a:r>
              <a:rPr lang="ru-RU" dirty="0"/>
              <a:t> та законами </a:t>
            </a:r>
            <a:r>
              <a:rPr lang="ru-RU" dirty="0" err="1"/>
              <a:t>України</a:t>
            </a:r>
            <a:r>
              <a:rPr lang="ru-RU" dirty="0"/>
              <a:t>, </a:t>
            </a:r>
            <a:r>
              <a:rPr lang="ru-RU" dirty="0" err="1"/>
              <a:t>оскільки</a:t>
            </a:r>
            <a:r>
              <a:rPr lang="ru-RU" dirty="0"/>
              <a:t> </a:t>
            </a:r>
            <a:r>
              <a:rPr lang="ru-RU" dirty="0" err="1"/>
              <a:t>даний</a:t>
            </a:r>
            <a:r>
              <a:rPr lang="ru-RU" dirty="0"/>
              <a:t> оперативно-</a:t>
            </a:r>
            <a:r>
              <a:rPr lang="ru-RU" dirty="0" err="1"/>
              <a:t>розшуковий</a:t>
            </a:r>
            <a:r>
              <a:rPr lang="ru-RU" dirty="0"/>
              <a:t> </a:t>
            </a:r>
            <a:r>
              <a:rPr lang="ru-RU" dirty="0" err="1"/>
              <a:t>захід</a:t>
            </a:r>
            <a:r>
              <a:rPr lang="ru-RU" dirty="0"/>
              <a:t> </a:t>
            </a:r>
            <a:r>
              <a:rPr lang="ru-RU" dirty="0" err="1"/>
              <a:t>мав</a:t>
            </a:r>
            <a:r>
              <a:rPr lang="ru-RU" dirty="0"/>
              <a:t> </a:t>
            </a:r>
            <a:r>
              <a:rPr lang="ru-RU" dirty="0" err="1"/>
              <a:t>ознаки</a:t>
            </a:r>
            <a:r>
              <a:rPr lang="ru-RU" dirty="0"/>
              <a:t> </a:t>
            </a:r>
            <a:r>
              <a:rPr lang="ru-RU" dirty="0" err="1"/>
              <a:t>допиту</a:t>
            </a:r>
            <a:r>
              <a:rPr lang="ru-RU" dirty="0"/>
              <a:t> </a:t>
            </a:r>
            <a:r>
              <a:rPr lang="ru-RU" dirty="0" err="1"/>
              <a:t>вказаних</a:t>
            </a:r>
            <a:r>
              <a:rPr lang="ru-RU" dirty="0"/>
              <a:t> </a:t>
            </a:r>
            <a:r>
              <a:rPr lang="ru-RU" dirty="0" err="1"/>
              <a:t>осіб</a:t>
            </a:r>
            <a:r>
              <a:rPr lang="ru-RU" dirty="0"/>
              <a:t> </a:t>
            </a:r>
            <a:r>
              <a:rPr lang="ru-RU" dirty="0" err="1"/>
              <a:t>співробітниками</a:t>
            </a:r>
            <a:r>
              <a:rPr lang="ru-RU" dirty="0"/>
              <a:t> </a:t>
            </a:r>
            <a:r>
              <a:rPr lang="ru-RU" dirty="0" err="1"/>
              <a:t>міліції</a:t>
            </a:r>
            <a:r>
              <a:rPr lang="ru-RU" dirty="0"/>
              <a:t>. При </a:t>
            </a:r>
            <a:r>
              <a:rPr lang="ru-RU" dirty="0" err="1"/>
              <a:t>цьому</a:t>
            </a:r>
            <a:r>
              <a:rPr lang="ru-RU" dirty="0"/>
              <a:t> ОСОБА_2 та ОСОБА_9 не </a:t>
            </a:r>
            <a:r>
              <a:rPr lang="ru-RU" dirty="0" err="1"/>
              <a:t>був</a:t>
            </a:r>
            <a:r>
              <a:rPr lang="ru-RU" dirty="0"/>
              <a:t> </a:t>
            </a:r>
            <a:r>
              <a:rPr lang="ru-RU" dirty="0" err="1"/>
              <a:t>роз'яснений</a:t>
            </a:r>
            <a:r>
              <a:rPr lang="ru-RU" dirty="0"/>
              <a:t> </a:t>
            </a:r>
            <a:r>
              <a:rPr lang="ru-RU" dirty="0" err="1"/>
              <a:t>їх</a:t>
            </a:r>
            <a:r>
              <a:rPr lang="ru-RU" dirty="0"/>
              <a:t> </a:t>
            </a:r>
            <a:r>
              <a:rPr lang="ru-RU" dirty="0" err="1"/>
              <a:t>процесуальний</a:t>
            </a:r>
            <a:r>
              <a:rPr lang="ru-RU" dirty="0"/>
              <a:t> статус, </a:t>
            </a:r>
            <a:r>
              <a:rPr lang="ru-RU" dirty="0" err="1"/>
              <a:t>було</a:t>
            </a:r>
            <a:r>
              <a:rPr lang="ru-RU" dirty="0"/>
              <a:t> порушено </a:t>
            </a:r>
            <a:r>
              <a:rPr lang="ru-RU" dirty="0" err="1"/>
              <a:t>їх</a:t>
            </a:r>
            <a:r>
              <a:rPr lang="ru-RU" dirty="0"/>
              <a:t> право на </a:t>
            </a:r>
            <a:r>
              <a:rPr lang="ru-RU" dirty="0" err="1"/>
              <a:t>захист</a:t>
            </a:r>
            <a:r>
              <a:rPr lang="ru-RU" dirty="0"/>
              <a:t> та </a:t>
            </a:r>
            <a:r>
              <a:rPr lang="ru-RU" dirty="0" err="1"/>
              <a:t>отримано</a:t>
            </a:r>
            <a:r>
              <a:rPr lang="ru-RU" dirty="0"/>
              <a:t> </a:t>
            </a:r>
            <a:r>
              <a:rPr lang="ru-RU" dirty="0" err="1"/>
              <a:t>від</a:t>
            </a:r>
            <a:r>
              <a:rPr lang="ru-RU" dirty="0"/>
              <a:t> них </a:t>
            </a:r>
            <a:r>
              <a:rPr lang="ru-RU" dirty="0" err="1"/>
              <a:t>пояснення</a:t>
            </a:r>
            <a:r>
              <a:rPr lang="ru-RU" dirty="0"/>
              <a:t>, без </a:t>
            </a:r>
            <a:r>
              <a:rPr lang="ru-RU" dirty="0" err="1"/>
              <a:t>повідомлення</a:t>
            </a:r>
            <a:r>
              <a:rPr lang="ru-RU" dirty="0"/>
              <a:t> про право </a:t>
            </a:r>
            <a:r>
              <a:rPr lang="ru-RU" dirty="0" err="1"/>
              <a:t>відмовитись</a:t>
            </a:r>
            <a:r>
              <a:rPr lang="ru-RU" dirty="0"/>
              <a:t> </a:t>
            </a:r>
            <a:r>
              <a:rPr lang="ru-RU" dirty="0" err="1"/>
              <a:t>від</a:t>
            </a:r>
            <a:r>
              <a:rPr lang="ru-RU" dirty="0"/>
              <a:t> </a:t>
            </a:r>
            <a:r>
              <a:rPr lang="ru-RU" dirty="0" err="1"/>
              <a:t>давання</a:t>
            </a:r>
            <a:r>
              <a:rPr lang="ru-RU" dirty="0"/>
              <a:t> </a:t>
            </a:r>
            <a:r>
              <a:rPr lang="ru-RU" dirty="0" err="1"/>
              <a:t>показань</a:t>
            </a:r>
            <a:r>
              <a:rPr lang="ru-RU" dirty="0"/>
              <a:t> та не </a:t>
            </a:r>
            <a:r>
              <a:rPr lang="ru-RU" dirty="0" err="1"/>
              <a:t>відповідати</a:t>
            </a:r>
            <a:r>
              <a:rPr lang="ru-RU" dirty="0"/>
              <a:t> на </a:t>
            </a:r>
            <a:r>
              <a:rPr lang="ru-RU" dirty="0" err="1"/>
              <a:t>запитання</a:t>
            </a:r>
            <a:r>
              <a:rPr lang="ru-RU" dirty="0"/>
              <a:t>. </a:t>
            </a:r>
            <a:r>
              <a:rPr lang="ru-RU" dirty="0" err="1"/>
              <a:t>Також</a:t>
            </a:r>
            <a:r>
              <a:rPr lang="ru-RU" dirty="0"/>
              <a:t>, </a:t>
            </a:r>
            <a:r>
              <a:rPr lang="ru-RU" dirty="0" err="1"/>
              <a:t>встановлена</a:t>
            </a:r>
            <a:r>
              <a:rPr lang="ru-RU" dirty="0"/>
              <a:t> </a:t>
            </a:r>
            <a:r>
              <a:rPr lang="ru-RU" dirty="0" err="1"/>
              <a:t>невідповідність</a:t>
            </a:r>
            <a:r>
              <a:rPr lang="ru-RU" dirty="0"/>
              <a:t> </a:t>
            </a:r>
            <a:r>
              <a:rPr lang="ru-RU" dirty="0" err="1"/>
              <a:t>стенограми</a:t>
            </a:r>
            <a:r>
              <a:rPr lang="ru-RU" dirty="0"/>
              <a:t> № 1 </a:t>
            </a:r>
            <a:r>
              <a:rPr lang="ru-RU" dirty="0" err="1"/>
              <a:t>даним</a:t>
            </a:r>
            <a:r>
              <a:rPr lang="ru-RU" dirty="0"/>
              <a:t> </a:t>
            </a:r>
            <a:r>
              <a:rPr lang="ru-RU" dirty="0" err="1"/>
              <a:t>відеозапису</a:t>
            </a:r>
            <a:r>
              <a:rPr lang="ru-RU" dirty="0"/>
              <a:t> на </a:t>
            </a:r>
            <a:r>
              <a:rPr lang="ru-RU" dirty="0" err="1"/>
              <a:t>відеокасеті</a:t>
            </a:r>
            <a:r>
              <a:rPr lang="ru-RU" dirty="0"/>
              <a:t> BASF E-1000EQ 51. При </a:t>
            </a:r>
            <a:r>
              <a:rPr lang="ru-RU" dirty="0" err="1"/>
              <a:t>перегляді</a:t>
            </a:r>
            <a:r>
              <a:rPr lang="ru-RU" dirty="0"/>
              <a:t> </a:t>
            </a:r>
            <a:r>
              <a:rPr lang="ru-RU" dirty="0" err="1"/>
              <a:t>відеокасет</a:t>
            </a:r>
            <a:r>
              <a:rPr lang="ru-RU" dirty="0"/>
              <a:t>, </a:t>
            </a:r>
            <a:r>
              <a:rPr lang="ru-RU" dirty="0" err="1"/>
              <a:t>які</a:t>
            </a:r>
            <a:r>
              <a:rPr lang="ru-RU" dirty="0"/>
              <a:t> є </a:t>
            </a:r>
            <a:r>
              <a:rPr lang="ru-RU" dirty="0" err="1"/>
              <a:t>додатками</a:t>
            </a:r>
            <a:r>
              <a:rPr lang="ru-RU" dirty="0"/>
              <a:t> до </a:t>
            </a:r>
            <a:r>
              <a:rPr lang="ru-RU" dirty="0" err="1"/>
              <a:t>протоколів</a:t>
            </a:r>
            <a:r>
              <a:rPr lang="ru-RU" dirty="0"/>
              <a:t> оперативно-</a:t>
            </a:r>
            <a:r>
              <a:rPr lang="ru-RU" dirty="0" err="1"/>
              <a:t>розшукових</a:t>
            </a:r>
            <a:r>
              <a:rPr lang="ru-RU" dirty="0"/>
              <a:t> </a:t>
            </a:r>
            <a:r>
              <a:rPr lang="ru-RU" dirty="0" err="1"/>
              <a:t>заходів</a:t>
            </a:r>
            <a:r>
              <a:rPr lang="ru-RU" dirty="0"/>
              <a:t> </a:t>
            </a:r>
            <a:r>
              <a:rPr lang="ru-RU" dirty="0" err="1"/>
              <a:t>відносно</a:t>
            </a:r>
            <a:r>
              <a:rPr lang="ru-RU" dirty="0"/>
              <a:t> ОСОБА_2 та ОСОБА_9 судом </a:t>
            </a:r>
            <a:r>
              <a:rPr lang="ru-RU" dirty="0" err="1"/>
              <a:t>встановлено</a:t>
            </a:r>
            <a:r>
              <a:rPr lang="ru-RU" dirty="0"/>
              <a:t>, </a:t>
            </a:r>
            <a:r>
              <a:rPr lang="ru-RU" dirty="0" err="1"/>
              <a:t>що</a:t>
            </a:r>
            <a:r>
              <a:rPr lang="ru-RU" dirty="0"/>
              <a:t> на </a:t>
            </a:r>
            <a:r>
              <a:rPr lang="ru-RU" dirty="0" err="1"/>
              <a:t>останніх</a:t>
            </a:r>
            <a:r>
              <a:rPr lang="ru-RU" dirty="0"/>
              <a:t> </a:t>
            </a:r>
            <a:r>
              <a:rPr lang="ru-RU" dirty="0" err="1"/>
              <a:t>здійснювався</a:t>
            </a:r>
            <a:r>
              <a:rPr lang="ru-RU" dirty="0"/>
              <a:t> </a:t>
            </a:r>
            <a:r>
              <a:rPr lang="ru-RU" dirty="0" err="1"/>
              <a:t>психологічний</a:t>
            </a:r>
            <a:r>
              <a:rPr lang="ru-RU" dirty="0"/>
              <a:t> </a:t>
            </a:r>
            <a:r>
              <a:rPr lang="ru-RU" dirty="0" err="1"/>
              <a:t>тиск</a:t>
            </a:r>
            <a:r>
              <a:rPr lang="ru-RU" dirty="0"/>
              <a:t> з боку </a:t>
            </a:r>
            <a:r>
              <a:rPr lang="ru-RU" dirty="0" err="1"/>
              <a:t>працівників</a:t>
            </a:r>
            <a:r>
              <a:rPr lang="ru-RU" dirty="0"/>
              <a:t> </a:t>
            </a:r>
            <a:r>
              <a:rPr lang="ru-RU" dirty="0" err="1"/>
              <a:t>правоохоронних</a:t>
            </a:r>
            <a:r>
              <a:rPr lang="ru-RU" dirty="0"/>
              <a:t> </a:t>
            </a:r>
            <a:r>
              <a:rPr lang="ru-RU" dirty="0" err="1"/>
              <a:t>органів</a:t>
            </a:r>
            <a:r>
              <a:rPr lang="ru-RU" dirty="0"/>
              <a:t>. А тому </a:t>
            </a:r>
            <a:r>
              <a:rPr lang="ru-RU" dirty="0" err="1"/>
              <a:t>вказані</a:t>
            </a:r>
            <a:r>
              <a:rPr lang="ru-RU" dirty="0"/>
              <a:t> </a:t>
            </a:r>
            <a:r>
              <a:rPr lang="ru-RU" dirty="0" err="1"/>
              <a:t>докази</a:t>
            </a:r>
            <a:r>
              <a:rPr lang="ru-RU" dirty="0"/>
              <a:t> судом правильно </a:t>
            </a:r>
            <a:r>
              <a:rPr lang="ru-RU" dirty="0" err="1"/>
              <a:t>визнані</a:t>
            </a:r>
            <a:r>
              <a:rPr lang="ru-RU" dirty="0"/>
              <a:t> </a:t>
            </a:r>
            <a:r>
              <a:rPr lang="ru-RU" dirty="0" err="1"/>
              <a:t>недопустимими</a:t>
            </a:r>
            <a:r>
              <a:rPr lang="ru-RU" dirty="0"/>
              <a:t>.</a:t>
            </a:r>
            <a:endParaRPr lang="en-US" dirty="0"/>
          </a:p>
        </p:txBody>
      </p:sp>
    </p:spTree>
    <p:extLst>
      <p:ext uri="{BB962C8B-B14F-4D97-AF65-F5344CB8AC3E}">
        <p14:creationId xmlns:p14="http://schemas.microsoft.com/office/powerpoint/2010/main" val="1563447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6120680"/>
          </a:xfrm>
        </p:spPr>
        <p:txBody>
          <a:bodyPr>
            <a:normAutofit fontScale="92500" lnSpcReduction="10000"/>
          </a:bodyPr>
          <a:lstStyle/>
          <a:p>
            <a:pPr marL="0" indent="0" algn="just">
              <a:buNone/>
            </a:pPr>
            <a:r>
              <a:rPr lang="ru-RU" dirty="0" err="1"/>
              <a:t>Також</a:t>
            </a:r>
            <a:r>
              <a:rPr lang="ru-RU" dirty="0"/>
              <a:t> суд </a:t>
            </a:r>
            <a:r>
              <a:rPr lang="ru-RU" dirty="0" err="1"/>
              <a:t>обґрунтував</a:t>
            </a:r>
            <a:r>
              <a:rPr lang="ru-RU" dirty="0"/>
              <a:t> </a:t>
            </a:r>
            <a:r>
              <a:rPr lang="ru-RU" dirty="0" err="1"/>
              <a:t>своє</a:t>
            </a:r>
            <a:r>
              <a:rPr lang="ru-RU" dirty="0"/>
              <a:t> </a:t>
            </a:r>
            <a:r>
              <a:rPr lang="ru-RU" dirty="0" err="1"/>
              <a:t>рішення</a:t>
            </a:r>
            <a:r>
              <a:rPr lang="ru-RU" dirty="0"/>
              <a:t> про </a:t>
            </a:r>
            <a:r>
              <a:rPr lang="ru-RU" dirty="0" err="1"/>
              <a:t>визнання</a:t>
            </a:r>
            <a:r>
              <a:rPr lang="ru-RU" dirty="0"/>
              <a:t> </a:t>
            </a:r>
            <a:r>
              <a:rPr lang="ru-RU" dirty="0" err="1"/>
              <a:t>недопустимим</a:t>
            </a:r>
            <a:r>
              <a:rPr lang="ru-RU" dirty="0"/>
              <a:t>, як </a:t>
            </a:r>
            <a:r>
              <a:rPr lang="ru-RU" dirty="0" err="1"/>
              <a:t>доказу</a:t>
            </a:r>
            <a:r>
              <a:rPr lang="ru-RU" dirty="0"/>
              <a:t>, протоколу </a:t>
            </a:r>
            <a:r>
              <a:rPr lang="ru-RU" dirty="0" err="1"/>
              <a:t>допиту</a:t>
            </a:r>
            <a:r>
              <a:rPr lang="ru-RU" dirty="0"/>
              <a:t> </a:t>
            </a:r>
            <a:r>
              <a:rPr lang="ru-RU" dirty="0" err="1"/>
              <a:t>свідка</a:t>
            </a:r>
            <a:r>
              <a:rPr lang="ru-RU" dirty="0"/>
              <a:t> ОСОБА_6, </a:t>
            </a:r>
            <a:r>
              <a:rPr lang="ru-RU" dirty="0" err="1"/>
              <a:t>оскільки</a:t>
            </a:r>
            <a:r>
              <a:rPr lang="ru-RU" dirty="0"/>
              <a:t> </a:t>
            </a:r>
            <a:r>
              <a:rPr lang="ru-RU" dirty="0" err="1"/>
              <a:t>його</a:t>
            </a:r>
            <a:r>
              <a:rPr lang="ru-RU" dirty="0"/>
              <a:t> </a:t>
            </a:r>
            <a:r>
              <a:rPr lang="ru-RU" dirty="0" err="1"/>
              <a:t>показання</a:t>
            </a:r>
            <a:r>
              <a:rPr lang="ru-RU" dirty="0"/>
              <a:t> </a:t>
            </a:r>
            <a:r>
              <a:rPr lang="ru-RU" dirty="0" err="1"/>
              <a:t>отримані</a:t>
            </a:r>
            <a:r>
              <a:rPr lang="ru-RU" dirty="0"/>
              <a:t> </a:t>
            </a:r>
            <a:r>
              <a:rPr lang="ru-RU" dirty="0" err="1"/>
              <a:t>внаслідок</a:t>
            </a:r>
            <a:r>
              <a:rPr lang="ru-RU" dirty="0"/>
              <a:t> </a:t>
            </a:r>
            <a:r>
              <a:rPr lang="ru-RU" dirty="0" err="1"/>
              <a:t>катування</a:t>
            </a:r>
            <a:r>
              <a:rPr lang="ru-RU" dirty="0"/>
              <a:t>, </a:t>
            </a:r>
            <a:r>
              <a:rPr lang="ru-RU" dirty="0" err="1"/>
              <a:t>жорстокого</a:t>
            </a:r>
            <a:r>
              <a:rPr lang="ru-RU" dirty="0"/>
              <a:t>, </a:t>
            </a:r>
            <a:r>
              <a:rPr lang="ru-RU" dirty="0" err="1"/>
              <a:t>нелюдського</a:t>
            </a:r>
            <a:r>
              <a:rPr lang="ru-RU" dirty="0"/>
              <a:t> </a:t>
            </a:r>
            <a:r>
              <a:rPr lang="ru-RU" dirty="0" err="1"/>
              <a:t>поводження</a:t>
            </a:r>
            <a:r>
              <a:rPr lang="ru-RU" dirty="0"/>
              <a:t>. </a:t>
            </a:r>
            <a:r>
              <a:rPr lang="ru-RU" dirty="0" err="1"/>
              <a:t>Більше</a:t>
            </a:r>
            <a:r>
              <a:rPr lang="ru-RU" dirty="0"/>
              <a:t> того, </a:t>
            </a:r>
            <a:r>
              <a:rPr lang="ru-RU" dirty="0" err="1"/>
              <a:t>ця</a:t>
            </a:r>
            <a:r>
              <a:rPr lang="ru-RU" dirty="0"/>
              <a:t> </a:t>
            </a:r>
            <a:r>
              <a:rPr lang="ru-RU" dirty="0" err="1"/>
              <a:t>залегендована</a:t>
            </a:r>
            <a:r>
              <a:rPr lang="ru-RU" dirty="0"/>
              <a:t> особа </a:t>
            </a:r>
            <a:r>
              <a:rPr lang="ru-RU" dirty="0" err="1"/>
              <a:t>була</a:t>
            </a:r>
            <a:r>
              <a:rPr lang="ru-RU" dirty="0"/>
              <a:t> </a:t>
            </a:r>
            <a:r>
              <a:rPr lang="ru-RU" dirty="0" err="1"/>
              <a:t>допитана</a:t>
            </a:r>
            <a:r>
              <a:rPr lang="ru-RU" dirty="0"/>
              <a:t> </a:t>
            </a:r>
            <a:r>
              <a:rPr lang="ru-RU" dirty="0" err="1"/>
              <a:t>під</a:t>
            </a:r>
            <a:r>
              <a:rPr lang="ru-RU" dirty="0"/>
              <a:t> час судового </a:t>
            </a:r>
            <a:r>
              <a:rPr lang="ru-RU" dirty="0" err="1"/>
              <a:t>розгляду</a:t>
            </a:r>
            <a:r>
              <a:rPr lang="ru-RU" dirty="0"/>
              <a:t> і </a:t>
            </a:r>
            <a:r>
              <a:rPr lang="ru-RU" dirty="0" err="1"/>
              <a:t>повністю</a:t>
            </a:r>
            <a:r>
              <a:rPr lang="ru-RU" dirty="0"/>
              <a:t> </a:t>
            </a:r>
            <a:r>
              <a:rPr lang="ru-RU" dirty="0" err="1"/>
              <a:t>відмовилась</a:t>
            </a:r>
            <a:r>
              <a:rPr lang="ru-RU" dirty="0"/>
              <a:t> </a:t>
            </a:r>
            <a:r>
              <a:rPr lang="ru-RU" dirty="0" err="1"/>
              <a:t>від</a:t>
            </a:r>
            <a:r>
              <a:rPr lang="ru-RU" dirty="0"/>
              <a:t> </a:t>
            </a:r>
            <a:r>
              <a:rPr lang="ru-RU" dirty="0" err="1"/>
              <a:t>своїх</a:t>
            </a:r>
            <a:r>
              <a:rPr lang="ru-RU" dirty="0"/>
              <a:t> </a:t>
            </a:r>
            <a:r>
              <a:rPr lang="ru-RU" dirty="0" err="1"/>
              <a:t>показань</a:t>
            </a:r>
            <a:r>
              <a:rPr lang="ru-RU" dirty="0"/>
              <a:t> як </a:t>
            </a:r>
            <a:r>
              <a:rPr lang="ru-RU" dirty="0" err="1"/>
              <a:t>під</a:t>
            </a:r>
            <a:r>
              <a:rPr lang="ru-RU" dirty="0"/>
              <a:t> час </a:t>
            </a:r>
            <a:r>
              <a:rPr lang="ru-RU" dirty="0" err="1"/>
              <a:t>досудового</a:t>
            </a:r>
            <a:r>
              <a:rPr lang="ru-RU" dirty="0"/>
              <a:t> </a:t>
            </a:r>
            <a:r>
              <a:rPr lang="ru-RU" dirty="0" err="1"/>
              <a:t>розслідування</a:t>
            </a:r>
            <a:r>
              <a:rPr lang="ru-RU" dirty="0"/>
              <a:t>, так і </a:t>
            </a:r>
            <a:r>
              <a:rPr lang="ru-RU" dirty="0" err="1"/>
              <a:t>під</a:t>
            </a:r>
            <a:r>
              <a:rPr lang="ru-RU" dirty="0"/>
              <a:t> час судового </a:t>
            </a:r>
            <a:r>
              <a:rPr lang="ru-RU" dirty="0" err="1"/>
              <a:t>розгляду</a:t>
            </a:r>
            <a:r>
              <a:rPr lang="ru-RU" dirty="0"/>
              <a:t> в </a:t>
            </a:r>
            <a:r>
              <a:rPr lang="ru-RU" dirty="0" err="1"/>
              <a:t>іншому</a:t>
            </a:r>
            <a:r>
              <a:rPr lang="ru-RU" dirty="0"/>
              <a:t> </a:t>
            </a:r>
            <a:r>
              <a:rPr lang="ru-RU" dirty="0" err="1"/>
              <a:t>кримінальному</a:t>
            </a:r>
            <a:r>
              <a:rPr lang="ru-RU" dirty="0"/>
              <a:t> </a:t>
            </a:r>
            <a:r>
              <a:rPr lang="ru-RU" dirty="0" err="1"/>
              <a:t>провадженні</a:t>
            </a:r>
            <a:r>
              <a:rPr lang="ru-RU" dirty="0"/>
              <a:t>.</a:t>
            </a:r>
          </a:p>
          <a:p>
            <a:pPr marL="0" indent="0" algn="just">
              <a:buNone/>
            </a:pPr>
            <a:r>
              <a:rPr lang="ru-RU" dirty="0" err="1"/>
              <a:t>Згідно</a:t>
            </a:r>
            <a:r>
              <a:rPr lang="ru-RU" dirty="0"/>
              <a:t> </a:t>
            </a:r>
            <a:r>
              <a:rPr lang="ru-RU" dirty="0">
                <a:hlinkClick r:id="rId2" tooltip="Кримінальний процесуальний кодекс України; нормативно-правовий акт № 4651-VI від 13.04.2012"/>
              </a:rPr>
              <a:t>ст. 23 КПК </a:t>
            </a:r>
            <a:r>
              <a:rPr lang="ru-RU" dirty="0" err="1">
                <a:hlinkClick r:id="rId2" tooltip="Кримінальний процесуальний кодекс України; нормативно-правовий акт № 4651-VI від 13.04.2012"/>
              </a:rPr>
              <a:t>України</a:t>
            </a:r>
            <a:r>
              <a:rPr lang="ru-RU" dirty="0"/>
              <a:t> суд </a:t>
            </a:r>
            <a:r>
              <a:rPr lang="ru-RU" dirty="0" err="1"/>
              <a:t>досліджує</a:t>
            </a:r>
            <a:r>
              <a:rPr lang="ru-RU" dirty="0"/>
              <a:t> </a:t>
            </a:r>
            <a:r>
              <a:rPr lang="ru-RU" dirty="0" err="1"/>
              <a:t>докази</a:t>
            </a:r>
            <a:r>
              <a:rPr lang="ru-RU" dirty="0"/>
              <a:t> </a:t>
            </a:r>
            <a:r>
              <a:rPr lang="ru-RU" dirty="0" err="1"/>
              <a:t>безпосередньо</a:t>
            </a:r>
            <a:r>
              <a:rPr lang="ru-RU" dirty="0"/>
              <a:t> та не </a:t>
            </a:r>
            <a:r>
              <a:rPr lang="ru-RU" dirty="0" err="1"/>
              <a:t>може</a:t>
            </a:r>
            <a:r>
              <a:rPr lang="ru-RU" dirty="0"/>
              <a:t> </a:t>
            </a:r>
            <a:r>
              <a:rPr lang="ru-RU" dirty="0" err="1"/>
              <a:t>прийняти</a:t>
            </a:r>
            <a:r>
              <a:rPr lang="ru-RU" dirty="0"/>
              <a:t> як </a:t>
            </a:r>
            <a:r>
              <a:rPr lang="ru-RU" dirty="0" err="1"/>
              <a:t>доказ</a:t>
            </a:r>
            <a:r>
              <a:rPr lang="ru-RU" dirty="0"/>
              <a:t> </a:t>
            </a:r>
            <a:r>
              <a:rPr lang="ru-RU" dirty="0" err="1"/>
              <a:t>показання</a:t>
            </a:r>
            <a:r>
              <a:rPr lang="ru-RU" dirty="0"/>
              <a:t> </a:t>
            </a:r>
            <a:r>
              <a:rPr lang="ru-RU" dirty="0" err="1"/>
              <a:t>осіб</a:t>
            </a:r>
            <a:r>
              <a:rPr lang="ru-RU" dirty="0"/>
              <a:t>, </a:t>
            </a:r>
            <a:r>
              <a:rPr lang="ru-RU" dirty="0" err="1"/>
              <a:t>які</a:t>
            </a:r>
            <a:r>
              <a:rPr lang="ru-RU" dirty="0"/>
              <a:t> не </a:t>
            </a:r>
            <a:r>
              <a:rPr lang="ru-RU" dirty="0" err="1"/>
              <a:t>дають</a:t>
            </a:r>
            <a:r>
              <a:rPr lang="ru-RU" dirty="0"/>
              <a:t> </a:t>
            </a:r>
            <a:r>
              <a:rPr lang="ru-RU" dirty="0" err="1"/>
              <a:t>їх</a:t>
            </a:r>
            <a:r>
              <a:rPr lang="ru-RU" dirty="0"/>
              <a:t> </a:t>
            </a:r>
            <a:r>
              <a:rPr lang="ru-RU" dirty="0" err="1"/>
              <a:t>безпосередньо</a:t>
            </a:r>
            <a:r>
              <a:rPr lang="ru-RU" dirty="0"/>
              <a:t> в судовому </a:t>
            </a:r>
            <a:r>
              <a:rPr lang="ru-RU" dirty="0" err="1"/>
              <a:t>засіданні</a:t>
            </a:r>
            <a:r>
              <a:rPr lang="ru-RU" dirty="0"/>
              <a:t>, а </a:t>
            </a:r>
            <a:r>
              <a:rPr lang="ru-RU" dirty="0" err="1"/>
              <a:t>згідно</a:t>
            </a:r>
            <a:r>
              <a:rPr lang="ru-RU" dirty="0"/>
              <a:t> ч. 4 </a:t>
            </a:r>
            <a:r>
              <a:rPr lang="ru-RU" dirty="0">
                <a:hlinkClick r:id="rId3" tooltip="Кримінальний процесуальний кодекс України; нормативно-правовий акт № 4651-VI від 13.04.2012"/>
              </a:rPr>
              <a:t>ст. 95 КПК </a:t>
            </a:r>
            <a:r>
              <a:rPr lang="ru-RU" dirty="0" err="1">
                <a:hlinkClick r:id="rId3" tooltip="Кримінальний процесуальний кодекс України; нормативно-правовий акт № 4651-VI від 13.04.2012"/>
              </a:rPr>
              <a:t>України</a:t>
            </a:r>
            <a:r>
              <a:rPr lang="ru-RU" dirty="0"/>
              <a:t> суд </a:t>
            </a:r>
            <a:r>
              <a:rPr lang="ru-RU" dirty="0" err="1"/>
              <a:t>може</a:t>
            </a:r>
            <a:r>
              <a:rPr lang="ru-RU" dirty="0"/>
              <a:t> </a:t>
            </a:r>
            <a:r>
              <a:rPr lang="ru-RU" dirty="0" err="1"/>
              <a:t>обґрунтовувати</a:t>
            </a:r>
            <a:r>
              <a:rPr lang="ru-RU" dirty="0"/>
              <a:t> </a:t>
            </a:r>
            <a:r>
              <a:rPr lang="ru-RU" dirty="0" err="1"/>
              <a:t>свої</a:t>
            </a:r>
            <a:r>
              <a:rPr lang="ru-RU" dirty="0"/>
              <a:t> </a:t>
            </a:r>
            <a:r>
              <a:rPr lang="ru-RU" dirty="0" err="1"/>
              <a:t>висновки</a:t>
            </a:r>
            <a:r>
              <a:rPr lang="ru-RU" dirty="0"/>
              <a:t> </a:t>
            </a:r>
            <a:r>
              <a:rPr lang="ru-RU" dirty="0" err="1"/>
              <a:t>лише</a:t>
            </a:r>
            <a:r>
              <a:rPr lang="ru-RU" dirty="0"/>
              <a:t> на </a:t>
            </a:r>
            <a:r>
              <a:rPr lang="ru-RU" dirty="0" err="1"/>
              <a:t>показаннях</a:t>
            </a:r>
            <a:r>
              <a:rPr lang="ru-RU" dirty="0"/>
              <a:t>, </a:t>
            </a:r>
            <a:r>
              <a:rPr lang="ru-RU" dirty="0" err="1"/>
              <a:t>які</a:t>
            </a:r>
            <a:r>
              <a:rPr lang="ru-RU" dirty="0"/>
              <a:t> </a:t>
            </a:r>
            <a:r>
              <a:rPr lang="ru-RU" dirty="0" err="1"/>
              <a:t>він</a:t>
            </a:r>
            <a:r>
              <a:rPr lang="ru-RU" dirty="0"/>
              <a:t> </a:t>
            </a:r>
            <a:r>
              <a:rPr lang="ru-RU" dirty="0" err="1"/>
              <a:t>безпосередньо</a:t>
            </a:r>
            <a:r>
              <a:rPr lang="ru-RU" dirty="0"/>
              <a:t> </a:t>
            </a:r>
            <a:r>
              <a:rPr lang="ru-RU" dirty="0" err="1"/>
              <a:t>сприймав</a:t>
            </a:r>
            <a:r>
              <a:rPr lang="ru-RU" dirty="0"/>
              <a:t> у судовому </a:t>
            </a:r>
            <a:r>
              <a:rPr lang="ru-RU" dirty="0" err="1"/>
              <a:t>засіданні</a:t>
            </a:r>
            <a:r>
              <a:rPr lang="ru-RU" dirty="0"/>
              <a:t> </a:t>
            </a:r>
            <a:r>
              <a:rPr lang="ru-RU" dirty="0" err="1"/>
              <a:t>або</a:t>
            </a:r>
            <a:r>
              <a:rPr lang="ru-RU" dirty="0"/>
              <a:t> </a:t>
            </a:r>
            <a:r>
              <a:rPr lang="ru-RU" dirty="0" err="1"/>
              <a:t>отриманих</a:t>
            </a:r>
            <a:r>
              <a:rPr lang="ru-RU" dirty="0"/>
              <a:t> у порядку, </a:t>
            </a:r>
            <a:r>
              <a:rPr lang="ru-RU" dirty="0" err="1"/>
              <a:t>передбаченому</a:t>
            </a:r>
            <a:r>
              <a:rPr lang="ru-RU" dirty="0"/>
              <a:t> </a:t>
            </a:r>
            <a:r>
              <a:rPr lang="ru-RU" dirty="0">
                <a:hlinkClick r:id="rId4" tooltip="Кримінальний процесуальний кодекс України; нормативно-правовий акт № 4651-VI від 13.04.2012"/>
              </a:rPr>
              <a:t>ст. 225 КПК </a:t>
            </a:r>
            <a:r>
              <a:rPr lang="ru-RU" dirty="0" err="1">
                <a:hlinkClick r:id="rId4" tooltip="Кримінальний процесуальний кодекс України; нормативно-правовий акт № 4651-VI від 13.04.2012"/>
              </a:rPr>
              <a:t>України</a:t>
            </a:r>
            <a:r>
              <a:rPr lang="ru-RU" dirty="0"/>
              <a:t>. Суд не </a:t>
            </a:r>
            <a:r>
              <a:rPr lang="ru-RU" dirty="0" err="1"/>
              <a:t>вправі</a:t>
            </a:r>
            <a:r>
              <a:rPr lang="ru-RU" dirty="0"/>
              <a:t> </a:t>
            </a:r>
            <a:r>
              <a:rPr lang="ru-RU" dirty="0" err="1"/>
              <a:t>обґрунтовувати</a:t>
            </a:r>
            <a:r>
              <a:rPr lang="ru-RU" dirty="0"/>
              <a:t> </a:t>
            </a:r>
            <a:r>
              <a:rPr lang="ru-RU" dirty="0" err="1"/>
              <a:t>судові</a:t>
            </a:r>
            <a:r>
              <a:rPr lang="ru-RU" dirty="0"/>
              <a:t> </a:t>
            </a:r>
            <a:r>
              <a:rPr lang="ru-RU" dirty="0" err="1"/>
              <a:t>рішення</a:t>
            </a:r>
            <a:r>
              <a:rPr lang="ru-RU" dirty="0"/>
              <a:t> </a:t>
            </a:r>
            <a:r>
              <a:rPr lang="ru-RU" dirty="0" err="1"/>
              <a:t>показаннями</a:t>
            </a:r>
            <a:r>
              <a:rPr lang="ru-RU" dirty="0"/>
              <a:t>, </a:t>
            </a:r>
            <a:r>
              <a:rPr lang="ru-RU" dirty="0" err="1"/>
              <a:t>наданими</a:t>
            </a:r>
            <a:r>
              <a:rPr lang="ru-RU" dirty="0"/>
              <a:t> </a:t>
            </a:r>
            <a:r>
              <a:rPr lang="ru-RU" dirty="0" err="1"/>
              <a:t>слідчому</a:t>
            </a:r>
            <a:r>
              <a:rPr lang="ru-RU" dirty="0"/>
              <a:t>, прокурору </a:t>
            </a:r>
            <a:r>
              <a:rPr lang="ru-RU" dirty="0" err="1"/>
              <a:t>або</a:t>
            </a:r>
            <a:r>
              <a:rPr lang="ru-RU" dirty="0"/>
              <a:t> </a:t>
            </a:r>
            <a:r>
              <a:rPr lang="ru-RU" dirty="0" err="1"/>
              <a:t>посилатися</a:t>
            </a:r>
            <a:r>
              <a:rPr lang="ru-RU" dirty="0"/>
              <a:t> на них.</a:t>
            </a:r>
          </a:p>
          <a:p>
            <a:pPr marL="0" indent="0">
              <a:buNone/>
            </a:pPr>
            <a:endParaRPr lang="en-US" dirty="0"/>
          </a:p>
        </p:txBody>
      </p:sp>
    </p:spTree>
    <p:extLst>
      <p:ext uri="{BB962C8B-B14F-4D97-AF65-F5344CB8AC3E}">
        <p14:creationId xmlns:p14="http://schemas.microsoft.com/office/powerpoint/2010/main" val="697125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496944" cy="6192688"/>
          </a:xfrm>
        </p:spPr>
        <p:txBody>
          <a:bodyPr>
            <a:normAutofit fontScale="77500" lnSpcReduction="20000"/>
          </a:bodyPr>
          <a:lstStyle/>
          <a:p>
            <a:pPr marL="0" indent="0" algn="just">
              <a:buNone/>
            </a:pPr>
            <a:r>
              <a:rPr lang="ru-RU" dirty="0" err="1"/>
              <a:t>Що</a:t>
            </a:r>
            <a:r>
              <a:rPr lang="ru-RU" dirty="0"/>
              <a:t> </a:t>
            </a:r>
            <a:r>
              <a:rPr lang="ru-RU" dirty="0" err="1"/>
              <a:t>стосується</a:t>
            </a:r>
            <a:r>
              <a:rPr lang="ru-RU" dirty="0"/>
              <a:t> </a:t>
            </a:r>
            <a:r>
              <a:rPr lang="ru-RU" dirty="0" err="1"/>
              <a:t>доводів</a:t>
            </a:r>
            <a:r>
              <a:rPr lang="ru-RU" dirty="0"/>
              <a:t> прокурора про </a:t>
            </a:r>
            <a:r>
              <a:rPr lang="ru-RU" dirty="0" err="1"/>
              <a:t>незаконну</a:t>
            </a:r>
            <a:r>
              <a:rPr lang="ru-RU" dirty="0"/>
              <a:t> </a:t>
            </a:r>
            <a:r>
              <a:rPr lang="ru-RU" dirty="0" err="1"/>
              <a:t>відмову</a:t>
            </a:r>
            <a:r>
              <a:rPr lang="ru-RU" dirty="0"/>
              <a:t> </a:t>
            </a:r>
            <a:r>
              <a:rPr lang="ru-RU" dirty="0" err="1"/>
              <a:t>апеляційного</a:t>
            </a:r>
            <a:r>
              <a:rPr lang="ru-RU" dirty="0"/>
              <a:t> суду в повторному </a:t>
            </a:r>
            <a:r>
              <a:rPr lang="ru-RU" dirty="0" err="1"/>
              <a:t>дослідженні</a:t>
            </a:r>
            <a:r>
              <a:rPr lang="ru-RU" dirty="0"/>
              <a:t> </a:t>
            </a:r>
            <a:r>
              <a:rPr lang="ru-RU" dirty="0" err="1"/>
              <a:t>доказів</a:t>
            </a:r>
            <a:r>
              <a:rPr lang="ru-RU" dirty="0"/>
              <a:t>, то вони не </a:t>
            </a:r>
            <a:r>
              <a:rPr lang="ru-RU" dirty="0" err="1"/>
              <a:t>ґрунтуються</a:t>
            </a:r>
            <a:r>
              <a:rPr lang="ru-RU" dirty="0"/>
              <a:t> на </a:t>
            </a:r>
            <a:r>
              <a:rPr lang="ru-RU" dirty="0" err="1"/>
              <a:t>вимогах</a:t>
            </a:r>
            <a:r>
              <a:rPr lang="ru-RU" dirty="0"/>
              <a:t> закону.</a:t>
            </a:r>
          </a:p>
          <a:p>
            <a:pPr marL="0" indent="0" algn="just">
              <a:buNone/>
            </a:pPr>
            <a:r>
              <a:rPr lang="ru-RU" dirty="0" err="1"/>
              <a:t>Згідно</a:t>
            </a:r>
            <a:r>
              <a:rPr lang="ru-RU" dirty="0"/>
              <a:t> з ч. 3 </a:t>
            </a:r>
            <a:r>
              <a:rPr lang="ru-RU" dirty="0">
                <a:hlinkClick r:id="rId2" tooltip="Кримінальний процесуальний кодекс України; нормативно-правовий акт № 4651-VI від 13.04.2012"/>
              </a:rPr>
              <a:t>ст. 404 КПК </a:t>
            </a:r>
            <a:r>
              <a:rPr lang="ru-RU" dirty="0" err="1">
                <a:hlinkClick r:id="rId2" tooltip="Кримінальний процесуальний кодекс України; нормативно-правовий акт № 4651-VI від 13.04.2012"/>
              </a:rPr>
              <a:t>України</a:t>
            </a:r>
            <a:r>
              <a:rPr lang="ru-RU" dirty="0"/>
              <a:t>, за </a:t>
            </a:r>
            <a:r>
              <a:rPr lang="ru-RU" dirty="0" err="1"/>
              <a:t>клопотанням</a:t>
            </a:r>
            <a:r>
              <a:rPr lang="ru-RU" dirty="0"/>
              <a:t> </a:t>
            </a:r>
            <a:r>
              <a:rPr lang="ru-RU" dirty="0" err="1"/>
              <a:t>учасників</a:t>
            </a:r>
            <a:r>
              <a:rPr lang="ru-RU" dirty="0"/>
              <a:t> судового </a:t>
            </a:r>
            <a:r>
              <a:rPr lang="ru-RU" dirty="0" err="1"/>
              <a:t>провадження</a:t>
            </a:r>
            <a:r>
              <a:rPr lang="ru-RU" dirty="0"/>
              <a:t> суд </a:t>
            </a:r>
            <a:r>
              <a:rPr lang="ru-RU" dirty="0" err="1"/>
              <a:t>апеляційної</a:t>
            </a:r>
            <a:r>
              <a:rPr lang="ru-RU" dirty="0"/>
              <a:t> </a:t>
            </a:r>
            <a:r>
              <a:rPr lang="ru-RU" dirty="0" err="1"/>
              <a:t>інстанції</a:t>
            </a:r>
            <a:r>
              <a:rPr lang="ru-RU" dirty="0"/>
              <a:t> </a:t>
            </a:r>
            <a:r>
              <a:rPr lang="ru-RU" dirty="0" err="1"/>
              <a:t>зобов'язаний</a:t>
            </a:r>
            <a:r>
              <a:rPr lang="ru-RU" dirty="0"/>
              <a:t> повторно </a:t>
            </a:r>
            <a:r>
              <a:rPr lang="ru-RU" dirty="0" err="1"/>
              <a:t>дослідити</a:t>
            </a:r>
            <a:r>
              <a:rPr lang="ru-RU" dirty="0"/>
              <a:t> </a:t>
            </a:r>
            <a:r>
              <a:rPr lang="ru-RU" dirty="0" err="1"/>
              <a:t>обставини</a:t>
            </a:r>
            <a:r>
              <a:rPr lang="ru-RU" dirty="0"/>
              <a:t>, </a:t>
            </a:r>
            <a:r>
              <a:rPr lang="ru-RU" dirty="0" err="1"/>
              <a:t>встановлені</a:t>
            </a:r>
            <a:r>
              <a:rPr lang="ru-RU" dirty="0"/>
              <a:t> </a:t>
            </a:r>
            <a:r>
              <a:rPr lang="ru-RU" dirty="0" err="1"/>
              <a:t>під</a:t>
            </a:r>
            <a:r>
              <a:rPr lang="ru-RU" dirty="0"/>
              <a:t> час </a:t>
            </a:r>
            <a:r>
              <a:rPr lang="ru-RU" dirty="0" err="1"/>
              <a:t>кримінального</a:t>
            </a:r>
            <a:r>
              <a:rPr lang="ru-RU" dirty="0"/>
              <a:t> </a:t>
            </a:r>
            <a:r>
              <a:rPr lang="ru-RU" dirty="0" err="1"/>
              <a:t>провадження</a:t>
            </a:r>
            <a:r>
              <a:rPr lang="ru-RU" dirty="0"/>
              <a:t>, за </a:t>
            </a:r>
            <a:r>
              <a:rPr lang="ru-RU" dirty="0" err="1"/>
              <a:t>умови</a:t>
            </a:r>
            <a:r>
              <a:rPr lang="ru-RU" dirty="0"/>
              <a:t>, </a:t>
            </a:r>
            <a:r>
              <a:rPr lang="ru-RU" dirty="0" err="1"/>
              <a:t>що</a:t>
            </a:r>
            <a:r>
              <a:rPr lang="ru-RU" dirty="0"/>
              <a:t> вони </a:t>
            </a:r>
            <a:r>
              <a:rPr lang="ru-RU" dirty="0" err="1"/>
              <a:t>досліджені</a:t>
            </a:r>
            <a:r>
              <a:rPr lang="ru-RU" dirty="0"/>
              <a:t> судом </a:t>
            </a:r>
            <a:r>
              <a:rPr lang="ru-RU" dirty="0" err="1"/>
              <a:t>першої</a:t>
            </a:r>
            <a:r>
              <a:rPr lang="ru-RU" dirty="0"/>
              <a:t> </a:t>
            </a:r>
            <a:r>
              <a:rPr lang="ru-RU" dirty="0" err="1"/>
              <a:t>інстанції</a:t>
            </a:r>
            <a:r>
              <a:rPr lang="ru-RU" dirty="0"/>
              <a:t> не </a:t>
            </a:r>
            <a:r>
              <a:rPr lang="ru-RU" dirty="0" err="1"/>
              <a:t>повністю</a:t>
            </a:r>
            <a:r>
              <a:rPr lang="ru-RU" dirty="0"/>
              <a:t> </a:t>
            </a:r>
            <a:r>
              <a:rPr lang="ru-RU" dirty="0" err="1"/>
              <a:t>або</a:t>
            </a:r>
            <a:r>
              <a:rPr lang="ru-RU" dirty="0"/>
              <a:t> з </a:t>
            </a:r>
            <a:r>
              <a:rPr lang="ru-RU" dirty="0" err="1"/>
              <a:t>порушенням</a:t>
            </a:r>
            <a:r>
              <a:rPr lang="ru-RU" dirty="0"/>
              <a:t>, та </a:t>
            </a:r>
            <a:r>
              <a:rPr lang="ru-RU" dirty="0" err="1"/>
              <a:t>може</a:t>
            </a:r>
            <a:r>
              <a:rPr lang="ru-RU" dirty="0"/>
              <a:t> </a:t>
            </a:r>
            <a:r>
              <a:rPr lang="ru-RU" dirty="0" err="1"/>
              <a:t>дослідити</a:t>
            </a:r>
            <a:r>
              <a:rPr lang="ru-RU" dirty="0"/>
              <a:t> </a:t>
            </a:r>
            <a:r>
              <a:rPr lang="ru-RU" dirty="0" err="1"/>
              <a:t>докази</a:t>
            </a:r>
            <a:r>
              <a:rPr lang="ru-RU" dirty="0"/>
              <a:t>, </a:t>
            </a:r>
            <a:r>
              <a:rPr lang="ru-RU" dirty="0" err="1"/>
              <a:t>які</a:t>
            </a:r>
            <a:r>
              <a:rPr lang="ru-RU" dirty="0"/>
              <a:t> не </a:t>
            </a:r>
            <a:r>
              <a:rPr lang="ru-RU" dirty="0" err="1"/>
              <a:t>досліджувалися</a:t>
            </a:r>
            <a:r>
              <a:rPr lang="ru-RU" dirty="0"/>
              <a:t> судом </a:t>
            </a:r>
            <a:r>
              <a:rPr lang="ru-RU" dirty="0" err="1"/>
              <a:t>першої</a:t>
            </a:r>
            <a:r>
              <a:rPr lang="ru-RU" dirty="0"/>
              <a:t> </a:t>
            </a:r>
            <a:r>
              <a:rPr lang="ru-RU" dirty="0" err="1"/>
              <a:t>інстанції</a:t>
            </a:r>
            <a:r>
              <a:rPr lang="ru-RU" dirty="0"/>
              <a:t>, </a:t>
            </a:r>
            <a:r>
              <a:rPr lang="ru-RU" dirty="0" err="1"/>
              <a:t>виключно</a:t>
            </a:r>
            <a:r>
              <a:rPr lang="ru-RU" dirty="0"/>
              <a:t> </a:t>
            </a:r>
            <a:r>
              <a:rPr lang="ru-RU" dirty="0" err="1"/>
              <a:t>якщо</a:t>
            </a:r>
            <a:r>
              <a:rPr lang="ru-RU" dirty="0"/>
              <a:t> про </a:t>
            </a:r>
            <a:r>
              <a:rPr lang="ru-RU" dirty="0" err="1"/>
              <a:t>дослідження</a:t>
            </a:r>
            <a:r>
              <a:rPr lang="ru-RU" dirty="0"/>
              <a:t> таких </a:t>
            </a:r>
            <a:r>
              <a:rPr lang="ru-RU" dirty="0" err="1"/>
              <a:t>доказів</a:t>
            </a:r>
            <a:r>
              <a:rPr lang="ru-RU" dirty="0"/>
              <a:t> </a:t>
            </a:r>
            <a:r>
              <a:rPr lang="ru-RU" dirty="0" err="1"/>
              <a:t>учасники</a:t>
            </a:r>
            <a:r>
              <a:rPr lang="ru-RU" dirty="0"/>
              <a:t> судового </a:t>
            </a:r>
            <a:r>
              <a:rPr lang="ru-RU" dirty="0" err="1"/>
              <a:t>провадження</a:t>
            </a:r>
            <a:r>
              <a:rPr lang="ru-RU" dirty="0"/>
              <a:t> заявляли </a:t>
            </a:r>
            <a:r>
              <a:rPr lang="ru-RU" dirty="0" err="1"/>
              <a:t>клопотання</a:t>
            </a:r>
            <a:r>
              <a:rPr lang="ru-RU" dirty="0"/>
              <a:t> </a:t>
            </a:r>
            <a:r>
              <a:rPr lang="ru-RU" dirty="0" err="1"/>
              <a:t>під</a:t>
            </a:r>
            <a:r>
              <a:rPr lang="ru-RU" dirty="0"/>
              <a:t> час </a:t>
            </a:r>
            <a:r>
              <a:rPr lang="ru-RU" dirty="0" err="1"/>
              <a:t>розгляду</a:t>
            </a:r>
            <a:r>
              <a:rPr lang="ru-RU" dirty="0"/>
              <a:t> в </a:t>
            </a:r>
            <a:r>
              <a:rPr lang="ru-RU" dirty="0" err="1"/>
              <a:t>суді</a:t>
            </a:r>
            <a:r>
              <a:rPr lang="ru-RU" dirty="0"/>
              <a:t> </a:t>
            </a:r>
            <a:r>
              <a:rPr lang="ru-RU" dirty="0" err="1"/>
              <a:t>першої</a:t>
            </a:r>
            <a:r>
              <a:rPr lang="ru-RU" dirty="0"/>
              <a:t> </a:t>
            </a:r>
            <a:r>
              <a:rPr lang="ru-RU" dirty="0" err="1"/>
              <a:t>інстанції</a:t>
            </a:r>
            <a:r>
              <a:rPr lang="ru-RU" dirty="0"/>
              <a:t> </a:t>
            </a:r>
            <a:r>
              <a:rPr lang="ru-RU" dirty="0" err="1"/>
              <a:t>або</a:t>
            </a:r>
            <a:r>
              <a:rPr lang="ru-RU" dirty="0"/>
              <a:t> </a:t>
            </a:r>
            <a:r>
              <a:rPr lang="ru-RU" dirty="0" err="1"/>
              <a:t>якщо</a:t>
            </a:r>
            <a:r>
              <a:rPr lang="ru-RU" dirty="0"/>
              <a:t> вони стали </a:t>
            </a:r>
            <a:r>
              <a:rPr lang="ru-RU" dirty="0" err="1"/>
              <a:t>відомі</a:t>
            </a:r>
            <a:r>
              <a:rPr lang="ru-RU" dirty="0"/>
              <a:t> </a:t>
            </a:r>
            <a:r>
              <a:rPr lang="ru-RU" dirty="0" err="1"/>
              <a:t>після</a:t>
            </a:r>
            <a:r>
              <a:rPr lang="ru-RU" dirty="0"/>
              <a:t> </a:t>
            </a:r>
            <a:r>
              <a:rPr lang="ru-RU" dirty="0" err="1"/>
              <a:t>ухвалення</a:t>
            </a:r>
            <a:r>
              <a:rPr lang="ru-RU" dirty="0"/>
              <a:t> судового </a:t>
            </a:r>
            <a:r>
              <a:rPr lang="ru-RU" dirty="0" err="1"/>
              <a:t>рішення</a:t>
            </a:r>
            <a:r>
              <a:rPr lang="ru-RU" dirty="0"/>
              <a:t>, </a:t>
            </a:r>
            <a:r>
              <a:rPr lang="ru-RU" dirty="0" err="1"/>
              <a:t>що</a:t>
            </a:r>
            <a:r>
              <a:rPr lang="ru-RU" dirty="0"/>
              <a:t> </a:t>
            </a:r>
            <a:r>
              <a:rPr lang="ru-RU" dirty="0" err="1"/>
              <a:t>оскаржується</a:t>
            </a:r>
            <a:r>
              <a:rPr lang="ru-RU" dirty="0"/>
              <a:t>.</a:t>
            </a:r>
          </a:p>
          <a:p>
            <a:pPr marL="0" indent="0" algn="just">
              <a:buNone/>
            </a:pPr>
            <a:r>
              <a:rPr lang="ru-RU" dirty="0"/>
              <a:t>З </a:t>
            </a:r>
            <a:r>
              <a:rPr lang="ru-RU" dirty="0" err="1"/>
              <a:t>матеріалів</a:t>
            </a:r>
            <a:r>
              <a:rPr lang="ru-RU" dirty="0"/>
              <a:t> </a:t>
            </a:r>
            <a:r>
              <a:rPr lang="ru-RU" dirty="0" err="1"/>
              <a:t>провадження</a:t>
            </a:r>
            <a:r>
              <a:rPr lang="ru-RU" dirty="0"/>
              <a:t> </a:t>
            </a:r>
            <a:r>
              <a:rPr lang="ru-RU" dirty="0" err="1"/>
              <a:t>убачається</a:t>
            </a:r>
            <a:r>
              <a:rPr lang="ru-RU" dirty="0"/>
              <a:t>, </a:t>
            </a:r>
            <a:r>
              <a:rPr lang="ru-RU" dirty="0" err="1"/>
              <a:t>що</a:t>
            </a:r>
            <a:r>
              <a:rPr lang="ru-RU" dirty="0"/>
              <a:t> </a:t>
            </a:r>
            <a:r>
              <a:rPr lang="ru-RU" dirty="0" err="1"/>
              <a:t>під</a:t>
            </a:r>
            <a:r>
              <a:rPr lang="ru-RU" dirty="0"/>
              <a:t> час </a:t>
            </a:r>
            <a:r>
              <a:rPr lang="ru-RU" dirty="0" err="1"/>
              <a:t>апеляційного</a:t>
            </a:r>
            <a:r>
              <a:rPr lang="ru-RU" dirty="0"/>
              <a:t> </a:t>
            </a:r>
            <a:r>
              <a:rPr lang="ru-RU" dirty="0" err="1"/>
              <a:t>розгляду</a:t>
            </a:r>
            <a:r>
              <a:rPr lang="ru-RU" dirty="0"/>
              <a:t> прокурор </a:t>
            </a:r>
            <a:r>
              <a:rPr lang="ru-RU" dirty="0" err="1"/>
              <a:t>зазначив</a:t>
            </a:r>
            <a:r>
              <a:rPr lang="ru-RU" dirty="0"/>
              <a:t>, </a:t>
            </a:r>
            <a:r>
              <a:rPr lang="ru-RU" dirty="0" err="1"/>
              <a:t>що</a:t>
            </a:r>
            <a:r>
              <a:rPr lang="ru-RU" dirty="0"/>
              <a:t> </a:t>
            </a:r>
            <a:r>
              <a:rPr lang="ru-RU" dirty="0" err="1"/>
              <a:t>всі</a:t>
            </a:r>
            <a:r>
              <a:rPr lang="ru-RU" dirty="0"/>
              <a:t> </a:t>
            </a:r>
            <a:r>
              <a:rPr lang="ru-RU" dirty="0" err="1"/>
              <a:t>докази</a:t>
            </a:r>
            <a:r>
              <a:rPr lang="ru-RU" dirty="0"/>
              <a:t>, </a:t>
            </a:r>
            <a:r>
              <a:rPr lang="ru-RU" dirty="0" err="1"/>
              <a:t>щодо</a:t>
            </a:r>
            <a:r>
              <a:rPr lang="ru-RU" dirty="0"/>
              <a:t> </a:t>
            </a:r>
            <a:r>
              <a:rPr lang="ru-RU" dirty="0" err="1"/>
              <a:t>яких</a:t>
            </a:r>
            <a:r>
              <a:rPr lang="ru-RU" dirty="0"/>
              <a:t> ставиться </a:t>
            </a:r>
            <a:r>
              <a:rPr lang="ru-RU" dirty="0" err="1"/>
              <a:t>питання</a:t>
            </a:r>
            <a:r>
              <a:rPr lang="ru-RU" dirty="0"/>
              <a:t> про </a:t>
            </a:r>
            <a:r>
              <a:rPr lang="ru-RU" dirty="0" err="1"/>
              <a:t>їх</a:t>
            </a:r>
            <a:r>
              <a:rPr lang="ru-RU" dirty="0"/>
              <a:t> </a:t>
            </a:r>
            <a:r>
              <a:rPr lang="ru-RU" dirty="0" err="1"/>
              <a:t>повторне</a:t>
            </a:r>
            <a:r>
              <a:rPr lang="ru-RU" dirty="0"/>
              <a:t> </a:t>
            </a:r>
            <a:r>
              <a:rPr lang="ru-RU" dirty="0" err="1"/>
              <a:t>дослідження</a:t>
            </a:r>
            <a:r>
              <a:rPr lang="ru-RU" dirty="0"/>
              <a:t>, </a:t>
            </a:r>
            <a:r>
              <a:rPr lang="ru-RU" dirty="0" err="1"/>
              <a:t>були</a:t>
            </a:r>
            <a:r>
              <a:rPr lang="ru-RU" dirty="0"/>
              <a:t> </a:t>
            </a:r>
            <a:r>
              <a:rPr lang="ru-RU" dirty="0" err="1"/>
              <a:t>досліджені</a:t>
            </a:r>
            <a:r>
              <a:rPr lang="ru-RU" dirty="0"/>
              <a:t> судом </a:t>
            </a:r>
            <a:r>
              <a:rPr lang="ru-RU" dirty="0" err="1"/>
              <a:t>першої</a:t>
            </a:r>
            <a:r>
              <a:rPr lang="ru-RU" dirty="0"/>
              <a:t> </a:t>
            </a:r>
            <a:r>
              <a:rPr lang="ru-RU" dirty="0" err="1"/>
              <a:t>інстанції</a:t>
            </a:r>
            <a:r>
              <a:rPr lang="ru-RU" dirty="0"/>
              <a:t> </a:t>
            </a:r>
            <a:r>
              <a:rPr lang="ru-RU" dirty="0" err="1"/>
              <a:t>повністю</a:t>
            </a:r>
            <a:r>
              <a:rPr lang="ru-RU" dirty="0"/>
              <a:t> і без </a:t>
            </a:r>
            <a:r>
              <a:rPr lang="ru-RU" dirty="0" err="1"/>
              <a:t>порушень</a:t>
            </a:r>
            <a:r>
              <a:rPr lang="ru-RU" dirty="0"/>
              <a:t>. </a:t>
            </a:r>
            <a:r>
              <a:rPr lang="ru-RU" dirty="0" err="1"/>
              <a:t>Всі</a:t>
            </a:r>
            <a:r>
              <a:rPr lang="ru-RU" dirty="0"/>
              <a:t> </a:t>
            </a:r>
            <a:r>
              <a:rPr lang="ru-RU" dirty="0" err="1"/>
              <a:t>докази</a:t>
            </a:r>
            <a:r>
              <a:rPr lang="ru-RU" dirty="0"/>
              <a:t>, за </a:t>
            </a:r>
            <a:r>
              <a:rPr lang="ru-RU" dirty="0" err="1"/>
              <a:t>виключенням</a:t>
            </a:r>
            <a:r>
              <a:rPr lang="ru-RU" dirty="0"/>
              <a:t> протоколу </a:t>
            </a:r>
            <a:r>
              <a:rPr lang="ru-RU" dirty="0" err="1"/>
              <a:t>допиту</a:t>
            </a:r>
            <a:r>
              <a:rPr lang="ru-RU" dirty="0"/>
              <a:t> ОСОБА_16, </a:t>
            </a:r>
            <a:r>
              <a:rPr lang="ru-RU" dirty="0" err="1"/>
              <a:t>який</a:t>
            </a:r>
            <a:r>
              <a:rPr lang="ru-RU" dirty="0"/>
              <a:t> </a:t>
            </a:r>
            <a:r>
              <a:rPr lang="ru-RU" dirty="0" err="1"/>
              <a:t>був</a:t>
            </a:r>
            <a:r>
              <a:rPr lang="ru-RU" dirty="0"/>
              <a:t> </a:t>
            </a:r>
            <a:r>
              <a:rPr lang="ru-RU" dirty="0" err="1"/>
              <a:t>досліджений</a:t>
            </a:r>
            <a:r>
              <a:rPr lang="ru-RU" dirty="0"/>
              <a:t> на </a:t>
            </a:r>
            <a:r>
              <a:rPr lang="ru-RU" dirty="0" err="1"/>
              <a:t>вимогу</a:t>
            </a:r>
            <a:r>
              <a:rPr lang="ru-RU" dirty="0"/>
              <a:t> прокурора </a:t>
            </a:r>
            <a:r>
              <a:rPr lang="ru-RU" dirty="0" err="1"/>
              <a:t>під</a:t>
            </a:r>
            <a:r>
              <a:rPr lang="ru-RU" dirty="0"/>
              <a:t> час </a:t>
            </a:r>
            <a:r>
              <a:rPr lang="ru-RU" dirty="0" err="1"/>
              <a:t>апеляційного</a:t>
            </a:r>
            <a:r>
              <a:rPr lang="ru-RU" dirty="0"/>
              <a:t> </a:t>
            </a:r>
            <a:r>
              <a:rPr lang="ru-RU" dirty="0" err="1"/>
              <a:t>розгляду</a:t>
            </a:r>
            <a:r>
              <a:rPr lang="ru-RU" dirty="0"/>
              <a:t>, </a:t>
            </a:r>
            <a:r>
              <a:rPr lang="ru-RU" dirty="0" err="1"/>
              <a:t>досліджено</a:t>
            </a:r>
            <a:r>
              <a:rPr lang="ru-RU" dirty="0"/>
              <a:t> судом </a:t>
            </a:r>
            <a:r>
              <a:rPr lang="ru-RU" dirty="0" err="1"/>
              <a:t>першої</a:t>
            </a:r>
            <a:r>
              <a:rPr lang="ru-RU" dirty="0"/>
              <a:t> </a:t>
            </a:r>
            <a:r>
              <a:rPr lang="ru-RU" dirty="0" err="1"/>
              <a:t>інстанції</a:t>
            </a:r>
            <a:r>
              <a:rPr lang="ru-RU" dirty="0"/>
              <a:t> і </a:t>
            </a:r>
            <a:r>
              <a:rPr lang="ru-RU" dirty="0" err="1"/>
              <a:t>їм</a:t>
            </a:r>
            <a:r>
              <a:rPr lang="ru-RU" dirty="0"/>
              <a:t> дана </a:t>
            </a:r>
            <a:r>
              <a:rPr lang="ru-RU" dirty="0" err="1"/>
              <a:t>певна</a:t>
            </a:r>
            <a:r>
              <a:rPr lang="ru-RU" dirty="0"/>
              <a:t> </a:t>
            </a:r>
            <a:r>
              <a:rPr lang="ru-RU" dirty="0" err="1"/>
              <a:t>оцінка</a:t>
            </a:r>
            <a:r>
              <a:rPr lang="ru-RU" dirty="0"/>
              <a:t>, з </a:t>
            </a:r>
            <a:r>
              <a:rPr lang="ru-RU" dirty="0" err="1"/>
              <a:t>якою</a:t>
            </a:r>
            <a:r>
              <a:rPr lang="ru-RU" dirty="0"/>
              <a:t> не </a:t>
            </a:r>
            <a:r>
              <a:rPr lang="ru-RU" dirty="0" err="1"/>
              <a:t>погоджується</a:t>
            </a:r>
            <a:r>
              <a:rPr lang="ru-RU" dirty="0"/>
              <a:t> сторона </a:t>
            </a:r>
            <a:r>
              <a:rPr lang="ru-RU" dirty="0" err="1"/>
              <a:t>обвинувачення</a:t>
            </a:r>
            <a:r>
              <a:rPr lang="ru-RU" dirty="0"/>
              <a:t>.</a:t>
            </a:r>
          </a:p>
          <a:p>
            <a:pPr marL="0" indent="0" algn="just">
              <a:buNone/>
            </a:pPr>
            <a:r>
              <a:rPr lang="ru-RU" dirty="0" err="1"/>
              <a:t>Враховуючи</a:t>
            </a:r>
            <a:r>
              <a:rPr lang="ru-RU" dirty="0"/>
              <a:t> </a:t>
            </a:r>
            <a:r>
              <a:rPr lang="ru-RU" dirty="0" err="1"/>
              <a:t>викладене</a:t>
            </a:r>
            <a:r>
              <a:rPr lang="ru-RU" dirty="0"/>
              <a:t>, </a:t>
            </a:r>
            <a:r>
              <a:rPr lang="ru-RU" dirty="0" err="1"/>
              <a:t>оскільки</a:t>
            </a:r>
            <a:r>
              <a:rPr lang="ru-RU" dirty="0"/>
              <a:t> прокурором не </a:t>
            </a:r>
            <a:r>
              <a:rPr lang="ru-RU" dirty="0" err="1"/>
              <a:t>було</a:t>
            </a:r>
            <a:r>
              <a:rPr lang="ru-RU" dirty="0"/>
              <a:t> </a:t>
            </a:r>
            <a:r>
              <a:rPr lang="ru-RU" dirty="0" err="1"/>
              <a:t>зазначено</a:t>
            </a:r>
            <a:r>
              <a:rPr lang="ru-RU" dirty="0"/>
              <a:t> </a:t>
            </a:r>
            <a:r>
              <a:rPr lang="ru-RU" dirty="0" err="1"/>
              <a:t>підстав</a:t>
            </a:r>
            <a:r>
              <a:rPr lang="ru-RU" dirty="0"/>
              <a:t>, </a:t>
            </a:r>
            <a:r>
              <a:rPr lang="ru-RU" dirty="0" err="1"/>
              <a:t>передбачених</a:t>
            </a:r>
            <a:r>
              <a:rPr lang="ru-RU" dirty="0"/>
              <a:t> ч. 3 </a:t>
            </a:r>
            <a:r>
              <a:rPr lang="ru-RU" dirty="0">
                <a:hlinkClick r:id="rId2" tooltip="Кримінальний процесуальний кодекс України; нормативно-правовий акт № 4651-VI від 13.04.2012"/>
              </a:rPr>
              <a:t>ст. 404 КПК </a:t>
            </a:r>
            <a:r>
              <a:rPr lang="ru-RU" dirty="0" err="1">
                <a:hlinkClick r:id="rId2" tooltip="Кримінальний процесуальний кодекс України; нормативно-правовий акт № 4651-VI від 13.04.2012"/>
              </a:rPr>
              <a:t>України</a:t>
            </a:r>
            <a:r>
              <a:rPr lang="ru-RU" dirty="0"/>
              <a:t>  для повторного </a:t>
            </a:r>
            <a:r>
              <a:rPr lang="ru-RU" dirty="0" err="1"/>
              <a:t>дослідження</a:t>
            </a:r>
            <a:r>
              <a:rPr lang="ru-RU" dirty="0"/>
              <a:t> </a:t>
            </a:r>
            <a:r>
              <a:rPr lang="ru-RU" dirty="0" err="1"/>
              <a:t>доказів</a:t>
            </a:r>
            <a:r>
              <a:rPr lang="ru-RU" dirty="0"/>
              <a:t>, </a:t>
            </a:r>
            <a:r>
              <a:rPr lang="ru-RU" dirty="0" err="1"/>
              <a:t>апеляційний</a:t>
            </a:r>
            <a:r>
              <a:rPr lang="ru-RU" dirty="0"/>
              <a:t> суд </a:t>
            </a:r>
            <a:r>
              <a:rPr lang="ru-RU" dirty="0" err="1"/>
              <a:t>обґрунтовано</a:t>
            </a:r>
            <a:r>
              <a:rPr lang="ru-RU" dirty="0"/>
              <a:t> </a:t>
            </a:r>
            <a:r>
              <a:rPr lang="ru-RU" dirty="0" err="1"/>
              <a:t>відмовив</a:t>
            </a:r>
            <a:r>
              <a:rPr lang="ru-RU" dirty="0"/>
              <a:t> в </a:t>
            </a:r>
            <a:r>
              <a:rPr lang="ru-RU" dirty="0" err="1"/>
              <a:t>задоволенні</a:t>
            </a:r>
            <a:r>
              <a:rPr lang="ru-RU" dirty="0"/>
              <a:t> </a:t>
            </a:r>
            <a:r>
              <a:rPr lang="ru-RU" dirty="0" err="1"/>
              <a:t>клопотання</a:t>
            </a:r>
            <a:r>
              <a:rPr lang="ru-RU" dirty="0"/>
              <a:t>.</a:t>
            </a:r>
          </a:p>
          <a:p>
            <a:pPr marL="0" indent="0">
              <a:buNone/>
            </a:pPr>
            <a:endParaRPr lang="en-US" dirty="0"/>
          </a:p>
        </p:txBody>
      </p:sp>
    </p:spTree>
    <p:extLst>
      <p:ext uri="{BB962C8B-B14F-4D97-AF65-F5344CB8AC3E}">
        <p14:creationId xmlns:p14="http://schemas.microsoft.com/office/powerpoint/2010/main" val="2482199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568952" cy="6264696"/>
          </a:xfrm>
        </p:spPr>
        <p:txBody>
          <a:bodyPr>
            <a:normAutofit fontScale="70000" lnSpcReduction="20000"/>
          </a:bodyPr>
          <a:lstStyle/>
          <a:p>
            <a:pPr marL="0" indent="0" algn="ctr">
              <a:buNone/>
            </a:pPr>
            <a:r>
              <a:rPr lang="uk-UA" b="1" dirty="0"/>
              <a:t>Постанова ККС ВС від </a:t>
            </a:r>
            <a:r>
              <a:rPr lang="ru-RU" b="1" dirty="0"/>
              <a:t>05 </a:t>
            </a:r>
            <a:r>
              <a:rPr lang="ru-RU" b="1" dirty="0" err="1"/>
              <a:t>грудня</a:t>
            </a:r>
            <a:r>
              <a:rPr lang="ru-RU" b="1" dirty="0"/>
              <a:t> </a:t>
            </a:r>
            <a:r>
              <a:rPr lang="ru-RU" b="1" dirty="0"/>
              <a:t>2018 року</a:t>
            </a:r>
            <a:r>
              <a:rPr lang="ru-RU" b="1" dirty="0"/>
              <a:t>, справа №</a:t>
            </a:r>
            <a:r>
              <a:rPr lang="uk-UA" b="1" dirty="0"/>
              <a:t> </a:t>
            </a:r>
            <a:r>
              <a:rPr lang="ru-RU" b="1" dirty="0"/>
              <a:t>442/5716/16-к</a:t>
            </a:r>
          </a:p>
          <a:p>
            <a:pPr marL="0" indent="0" algn="just">
              <a:buNone/>
            </a:pPr>
            <a:r>
              <a:rPr lang="ru-RU" sz="2700" dirty="0" err="1"/>
              <a:t>Відповідно</a:t>
            </a:r>
            <a:r>
              <a:rPr lang="ru-RU" sz="2700" dirty="0"/>
              <a:t> до </a:t>
            </a:r>
            <a:r>
              <a:rPr lang="ru-RU" sz="2700" dirty="0">
                <a:hlinkClick r:id="rId2" tooltip="Кримінальний процесуальний кодекс України; нормативно-правовий акт № 4651-VI від 13.04.2012"/>
              </a:rPr>
              <a:t>ст. 23 КПК </a:t>
            </a:r>
            <a:r>
              <a:rPr lang="ru-RU" sz="2700" dirty="0" err="1">
                <a:hlinkClick r:id="rId2" tooltip="Кримінальний процесуальний кодекс України; нормативно-правовий акт № 4651-VI від 13.04.2012"/>
              </a:rPr>
              <a:t>України</a:t>
            </a:r>
            <a:r>
              <a:rPr lang="ru-RU" sz="2700" dirty="0"/>
              <a:t> суд </a:t>
            </a:r>
            <a:r>
              <a:rPr lang="ru-RU" sz="2700" dirty="0" err="1"/>
              <a:t>досліджує</a:t>
            </a:r>
            <a:r>
              <a:rPr lang="ru-RU" sz="2700" dirty="0"/>
              <a:t> </a:t>
            </a:r>
            <a:r>
              <a:rPr lang="ru-RU" sz="2700" dirty="0" err="1"/>
              <a:t>докази</a:t>
            </a:r>
            <a:r>
              <a:rPr lang="ru-RU" sz="2700" dirty="0"/>
              <a:t> </a:t>
            </a:r>
            <a:r>
              <a:rPr lang="ru-RU" sz="2700" dirty="0" err="1"/>
              <a:t>безпосередньо</a:t>
            </a:r>
            <a:r>
              <a:rPr lang="ru-RU" sz="2700" dirty="0"/>
              <a:t>. </a:t>
            </a:r>
            <a:r>
              <a:rPr lang="ru-RU" sz="2700" dirty="0" err="1"/>
              <a:t>Показання</a:t>
            </a:r>
            <a:r>
              <a:rPr lang="ru-RU" sz="2700" dirty="0"/>
              <a:t> </a:t>
            </a:r>
            <a:r>
              <a:rPr lang="ru-RU" sz="2700" dirty="0" err="1"/>
              <a:t>учасників</a:t>
            </a:r>
            <a:r>
              <a:rPr lang="ru-RU" sz="2700" dirty="0"/>
              <a:t> </a:t>
            </a:r>
            <a:r>
              <a:rPr lang="ru-RU" sz="2700" dirty="0" err="1"/>
              <a:t>кримінального</a:t>
            </a:r>
            <a:r>
              <a:rPr lang="ru-RU" sz="2700" dirty="0"/>
              <a:t> </a:t>
            </a:r>
            <a:r>
              <a:rPr lang="ru-RU" sz="2700" dirty="0" err="1"/>
              <a:t>провадження</a:t>
            </a:r>
            <a:r>
              <a:rPr lang="ru-RU" sz="2700" dirty="0"/>
              <a:t> суд </a:t>
            </a:r>
            <a:r>
              <a:rPr lang="ru-RU" sz="2700" dirty="0" err="1"/>
              <a:t>отримує</a:t>
            </a:r>
            <a:r>
              <a:rPr lang="ru-RU" sz="2700" dirty="0"/>
              <a:t> </a:t>
            </a:r>
            <a:r>
              <a:rPr lang="ru-RU" sz="2700" dirty="0" err="1"/>
              <a:t>усно</a:t>
            </a:r>
            <a:r>
              <a:rPr lang="ru-RU" sz="2700" dirty="0"/>
              <a:t>. Не </a:t>
            </a:r>
            <a:r>
              <a:rPr lang="ru-RU" sz="2700" dirty="0" err="1"/>
              <a:t>можуть</a:t>
            </a:r>
            <a:r>
              <a:rPr lang="ru-RU" sz="2700" dirty="0"/>
              <a:t> бути </a:t>
            </a:r>
            <a:r>
              <a:rPr lang="ru-RU" sz="2700" dirty="0" err="1"/>
              <a:t>визнані</a:t>
            </a:r>
            <a:r>
              <a:rPr lang="ru-RU" sz="2700" dirty="0"/>
              <a:t> </a:t>
            </a:r>
            <a:r>
              <a:rPr lang="ru-RU" sz="2700" dirty="0" err="1"/>
              <a:t>доказами</a:t>
            </a:r>
            <a:r>
              <a:rPr lang="ru-RU" sz="2700" dirty="0"/>
              <a:t> </a:t>
            </a:r>
            <a:r>
              <a:rPr lang="ru-RU" sz="2700" dirty="0" err="1"/>
              <a:t>відомості</a:t>
            </a:r>
            <a:r>
              <a:rPr lang="ru-RU" sz="2700" dirty="0"/>
              <a:t>, </a:t>
            </a:r>
            <a:r>
              <a:rPr lang="ru-RU" sz="2700" dirty="0" err="1"/>
              <a:t>що</a:t>
            </a:r>
            <a:r>
              <a:rPr lang="ru-RU" sz="2700" dirty="0"/>
              <a:t> </a:t>
            </a:r>
            <a:r>
              <a:rPr lang="ru-RU" sz="2700" dirty="0" err="1"/>
              <a:t>містяться</a:t>
            </a:r>
            <a:r>
              <a:rPr lang="ru-RU" sz="2700" dirty="0"/>
              <a:t> в </a:t>
            </a:r>
            <a:r>
              <a:rPr lang="ru-RU" sz="2700" dirty="0" err="1"/>
              <a:t>показаннях</a:t>
            </a:r>
            <a:r>
              <a:rPr lang="ru-RU" sz="2700" dirty="0"/>
              <a:t>, речах і документах, </a:t>
            </a:r>
            <a:r>
              <a:rPr lang="ru-RU" sz="2700" dirty="0" err="1"/>
              <a:t>які</a:t>
            </a:r>
            <a:r>
              <a:rPr lang="ru-RU" sz="2700" dirty="0"/>
              <a:t> не </a:t>
            </a:r>
            <a:r>
              <a:rPr lang="ru-RU" sz="2700" dirty="0" err="1"/>
              <a:t>були</a:t>
            </a:r>
            <a:r>
              <a:rPr lang="ru-RU" sz="2700" dirty="0"/>
              <a:t> предметом </a:t>
            </a:r>
            <a:r>
              <a:rPr lang="ru-RU" sz="2700" dirty="0" err="1"/>
              <a:t>безпосереднього</a:t>
            </a:r>
            <a:r>
              <a:rPr lang="ru-RU" sz="2700" dirty="0"/>
              <a:t> </a:t>
            </a:r>
            <a:r>
              <a:rPr lang="ru-RU" sz="2700" dirty="0" err="1"/>
              <a:t>дослідження</a:t>
            </a:r>
            <a:r>
              <a:rPr lang="ru-RU" sz="2700" dirty="0"/>
              <a:t> суду, </a:t>
            </a:r>
            <a:r>
              <a:rPr lang="ru-RU" sz="2700" dirty="0" err="1"/>
              <a:t>крім</a:t>
            </a:r>
            <a:r>
              <a:rPr lang="ru-RU" sz="2700" dirty="0"/>
              <a:t> </a:t>
            </a:r>
            <a:r>
              <a:rPr lang="ru-RU" sz="2700" dirty="0" err="1"/>
              <a:t>випадків</a:t>
            </a:r>
            <a:r>
              <a:rPr lang="ru-RU" sz="2700" dirty="0"/>
              <a:t>, </a:t>
            </a:r>
            <a:r>
              <a:rPr lang="ru-RU" sz="2700" dirty="0" err="1"/>
              <a:t>передбачених</a:t>
            </a:r>
            <a:r>
              <a:rPr lang="ru-RU" sz="2700" dirty="0"/>
              <a:t> </a:t>
            </a:r>
            <a:r>
              <a:rPr lang="ru-RU" sz="2700" dirty="0" err="1"/>
              <a:t>цим</a:t>
            </a:r>
            <a:r>
              <a:rPr lang="ru-RU" sz="2700" dirty="0"/>
              <a:t> Кодексом. Суд </a:t>
            </a:r>
            <a:r>
              <a:rPr lang="ru-RU" sz="2700" dirty="0" err="1"/>
              <a:t>може</a:t>
            </a:r>
            <a:r>
              <a:rPr lang="ru-RU" sz="2700" dirty="0"/>
              <a:t> </a:t>
            </a:r>
            <a:r>
              <a:rPr lang="ru-RU" sz="2700" dirty="0" err="1"/>
              <a:t>прийняти</a:t>
            </a:r>
            <a:r>
              <a:rPr lang="ru-RU" sz="2700" dirty="0"/>
              <a:t> як </a:t>
            </a:r>
            <a:r>
              <a:rPr lang="ru-RU" sz="2700" dirty="0" err="1"/>
              <a:t>доказ</a:t>
            </a:r>
            <a:r>
              <a:rPr lang="ru-RU" sz="2700" dirty="0"/>
              <a:t> </a:t>
            </a:r>
            <a:r>
              <a:rPr lang="ru-RU" sz="2700" dirty="0" err="1"/>
              <a:t>показання</a:t>
            </a:r>
            <a:r>
              <a:rPr lang="ru-RU" sz="2700" dirty="0"/>
              <a:t> </a:t>
            </a:r>
            <a:r>
              <a:rPr lang="ru-RU" sz="2700" dirty="0" err="1"/>
              <a:t>осіб</a:t>
            </a:r>
            <a:r>
              <a:rPr lang="ru-RU" sz="2700" dirty="0"/>
              <a:t>, </a:t>
            </a:r>
            <a:r>
              <a:rPr lang="ru-RU" sz="2700" dirty="0" err="1"/>
              <a:t>які</a:t>
            </a:r>
            <a:r>
              <a:rPr lang="ru-RU" sz="2700" dirty="0"/>
              <a:t> не </a:t>
            </a:r>
            <a:r>
              <a:rPr lang="ru-RU" sz="2700" dirty="0" err="1"/>
              <a:t>дають</a:t>
            </a:r>
            <a:r>
              <a:rPr lang="ru-RU" sz="2700" dirty="0"/>
              <a:t> </a:t>
            </a:r>
            <a:r>
              <a:rPr lang="ru-RU" sz="2700" dirty="0" err="1"/>
              <a:t>їх</a:t>
            </a:r>
            <a:r>
              <a:rPr lang="ru-RU" sz="2700" dirty="0"/>
              <a:t> </a:t>
            </a:r>
            <a:r>
              <a:rPr lang="ru-RU" sz="2700" dirty="0" err="1"/>
              <a:t>безпосередньо</a:t>
            </a:r>
            <a:r>
              <a:rPr lang="ru-RU" sz="2700" dirty="0"/>
              <a:t> в судовому </a:t>
            </a:r>
            <a:r>
              <a:rPr lang="ru-RU" sz="2700" dirty="0" err="1"/>
              <a:t>засіданні</a:t>
            </a:r>
            <a:r>
              <a:rPr lang="ru-RU" sz="2700" dirty="0"/>
              <a:t>, </a:t>
            </a:r>
            <a:r>
              <a:rPr lang="ru-RU" sz="2700" dirty="0" err="1"/>
              <a:t>лише</a:t>
            </a:r>
            <a:r>
              <a:rPr lang="ru-RU" sz="2700" dirty="0"/>
              <a:t> у </a:t>
            </a:r>
            <a:r>
              <a:rPr lang="ru-RU" sz="2700" dirty="0" err="1"/>
              <a:t>випадках</a:t>
            </a:r>
            <a:r>
              <a:rPr lang="ru-RU" sz="2700" dirty="0"/>
              <a:t>, </a:t>
            </a:r>
            <a:r>
              <a:rPr lang="ru-RU" sz="2700" dirty="0" err="1"/>
              <a:t>передбачених</a:t>
            </a:r>
            <a:r>
              <a:rPr lang="ru-RU" sz="2700" dirty="0"/>
              <a:t> </a:t>
            </a:r>
            <a:r>
              <a:rPr lang="ru-RU" sz="2700" dirty="0" err="1"/>
              <a:t>цим</a:t>
            </a:r>
            <a:r>
              <a:rPr lang="ru-RU" sz="2700" dirty="0"/>
              <a:t> Кодексом.</a:t>
            </a:r>
          </a:p>
          <a:p>
            <a:pPr marL="0" indent="0" algn="just">
              <a:buNone/>
            </a:pPr>
            <a:r>
              <a:rPr lang="ru-RU" sz="2700" dirty="0"/>
              <a:t>Як </a:t>
            </a:r>
            <a:r>
              <a:rPr lang="ru-RU" sz="2700" dirty="0" err="1"/>
              <a:t>встановлено</a:t>
            </a:r>
            <a:r>
              <a:rPr lang="ru-RU" sz="2700" dirty="0"/>
              <a:t> </a:t>
            </a:r>
            <a:r>
              <a:rPr lang="ru-RU" sz="2700" dirty="0" err="1"/>
              <a:t>вимогами</a:t>
            </a:r>
            <a:r>
              <a:rPr lang="ru-RU" sz="2700" dirty="0"/>
              <a:t> </a:t>
            </a:r>
            <a:r>
              <a:rPr lang="ru-RU" sz="2700" dirty="0">
                <a:hlinkClick r:id="rId3" tooltip="Кримінальний процесуальний кодекс України; нормативно-правовий акт № 4651-VI від 13.04.2012"/>
              </a:rPr>
              <a:t>ст.95 КПК </a:t>
            </a:r>
            <a:r>
              <a:rPr lang="ru-RU" sz="2700" dirty="0" err="1">
                <a:hlinkClick r:id="rId3" tooltip="Кримінальний процесуальний кодекс України; нормативно-правовий акт № 4651-VI від 13.04.2012"/>
              </a:rPr>
              <a:t>України</a:t>
            </a:r>
            <a:r>
              <a:rPr lang="ru-RU" sz="2700" dirty="0"/>
              <a:t>, суд </a:t>
            </a:r>
            <a:r>
              <a:rPr lang="ru-RU" sz="2700" dirty="0" err="1"/>
              <a:t>може</a:t>
            </a:r>
            <a:r>
              <a:rPr lang="ru-RU" sz="2700" dirty="0"/>
              <a:t> </a:t>
            </a:r>
            <a:r>
              <a:rPr lang="ru-RU" sz="2700" dirty="0" err="1"/>
              <a:t>обґрунтувати</a:t>
            </a:r>
            <a:r>
              <a:rPr lang="ru-RU" sz="2700" dirty="0"/>
              <a:t> </a:t>
            </a:r>
            <a:r>
              <a:rPr lang="ru-RU" sz="2700" dirty="0" err="1"/>
              <a:t>свої</a:t>
            </a:r>
            <a:r>
              <a:rPr lang="ru-RU" sz="2700" dirty="0"/>
              <a:t> </a:t>
            </a:r>
            <a:r>
              <a:rPr lang="ru-RU" sz="2700" dirty="0" err="1"/>
              <a:t>висновки</a:t>
            </a:r>
            <a:r>
              <a:rPr lang="ru-RU" sz="2700" dirty="0"/>
              <a:t> </a:t>
            </a:r>
            <a:r>
              <a:rPr lang="ru-RU" sz="2700" dirty="0" err="1"/>
              <a:t>лише</a:t>
            </a:r>
            <a:r>
              <a:rPr lang="ru-RU" sz="2700" dirty="0"/>
              <a:t> на </a:t>
            </a:r>
            <a:r>
              <a:rPr lang="ru-RU" sz="2700" dirty="0" err="1"/>
              <a:t>показаннях</a:t>
            </a:r>
            <a:r>
              <a:rPr lang="ru-RU" sz="2700" dirty="0"/>
              <a:t>, </a:t>
            </a:r>
            <a:r>
              <a:rPr lang="ru-RU" sz="2700" dirty="0" err="1"/>
              <a:t>які</a:t>
            </a:r>
            <a:r>
              <a:rPr lang="ru-RU" sz="2700" dirty="0"/>
              <a:t> </a:t>
            </a:r>
            <a:r>
              <a:rPr lang="ru-RU" sz="2700" dirty="0" err="1"/>
              <a:t>він</a:t>
            </a:r>
            <a:r>
              <a:rPr lang="ru-RU" sz="2700" dirty="0"/>
              <a:t> </a:t>
            </a:r>
            <a:r>
              <a:rPr lang="ru-RU" sz="2700" dirty="0" err="1"/>
              <a:t>безпосередньо</a:t>
            </a:r>
            <a:r>
              <a:rPr lang="ru-RU" sz="2700" dirty="0"/>
              <a:t> </a:t>
            </a:r>
            <a:r>
              <a:rPr lang="ru-RU" sz="2700" dirty="0" err="1"/>
              <a:t>сприймав</a:t>
            </a:r>
            <a:r>
              <a:rPr lang="ru-RU" sz="2700" dirty="0"/>
              <a:t> </a:t>
            </a:r>
            <a:r>
              <a:rPr lang="ru-RU" sz="2700" dirty="0" err="1"/>
              <a:t>під</a:t>
            </a:r>
            <a:r>
              <a:rPr lang="ru-RU" sz="2700" dirty="0"/>
              <a:t> час судового </a:t>
            </a:r>
            <a:r>
              <a:rPr lang="ru-RU" sz="2700" dirty="0" err="1"/>
              <a:t>засідання</a:t>
            </a:r>
            <a:r>
              <a:rPr lang="ru-RU" sz="2700" dirty="0"/>
              <a:t> </a:t>
            </a:r>
            <a:r>
              <a:rPr lang="ru-RU" sz="2700" dirty="0" err="1"/>
              <a:t>або</a:t>
            </a:r>
            <a:r>
              <a:rPr lang="ru-RU" sz="2700" dirty="0"/>
              <a:t> </a:t>
            </a:r>
            <a:r>
              <a:rPr lang="ru-RU" sz="2700" dirty="0" err="1"/>
              <a:t>отриманих</a:t>
            </a:r>
            <a:r>
              <a:rPr lang="ru-RU" sz="2700" dirty="0"/>
              <a:t> у порядку, </a:t>
            </a:r>
            <a:r>
              <a:rPr lang="ru-RU" sz="2700" dirty="0" err="1"/>
              <a:t>передбаченому</a:t>
            </a:r>
            <a:r>
              <a:rPr lang="ru-RU" sz="2700" dirty="0"/>
              <a:t> </a:t>
            </a:r>
            <a:r>
              <a:rPr lang="ru-RU" sz="2700" dirty="0" err="1">
                <a:hlinkClick r:id="rId4" tooltip="Кримінальний процесуальний кодекс України; нормативно-правовий акт № 4651-VI від 13.04.2012"/>
              </a:rPr>
              <a:t>статтею</a:t>
            </a:r>
            <a:r>
              <a:rPr lang="ru-RU" sz="2700" dirty="0">
                <a:hlinkClick r:id="rId4" tooltip="Кримінальний процесуальний кодекс України; нормативно-правовий акт № 4651-VI від 13.04.2012"/>
              </a:rPr>
              <a:t> 225 </a:t>
            </a:r>
            <a:r>
              <a:rPr lang="ru-RU" sz="2700" dirty="0" err="1">
                <a:hlinkClick r:id="rId4" tooltip="Кримінальний процесуальний кодекс України; нормативно-правовий акт № 4651-VI від 13.04.2012"/>
              </a:rPr>
              <a:t>цього</a:t>
            </a:r>
            <a:r>
              <a:rPr lang="ru-RU" sz="2700" dirty="0">
                <a:hlinkClick r:id="rId4" tooltip="Кримінальний процесуальний кодекс України; нормативно-правовий акт № 4651-VI від 13.04.2012"/>
              </a:rPr>
              <a:t> Кодексу</a:t>
            </a:r>
            <a:r>
              <a:rPr lang="ru-RU" sz="2700" dirty="0"/>
              <a:t>.</a:t>
            </a:r>
          </a:p>
          <a:p>
            <a:pPr marL="0" indent="0" algn="just">
              <a:buNone/>
            </a:pPr>
            <a:r>
              <a:rPr lang="ru-RU" sz="2700" dirty="0" err="1"/>
              <a:t>Безпосередність</a:t>
            </a:r>
            <a:r>
              <a:rPr lang="ru-RU" sz="2700" dirty="0"/>
              <a:t> </a:t>
            </a:r>
            <a:r>
              <a:rPr lang="ru-RU" sz="2700" dirty="0" err="1"/>
              <a:t>дослідження</a:t>
            </a:r>
            <a:r>
              <a:rPr lang="ru-RU" sz="2700" dirty="0"/>
              <a:t> </a:t>
            </a:r>
            <a:r>
              <a:rPr lang="ru-RU" sz="2700" dirty="0" err="1"/>
              <a:t>доказів</a:t>
            </a:r>
            <a:r>
              <a:rPr lang="ru-RU" sz="2700" dirty="0"/>
              <a:t> </a:t>
            </a:r>
            <a:r>
              <a:rPr lang="ru-RU" sz="2700" dirty="0" err="1"/>
              <a:t>означає</a:t>
            </a:r>
            <a:r>
              <a:rPr lang="ru-RU" sz="2700" dirty="0"/>
              <a:t> </a:t>
            </a:r>
            <a:r>
              <a:rPr lang="ru-RU" sz="2700" dirty="0" err="1"/>
              <a:t>звернену</a:t>
            </a:r>
            <a:r>
              <a:rPr lang="ru-RU" sz="2700" dirty="0"/>
              <a:t> до суду </a:t>
            </a:r>
            <a:r>
              <a:rPr lang="ru-RU" sz="2700" dirty="0" err="1"/>
              <a:t>вимогу</a:t>
            </a:r>
            <a:r>
              <a:rPr lang="ru-RU" sz="2700" dirty="0"/>
              <a:t> закону про </a:t>
            </a:r>
            <a:r>
              <a:rPr lang="ru-RU" sz="2700" dirty="0" err="1"/>
              <a:t>дослідження</a:t>
            </a:r>
            <a:r>
              <a:rPr lang="ru-RU" sz="2700" dirty="0"/>
              <a:t> ним </a:t>
            </a:r>
            <a:r>
              <a:rPr lang="ru-RU" sz="2700" dirty="0" err="1"/>
              <a:t>всіх</a:t>
            </a:r>
            <a:r>
              <a:rPr lang="ru-RU" sz="2700" dirty="0"/>
              <a:t> </a:t>
            </a:r>
            <a:r>
              <a:rPr lang="ru-RU" sz="2700" dirty="0" err="1"/>
              <a:t>зібраних</a:t>
            </a:r>
            <a:r>
              <a:rPr lang="ru-RU" sz="2700" dirty="0"/>
              <a:t> у конкретному </a:t>
            </a:r>
            <a:r>
              <a:rPr lang="ru-RU" sz="2700" dirty="0" err="1"/>
              <a:t>кримінальному</a:t>
            </a:r>
            <a:r>
              <a:rPr lang="ru-RU" sz="2700" dirty="0"/>
              <a:t> </a:t>
            </a:r>
            <a:r>
              <a:rPr lang="ru-RU" sz="2700" dirty="0" err="1"/>
              <a:t>провадженні</a:t>
            </a:r>
            <a:r>
              <a:rPr lang="ru-RU" sz="2700" dirty="0"/>
              <a:t> </a:t>
            </a:r>
            <a:r>
              <a:rPr lang="ru-RU" sz="2700" dirty="0" err="1"/>
              <a:t>доказів</a:t>
            </a:r>
            <a:r>
              <a:rPr lang="ru-RU" sz="2700" dirty="0"/>
              <a:t> шляхом </a:t>
            </a:r>
            <a:r>
              <a:rPr lang="ru-RU" sz="2700" dirty="0" err="1"/>
              <a:t>допиту</a:t>
            </a:r>
            <a:r>
              <a:rPr lang="ru-RU" sz="2700" dirty="0"/>
              <a:t> </a:t>
            </a:r>
            <a:r>
              <a:rPr lang="ru-RU" sz="2700" dirty="0" err="1"/>
              <a:t>обвинувачених</a:t>
            </a:r>
            <a:r>
              <a:rPr lang="ru-RU" sz="2700" dirty="0"/>
              <a:t>, </a:t>
            </a:r>
            <a:r>
              <a:rPr lang="ru-RU" sz="2700" dirty="0" err="1"/>
              <a:t>потерпілих</a:t>
            </a:r>
            <a:r>
              <a:rPr lang="ru-RU" sz="2700" dirty="0"/>
              <a:t>, </a:t>
            </a:r>
            <a:r>
              <a:rPr lang="ru-RU" sz="2700" dirty="0" err="1"/>
              <a:t>свідків</a:t>
            </a:r>
            <a:r>
              <a:rPr lang="ru-RU" sz="2700" dirty="0"/>
              <a:t>, </a:t>
            </a:r>
            <a:r>
              <a:rPr lang="ru-RU" sz="2700" dirty="0" err="1"/>
              <a:t>експерта</a:t>
            </a:r>
            <a:r>
              <a:rPr lang="ru-RU" sz="2700" dirty="0"/>
              <a:t>, </a:t>
            </a:r>
            <a:r>
              <a:rPr lang="ru-RU" sz="2700" dirty="0" err="1"/>
              <a:t>огляду</a:t>
            </a:r>
            <a:r>
              <a:rPr lang="ru-RU" sz="2700" dirty="0"/>
              <a:t> </a:t>
            </a:r>
            <a:r>
              <a:rPr lang="ru-RU" sz="2700" dirty="0" err="1"/>
              <a:t>речових</a:t>
            </a:r>
            <a:r>
              <a:rPr lang="ru-RU" sz="2700" dirty="0"/>
              <a:t> </a:t>
            </a:r>
            <a:r>
              <a:rPr lang="ru-RU" sz="2700" dirty="0" err="1"/>
              <a:t>доказів</a:t>
            </a:r>
            <a:r>
              <a:rPr lang="ru-RU" sz="2700" dirty="0"/>
              <a:t>, </a:t>
            </a:r>
            <a:r>
              <a:rPr lang="ru-RU" sz="2700" dirty="0" err="1"/>
              <a:t>оголошення</a:t>
            </a:r>
            <a:r>
              <a:rPr lang="ru-RU" sz="2700" dirty="0"/>
              <a:t> </a:t>
            </a:r>
            <a:r>
              <a:rPr lang="ru-RU" sz="2700" dirty="0" err="1"/>
              <a:t>документів</a:t>
            </a:r>
            <a:r>
              <a:rPr lang="ru-RU" sz="2700" dirty="0"/>
              <a:t>, </a:t>
            </a:r>
            <a:r>
              <a:rPr lang="ru-RU" sz="2700" dirty="0" err="1"/>
              <a:t>відтворення</a:t>
            </a:r>
            <a:r>
              <a:rPr lang="ru-RU" sz="2700" dirty="0"/>
              <a:t> </a:t>
            </a:r>
            <a:r>
              <a:rPr lang="ru-RU" sz="2700" dirty="0" err="1"/>
              <a:t>звукозапису</a:t>
            </a:r>
            <a:r>
              <a:rPr lang="ru-RU" sz="2700" dirty="0"/>
              <a:t> і </a:t>
            </a:r>
            <a:r>
              <a:rPr lang="ru-RU" sz="2700" dirty="0" err="1"/>
              <a:t>відеозапису</a:t>
            </a:r>
            <a:r>
              <a:rPr lang="ru-RU" sz="2700" dirty="0"/>
              <a:t> </a:t>
            </a:r>
            <a:r>
              <a:rPr lang="ru-RU" sz="2700" dirty="0" err="1"/>
              <a:t>тощо</a:t>
            </a:r>
            <a:r>
              <a:rPr lang="ru-RU" sz="2700" dirty="0"/>
              <a:t>. </a:t>
            </a:r>
            <a:r>
              <a:rPr lang="ru-RU" sz="2700" dirty="0" err="1"/>
              <a:t>Ця</a:t>
            </a:r>
            <a:r>
              <a:rPr lang="ru-RU" sz="2700" dirty="0"/>
              <a:t> засада </a:t>
            </a:r>
            <a:r>
              <a:rPr lang="ru-RU" sz="2700" dirty="0" err="1"/>
              <a:t>кримінального</a:t>
            </a:r>
            <a:r>
              <a:rPr lang="ru-RU" sz="2700" dirty="0"/>
              <a:t> </a:t>
            </a:r>
            <a:r>
              <a:rPr lang="ru-RU" sz="2700" dirty="0" err="1"/>
              <a:t>судочинства</a:t>
            </a:r>
            <a:r>
              <a:rPr lang="ru-RU" sz="2700" dirty="0"/>
              <a:t> </a:t>
            </a:r>
            <a:r>
              <a:rPr lang="ru-RU" sz="2700" dirty="0" err="1"/>
              <a:t>має</a:t>
            </a:r>
            <a:r>
              <a:rPr lang="ru-RU" sz="2700" dirty="0"/>
              <a:t> </a:t>
            </a:r>
            <a:r>
              <a:rPr lang="ru-RU" sz="2700" dirty="0" err="1"/>
              <a:t>значення</a:t>
            </a:r>
            <a:r>
              <a:rPr lang="ru-RU" sz="2700" dirty="0"/>
              <a:t> для </a:t>
            </a:r>
            <a:r>
              <a:rPr lang="ru-RU" sz="2700" dirty="0" err="1"/>
              <a:t>повного</a:t>
            </a:r>
            <a:r>
              <a:rPr lang="ru-RU" sz="2700" dirty="0"/>
              <a:t> </a:t>
            </a:r>
            <a:r>
              <a:rPr lang="ru-RU" sz="2700" dirty="0" err="1"/>
              <a:t>з'ясування</a:t>
            </a:r>
            <a:r>
              <a:rPr lang="ru-RU" sz="2700" dirty="0"/>
              <a:t> </a:t>
            </a:r>
            <a:r>
              <a:rPr lang="ru-RU" sz="2700" dirty="0" err="1"/>
              <a:t>обставин</a:t>
            </a:r>
            <a:r>
              <a:rPr lang="ru-RU" sz="2700" dirty="0"/>
              <a:t> </a:t>
            </a:r>
            <a:r>
              <a:rPr lang="ru-RU" sz="2700" dirty="0" err="1"/>
              <a:t>кримінального</a:t>
            </a:r>
            <a:r>
              <a:rPr lang="ru-RU" sz="2700" dirty="0"/>
              <a:t> </a:t>
            </a:r>
            <a:r>
              <a:rPr lang="ru-RU" sz="2700" dirty="0" err="1"/>
              <a:t>провадження</a:t>
            </a:r>
            <a:r>
              <a:rPr lang="ru-RU" sz="2700" dirty="0"/>
              <a:t> та </a:t>
            </a:r>
            <a:r>
              <a:rPr lang="ru-RU" sz="2700" dirty="0" err="1"/>
              <a:t>його</a:t>
            </a:r>
            <a:r>
              <a:rPr lang="ru-RU" sz="2700" dirty="0"/>
              <a:t> </a:t>
            </a:r>
            <a:r>
              <a:rPr lang="ru-RU" sz="2700" dirty="0" err="1"/>
              <a:t>об'єктивного</a:t>
            </a:r>
            <a:r>
              <a:rPr lang="ru-RU" sz="2700" dirty="0"/>
              <a:t> </a:t>
            </a:r>
            <a:r>
              <a:rPr lang="ru-RU" sz="2700" dirty="0" err="1"/>
              <a:t>вирішення</a:t>
            </a:r>
            <a:r>
              <a:rPr lang="ru-RU" sz="2700" dirty="0"/>
              <a:t>. </a:t>
            </a:r>
            <a:r>
              <a:rPr lang="ru-RU" sz="2700" dirty="0" err="1"/>
              <a:t>Безпосередність</a:t>
            </a:r>
            <a:r>
              <a:rPr lang="ru-RU" sz="2700" dirty="0"/>
              <a:t> </a:t>
            </a:r>
            <a:r>
              <a:rPr lang="ru-RU" sz="2700" dirty="0" err="1"/>
              <a:t>сприйняття</a:t>
            </a:r>
            <a:r>
              <a:rPr lang="ru-RU" sz="2700" dirty="0"/>
              <a:t> </a:t>
            </a:r>
            <a:r>
              <a:rPr lang="ru-RU" sz="2700" dirty="0" err="1"/>
              <a:t>доказів</a:t>
            </a:r>
            <a:r>
              <a:rPr lang="ru-RU" sz="2700" dirty="0"/>
              <a:t> </a:t>
            </a:r>
            <a:r>
              <a:rPr lang="ru-RU" sz="2700" dirty="0" err="1"/>
              <a:t>дає</a:t>
            </a:r>
            <a:r>
              <a:rPr lang="ru-RU" sz="2700" dirty="0"/>
              <a:t> </a:t>
            </a:r>
            <a:r>
              <a:rPr lang="ru-RU" sz="2700" dirty="0" err="1"/>
              <a:t>змогу</a:t>
            </a:r>
            <a:r>
              <a:rPr lang="ru-RU" sz="2700" dirty="0"/>
              <a:t> суду </a:t>
            </a:r>
            <a:r>
              <a:rPr lang="ru-RU" sz="2700" dirty="0" err="1"/>
              <a:t>належним</a:t>
            </a:r>
            <a:r>
              <a:rPr lang="ru-RU" sz="2700" dirty="0"/>
              <a:t> чином </a:t>
            </a:r>
            <a:r>
              <a:rPr lang="ru-RU" sz="2700" dirty="0" err="1"/>
              <a:t>дослідити</a:t>
            </a:r>
            <a:r>
              <a:rPr lang="ru-RU" sz="2700" dirty="0"/>
              <a:t> і </a:t>
            </a:r>
            <a:r>
              <a:rPr lang="ru-RU" sz="2700" dirty="0" err="1"/>
              <a:t>перевірити</a:t>
            </a:r>
            <a:r>
              <a:rPr lang="ru-RU" sz="2700" dirty="0"/>
              <a:t> </a:t>
            </a:r>
            <a:r>
              <a:rPr lang="ru-RU" sz="2700" dirty="0" err="1"/>
              <a:t>їх</a:t>
            </a:r>
            <a:r>
              <a:rPr lang="ru-RU" sz="2700" dirty="0"/>
              <a:t> як </a:t>
            </a:r>
            <a:r>
              <a:rPr lang="ru-RU" sz="2700" dirty="0" err="1"/>
              <a:t>кожний</a:t>
            </a:r>
            <a:r>
              <a:rPr lang="ru-RU" sz="2700" dirty="0"/>
              <a:t> </a:t>
            </a:r>
            <a:r>
              <a:rPr lang="ru-RU" sz="2700" dirty="0" err="1"/>
              <a:t>доказ</a:t>
            </a:r>
            <a:r>
              <a:rPr lang="ru-RU" sz="2700" dirty="0"/>
              <a:t> </a:t>
            </a:r>
            <a:r>
              <a:rPr lang="ru-RU" sz="2700" dirty="0" err="1"/>
              <a:t>окремо</a:t>
            </a:r>
            <a:r>
              <a:rPr lang="ru-RU" sz="2700" dirty="0"/>
              <a:t>, так і у </a:t>
            </a:r>
            <a:r>
              <a:rPr lang="ru-RU" sz="2700" dirty="0" err="1"/>
              <a:t>взаємозв'язку</a:t>
            </a:r>
            <a:r>
              <a:rPr lang="ru-RU" sz="2700" dirty="0"/>
              <a:t> з </a:t>
            </a:r>
            <a:r>
              <a:rPr lang="ru-RU" sz="2700" dirty="0" err="1"/>
              <a:t>іншими</a:t>
            </a:r>
            <a:r>
              <a:rPr lang="ru-RU" sz="2700" dirty="0"/>
              <a:t> </a:t>
            </a:r>
            <a:r>
              <a:rPr lang="ru-RU" sz="2700" dirty="0" err="1"/>
              <a:t>доказами</a:t>
            </a:r>
            <a:r>
              <a:rPr lang="ru-RU" sz="2700" dirty="0"/>
              <a:t>, </a:t>
            </a:r>
            <a:r>
              <a:rPr lang="ru-RU" sz="2700" dirty="0" err="1"/>
              <a:t>здійснити</a:t>
            </a:r>
            <a:r>
              <a:rPr lang="ru-RU" sz="2700" dirty="0"/>
              <a:t> </a:t>
            </a:r>
            <a:r>
              <a:rPr lang="ru-RU" sz="2700" dirty="0" err="1"/>
              <a:t>їх</a:t>
            </a:r>
            <a:r>
              <a:rPr lang="ru-RU" sz="2700" dirty="0"/>
              <a:t> </a:t>
            </a:r>
            <a:r>
              <a:rPr lang="ru-RU" sz="2700" dirty="0" err="1"/>
              <a:t>оцінку</a:t>
            </a:r>
            <a:r>
              <a:rPr lang="ru-RU" sz="2700" dirty="0"/>
              <a:t> за </a:t>
            </a:r>
            <a:r>
              <a:rPr lang="ru-RU" sz="2700" dirty="0" err="1"/>
              <a:t>критеріями</a:t>
            </a:r>
            <a:r>
              <a:rPr lang="ru-RU" sz="2700" dirty="0"/>
              <a:t>, </a:t>
            </a:r>
            <a:r>
              <a:rPr lang="ru-RU" sz="2700" dirty="0" err="1"/>
              <a:t>визначеними</a:t>
            </a:r>
            <a:r>
              <a:rPr lang="ru-RU" sz="2700" dirty="0"/>
              <a:t> у </a:t>
            </a:r>
            <a:r>
              <a:rPr lang="ru-RU" sz="2700" dirty="0" err="1"/>
              <a:t>частині</a:t>
            </a:r>
            <a:r>
              <a:rPr lang="ru-RU" sz="2700" dirty="0"/>
              <a:t> 1 </a:t>
            </a:r>
            <a:r>
              <a:rPr lang="ru-RU" sz="2700" dirty="0" err="1">
                <a:hlinkClick r:id="rId5" tooltip="Кримінальний процесуальний кодекс України; нормативно-правовий акт № 4651-VI від 13.04.2012"/>
              </a:rPr>
              <a:t>статті</a:t>
            </a:r>
            <a:r>
              <a:rPr lang="ru-RU" sz="2700" dirty="0">
                <a:hlinkClick r:id="rId5" tooltip="Кримінальний процесуальний кодекс України; нормативно-правовий акт № 4651-VI від 13.04.2012"/>
              </a:rPr>
              <a:t> 94 КПК </a:t>
            </a:r>
            <a:r>
              <a:rPr lang="ru-RU" sz="2700" dirty="0" err="1">
                <a:hlinkClick r:id="rId5" tooltip="Кримінальний процесуальний кодекс України; нормативно-правовий акт № 4651-VI від 13.04.2012"/>
              </a:rPr>
              <a:t>України</a:t>
            </a:r>
            <a:r>
              <a:rPr lang="ru-RU" sz="2700" dirty="0"/>
              <a:t>, і </a:t>
            </a:r>
            <a:r>
              <a:rPr lang="ru-RU" sz="2700" dirty="0" err="1"/>
              <a:t>сформувати</a:t>
            </a:r>
            <a:r>
              <a:rPr lang="ru-RU" sz="2700" dirty="0"/>
              <a:t> </a:t>
            </a:r>
            <a:r>
              <a:rPr lang="ru-RU" sz="2700" dirty="0" err="1"/>
              <a:t>повне</a:t>
            </a:r>
            <a:r>
              <a:rPr lang="ru-RU" sz="2700" dirty="0"/>
              <a:t> та </a:t>
            </a:r>
            <a:r>
              <a:rPr lang="ru-RU" sz="2700" dirty="0" err="1"/>
              <a:t>об'єктивне</a:t>
            </a:r>
            <a:r>
              <a:rPr lang="ru-RU" sz="2700" dirty="0"/>
              <a:t> </a:t>
            </a:r>
            <a:r>
              <a:rPr lang="ru-RU" sz="2700" dirty="0" err="1"/>
              <a:t>уявлення</a:t>
            </a:r>
            <a:r>
              <a:rPr lang="ru-RU" sz="2700" dirty="0"/>
              <a:t> про </a:t>
            </a:r>
            <a:r>
              <a:rPr lang="ru-RU" sz="2700" dirty="0" err="1"/>
              <a:t>фактичні</a:t>
            </a:r>
            <a:r>
              <a:rPr lang="ru-RU" sz="2700" dirty="0"/>
              <a:t> </a:t>
            </a:r>
            <a:r>
              <a:rPr lang="ru-RU" sz="2700" dirty="0" err="1"/>
              <a:t>обставини</a:t>
            </a:r>
            <a:r>
              <a:rPr lang="ru-RU" sz="2700" dirty="0"/>
              <a:t> конкретного </a:t>
            </a:r>
            <a:r>
              <a:rPr lang="ru-RU" sz="2700" dirty="0" err="1"/>
              <a:t>кримінального</a:t>
            </a:r>
            <a:r>
              <a:rPr lang="ru-RU" sz="2700" dirty="0"/>
              <a:t> </a:t>
            </a:r>
            <a:r>
              <a:rPr lang="ru-RU" sz="2700" dirty="0" err="1"/>
              <a:t>провадження</a:t>
            </a:r>
            <a:r>
              <a:rPr lang="ru-RU" sz="2700" dirty="0"/>
              <a:t>.</a:t>
            </a:r>
          </a:p>
          <a:p>
            <a:pPr marL="0" indent="0" algn="just">
              <a:buNone/>
            </a:pPr>
            <a:endParaRPr lang="en-US" dirty="0"/>
          </a:p>
        </p:txBody>
      </p:sp>
    </p:spTree>
    <p:extLst>
      <p:ext uri="{BB962C8B-B14F-4D97-AF65-F5344CB8AC3E}">
        <p14:creationId xmlns:p14="http://schemas.microsoft.com/office/powerpoint/2010/main" val="1492973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424936" cy="6408712"/>
          </a:xfrm>
        </p:spPr>
        <p:txBody>
          <a:bodyPr>
            <a:normAutofit fontScale="70000" lnSpcReduction="20000"/>
          </a:bodyPr>
          <a:lstStyle/>
          <a:p>
            <a:pPr marL="0" indent="0" algn="just">
              <a:buNone/>
            </a:pPr>
            <a:r>
              <a:rPr lang="ru-RU" dirty="0" err="1"/>
              <a:t>Недотримання</a:t>
            </a:r>
            <a:r>
              <a:rPr lang="ru-RU" dirty="0"/>
              <a:t> засади </a:t>
            </a:r>
            <a:r>
              <a:rPr lang="ru-RU" dirty="0" err="1"/>
              <a:t>безпосередності</a:t>
            </a:r>
            <a:r>
              <a:rPr lang="ru-RU" dirty="0"/>
              <a:t> </a:t>
            </a:r>
            <a:r>
              <a:rPr lang="ru-RU" dirty="0" err="1"/>
              <a:t>призводить</a:t>
            </a:r>
            <a:r>
              <a:rPr lang="ru-RU" dirty="0"/>
              <a:t> до </a:t>
            </a:r>
            <a:r>
              <a:rPr lang="ru-RU" dirty="0" err="1"/>
              <a:t>порушення</a:t>
            </a:r>
            <a:r>
              <a:rPr lang="ru-RU" dirty="0"/>
              <a:t> </a:t>
            </a:r>
            <a:r>
              <a:rPr lang="ru-RU" dirty="0" err="1"/>
              <a:t>інших</a:t>
            </a:r>
            <a:r>
              <a:rPr lang="ru-RU" dirty="0"/>
              <a:t> засад </a:t>
            </a:r>
            <a:r>
              <a:rPr lang="ru-RU" dirty="0" err="1"/>
              <a:t>кримінального</a:t>
            </a:r>
            <a:r>
              <a:rPr lang="ru-RU" dirty="0"/>
              <a:t> </a:t>
            </a:r>
            <a:r>
              <a:rPr lang="ru-RU" dirty="0" err="1"/>
              <a:t>провадження</a:t>
            </a:r>
            <a:r>
              <a:rPr lang="ru-RU" dirty="0"/>
              <a:t>: </a:t>
            </a:r>
            <a:r>
              <a:rPr lang="ru-RU" dirty="0" err="1"/>
              <a:t>презумпції</a:t>
            </a:r>
            <a:r>
              <a:rPr lang="ru-RU" dirty="0"/>
              <a:t> </a:t>
            </a:r>
            <a:r>
              <a:rPr lang="ru-RU" dirty="0" err="1"/>
              <a:t>невинуватості</a:t>
            </a:r>
            <a:r>
              <a:rPr lang="ru-RU" dirty="0"/>
              <a:t> та </a:t>
            </a:r>
            <a:r>
              <a:rPr lang="ru-RU" dirty="0" err="1"/>
              <a:t>забезпечення</a:t>
            </a:r>
            <a:r>
              <a:rPr lang="ru-RU" dirty="0"/>
              <a:t> </a:t>
            </a:r>
            <a:r>
              <a:rPr lang="ru-RU" dirty="0" err="1"/>
              <a:t>доведеності</a:t>
            </a:r>
            <a:r>
              <a:rPr lang="ru-RU" dirty="0"/>
              <a:t> вини, </a:t>
            </a:r>
            <a:r>
              <a:rPr lang="ru-RU" dirty="0" err="1"/>
              <a:t>забезпечення</a:t>
            </a:r>
            <a:r>
              <a:rPr lang="ru-RU" dirty="0"/>
              <a:t> права на </a:t>
            </a:r>
            <a:r>
              <a:rPr lang="ru-RU" dirty="0" err="1"/>
              <a:t>захист</a:t>
            </a:r>
            <a:r>
              <a:rPr lang="ru-RU" dirty="0"/>
              <a:t>, </a:t>
            </a:r>
            <a:r>
              <a:rPr lang="ru-RU" dirty="0" err="1"/>
              <a:t>змагальності</a:t>
            </a:r>
            <a:r>
              <a:rPr lang="ru-RU" dirty="0"/>
              <a:t> </a:t>
            </a:r>
            <a:r>
              <a:rPr lang="ru-RU" dirty="0" err="1"/>
              <a:t>сторін</a:t>
            </a:r>
            <a:r>
              <a:rPr lang="ru-RU" dirty="0"/>
              <a:t> та </a:t>
            </a:r>
            <a:r>
              <a:rPr lang="ru-RU" dirty="0" err="1"/>
              <a:t>свободи</a:t>
            </a:r>
            <a:r>
              <a:rPr lang="ru-RU" dirty="0"/>
              <a:t> в </a:t>
            </a:r>
            <a:r>
              <a:rPr lang="ru-RU" dirty="0" err="1"/>
              <a:t>поданні</a:t>
            </a:r>
            <a:r>
              <a:rPr lang="ru-RU" dirty="0"/>
              <a:t> ними </a:t>
            </a:r>
            <a:r>
              <a:rPr lang="ru-RU" dirty="0" err="1"/>
              <a:t>своїх</a:t>
            </a:r>
            <a:r>
              <a:rPr lang="ru-RU" dirty="0"/>
              <a:t> </a:t>
            </a:r>
            <a:r>
              <a:rPr lang="ru-RU" dirty="0" err="1"/>
              <a:t>доказів</a:t>
            </a:r>
            <a:r>
              <a:rPr lang="ru-RU" dirty="0"/>
              <a:t> і у </a:t>
            </a:r>
            <a:r>
              <a:rPr lang="ru-RU" dirty="0" err="1"/>
              <a:t>доведенні</a:t>
            </a:r>
            <a:r>
              <a:rPr lang="ru-RU" dirty="0"/>
              <a:t> перед судом </a:t>
            </a:r>
            <a:r>
              <a:rPr lang="ru-RU" dirty="0" err="1"/>
              <a:t>їх</a:t>
            </a:r>
            <a:r>
              <a:rPr lang="ru-RU" dirty="0"/>
              <a:t> </a:t>
            </a:r>
            <a:r>
              <a:rPr lang="ru-RU" dirty="0" err="1"/>
              <a:t>переконливості</a:t>
            </a:r>
            <a:r>
              <a:rPr lang="ru-RU" dirty="0"/>
              <a:t> (</a:t>
            </a:r>
            <a:r>
              <a:rPr lang="ru-RU" dirty="0" err="1"/>
              <a:t>пункти</a:t>
            </a:r>
            <a:r>
              <a:rPr lang="ru-RU" dirty="0"/>
              <a:t> 10, 13, 15 </a:t>
            </a:r>
            <a:r>
              <a:rPr lang="ru-RU" dirty="0" err="1">
                <a:hlinkClick r:id="rId2" tooltip="Кримінальний процесуальний кодекс України; нормативно-правовий акт № 4651-VI від 13.04.2012"/>
              </a:rPr>
              <a:t>статті</a:t>
            </a:r>
            <a:r>
              <a:rPr lang="ru-RU" dirty="0">
                <a:hlinkClick r:id="rId2" tooltip="Кримінальний процесуальний кодекс України; нормативно-правовий акт № 4651-VI від 13.04.2012"/>
              </a:rPr>
              <a:t> 7 КПК </a:t>
            </a:r>
            <a:r>
              <a:rPr lang="ru-RU" dirty="0" err="1">
                <a:hlinkClick r:id="rId2" tooltip="Кримінальний процесуальний кодекс України; нормативно-правовий акт № 4651-VI від 13.04.2012"/>
              </a:rPr>
              <a:t>України</a:t>
            </a:r>
            <a:r>
              <a:rPr lang="ru-RU" dirty="0"/>
              <a:t>). Тому засада </a:t>
            </a:r>
            <a:r>
              <a:rPr lang="ru-RU" dirty="0" err="1"/>
              <a:t>безпосередності</a:t>
            </a:r>
            <a:r>
              <a:rPr lang="ru-RU" dirty="0"/>
              <a:t> </a:t>
            </a:r>
            <a:r>
              <a:rPr lang="ru-RU" dirty="0" err="1"/>
              <a:t>виступає</a:t>
            </a:r>
            <a:r>
              <a:rPr lang="ru-RU" dirty="0"/>
              <a:t> </a:t>
            </a:r>
            <a:r>
              <a:rPr lang="ru-RU" dirty="0" err="1"/>
              <a:t>необхідним</a:t>
            </a:r>
            <a:r>
              <a:rPr lang="ru-RU" dirty="0"/>
              <a:t> </a:t>
            </a:r>
            <a:r>
              <a:rPr lang="ru-RU" dirty="0" err="1"/>
              <a:t>елементом</a:t>
            </a:r>
            <a:r>
              <a:rPr lang="ru-RU" dirty="0"/>
              <a:t> </a:t>
            </a:r>
            <a:r>
              <a:rPr lang="ru-RU" dirty="0" err="1"/>
              <a:t>процесуальної</a:t>
            </a:r>
            <a:r>
              <a:rPr lang="ru-RU" dirty="0"/>
              <a:t> </a:t>
            </a:r>
            <a:r>
              <a:rPr lang="ru-RU" dirty="0" err="1"/>
              <a:t>форми</a:t>
            </a:r>
            <a:r>
              <a:rPr lang="ru-RU" dirty="0"/>
              <a:t> судового </a:t>
            </a:r>
            <a:r>
              <a:rPr lang="ru-RU" dirty="0" err="1"/>
              <a:t>розгляду</a:t>
            </a:r>
            <a:r>
              <a:rPr lang="ru-RU" dirty="0"/>
              <a:t>, </a:t>
            </a:r>
            <a:r>
              <a:rPr lang="ru-RU" dirty="0" err="1"/>
              <a:t>недотримання</a:t>
            </a:r>
            <a:r>
              <a:rPr lang="ru-RU" dirty="0"/>
              <a:t> </a:t>
            </a:r>
            <a:r>
              <a:rPr lang="ru-RU" dirty="0" err="1"/>
              <a:t>її</a:t>
            </a:r>
            <a:r>
              <a:rPr lang="ru-RU" dirty="0"/>
              <a:t> судом, </a:t>
            </a:r>
            <a:r>
              <a:rPr lang="ru-RU" dirty="0" err="1"/>
              <a:t>виходячи</a:t>
            </a:r>
            <a:r>
              <a:rPr lang="ru-RU" dirty="0"/>
              <a:t> </a:t>
            </a:r>
            <a:r>
              <a:rPr lang="ru-RU" dirty="0" err="1"/>
              <a:t>зі</a:t>
            </a:r>
            <a:r>
              <a:rPr lang="ru-RU" dirty="0"/>
              <a:t> </a:t>
            </a:r>
            <a:r>
              <a:rPr lang="ru-RU" dirty="0" err="1"/>
              <a:t>змісту</a:t>
            </a:r>
            <a:r>
              <a:rPr lang="ru-RU" dirty="0"/>
              <a:t> </a:t>
            </a:r>
            <a:r>
              <a:rPr lang="ru-RU" dirty="0" err="1"/>
              <a:t>частини</a:t>
            </a:r>
            <a:r>
              <a:rPr lang="ru-RU" dirty="0"/>
              <a:t> </a:t>
            </a:r>
            <a:r>
              <a:rPr lang="ru-RU" dirty="0" err="1"/>
              <a:t>другої</a:t>
            </a:r>
            <a:r>
              <a:rPr lang="ru-RU" dirty="0"/>
              <a:t> </a:t>
            </a:r>
            <a:r>
              <a:rPr lang="ru-RU" dirty="0" err="1"/>
              <a:t>статті</a:t>
            </a:r>
            <a:r>
              <a:rPr lang="ru-RU" dirty="0"/>
              <a:t> </a:t>
            </a:r>
            <a:r>
              <a:rPr lang="ru-RU" dirty="0">
                <a:hlinkClick r:id="rId3" tooltip="Кримінальний процесуальний кодекс України; нормативно-правовий акт № 4651-VI від 13.04.2012"/>
              </a:rPr>
              <a:t>23</a:t>
            </a:r>
            <a:r>
              <a:rPr lang="ru-RU" dirty="0"/>
              <a:t> та </a:t>
            </a:r>
            <a:r>
              <a:rPr lang="ru-RU" dirty="0" err="1"/>
              <a:t>статті</a:t>
            </a:r>
            <a:r>
              <a:rPr lang="ru-RU" dirty="0"/>
              <a:t> </a:t>
            </a:r>
            <a:r>
              <a:rPr lang="ru-RU" dirty="0">
                <a:hlinkClick r:id="rId4" tooltip="Кримінальний процесуальний кодекс України; нормативно-правовий акт № 4651-VI від 13.04.2012"/>
              </a:rPr>
              <a:t>86</a:t>
            </a:r>
            <a:r>
              <a:rPr lang="ru-RU" dirty="0"/>
              <a:t> </a:t>
            </a:r>
            <a:r>
              <a:rPr lang="ru-RU" dirty="0" err="1"/>
              <a:t>цього</a:t>
            </a:r>
            <a:r>
              <a:rPr lang="ru-RU" dirty="0"/>
              <a:t> </a:t>
            </a:r>
            <a:r>
              <a:rPr lang="ru-RU" dirty="0">
                <a:hlinkClick r:id="rId4" tooltip="Кримінальний процесуальний кодекс України; нормативно-правовий акт № 4651-VI від 13.04.2012"/>
              </a:rPr>
              <a:t>Кодексу</a:t>
            </a:r>
            <a:r>
              <a:rPr lang="ru-RU" dirty="0"/>
              <a:t>, </a:t>
            </a:r>
            <a:r>
              <a:rPr lang="ru-RU" dirty="0" err="1"/>
              <a:t>означає</a:t>
            </a:r>
            <a:r>
              <a:rPr lang="ru-RU" dirty="0"/>
              <a:t>, </a:t>
            </a:r>
            <a:r>
              <a:rPr lang="ru-RU" dirty="0" err="1"/>
              <a:t>що</a:t>
            </a:r>
            <a:r>
              <a:rPr lang="ru-RU" dirty="0"/>
              <a:t> </a:t>
            </a:r>
            <a:r>
              <a:rPr lang="ru-RU" dirty="0" err="1"/>
              <a:t>докази</a:t>
            </a:r>
            <a:r>
              <a:rPr lang="ru-RU" dirty="0"/>
              <a:t>, </a:t>
            </a:r>
            <a:r>
              <a:rPr lang="ru-RU" dirty="0" err="1"/>
              <a:t>які</a:t>
            </a:r>
            <a:r>
              <a:rPr lang="ru-RU" dirty="0"/>
              <a:t> не </a:t>
            </a:r>
            <a:r>
              <a:rPr lang="ru-RU" dirty="0" err="1"/>
              <a:t>були</a:t>
            </a:r>
            <a:r>
              <a:rPr lang="ru-RU" dirty="0"/>
              <a:t> предметом </a:t>
            </a:r>
            <a:r>
              <a:rPr lang="ru-RU" dirty="0" err="1"/>
              <a:t>безпосереднього</a:t>
            </a:r>
            <a:r>
              <a:rPr lang="ru-RU" dirty="0"/>
              <a:t> </a:t>
            </a:r>
            <a:r>
              <a:rPr lang="ru-RU" dirty="0" err="1"/>
              <a:t>дослідження</a:t>
            </a:r>
            <a:r>
              <a:rPr lang="ru-RU" dirty="0"/>
              <a:t> суду, не </a:t>
            </a:r>
            <a:r>
              <a:rPr lang="ru-RU" dirty="0" err="1"/>
              <a:t>можуть</a:t>
            </a:r>
            <a:r>
              <a:rPr lang="ru-RU" dirty="0"/>
              <a:t> бути </a:t>
            </a:r>
            <a:r>
              <a:rPr lang="ru-RU" dirty="0" err="1"/>
              <a:t>визнані</a:t>
            </a:r>
            <a:r>
              <a:rPr lang="ru-RU" dirty="0"/>
              <a:t> </a:t>
            </a:r>
            <a:r>
              <a:rPr lang="ru-RU" dirty="0" err="1"/>
              <a:t>допустимими</a:t>
            </a:r>
            <a:r>
              <a:rPr lang="ru-RU" dirty="0"/>
              <a:t> і </a:t>
            </a:r>
            <a:r>
              <a:rPr lang="ru-RU" dirty="0" err="1"/>
              <a:t>враховані</a:t>
            </a:r>
            <a:r>
              <a:rPr lang="ru-RU" dirty="0"/>
              <a:t> при </a:t>
            </a:r>
            <a:r>
              <a:rPr lang="ru-RU" dirty="0" err="1"/>
              <a:t>постановленні</a:t>
            </a:r>
            <a:r>
              <a:rPr lang="ru-RU" dirty="0"/>
              <a:t> судового </a:t>
            </a:r>
            <a:r>
              <a:rPr lang="ru-RU" dirty="0" err="1"/>
              <a:t>рішення</a:t>
            </a:r>
            <a:r>
              <a:rPr lang="ru-RU" dirty="0"/>
              <a:t> судом, </a:t>
            </a:r>
            <a:r>
              <a:rPr lang="ru-RU" dirty="0" err="1"/>
              <a:t>крім</a:t>
            </a:r>
            <a:r>
              <a:rPr lang="ru-RU" dirty="0"/>
              <a:t> </a:t>
            </a:r>
            <a:r>
              <a:rPr lang="ru-RU" dirty="0" err="1"/>
              <a:t>випадків</a:t>
            </a:r>
            <a:r>
              <a:rPr lang="ru-RU" dirty="0"/>
              <a:t>, </a:t>
            </a:r>
            <a:r>
              <a:rPr lang="ru-RU" dirty="0" err="1"/>
              <a:t>передбачених</a:t>
            </a:r>
            <a:r>
              <a:rPr lang="ru-RU" dirty="0"/>
              <a:t> </a:t>
            </a:r>
            <a:r>
              <a:rPr lang="ru-RU" dirty="0" err="1"/>
              <a:t>зазначеним</a:t>
            </a:r>
            <a:r>
              <a:rPr lang="ru-RU" dirty="0"/>
              <a:t> Кодексом, а </a:t>
            </a:r>
            <a:r>
              <a:rPr lang="ru-RU" dirty="0" err="1"/>
              <a:t>отже</a:t>
            </a:r>
            <a:r>
              <a:rPr lang="ru-RU" dirty="0"/>
              <a:t>, </a:t>
            </a:r>
            <a:r>
              <a:rPr lang="ru-RU" dirty="0" err="1"/>
              <a:t>судове</a:t>
            </a:r>
            <a:r>
              <a:rPr lang="ru-RU" dirty="0"/>
              <a:t> </a:t>
            </a:r>
            <a:r>
              <a:rPr lang="ru-RU" dirty="0" err="1"/>
              <a:t>рішення</a:t>
            </a:r>
            <a:r>
              <a:rPr lang="ru-RU" dirty="0"/>
              <a:t>, </a:t>
            </a:r>
            <a:r>
              <a:rPr lang="ru-RU" dirty="0" err="1"/>
              <a:t>відповідно</a:t>
            </a:r>
            <a:r>
              <a:rPr lang="ru-RU" dirty="0"/>
              <a:t> до </a:t>
            </a:r>
            <a:r>
              <a:rPr lang="ru-RU" dirty="0" err="1">
                <a:hlinkClick r:id="rId5" tooltip="Кримінальний процесуальний кодекс України; нормативно-правовий акт № 4651-VI від 13.04.2012"/>
              </a:rPr>
              <a:t>статті</a:t>
            </a:r>
            <a:r>
              <a:rPr lang="ru-RU" dirty="0">
                <a:hlinkClick r:id="rId5" tooltip="Кримінальний процесуальний кодекс України; нормативно-правовий акт № 4651-VI від 13.04.2012"/>
              </a:rPr>
              <a:t> 370 </a:t>
            </a:r>
            <a:r>
              <a:rPr lang="ru-RU" dirty="0" err="1">
                <a:hlinkClick r:id="rId5" tooltip="Кримінальний процесуальний кодекс України; нормативно-правовий акт № 4651-VI від 13.04.2012"/>
              </a:rPr>
              <a:t>цього</a:t>
            </a:r>
            <a:r>
              <a:rPr lang="ru-RU" dirty="0">
                <a:hlinkClick r:id="rId5" tooltip="Кримінальний процесуальний кодекс України; нормативно-правовий акт № 4651-VI від 13.04.2012"/>
              </a:rPr>
              <a:t> Кодексу</a:t>
            </a:r>
            <a:r>
              <a:rPr lang="ru-RU" dirty="0"/>
              <a:t>, не </a:t>
            </a:r>
            <a:r>
              <a:rPr lang="ru-RU" dirty="0" err="1"/>
              <a:t>може</a:t>
            </a:r>
            <a:r>
              <a:rPr lang="ru-RU" dirty="0"/>
              <a:t> бути </a:t>
            </a:r>
            <a:r>
              <a:rPr lang="ru-RU" dirty="0" err="1"/>
              <a:t>визнано</a:t>
            </a:r>
            <a:r>
              <a:rPr lang="ru-RU" dirty="0"/>
              <a:t> </a:t>
            </a:r>
            <a:r>
              <a:rPr lang="ru-RU" dirty="0" err="1"/>
              <a:t>законним</a:t>
            </a:r>
            <a:r>
              <a:rPr lang="ru-RU" dirty="0"/>
              <a:t> та </a:t>
            </a:r>
            <a:r>
              <a:rPr lang="ru-RU" dirty="0" err="1"/>
              <a:t>обґрунтованим</a:t>
            </a:r>
            <a:r>
              <a:rPr lang="ru-RU" dirty="0"/>
              <a:t> і </a:t>
            </a:r>
            <a:r>
              <a:rPr lang="ru-RU" dirty="0" err="1"/>
              <a:t>згідно</a:t>
            </a:r>
            <a:r>
              <a:rPr lang="ru-RU" dirty="0"/>
              <a:t> з </a:t>
            </a:r>
            <a:r>
              <a:rPr lang="ru-RU" dirty="0" err="1"/>
              <a:t>частиною</a:t>
            </a:r>
            <a:r>
              <a:rPr lang="ru-RU" dirty="0"/>
              <a:t> </a:t>
            </a:r>
            <a:r>
              <a:rPr lang="ru-RU" dirty="0" err="1"/>
              <a:t>першою</a:t>
            </a:r>
            <a:r>
              <a:rPr lang="ru-RU" dirty="0"/>
              <a:t> </a:t>
            </a:r>
            <a:r>
              <a:rPr lang="ru-RU" dirty="0" err="1">
                <a:hlinkClick r:id="rId6" tooltip="Кримінальний процесуальний кодекс України; нормативно-правовий акт № 4651-VI від 13.04.2012"/>
              </a:rPr>
              <a:t>статті</a:t>
            </a:r>
            <a:r>
              <a:rPr lang="ru-RU" dirty="0">
                <a:hlinkClick r:id="rId6" tooltip="Кримінальний процесуальний кодекс України; нормативно-правовий акт № 4651-VI від 13.04.2012"/>
              </a:rPr>
              <a:t> 412 КПК </a:t>
            </a:r>
            <a:r>
              <a:rPr lang="ru-RU" dirty="0" err="1">
                <a:hlinkClick r:id="rId6" tooltip="Кримінальний процесуальний кодекс України; нормативно-правовий акт № 4651-VI від 13.04.2012"/>
              </a:rPr>
              <a:t>України</a:t>
            </a:r>
            <a:r>
              <a:rPr lang="ru-RU" dirty="0"/>
              <a:t>, </a:t>
            </a:r>
            <a:r>
              <a:rPr lang="ru-RU" dirty="0" err="1"/>
              <a:t>підлягає</a:t>
            </a:r>
            <a:r>
              <a:rPr lang="ru-RU" dirty="0"/>
              <a:t> </a:t>
            </a:r>
            <a:r>
              <a:rPr lang="ru-RU" dirty="0" err="1"/>
              <a:t>скасуванню</a:t>
            </a:r>
            <a:r>
              <a:rPr lang="ru-RU" dirty="0"/>
              <a:t>.</a:t>
            </a:r>
          </a:p>
          <a:p>
            <a:pPr marL="0" indent="0" algn="just">
              <a:buNone/>
            </a:pPr>
            <a:r>
              <a:rPr lang="ru-RU" dirty="0" err="1"/>
              <a:t>Усупереч</a:t>
            </a:r>
            <a:r>
              <a:rPr lang="ru-RU" dirty="0"/>
              <a:t> таким </a:t>
            </a:r>
            <a:r>
              <a:rPr lang="ru-RU" dirty="0" err="1"/>
              <a:t>вимогам</a:t>
            </a:r>
            <a:r>
              <a:rPr lang="ru-RU" dirty="0"/>
              <a:t> </a:t>
            </a:r>
            <a:r>
              <a:rPr lang="ru-RU" dirty="0" err="1"/>
              <a:t>кримінального</a:t>
            </a:r>
            <a:r>
              <a:rPr lang="ru-RU" dirty="0"/>
              <a:t> </a:t>
            </a:r>
            <a:r>
              <a:rPr lang="ru-RU" dirty="0" err="1"/>
              <a:t>процесуального</a:t>
            </a:r>
            <a:r>
              <a:rPr lang="ru-RU" dirty="0"/>
              <a:t> закону, </a:t>
            </a:r>
            <a:r>
              <a:rPr lang="ru-RU" dirty="0" err="1"/>
              <a:t>апеляційний</a:t>
            </a:r>
            <a:r>
              <a:rPr lang="ru-RU" dirty="0"/>
              <a:t> суд, </a:t>
            </a:r>
            <a:r>
              <a:rPr lang="ru-RU" dirty="0" err="1"/>
              <a:t>переглядаючи</a:t>
            </a:r>
            <a:r>
              <a:rPr lang="ru-RU" dirty="0"/>
              <a:t> </a:t>
            </a:r>
            <a:r>
              <a:rPr lang="ru-RU" dirty="0" err="1"/>
              <a:t>кримінальне</a:t>
            </a:r>
            <a:r>
              <a:rPr lang="ru-RU" dirty="0"/>
              <a:t> </a:t>
            </a:r>
            <a:r>
              <a:rPr lang="ru-RU" dirty="0" err="1"/>
              <a:t>провадження</a:t>
            </a:r>
            <a:r>
              <a:rPr lang="ru-RU" dirty="0"/>
              <a:t> </a:t>
            </a:r>
            <a:r>
              <a:rPr lang="ru-RU" dirty="0" err="1"/>
              <a:t>щодо</a:t>
            </a:r>
            <a:r>
              <a:rPr lang="ru-RU" dirty="0"/>
              <a:t> ОСОБА_2, </a:t>
            </a:r>
            <a:r>
              <a:rPr lang="ru-RU" dirty="0" err="1"/>
              <a:t>зокрема</a:t>
            </a:r>
            <a:r>
              <a:rPr lang="ru-RU" dirty="0"/>
              <a:t>, за </a:t>
            </a:r>
            <a:r>
              <a:rPr lang="ru-RU" dirty="0" err="1"/>
              <a:t>апеляцією</a:t>
            </a:r>
            <a:r>
              <a:rPr lang="ru-RU" dirty="0"/>
              <a:t> </a:t>
            </a:r>
            <a:r>
              <a:rPr lang="ru-RU" dirty="0" err="1"/>
              <a:t>сторони</a:t>
            </a:r>
            <a:r>
              <a:rPr lang="ru-RU" dirty="0"/>
              <a:t> </a:t>
            </a:r>
            <a:r>
              <a:rPr lang="ru-RU" dirty="0" err="1"/>
              <a:t>захисту</a:t>
            </a:r>
            <a:r>
              <a:rPr lang="ru-RU" dirty="0"/>
              <a:t>, дав свою </a:t>
            </a:r>
            <a:r>
              <a:rPr lang="ru-RU" dirty="0" err="1"/>
              <a:t>оцінку</a:t>
            </a:r>
            <a:r>
              <a:rPr lang="ru-RU" dirty="0"/>
              <a:t> </a:t>
            </a:r>
            <a:r>
              <a:rPr lang="ru-RU" dirty="0" err="1"/>
              <a:t>показанням</a:t>
            </a:r>
            <a:r>
              <a:rPr lang="ru-RU" dirty="0"/>
              <a:t> </a:t>
            </a:r>
            <a:r>
              <a:rPr lang="ru-RU" dirty="0" err="1"/>
              <a:t>свідків</a:t>
            </a:r>
            <a:r>
              <a:rPr lang="ru-RU" dirty="0"/>
              <a:t> ОСОБА_5, ОСОБА_6, ОСОБА_7, ОСОБА_8, ОСОБА_9, без </a:t>
            </a:r>
            <a:r>
              <a:rPr lang="ru-RU" dirty="0" err="1"/>
              <a:t>їх</a:t>
            </a:r>
            <a:r>
              <a:rPr lang="ru-RU" dirty="0"/>
              <a:t> </a:t>
            </a:r>
            <a:r>
              <a:rPr lang="ru-RU" dirty="0" err="1"/>
              <a:t>допиту</a:t>
            </a:r>
            <a:r>
              <a:rPr lang="ru-RU" dirty="0"/>
              <a:t> </a:t>
            </a:r>
            <a:r>
              <a:rPr lang="ru-RU" dirty="0" err="1"/>
              <a:t>під</a:t>
            </a:r>
            <a:r>
              <a:rPr lang="ru-RU" dirty="0"/>
              <a:t> час </a:t>
            </a:r>
            <a:r>
              <a:rPr lang="ru-RU" dirty="0" err="1"/>
              <a:t>апеляційного</a:t>
            </a:r>
            <a:r>
              <a:rPr lang="ru-RU" dirty="0"/>
              <a:t> </a:t>
            </a:r>
            <a:r>
              <a:rPr lang="ru-RU" dirty="0" err="1"/>
              <a:t>розгляду</a:t>
            </a:r>
            <a:r>
              <a:rPr lang="ru-RU" dirty="0"/>
              <a:t>, а </a:t>
            </a:r>
            <a:r>
              <a:rPr lang="ru-RU" dirty="0" err="1"/>
              <a:t>також</a:t>
            </a:r>
            <a:r>
              <a:rPr lang="ru-RU" dirty="0"/>
              <a:t> </a:t>
            </a:r>
            <a:r>
              <a:rPr lang="ru-RU" dirty="0" err="1"/>
              <a:t>надав</a:t>
            </a:r>
            <a:r>
              <a:rPr lang="ru-RU" dirty="0"/>
              <a:t> </a:t>
            </a:r>
            <a:r>
              <a:rPr lang="ru-RU" dirty="0" err="1"/>
              <a:t>іншу</a:t>
            </a:r>
            <a:r>
              <a:rPr lang="ru-RU" dirty="0"/>
              <a:t> </a:t>
            </a:r>
            <a:r>
              <a:rPr lang="ru-RU" dirty="0" err="1"/>
              <a:t>оцінку</a:t>
            </a:r>
            <a:r>
              <a:rPr lang="ru-RU" dirty="0"/>
              <a:t> </a:t>
            </a:r>
            <a:r>
              <a:rPr lang="ru-RU" dirty="0" err="1"/>
              <a:t>висновку</a:t>
            </a:r>
            <a:r>
              <a:rPr lang="ru-RU" dirty="0"/>
              <a:t> </a:t>
            </a:r>
            <a:r>
              <a:rPr lang="ru-RU" dirty="0" err="1"/>
              <a:t>експертизи</a:t>
            </a:r>
            <a:r>
              <a:rPr lang="ru-RU" dirty="0"/>
              <a:t> </a:t>
            </a:r>
            <a:r>
              <a:rPr lang="ru-RU" dirty="0" err="1"/>
              <a:t>відеозапису</a:t>
            </a:r>
            <a:r>
              <a:rPr lang="ru-RU" dirty="0"/>
              <a:t> </a:t>
            </a:r>
            <a:r>
              <a:rPr lang="ru-RU" dirty="0" err="1"/>
              <a:t>від</a:t>
            </a:r>
            <a:r>
              <a:rPr lang="ru-RU" dirty="0"/>
              <a:t> 23.09.2016 року та </a:t>
            </a:r>
            <a:r>
              <a:rPr lang="ru-RU" dirty="0" err="1"/>
              <a:t>даним</a:t>
            </a:r>
            <a:r>
              <a:rPr lang="ru-RU" dirty="0"/>
              <a:t>, </a:t>
            </a:r>
            <a:r>
              <a:rPr lang="ru-RU" dirty="0" err="1"/>
              <a:t>що</a:t>
            </a:r>
            <a:r>
              <a:rPr lang="ru-RU" dirty="0"/>
              <a:t> </a:t>
            </a:r>
            <a:r>
              <a:rPr lang="ru-RU" dirty="0" err="1"/>
              <a:t>містяться</a:t>
            </a:r>
            <a:r>
              <a:rPr lang="ru-RU" dirty="0"/>
              <a:t> у </a:t>
            </a:r>
            <a:r>
              <a:rPr lang="ru-RU" dirty="0" err="1"/>
              <a:t>протоколі</a:t>
            </a:r>
            <a:r>
              <a:rPr lang="ru-RU" dirty="0"/>
              <a:t> </a:t>
            </a:r>
            <a:r>
              <a:rPr lang="ru-RU" dirty="0" err="1"/>
              <a:t>обшуку</a:t>
            </a:r>
            <a:r>
              <a:rPr lang="ru-RU" dirty="0"/>
              <a:t> </a:t>
            </a:r>
            <a:r>
              <a:rPr lang="ru-RU" dirty="0" err="1"/>
              <a:t>від</a:t>
            </a:r>
            <a:r>
              <a:rPr lang="ru-RU" dirty="0"/>
              <a:t> 22.06.2016 року, </a:t>
            </a:r>
            <a:r>
              <a:rPr lang="ru-RU" dirty="0" err="1"/>
              <a:t>безпосередньо</a:t>
            </a:r>
            <a:r>
              <a:rPr lang="ru-RU" dirty="0"/>
              <a:t> не </a:t>
            </a:r>
            <a:r>
              <a:rPr lang="ru-RU" dirty="0" err="1"/>
              <a:t>дослідивши</a:t>
            </a:r>
            <a:r>
              <a:rPr lang="ru-RU" dirty="0"/>
              <a:t> </a:t>
            </a:r>
            <a:r>
              <a:rPr lang="ru-RU" dirty="0" err="1"/>
              <a:t>їх</a:t>
            </a:r>
            <a:r>
              <a:rPr lang="ru-RU" dirty="0"/>
              <a:t> у судовому </a:t>
            </a:r>
            <a:r>
              <a:rPr lang="ru-RU" dirty="0" err="1"/>
              <a:t>засіданні</a:t>
            </a:r>
            <a:r>
              <a:rPr lang="ru-RU" dirty="0"/>
              <a:t> суду </a:t>
            </a:r>
            <a:r>
              <a:rPr lang="ru-RU" dirty="0" err="1"/>
              <a:t>апеляційної</a:t>
            </a:r>
            <a:r>
              <a:rPr lang="ru-RU" dirty="0"/>
              <a:t> </a:t>
            </a:r>
            <a:r>
              <a:rPr lang="ru-RU" dirty="0" err="1"/>
              <a:t>інстанції</a:t>
            </a:r>
            <a:r>
              <a:rPr lang="ru-RU" dirty="0"/>
              <a:t>.</a:t>
            </a:r>
          </a:p>
          <a:p>
            <a:pPr marL="0" indent="0" algn="just">
              <a:buNone/>
            </a:pPr>
            <a:r>
              <a:rPr lang="ru-RU" dirty="0"/>
              <a:t>Таким чином, </a:t>
            </a:r>
            <a:r>
              <a:rPr lang="ru-RU" dirty="0" err="1"/>
              <a:t>під</a:t>
            </a:r>
            <a:r>
              <a:rPr lang="ru-RU" dirty="0"/>
              <a:t> час </a:t>
            </a:r>
            <a:r>
              <a:rPr lang="ru-RU" dirty="0" err="1"/>
              <a:t>розгляду</a:t>
            </a:r>
            <a:r>
              <a:rPr lang="ru-RU" dirty="0"/>
              <a:t> </a:t>
            </a:r>
            <a:r>
              <a:rPr lang="ru-RU" dirty="0" err="1"/>
              <a:t>справи</a:t>
            </a:r>
            <a:r>
              <a:rPr lang="ru-RU" dirty="0"/>
              <a:t> судом </a:t>
            </a:r>
            <a:r>
              <a:rPr lang="ru-RU" dirty="0" err="1"/>
              <a:t>апеляційної</a:t>
            </a:r>
            <a:r>
              <a:rPr lang="ru-RU" dirty="0"/>
              <a:t> </a:t>
            </a:r>
            <a:r>
              <a:rPr lang="ru-RU" dirty="0" err="1"/>
              <a:t>інстанції</a:t>
            </a:r>
            <a:r>
              <a:rPr lang="ru-RU" dirty="0"/>
              <a:t> допущено </a:t>
            </a:r>
            <a:r>
              <a:rPr lang="ru-RU" dirty="0" err="1"/>
              <a:t>порушення</a:t>
            </a:r>
            <a:r>
              <a:rPr lang="ru-RU" dirty="0"/>
              <a:t> </a:t>
            </a:r>
            <a:r>
              <a:rPr lang="ru-RU" dirty="0" err="1"/>
              <a:t>вимог</a:t>
            </a:r>
            <a:r>
              <a:rPr lang="ru-RU" dirty="0"/>
              <a:t> </a:t>
            </a:r>
            <a:r>
              <a:rPr lang="ru-RU" dirty="0" err="1"/>
              <a:t>кримінального</a:t>
            </a:r>
            <a:r>
              <a:rPr lang="ru-RU" dirty="0"/>
              <a:t> </a:t>
            </a:r>
            <a:r>
              <a:rPr lang="ru-RU" dirty="0" err="1"/>
              <a:t>процесуального</a:t>
            </a:r>
            <a:r>
              <a:rPr lang="ru-RU" dirty="0"/>
              <a:t> закону, яке є </a:t>
            </a:r>
            <a:r>
              <a:rPr lang="ru-RU" dirty="0" err="1"/>
              <a:t>істотним</a:t>
            </a:r>
            <a:r>
              <a:rPr lang="ru-RU" dirty="0"/>
              <a:t>, </a:t>
            </a:r>
            <a:r>
              <a:rPr lang="ru-RU" dirty="0" err="1"/>
              <a:t>що</a:t>
            </a:r>
            <a:r>
              <a:rPr lang="ru-RU" dirty="0"/>
              <a:t> в свою </a:t>
            </a:r>
            <a:r>
              <a:rPr lang="ru-RU" dirty="0" err="1"/>
              <a:t>чергу</a:t>
            </a:r>
            <a:r>
              <a:rPr lang="ru-RU" dirty="0"/>
              <a:t> ставить </a:t>
            </a:r>
            <a:r>
              <a:rPr lang="ru-RU" dirty="0" err="1"/>
              <a:t>під</a:t>
            </a:r>
            <a:r>
              <a:rPr lang="ru-RU" dirty="0"/>
              <a:t> </a:t>
            </a:r>
            <a:r>
              <a:rPr lang="ru-RU" dirty="0" err="1"/>
              <a:t>сумнів</a:t>
            </a:r>
            <a:r>
              <a:rPr lang="ru-RU" dirty="0"/>
              <a:t> </a:t>
            </a:r>
            <a:r>
              <a:rPr lang="ru-RU" dirty="0" err="1"/>
              <a:t>законність</a:t>
            </a:r>
            <a:r>
              <a:rPr lang="ru-RU" dirty="0"/>
              <a:t> і </a:t>
            </a:r>
            <a:r>
              <a:rPr lang="ru-RU" dirty="0" err="1"/>
              <a:t>обґрунтованість</a:t>
            </a:r>
            <a:r>
              <a:rPr lang="ru-RU" dirty="0"/>
              <a:t> судового </a:t>
            </a:r>
            <a:r>
              <a:rPr lang="ru-RU" dirty="0" err="1"/>
              <a:t>рішення</a:t>
            </a:r>
            <a:r>
              <a:rPr lang="ru-RU" dirty="0"/>
              <a:t>, та у </a:t>
            </a:r>
            <a:r>
              <a:rPr lang="ru-RU" dirty="0" err="1"/>
              <a:t>відповідності</a:t>
            </a:r>
            <a:r>
              <a:rPr lang="ru-RU" dirty="0"/>
              <a:t> з </a:t>
            </a:r>
            <a:r>
              <a:rPr lang="ru-RU" dirty="0" err="1"/>
              <a:t>вимогами</a:t>
            </a:r>
            <a:r>
              <a:rPr lang="ru-RU" dirty="0"/>
              <a:t> п.1 ч.1 </a:t>
            </a:r>
            <a:r>
              <a:rPr lang="ru-RU" dirty="0">
                <a:hlinkClick r:id="rId7" tooltip="Кримінальний процесуальний кодекс України; нормативно-правовий акт № 4651-VI від 13.04.2012"/>
              </a:rPr>
              <a:t>ст.438 КПК </a:t>
            </a:r>
            <a:r>
              <a:rPr lang="ru-RU" dirty="0" err="1">
                <a:hlinkClick r:id="rId7" tooltip="Кримінальний процесуальний кодекс України; нормативно-правовий акт № 4651-VI від 13.04.2012"/>
              </a:rPr>
              <a:t>України</a:t>
            </a:r>
            <a:r>
              <a:rPr lang="ru-RU" dirty="0"/>
              <a:t> є </a:t>
            </a:r>
            <a:r>
              <a:rPr lang="ru-RU" dirty="0" err="1"/>
              <a:t>підставою</a:t>
            </a:r>
            <a:r>
              <a:rPr lang="ru-RU" dirty="0"/>
              <a:t> для </a:t>
            </a:r>
            <a:r>
              <a:rPr lang="ru-RU" dirty="0" err="1"/>
              <a:t>скасування</a:t>
            </a:r>
            <a:r>
              <a:rPr lang="ru-RU" dirty="0"/>
              <a:t> такого </a:t>
            </a:r>
            <a:r>
              <a:rPr lang="ru-RU" dirty="0" err="1"/>
              <a:t>рішення</a:t>
            </a:r>
            <a:r>
              <a:rPr lang="ru-RU" dirty="0"/>
              <a:t>.</a:t>
            </a:r>
          </a:p>
          <a:p>
            <a:pPr marL="0" indent="0">
              <a:buNone/>
            </a:pPr>
            <a:endParaRPr lang="en-US" dirty="0"/>
          </a:p>
        </p:txBody>
      </p:sp>
    </p:spTree>
    <p:extLst>
      <p:ext uri="{BB962C8B-B14F-4D97-AF65-F5344CB8AC3E}">
        <p14:creationId xmlns:p14="http://schemas.microsoft.com/office/powerpoint/2010/main" val="700606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lstStyle/>
          <a:p>
            <a:pPr marL="0" indent="0">
              <a:buNone/>
            </a:pPr>
            <a:r>
              <a:rPr lang="uk-UA" b="1" dirty="0"/>
              <a:t>Постанова ККС ВС від </a:t>
            </a:r>
            <a:r>
              <a:rPr lang="ru-RU" b="1" dirty="0"/>
              <a:t>31 </a:t>
            </a:r>
            <a:r>
              <a:rPr lang="ru-RU" b="1" dirty="0" err="1"/>
              <a:t>травня</a:t>
            </a:r>
            <a:r>
              <a:rPr lang="ru-RU" b="1" dirty="0"/>
              <a:t> 2018</a:t>
            </a:r>
            <a:r>
              <a:rPr lang="ru-RU" b="1" dirty="0"/>
              <a:t> </a:t>
            </a:r>
            <a:r>
              <a:rPr lang="ru-RU" b="1" dirty="0"/>
              <a:t>року, справа №</a:t>
            </a:r>
            <a:r>
              <a:rPr lang="uk-UA" b="1" dirty="0"/>
              <a:t> </a:t>
            </a:r>
            <a:r>
              <a:rPr lang="ru-RU" b="1" dirty="0"/>
              <a:t>236/439/16-к</a:t>
            </a:r>
          </a:p>
          <a:p>
            <a:pPr marL="0" indent="0">
              <a:buNone/>
            </a:pPr>
            <a:endParaRPr lang="ru-RU" b="1" i="1" dirty="0"/>
          </a:p>
          <a:p>
            <a:pPr marL="0" indent="0">
              <a:buNone/>
            </a:pPr>
            <a:r>
              <a:rPr lang="uk-UA" b="1" dirty="0" smtClean="0"/>
              <a:t>Підтвердження </a:t>
            </a:r>
            <a:r>
              <a:rPr lang="uk-UA" b="1" dirty="0"/>
              <a:t>теорії “плодів отруєного дерева” - докази, похідні від первинного доказу, який був отриманий із порушенням вимог кримінального процесуального закону, суди мають визнавати недопустимими.</a:t>
            </a:r>
            <a:endParaRPr lang="en-US" dirty="0"/>
          </a:p>
          <a:p>
            <a:pPr marL="0" indent="0">
              <a:buNone/>
            </a:pPr>
            <a:endParaRPr lang="en-US" dirty="0"/>
          </a:p>
        </p:txBody>
      </p:sp>
    </p:spTree>
    <p:extLst>
      <p:ext uri="{BB962C8B-B14F-4D97-AF65-F5344CB8AC3E}">
        <p14:creationId xmlns:p14="http://schemas.microsoft.com/office/powerpoint/2010/main" val="755513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712968" cy="6408712"/>
          </a:xfrm>
        </p:spPr>
        <p:txBody>
          <a:bodyPr>
            <a:noAutofit/>
          </a:bodyPr>
          <a:lstStyle/>
          <a:p>
            <a:pPr marL="0" indent="0" algn="just">
              <a:buNone/>
            </a:pPr>
            <a:r>
              <a:rPr lang="ru-RU" sz="1600" dirty="0">
                <a:latin typeface="+mj-lt"/>
              </a:rPr>
              <a:t>Суд </a:t>
            </a:r>
            <a:r>
              <a:rPr lang="ru-RU" sz="1600" dirty="0" err="1">
                <a:latin typeface="+mj-lt"/>
              </a:rPr>
              <a:t>з'ясував</a:t>
            </a:r>
            <a:r>
              <a:rPr lang="ru-RU" sz="1600" dirty="0">
                <a:latin typeface="+mj-lt"/>
              </a:rPr>
              <a:t>, </a:t>
            </a:r>
            <a:r>
              <a:rPr lang="ru-RU" sz="1600" dirty="0" err="1">
                <a:latin typeface="+mj-lt"/>
              </a:rPr>
              <a:t>що</a:t>
            </a:r>
            <a:r>
              <a:rPr lang="ru-RU" sz="1600" dirty="0">
                <a:latin typeface="+mj-lt"/>
              </a:rPr>
              <a:t> </a:t>
            </a:r>
            <a:r>
              <a:rPr lang="ru-RU" sz="1600" dirty="0" err="1">
                <a:latin typeface="+mj-lt"/>
              </a:rPr>
              <a:t>слідчий</a:t>
            </a:r>
            <a:r>
              <a:rPr lang="ru-RU" sz="1600" dirty="0">
                <a:latin typeface="+mj-lt"/>
              </a:rPr>
              <a:t>, </a:t>
            </a:r>
            <a:r>
              <a:rPr lang="ru-RU" sz="1600" dirty="0" err="1">
                <a:latin typeface="+mj-lt"/>
              </a:rPr>
              <a:t>всупереч</a:t>
            </a:r>
            <a:r>
              <a:rPr lang="ru-RU" sz="1600" dirty="0">
                <a:latin typeface="+mj-lt"/>
              </a:rPr>
              <a:t> </a:t>
            </a:r>
            <a:r>
              <a:rPr lang="ru-RU" sz="1600" dirty="0" err="1">
                <a:latin typeface="+mj-lt"/>
              </a:rPr>
              <a:t>вимогам</a:t>
            </a:r>
            <a:r>
              <a:rPr lang="ru-RU" sz="1600" dirty="0">
                <a:latin typeface="+mj-lt"/>
              </a:rPr>
              <a:t> закону, до </a:t>
            </a:r>
            <a:r>
              <a:rPr lang="ru-RU" sz="1600" dirty="0" err="1">
                <a:latin typeface="+mj-lt"/>
              </a:rPr>
              <a:t>внесення</a:t>
            </a:r>
            <a:r>
              <a:rPr lang="ru-RU" sz="1600" dirty="0">
                <a:latin typeface="+mj-lt"/>
              </a:rPr>
              <a:t> </a:t>
            </a:r>
            <a:r>
              <a:rPr lang="ru-RU" sz="1600" dirty="0" err="1">
                <a:latin typeface="+mj-lt"/>
              </a:rPr>
              <a:t>відомостей</a:t>
            </a:r>
            <a:r>
              <a:rPr lang="ru-RU" sz="1600" dirty="0">
                <a:latin typeface="+mj-lt"/>
              </a:rPr>
              <a:t> про </a:t>
            </a:r>
            <a:r>
              <a:rPr lang="ru-RU" sz="1600" dirty="0" err="1">
                <a:latin typeface="+mj-lt"/>
              </a:rPr>
              <a:t>вчинене</a:t>
            </a:r>
            <a:r>
              <a:rPr lang="ru-RU" sz="1600" dirty="0">
                <a:latin typeface="+mj-lt"/>
              </a:rPr>
              <a:t> ОСОБА_1 </a:t>
            </a:r>
            <a:r>
              <a:rPr lang="ru-RU" sz="1600" dirty="0" err="1">
                <a:latin typeface="+mj-lt"/>
              </a:rPr>
              <a:t>кримінальне</a:t>
            </a:r>
            <a:r>
              <a:rPr lang="ru-RU" sz="1600" dirty="0">
                <a:latin typeface="+mj-lt"/>
              </a:rPr>
              <a:t> </a:t>
            </a:r>
            <a:r>
              <a:rPr lang="ru-RU" sz="1600" dirty="0" err="1">
                <a:latin typeface="+mj-lt"/>
              </a:rPr>
              <a:t>правопорушення</a:t>
            </a:r>
            <a:r>
              <a:rPr lang="ru-RU" sz="1600" dirty="0">
                <a:latin typeface="+mj-lt"/>
              </a:rPr>
              <a:t> до </a:t>
            </a:r>
            <a:r>
              <a:rPr lang="ru-RU" sz="1600" dirty="0" err="1">
                <a:latin typeface="+mj-lt"/>
              </a:rPr>
              <a:t>Єдиного</a:t>
            </a:r>
            <a:r>
              <a:rPr lang="ru-RU" sz="1600" dirty="0">
                <a:latin typeface="+mj-lt"/>
              </a:rPr>
              <a:t> </a:t>
            </a:r>
            <a:r>
              <a:rPr lang="ru-RU" sz="1600" dirty="0" err="1">
                <a:latin typeface="+mj-lt"/>
              </a:rPr>
              <a:t>реєстру</a:t>
            </a:r>
            <a:r>
              <a:rPr lang="ru-RU" sz="1600" dirty="0">
                <a:latin typeface="+mj-lt"/>
              </a:rPr>
              <a:t> </a:t>
            </a:r>
            <a:r>
              <a:rPr lang="ru-RU" sz="1600" dirty="0" err="1">
                <a:latin typeface="+mj-lt"/>
              </a:rPr>
              <a:t>досудових</a:t>
            </a:r>
            <a:r>
              <a:rPr lang="ru-RU" sz="1600" dirty="0">
                <a:latin typeface="+mj-lt"/>
              </a:rPr>
              <a:t> </a:t>
            </a:r>
            <a:r>
              <a:rPr lang="ru-RU" sz="1600" dirty="0" err="1">
                <a:latin typeface="+mj-lt"/>
              </a:rPr>
              <a:t>розслідувань</a:t>
            </a:r>
            <a:r>
              <a:rPr lang="ru-RU" sz="1600" dirty="0">
                <a:latin typeface="+mj-lt"/>
              </a:rPr>
              <a:t>, </a:t>
            </a:r>
            <a:r>
              <a:rPr lang="ru-RU" sz="1600" dirty="0" err="1">
                <a:latin typeface="+mj-lt"/>
              </a:rPr>
              <a:t>фактично</a:t>
            </a:r>
            <a:r>
              <a:rPr lang="ru-RU" sz="1600" dirty="0">
                <a:latin typeface="+mj-lt"/>
              </a:rPr>
              <a:t> </a:t>
            </a:r>
            <a:r>
              <a:rPr lang="ru-RU" sz="1600" dirty="0" err="1">
                <a:latin typeface="+mj-lt"/>
              </a:rPr>
              <a:t>здійснив</a:t>
            </a:r>
            <a:r>
              <a:rPr lang="ru-RU" sz="1600" dirty="0">
                <a:latin typeface="+mj-lt"/>
              </a:rPr>
              <a:t> </a:t>
            </a:r>
            <a:r>
              <a:rPr lang="ru-RU" sz="1600" dirty="0" err="1">
                <a:latin typeface="+mj-lt"/>
              </a:rPr>
              <a:t>слідчу</a:t>
            </a:r>
            <a:r>
              <a:rPr lang="ru-RU" sz="1600" dirty="0">
                <a:latin typeface="+mj-lt"/>
              </a:rPr>
              <a:t> </a:t>
            </a:r>
            <a:r>
              <a:rPr lang="ru-RU" sz="1600" dirty="0" err="1">
                <a:latin typeface="+mj-lt"/>
              </a:rPr>
              <a:t>дію</a:t>
            </a:r>
            <a:r>
              <a:rPr lang="ru-RU" sz="1600" dirty="0">
                <a:latin typeface="+mj-lt"/>
              </a:rPr>
              <a:t> - </a:t>
            </a:r>
            <a:r>
              <a:rPr lang="ru-RU" sz="1600" dirty="0" err="1">
                <a:latin typeface="+mj-lt"/>
              </a:rPr>
              <a:t>особистий</a:t>
            </a:r>
            <a:r>
              <a:rPr lang="ru-RU" sz="1600" dirty="0">
                <a:latin typeface="+mj-lt"/>
              </a:rPr>
              <a:t> </a:t>
            </a:r>
            <a:r>
              <a:rPr lang="ru-RU" sz="1600" dirty="0" err="1">
                <a:latin typeface="+mj-lt"/>
              </a:rPr>
              <a:t>обшук</a:t>
            </a:r>
            <a:r>
              <a:rPr lang="ru-RU" sz="1600" dirty="0">
                <a:latin typeface="+mj-lt"/>
              </a:rPr>
              <a:t> </a:t>
            </a:r>
            <a:r>
              <a:rPr lang="ru-RU" sz="1600" dirty="0" err="1">
                <a:latin typeface="+mj-lt"/>
              </a:rPr>
              <a:t>одягу</a:t>
            </a:r>
            <a:r>
              <a:rPr lang="ru-RU" sz="1600" dirty="0">
                <a:latin typeface="+mj-lt"/>
              </a:rPr>
              <a:t> та речей ОСОБА_1, </a:t>
            </a:r>
            <a:r>
              <a:rPr lang="ru-RU" sz="1600" dirty="0" err="1">
                <a:latin typeface="+mj-lt"/>
              </a:rPr>
              <a:t>під</a:t>
            </a:r>
            <a:r>
              <a:rPr lang="ru-RU" sz="1600" dirty="0">
                <a:latin typeface="+mj-lt"/>
              </a:rPr>
              <a:t> час </a:t>
            </a:r>
            <a:r>
              <a:rPr lang="ru-RU" sz="1600" dirty="0" err="1">
                <a:latin typeface="+mj-lt"/>
              </a:rPr>
              <a:t>якого</a:t>
            </a:r>
            <a:r>
              <a:rPr lang="ru-RU" sz="1600" dirty="0">
                <a:latin typeface="+mj-lt"/>
              </a:rPr>
              <a:t> у </a:t>
            </a:r>
            <a:r>
              <a:rPr lang="ru-RU" sz="1600" dirty="0" err="1">
                <a:latin typeface="+mj-lt"/>
              </a:rPr>
              <a:t>нього</a:t>
            </a:r>
            <a:r>
              <a:rPr lang="ru-RU" sz="1600" dirty="0">
                <a:latin typeface="+mj-lt"/>
              </a:rPr>
              <a:t> </a:t>
            </a:r>
            <a:r>
              <a:rPr lang="ru-RU" sz="1600" dirty="0" err="1">
                <a:latin typeface="+mj-lt"/>
              </a:rPr>
              <a:t>було</a:t>
            </a:r>
            <a:r>
              <a:rPr lang="ru-RU" sz="1600" dirty="0">
                <a:latin typeface="+mj-lt"/>
              </a:rPr>
              <a:t> </a:t>
            </a:r>
            <a:r>
              <a:rPr lang="ru-RU" sz="1600" dirty="0" err="1">
                <a:latin typeface="+mj-lt"/>
              </a:rPr>
              <a:t>вилучено</a:t>
            </a:r>
            <a:r>
              <a:rPr lang="ru-RU" sz="1600" dirty="0">
                <a:latin typeface="+mj-lt"/>
              </a:rPr>
              <a:t> </a:t>
            </a:r>
            <a:r>
              <a:rPr lang="ru-RU" sz="1600" dirty="0" err="1">
                <a:latin typeface="+mj-lt"/>
              </a:rPr>
              <a:t>речовину</a:t>
            </a:r>
            <a:r>
              <a:rPr lang="ru-RU" sz="1600" dirty="0">
                <a:latin typeface="+mj-lt"/>
              </a:rPr>
              <a:t> </a:t>
            </a:r>
            <a:r>
              <a:rPr lang="ru-RU" sz="1600" dirty="0" err="1">
                <a:latin typeface="+mj-lt"/>
              </a:rPr>
              <a:t>рослинного</a:t>
            </a:r>
            <a:r>
              <a:rPr lang="ru-RU" sz="1600" dirty="0">
                <a:latin typeface="+mj-lt"/>
              </a:rPr>
              <a:t> </a:t>
            </a:r>
            <a:r>
              <a:rPr lang="ru-RU" sz="1600" dirty="0" err="1">
                <a:latin typeface="+mj-lt"/>
              </a:rPr>
              <a:t>походження</a:t>
            </a:r>
            <a:r>
              <a:rPr lang="ru-RU" sz="1600" dirty="0">
                <a:latin typeface="+mj-lt"/>
              </a:rPr>
              <a:t> та </a:t>
            </a:r>
            <a:r>
              <a:rPr lang="ru-RU" sz="1600" dirty="0" err="1">
                <a:latin typeface="+mj-lt"/>
              </a:rPr>
              <a:t>предмети</a:t>
            </a:r>
            <a:r>
              <a:rPr lang="ru-RU" sz="1600" dirty="0">
                <a:latin typeface="+mj-lt"/>
              </a:rPr>
              <a:t>, </a:t>
            </a:r>
            <a:r>
              <a:rPr lang="ru-RU" sz="1600" dirty="0" err="1">
                <a:latin typeface="+mj-lt"/>
              </a:rPr>
              <a:t>схожі</a:t>
            </a:r>
            <a:r>
              <a:rPr lang="ru-RU" sz="1600" dirty="0">
                <a:latin typeface="+mj-lt"/>
              </a:rPr>
              <a:t> на </a:t>
            </a:r>
            <a:r>
              <a:rPr lang="ru-RU" sz="1600" dirty="0" err="1">
                <a:latin typeface="+mj-lt"/>
              </a:rPr>
              <a:t>патрони</a:t>
            </a:r>
            <a:r>
              <a:rPr lang="ru-RU" sz="1600" dirty="0">
                <a:latin typeface="+mj-lt"/>
              </a:rPr>
              <a:t> і </a:t>
            </a:r>
            <a:r>
              <a:rPr lang="ru-RU" sz="1600" dirty="0" err="1">
                <a:latin typeface="+mj-lt"/>
              </a:rPr>
              <a:t>задля</a:t>
            </a:r>
            <a:r>
              <a:rPr lang="ru-RU" sz="1600" dirty="0">
                <a:latin typeface="+mj-lt"/>
              </a:rPr>
              <a:t> </a:t>
            </a:r>
            <a:r>
              <a:rPr lang="ru-RU" sz="1600" dirty="0" err="1">
                <a:latin typeface="+mj-lt"/>
              </a:rPr>
              <a:t>надання</a:t>
            </a:r>
            <a:r>
              <a:rPr lang="ru-RU" sz="1600" dirty="0">
                <a:latin typeface="+mj-lt"/>
              </a:rPr>
              <a:t> </a:t>
            </a:r>
            <a:r>
              <a:rPr lang="ru-RU" sz="1600" dirty="0" err="1">
                <a:latin typeface="+mj-lt"/>
              </a:rPr>
              <a:t>такій</a:t>
            </a:r>
            <a:r>
              <a:rPr lang="ru-RU" sz="1600" dirty="0">
                <a:latin typeface="+mj-lt"/>
              </a:rPr>
              <a:t> </a:t>
            </a:r>
            <a:r>
              <a:rPr lang="ru-RU" sz="1600" dirty="0" err="1">
                <a:latin typeface="+mj-lt"/>
              </a:rPr>
              <a:t>дії</a:t>
            </a:r>
            <a:r>
              <a:rPr lang="ru-RU" sz="1600" dirty="0">
                <a:latin typeface="+mj-lt"/>
              </a:rPr>
              <a:t> </a:t>
            </a:r>
            <a:r>
              <a:rPr lang="ru-RU" sz="1600" dirty="0" err="1">
                <a:latin typeface="+mj-lt"/>
              </a:rPr>
              <a:t>видимості</a:t>
            </a:r>
            <a:r>
              <a:rPr lang="ru-RU" sz="1600" dirty="0">
                <a:latin typeface="+mj-lt"/>
              </a:rPr>
              <a:t> </a:t>
            </a:r>
            <a:r>
              <a:rPr lang="ru-RU" sz="1600" dirty="0" err="1">
                <a:latin typeface="+mj-lt"/>
              </a:rPr>
              <a:t>законності</a:t>
            </a:r>
            <a:r>
              <a:rPr lang="ru-RU" sz="1600" dirty="0">
                <a:latin typeface="+mj-lt"/>
              </a:rPr>
              <a:t>, вона </a:t>
            </a:r>
            <a:r>
              <a:rPr lang="ru-RU" sz="1600" dirty="0" err="1">
                <a:latin typeface="+mj-lt"/>
              </a:rPr>
              <a:t>була</a:t>
            </a:r>
            <a:r>
              <a:rPr lang="ru-RU" sz="1600" dirty="0">
                <a:latin typeface="+mj-lt"/>
              </a:rPr>
              <a:t> оформлена протоколом </a:t>
            </a:r>
            <a:r>
              <a:rPr lang="ru-RU" sz="1600" dirty="0" err="1">
                <a:latin typeface="+mj-lt"/>
              </a:rPr>
              <a:t>огляду</a:t>
            </a:r>
            <a:r>
              <a:rPr lang="ru-RU" sz="1600" dirty="0">
                <a:latin typeface="+mj-lt"/>
              </a:rPr>
              <a:t> </a:t>
            </a:r>
            <a:r>
              <a:rPr lang="ru-RU" sz="1600" dirty="0" err="1">
                <a:latin typeface="+mj-lt"/>
              </a:rPr>
              <a:t>місця</a:t>
            </a:r>
            <a:r>
              <a:rPr lang="ru-RU" sz="1600" dirty="0">
                <a:latin typeface="+mj-lt"/>
              </a:rPr>
              <a:t> </a:t>
            </a:r>
            <a:r>
              <a:rPr lang="ru-RU" sz="1600" dirty="0" err="1">
                <a:latin typeface="+mj-lt"/>
              </a:rPr>
              <a:t>події</a:t>
            </a:r>
            <a:r>
              <a:rPr lang="ru-RU" sz="1600" dirty="0">
                <a:latin typeface="+mj-lt"/>
              </a:rPr>
              <a:t>.</a:t>
            </a:r>
          </a:p>
          <a:p>
            <a:pPr marL="0" indent="0" algn="just">
              <a:buNone/>
            </a:pPr>
            <a:r>
              <a:rPr lang="ru-RU" sz="1600" dirty="0" err="1">
                <a:latin typeface="+mj-lt"/>
              </a:rPr>
              <a:t>Крім</a:t>
            </a:r>
            <a:r>
              <a:rPr lang="ru-RU" sz="1600" dirty="0">
                <a:latin typeface="+mj-lt"/>
              </a:rPr>
              <a:t> того, суд </a:t>
            </a:r>
            <a:r>
              <a:rPr lang="ru-RU" sz="1600" dirty="0" err="1">
                <a:latin typeface="+mj-lt"/>
              </a:rPr>
              <a:t>встановив</a:t>
            </a:r>
            <a:r>
              <a:rPr lang="ru-RU" sz="1600" dirty="0">
                <a:latin typeface="+mj-lt"/>
              </a:rPr>
              <a:t>, </a:t>
            </a:r>
            <a:r>
              <a:rPr lang="ru-RU" sz="1600" dirty="0" err="1">
                <a:latin typeface="+mj-lt"/>
              </a:rPr>
              <a:t>що</a:t>
            </a:r>
            <a:r>
              <a:rPr lang="ru-RU" sz="1600" dirty="0">
                <a:latin typeface="+mj-lt"/>
              </a:rPr>
              <a:t> </a:t>
            </a:r>
            <a:r>
              <a:rPr lang="ru-RU" sz="1600" dirty="0" err="1">
                <a:latin typeface="+mj-lt"/>
              </a:rPr>
              <a:t>затримання</a:t>
            </a:r>
            <a:r>
              <a:rPr lang="ru-RU" sz="1600" dirty="0">
                <a:latin typeface="+mj-lt"/>
              </a:rPr>
              <a:t> ОСОБА_1 в порядку </a:t>
            </a:r>
            <a:r>
              <a:rPr lang="ru-RU" sz="1600" dirty="0">
                <a:latin typeface="+mj-lt"/>
                <a:hlinkClick r:id="rId2" tooltip="Кримінальний процесуальний кодекс України; нормативно-правовий акт № 4651-VI від 13.04.2012"/>
              </a:rPr>
              <a:t>ст. 208 КПК </a:t>
            </a:r>
            <a:r>
              <a:rPr lang="ru-RU" sz="1600" dirty="0" err="1">
                <a:latin typeface="+mj-lt"/>
                <a:hlinkClick r:id="rId2" tooltip="Кримінальний процесуальний кодекс України; нормативно-правовий акт № 4651-VI від 13.04.2012"/>
              </a:rPr>
              <a:t>України</a:t>
            </a:r>
            <a:r>
              <a:rPr lang="ru-RU" sz="1600" dirty="0">
                <a:latin typeface="+mj-lt"/>
              </a:rPr>
              <a:t> не </a:t>
            </a:r>
            <a:r>
              <a:rPr lang="ru-RU" sz="1600" dirty="0" err="1">
                <a:latin typeface="+mj-lt"/>
              </a:rPr>
              <a:t>проводилося</a:t>
            </a:r>
            <a:r>
              <a:rPr lang="ru-RU" sz="1600" dirty="0">
                <a:latin typeface="+mj-lt"/>
              </a:rPr>
              <a:t>, протокол </a:t>
            </a:r>
            <a:r>
              <a:rPr lang="ru-RU" sz="1600" dirty="0" err="1">
                <a:latin typeface="+mj-lt"/>
              </a:rPr>
              <a:t>його</a:t>
            </a:r>
            <a:r>
              <a:rPr lang="ru-RU" sz="1600" dirty="0">
                <a:latin typeface="+mj-lt"/>
              </a:rPr>
              <a:t> </a:t>
            </a:r>
            <a:r>
              <a:rPr lang="ru-RU" sz="1600" dirty="0" err="1">
                <a:latin typeface="+mj-lt"/>
              </a:rPr>
              <a:t>затримання</a:t>
            </a:r>
            <a:r>
              <a:rPr lang="ru-RU" sz="1600" dirty="0">
                <a:latin typeface="+mj-lt"/>
              </a:rPr>
              <a:t> не </a:t>
            </a:r>
            <a:r>
              <a:rPr lang="ru-RU" sz="1600" dirty="0" err="1">
                <a:latin typeface="+mj-lt"/>
              </a:rPr>
              <a:t>складався</a:t>
            </a:r>
            <a:r>
              <a:rPr lang="ru-RU" sz="1600" dirty="0">
                <a:latin typeface="+mj-lt"/>
              </a:rPr>
              <a:t>, а </a:t>
            </a:r>
            <a:r>
              <a:rPr lang="ru-RU" sz="1600" dirty="0" err="1">
                <a:latin typeface="+mj-lt"/>
              </a:rPr>
              <a:t>отже</a:t>
            </a:r>
            <a:r>
              <a:rPr lang="ru-RU" sz="1600" dirty="0">
                <a:latin typeface="+mj-lt"/>
              </a:rPr>
              <a:t>, </a:t>
            </a:r>
            <a:r>
              <a:rPr lang="ru-RU" sz="1600" dirty="0" err="1">
                <a:latin typeface="+mj-lt"/>
              </a:rPr>
              <a:t>фактичний</a:t>
            </a:r>
            <a:r>
              <a:rPr lang="ru-RU" sz="1600" dirty="0">
                <a:latin typeface="+mj-lt"/>
              </a:rPr>
              <a:t> </a:t>
            </a:r>
            <a:r>
              <a:rPr lang="ru-RU" sz="1600" dirty="0" err="1">
                <a:latin typeface="+mj-lt"/>
              </a:rPr>
              <a:t>обшук</a:t>
            </a:r>
            <a:r>
              <a:rPr lang="ru-RU" sz="1600" dirty="0">
                <a:latin typeface="+mj-lt"/>
              </a:rPr>
              <a:t> </a:t>
            </a:r>
            <a:r>
              <a:rPr lang="ru-RU" sz="1600" dirty="0" err="1">
                <a:latin typeface="+mj-lt"/>
              </a:rPr>
              <a:t>був</a:t>
            </a:r>
            <a:r>
              <a:rPr lang="ru-RU" sz="1600" dirty="0">
                <a:latin typeface="+mj-lt"/>
              </a:rPr>
              <a:t> проведений з грубим </a:t>
            </a:r>
            <a:r>
              <a:rPr lang="ru-RU" sz="1600" dirty="0" err="1">
                <a:latin typeface="+mj-lt"/>
              </a:rPr>
              <a:t>порушенням</a:t>
            </a:r>
            <a:r>
              <a:rPr lang="ru-RU" sz="1600" dirty="0">
                <a:latin typeface="+mj-lt"/>
              </a:rPr>
              <a:t> </a:t>
            </a:r>
            <a:r>
              <a:rPr lang="ru-RU" sz="1600" dirty="0" err="1">
                <a:latin typeface="+mj-lt"/>
              </a:rPr>
              <a:t>вимог</a:t>
            </a:r>
            <a:r>
              <a:rPr lang="ru-RU" sz="1600" dirty="0">
                <a:latin typeface="+mj-lt"/>
              </a:rPr>
              <a:t> </a:t>
            </a:r>
            <a:r>
              <a:rPr lang="ru-RU" sz="1600" dirty="0" err="1">
                <a:latin typeface="+mj-lt"/>
              </a:rPr>
              <a:t>кримінального</a:t>
            </a:r>
            <a:r>
              <a:rPr lang="ru-RU" sz="1600" dirty="0">
                <a:latin typeface="+mj-lt"/>
              </a:rPr>
              <a:t> </a:t>
            </a:r>
            <a:r>
              <a:rPr lang="ru-RU" sz="1600" dirty="0" err="1">
                <a:latin typeface="+mj-lt"/>
              </a:rPr>
              <a:t>процесуального</a:t>
            </a:r>
            <a:r>
              <a:rPr lang="ru-RU" sz="1600" dirty="0">
                <a:latin typeface="+mj-lt"/>
              </a:rPr>
              <a:t> закону, </a:t>
            </a:r>
            <a:r>
              <a:rPr lang="ru-RU" sz="1600" dirty="0" err="1">
                <a:latin typeface="+mj-lt"/>
              </a:rPr>
              <a:t>оскільки</a:t>
            </a:r>
            <a:r>
              <a:rPr lang="ru-RU" sz="1600" dirty="0">
                <a:latin typeface="+mj-lt"/>
              </a:rPr>
              <a:t> днем </a:t>
            </a:r>
            <a:r>
              <a:rPr lang="ru-RU" sz="1600" dirty="0" err="1">
                <a:latin typeface="+mj-lt"/>
              </a:rPr>
              <a:t>затримання</a:t>
            </a:r>
            <a:r>
              <a:rPr lang="ru-RU" sz="1600" dirty="0">
                <a:latin typeface="+mj-lt"/>
              </a:rPr>
              <a:t> ОСОБА_1 є 08 лютого 2016 року.</a:t>
            </a:r>
          </a:p>
          <a:p>
            <a:pPr marL="0" indent="0" algn="just">
              <a:buNone/>
            </a:pPr>
            <a:r>
              <a:rPr lang="ru-RU" sz="1600" dirty="0" err="1">
                <a:latin typeface="+mj-lt"/>
              </a:rPr>
              <a:t>Враховуючи</a:t>
            </a:r>
            <a:r>
              <a:rPr lang="ru-RU" sz="1600" dirty="0">
                <a:latin typeface="+mj-lt"/>
              </a:rPr>
              <a:t>, </a:t>
            </a:r>
            <a:r>
              <a:rPr lang="ru-RU" sz="1600" dirty="0" err="1">
                <a:latin typeface="+mj-lt"/>
              </a:rPr>
              <a:t>що</a:t>
            </a:r>
            <a:r>
              <a:rPr lang="ru-RU" sz="1600" dirty="0">
                <a:latin typeface="+mj-lt"/>
              </a:rPr>
              <a:t> при </a:t>
            </a:r>
            <a:r>
              <a:rPr lang="ru-RU" sz="1600" dirty="0" err="1">
                <a:latin typeface="+mj-lt"/>
              </a:rPr>
              <a:t>здійсненні</a:t>
            </a:r>
            <a:r>
              <a:rPr lang="ru-RU" sz="1600" dirty="0">
                <a:latin typeface="+mj-lt"/>
              </a:rPr>
              <a:t> </a:t>
            </a:r>
            <a:r>
              <a:rPr lang="ru-RU" sz="1600" dirty="0" err="1">
                <a:latin typeface="+mj-lt"/>
              </a:rPr>
              <a:t>огляду</a:t>
            </a:r>
            <a:r>
              <a:rPr lang="ru-RU" sz="1600" dirty="0">
                <a:latin typeface="+mj-lt"/>
              </a:rPr>
              <a:t> </a:t>
            </a:r>
            <a:r>
              <a:rPr lang="ru-RU" sz="1600" dirty="0" err="1">
                <a:latin typeface="+mj-lt"/>
              </a:rPr>
              <a:t>місця</a:t>
            </a:r>
            <a:r>
              <a:rPr lang="ru-RU" sz="1600" dirty="0">
                <a:latin typeface="+mj-lt"/>
              </a:rPr>
              <a:t> </a:t>
            </a:r>
            <a:r>
              <a:rPr lang="ru-RU" sz="1600" dirty="0" err="1">
                <a:latin typeface="+mj-lt"/>
              </a:rPr>
              <a:t>події</a:t>
            </a:r>
            <a:r>
              <a:rPr lang="ru-RU" sz="1600" dirty="0">
                <a:latin typeface="+mj-lt"/>
              </a:rPr>
              <a:t> 04 лютого 2016 року, </a:t>
            </a:r>
            <a:r>
              <a:rPr lang="ru-RU" sz="1600" dirty="0" err="1">
                <a:latin typeface="+mj-lt"/>
              </a:rPr>
              <a:t>яким</a:t>
            </a:r>
            <a:r>
              <a:rPr lang="ru-RU" sz="1600" dirty="0">
                <a:latin typeface="+mj-lt"/>
              </a:rPr>
              <a:t> </a:t>
            </a:r>
            <a:r>
              <a:rPr lang="ru-RU" sz="1600" dirty="0" err="1">
                <a:latin typeface="+mj-lt"/>
              </a:rPr>
              <a:t>було</a:t>
            </a:r>
            <a:r>
              <a:rPr lang="ru-RU" sz="1600" dirty="0">
                <a:latin typeface="+mj-lt"/>
              </a:rPr>
              <a:t> </a:t>
            </a:r>
            <a:r>
              <a:rPr lang="ru-RU" sz="1600" dirty="0" err="1">
                <a:latin typeface="+mj-lt"/>
              </a:rPr>
              <a:t>вказано</a:t>
            </a:r>
            <a:r>
              <a:rPr lang="ru-RU" sz="1600" dirty="0">
                <a:latin typeface="+mj-lt"/>
              </a:rPr>
              <a:t> в </a:t>
            </a:r>
            <a:r>
              <a:rPr lang="ru-RU" sz="1600" dirty="0" err="1">
                <a:latin typeface="+mj-lt"/>
              </a:rPr>
              <a:t>протоколі</a:t>
            </a:r>
            <a:r>
              <a:rPr lang="ru-RU" sz="1600" dirty="0">
                <a:latin typeface="+mj-lt"/>
              </a:rPr>
              <a:t> </a:t>
            </a:r>
            <a:r>
              <a:rPr lang="ru-RU" sz="1600" dirty="0" err="1">
                <a:latin typeface="+mj-lt"/>
              </a:rPr>
              <a:t>ділянку</a:t>
            </a:r>
            <a:r>
              <a:rPr lang="ru-RU" sz="1600" dirty="0">
                <a:latin typeface="+mj-lt"/>
              </a:rPr>
              <a:t> </a:t>
            </a:r>
            <a:r>
              <a:rPr lang="ru-RU" sz="1600" dirty="0" err="1">
                <a:latin typeface="+mj-lt"/>
              </a:rPr>
              <a:t>місцевості</a:t>
            </a:r>
            <a:r>
              <a:rPr lang="ru-RU" sz="1600" dirty="0">
                <a:latin typeface="+mj-lt"/>
              </a:rPr>
              <a:t> </a:t>
            </a:r>
            <a:r>
              <a:rPr lang="ru-RU" sz="1600" dirty="0" err="1">
                <a:latin typeface="+mj-lt"/>
              </a:rPr>
              <a:t>поблизу</a:t>
            </a:r>
            <a:r>
              <a:rPr lang="ru-RU" sz="1600" dirty="0">
                <a:latin typeface="+mj-lt"/>
              </a:rPr>
              <a:t> </a:t>
            </a:r>
            <a:r>
              <a:rPr lang="ru-RU" sz="1600" dirty="0" err="1">
                <a:latin typeface="+mj-lt"/>
              </a:rPr>
              <a:t>домоволодіння</a:t>
            </a:r>
            <a:r>
              <a:rPr lang="ru-RU" sz="1600" dirty="0">
                <a:latin typeface="+mj-lt"/>
              </a:rPr>
              <a:t> АДРЕСА_1, </a:t>
            </a:r>
            <a:r>
              <a:rPr lang="ru-RU" sz="1600" dirty="0" err="1">
                <a:latin typeface="+mj-lt"/>
              </a:rPr>
              <a:t>слідчий</a:t>
            </a:r>
            <a:r>
              <a:rPr lang="ru-RU" sz="1600" dirty="0">
                <a:latin typeface="+mj-lt"/>
              </a:rPr>
              <a:t> </a:t>
            </a:r>
            <a:r>
              <a:rPr lang="ru-RU" sz="1600" dirty="0" err="1">
                <a:latin typeface="+mj-lt"/>
              </a:rPr>
              <a:t>фактично</a:t>
            </a:r>
            <a:r>
              <a:rPr lang="ru-RU" sz="1600" dirty="0">
                <a:latin typeface="+mj-lt"/>
              </a:rPr>
              <a:t> </a:t>
            </a:r>
            <a:r>
              <a:rPr lang="ru-RU" sz="1600" dirty="0" err="1">
                <a:latin typeface="+mj-lt"/>
              </a:rPr>
              <a:t>провів</a:t>
            </a:r>
            <a:r>
              <a:rPr lang="ru-RU" sz="1600" dirty="0">
                <a:latin typeface="+mj-lt"/>
              </a:rPr>
              <a:t> </a:t>
            </a:r>
            <a:r>
              <a:rPr lang="ru-RU" sz="1600" dirty="0" err="1">
                <a:latin typeface="+mj-lt"/>
              </a:rPr>
              <a:t>особистий</a:t>
            </a:r>
            <a:r>
              <a:rPr lang="ru-RU" sz="1600" dirty="0">
                <a:latin typeface="+mj-lt"/>
              </a:rPr>
              <a:t> </a:t>
            </a:r>
            <a:r>
              <a:rPr lang="ru-RU" sz="1600" dirty="0" err="1">
                <a:latin typeface="+mj-lt"/>
              </a:rPr>
              <a:t>обшук</a:t>
            </a:r>
            <a:r>
              <a:rPr lang="ru-RU" sz="1600" dirty="0">
                <a:latin typeface="+mj-lt"/>
              </a:rPr>
              <a:t> ОСОБА_1 та таким чином порушив </a:t>
            </a:r>
            <a:r>
              <a:rPr lang="ru-RU" sz="1600" dirty="0" err="1">
                <a:latin typeface="+mj-lt"/>
              </a:rPr>
              <a:t>вимоги</a:t>
            </a:r>
            <a:r>
              <a:rPr lang="ru-RU" sz="1600" dirty="0">
                <a:latin typeface="+mj-lt"/>
              </a:rPr>
              <a:t> </a:t>
            </a:r>
            <a:r>
              <a:rPr lang="ru-RU" sz="1600" dirty="0" err="1">
                <a:latin typeface="+mj-lt"/>
              </a:rPr>
              <a:t>кримінального</a:t>
            </a:r>
            <a:r>
              <a:rPr lang="ru-RU" sz="1600" dirty="0">
                <a:latin typeface="+mj-lt"/>
              </a:rPr>
              <a:t> </a:t>
            </a:r>
            <a:r>
              <a:rPr lang="ru-RU" sz="1600" dirty="0" err="1">
                <a:latin typeface="+mj-lt"/>
              </a:rPr>
              <a:t>процесуального</a:t>
            </a:r>
            <a:r>
              <a:rPr lang="ru-RU" sz="1600" dirty="0">
                <a:latin typeface="+mj-lt"/>
              </a:rPr>
              <a:t> закону, </a:t>
            </a:r>
            <a:r>
              <a:rPr lang="ru-RU" sz="1600" dirty="0" err="1">
                <a:latin typeface="+mj-lt"/>
              </a:rPr>
              <a:t>якими</a:t>
            </a:r>
            <a:r>
              <a:rPr lang="ru-RU" sz="1600" dirty="0">
                <a:latin typeface="+mj-lt"/>
              </a:rPr>
              <a:t> не </a:t>
            </a:r>
            <a:r>
              <a:rPr lang="ru-RU" sz="1600" dirty="0" err="1">
                <a:latin typeface="+mj-lt"/>
              </a:rPr>
              <a:t>передбачено</a:t>
            </a:r>
            <a:r>
              <a:rPr lang="ru-RU" sz="1600" dirty="0">
                <a:latin typeface="+mj-lt"/>
              </a:rPr>
              <a:t> </a:t>
            </a:r>
            <a:r>
              <a:rPr lang="ru-RU" sz="1600" dirty="0" err="1">
                <a:latin typeface="+mj-lt"/>
              </a:rPr>
              <a:t>повноважень</a:t>
            </a:r>
            <a:r>
              <a:rPr lang="ru-RU" sz="1600" dirty="0">
                <a:latin typeface="+mj-lt"/>
              </a:rPr>
              <a:t> </a:t>
            </a:r>
            <a:r>
              <a:rPr lang="ru-RU" sz="1600" dirty="0" err="1">
                <a:latin typeface="+mj-lt"/>
              </a:rPr>
              <a:t>здійснення</a:t>
            </a:r>
            <a:r>
              <a:rPr lang="ru-RU" sz="1600" dirty="0">
                <a:latin typeface="+mj-lt"/>
              </a:rPr>
              <a:t> </a:t>
            </a:r>
            <a:r>
              <a:rPr lang="ru-RU" sz="1600" dirty="0" err="1">
                <a:latin typeface="+mj-lt"/>
              </a:rPr>
              <a:t>такої</a:t>
            </a:r>
            <a:r>
              <a:rPr lang="ru-RU" sz="1600" dirty="0">
                <a:latin typeface="+mj-lt"/>
              </a:rPr>
              <a:t> </a:t>
            </a:r>
            <a:r>
              <a:rPr lang="ru-RU" sz="1600" dirty="0" err="1">
                <a:latin typeface="+mj-lt"/>
              </a:rPr>
              <a:t>слідчої</a:t>
            </a:r>
            <a:r>
              <a:rPr lang="ru-RU" sz="1600" dirty="0">
                <a:latin typeface="+mj-lt"/>
              </a:rPr>
              <a:t> </a:t>
            </a:r>
            <a:r>
              <a:rPr lang="ru-RU" sz="1600" dirty="0" err="1">
                <a:latin typeface="+mj-lt"/>
              </a:rPr>
              <a:t>дії</a:t>
            </a:r>
            <a:r>
              <a:rPr lang="ru-RU" sz="1600" dirty="0">
                <a:latin typeface="+mj-lt"/>
              </a:rPr>
              <a:t> до </a:t>
            </a:r>
            <a:r>
              <a:rPr lang="ru-RU" sz="1600" dirty="0" err="1">
                <a:latin typeface="+mj-lt"/>
              </a:rPr>
              <a:t>внесення</a:t>
            </a:r>
            <a:r>
              <a:rPr lang="ru-RU" sz="1600" dirty="0">
                <a:latin typeface="+mj-lt"/>
              </a:rPr>
              <a:t> </a:t>
            </a:r>
            <a:r>
              <a:rPr lang="ru-RU" sz="1600" dirty="0" err="1">
                <a:latin typeface="+mj-lt"/>
              </a:rPr>
              <a:t>відомостей</a:t>
            </a:r>
            <a:r>
              <a:rPr lang="ru-RU" sz="1600" dirty="0">
                <a:latin typeface="+mj-lt"/>
              </a:rPr>
              <a:t> до </a:t>
            </a:r>
            <a:r>
              <a:rPr lang="ru-RU" sz="1600" dirty="0" err="1">
                <a:latin typeface="+mj-lt"/>
              </a:rPr>
              <a:t>Єдиного</a:t>
            </a:r>
            <a:r>
              <a:rPr lang="ru-RU" sz="1600" dirty="0">
                <a:latin typeface="+mj-lt"/>
              </a:rPr>
              <a:t> </a:t>
            </a:r>
            <a:r>
              <a:rPr lang="ru-RU" sz="1600" dirty="0" err="1">
                <a:latin typeface="+mj-lt"/>
              </a:rPr>
              <a:t>реєстру</a:t>
            </a:r>
            <a:r>
              <a:rPr lang="ru-RU" sz="1600" dirty="0">
                <a:latin typeface="+mj-lt"/>
              </a:rPr>
              <a:t> </a:t>
            </a:r>
            <a:r>
              <a:rPr lang="ru-RU" sz="1600" dirty="0" err="1">
                <a:latin typeface="+mj-lt"/>
              </a:rPr>
              <a:t>досудових</a:t>
            </a:r>
            <a:r>
              <a:rPr lang="ru-RU" sz="1600" dirty="0">
                <a:latin typeface="+mj-lt"/>
              </a:rPr>
              <a:t> </a:t>
            </a:r>
            <a:r>
              <a:rPr lang="ru-RU" sz="1600" dirty="0" err="1">
                <a:latin typeface="+mj-lt"/>
              </a:rPr>
              <a:t>розслідувань</a:t>
            </a:r>
            <a:r>
              <a:rPr lang="ru-RU" sz="1600" dirty="0">
                <a:latin typeface="+mj-lt"/>
              </a:rPr>
              <a:t>, суд </a:t>
            </a:r>
            <a:r>
              <a:rPr lang="ru-RU" sz="1600" dirty="0" err="1">
                <a:latin typeface="+mj-lt"/>
              </a:rPr>
              <a:t>дійшов</a:t>
            </a:r>
            <a:r>
              <a:rPr lang="ru-RU" sz="1600" dirty="0">
                <a:latin typeface="+mj-lt"/>
              </a:rPr>
              <a:t> </a:t>
            </a:r>
            <a:r>
              <a:rPr lang="ru-RU" sz="1600" dirty="0" err="1">
                <a:latin typeface="+mj-lt"/>
              </a:rPr>
              <a:t>висновку</a:t>
            </a:r>
            <a:r>
              <a:rPr lang="ru-RU" sz="1600" dirty="0">
                <a:latin typeface="+mj-lt"/>
              </a:rPr>
              <a:t> про те, </a:t>
            </a:r>
            <a:r>
              <a:rPr lang="ru-RU" sz="1600" dirty="0" err="1">
                <a:latin typeface="+mj-lt"/>
              </a:rPr>
              <a:t>що</a:t>
            </a:r>
            <a:r>
              <a:rPr lang="ru-RU" sz="1600" dirty="0">
                <a:latin typeface="+mj-lt"/>
              </a:rPr>
              <a:t> такими  </a:t>
            </a:r>
            <a:r>
              <a:rPr lang="ru-RU" sz="1600" dirty="0" err="1">
                <a:latin typeface="+mj-lt"/>
              </a:rPr>
              <a:t>діями</a:t>
            </a:r>
            <a:r>
              <a:rPr lang="ru-RU" sz="1600" dirty="0">
                <a:latin typeface="+mj-lt"/>
              </a:rPr>
              <a:t> </a:t>
            </a:r>
            <a:r>
              <a:rPr lang="ru-RU" sz="1600" dirty="0" err="1">
                <a:latin typeface="+mj-lt"/>
              </a:rPr>
              <a:t>працівників</a:t>
            </a:r>
            <a:r>
              <a:rPr lang="ru-RU" sz="1600" dirty="0">
                <a:latin typeface="+mj-lt"/>
              </a:rPr>
              <a:t> </a:t>
            </a:r>
            <a:r>
              <a:rPr lang="ru-RU" sz="1600" dirty="0" err="1">
                <a:latin typeface="+mj-lt"/>
              </a:rPr>
              <a:t>правоохоронних</a:t>
            </a:r>
            <a:r>
              <a:rPr lang="ru-RU" sz="1600" dirty="0">
                <a:latin typeface="+mj-lt"/>
              </a:rPr>
              <a:t> </a:t>
            </a:r>
            <a:r>
              <a:rPr lang="ru-RU" sz="1600" dirty="0" err="1">
                <a:latin typeface="+mj-lt"/>
              </a:rPr>
              <a:t>органів</a:t>
            </a:r>
            <a:r>
              <a:rPr lang="ru-RU" sz="1600" dirty="0">
                <a:latin typeface="+mj-lt"/>
              </a:rPr>
              <a:t> порушено засади </a:t>
            </a:r>
            <a:r>
              <a:rPr lang="ru-RU" sz="1600" dirty="0" err="1">
                <a:latin typeface="+mj-lt"/>
              </a:rPr>
              <a:t>законності</a:t>
            </a:r>
            <a:r>
              <a:rPr lang="ru-RU" sz="1600" dirty="0">
                <a:latin typeface="+mj-lt"/>
              </a:rPr>
              <a:t> </a:t>
            </a:r>
            <a:r>
              <a:rPr lang="ru-RU" sz="1600" dirty="0" err="1">
                <a:latin typeface="+mj-lt"/>
              </a:rPr>
              <a:t>кримінального</a:t>
            </a:r>
            <a:r>
              <a:rPr lang="ru-RU" sz="1600" dirty="0">
                <a:latin typeface="+mj-lt"/>
              </a:rPr>
              <a:t> </a:t>
            </a:r>
            <a:r>
              <a:rPr lang="ru-RU" sz="1600" dirty="0" err="1">
                <a:latin typeface="+mj-lt"/>
              </a:rPr>
              <a:t>провадження</a:t>
            </a:r>
            <a:r>
              <a:rPr lang="ru-RU" sz="1600" dirty="0">
                <a:latin typeface="+mj-lt"/>
              </a:rPr>
              <a:t>, </a:t>
            </a:r>
            <a:r>
              <a:rPr lang="ru-RU" sz="1600" dirty="0" err="1">
                <a:latin typeface="+mj-lt"/>
              </a:rPr>
              <a:t>визначені</a:t>
            </a:r>
            <a:r>
              <a:rPr lang="ru-RU" sz="1600" dirty="0">
                <a:latin typeface="+mj-lt"/>
              </a:rPr>
              <a:t> </a:t>
            </a:r>
            <a:r>
              <a:rPr lang="ru-RU" sz="1600" dirty="0">
                <a:latin typeface="+mj-lt"/>
                <a:hlinkClick r:id="rId3" tooltip="Кримінальний процесуальний кодекс України; нормативно-правовий акт № 4651-VI від 13.04.2012"/>
              </a:rPr>
              <a:t>ст. 9 КПК </a:t>
            </a:r>
            <a:r>
              <a:rPr lang="ru-RU" sz="1600" dirty="0" err="1">
                <a:latin typeface="+mj-lt"/>
                <a:hlinkClick r:id="rId3" tooltip="Кримінальний процесуальний кодекс України; нормативно-правовий акт № 4651-VI від 13.04.2012"/>
              </a:rPr>
              <a:t>України</a:t>
            </a:r>
            <a:r>
              <a:rPr lang="ru-RU" sz="1600" dirty="0">
                <a:latin typeface="+mj-lt"/>
              </a:rPr>
              <a:t>.</a:t>
            </a:r>
          </a:p>
          <a:p>
            <a:pPr marL="0" indent="0" algn="just">
              <a:buNone/>
            </a:pPr>
            <a:r>
              <a:rPr lang="ru-RU" sz="1600" dirty="0">
                <a:latin typeface="+mj-lt"/>
              </a:rPr>
              <a:t>Так як протокол </a:t>
            </a:r>
            <a:r>
              <a:rPr lang="ru-RU" sz="1600" dirty="0" err="1">
                <a:latin typeface="+mj-lt"/>
              </a:rPr>
              <a:t>огляду</a:t>
            </a:r>
            <a:r>
              <a:rPr lang="ru-RU" sz="1600" dirty="0">
                <a:latin typeface="+mj-lt"/>
              </a:rPr>
              <a:t> </a:t>
            </a:r>
            <a:r>
              <a:rPr lang="ru-RU" sz="1600" dirty="0" err="1">
                <a:latin typeface="+mj-lt"/>
              </a:rPr>
              <a:t>місця</a:t>
            </a:r>
            <a:r>
              <a:rPr lang="ru-RU" sz="1600" dirty="0">
                <a:latin typeface="+mj-lt"/>
              </a:rPr>
              <a:t> </a:t>
            </a:r>
            <a:r>
              <a:rPr lang="ru-RU" sz="1600" dirty="0" err="1">
                <a:latin typeface="+mj-lt"/>
              </a:rPr>
              <a:t>події</a:t>
            </a:r>
            <a:r>
              <a:rPr lang="ru-RU" sz="1600" dirty="0">
                <a:latin typeface="+mj-lt"/>
              </a:rPr>
              <a:t> </a:t>
            </a:r>
            <a:r>
              <a:rPr lang="ru-RU" sz="1600" dirty="0" err="1">
                <a:latin typeface="+mj-lt"/>
              </a:rPr>
              <a:t>від</a:t>
            </a:r>
            <a:r>
              <a:rPr lang="ru-RU" sz="1600" dirty="0">
                <a:latin typeface="+mj-lt"/>
              </a:rPr>
              <a:t> 04 лютого 2016 року, в </a:t>
            </a:r>
            <a:r>
              <a:rPr lang="ru-RU" sz="1600" dirty="0" err="1">
                <a:latin typeface="+mj-lt"/>
              </a:rPr>
              <a:t>якому</a:t>
            </a:r>
            <a:r>
              <a:rPr lang="ru-RU" sz="1600" dirty="0">
                <a:latin typeface="+mj-lt"/>
              </a:rPr>
              <a:t> </a:t>
            </a:r>
            <a:r>
              <a:rPr lang="ru-RU" sz="1600" dirty="0" err="1">
                <a:latin typeface="+mj-lt"/>
              </a:rPr>
              <a:t>відображено</a:t>
            </a:r>
            <a:r>
              <a:rPr lang="ru-RU" sz="1600" dirty="0">
                <a:latin typeface="+mj-lt"/>
              </a:rPr>
              <a:t> </a:t>
            </a:r>
            <a:r>
              <a:rPr lang="ru-RU" sz="1600" dirty="0" err="1">
                <a:latin typeface="+mj-lt"/>
              </a:rPr>
              <a:t>вилучення</a:t>
            </a:r>
            <a:r>
              <a:rPr lang="ru-RU" sz="1600" dirty="0">
                <a:latin typeface="+mj-lt"/>
              </a:rPr>
              <a:t> у ОСОБА_1 </a:t>
            </a:r>
            <a:r>
              <a:rPr lang="ru-RU" sz="1600" dirty="0" err="1">
                <a:latin typeface="+mj-lt"/>
              </a:rPr>
              <a:t>речовини</a:t>
            </a:r>
            <a:r>
              <a:rPr lang="ru-RU" sz="1600" dirty="0">
                <a:latin typeface="+mj-lt"/>
              </a:rPr>
              <a:t> </a:t>
            </a:r>
            <a:r>
              <a:rPr lang="ru-RU" sz="1600" dirty="0" err="1">
                <a:latin typeface="+mj-lt"/>
              </a:rPr>
              <a:t>рослинного</a:t>
            </a:r>
            <a:r>
              <a:rPr lang="ru-RU" sz="1600" dirty="0">
                <a:latin typeface="+mj-lt"/>
              </a:rPr>
              <a:t> </a:t>
            </a:r>
            <a:r>
              <a:rPr lang="ru-RU" sz="1600" dirty="0" err="1">
                <a:latin typeface="+mj-lt"/>
              </a:rPr>
              <a:t>походження</a:t>
            </a:r>
            <a:r>
              <a:rPr lang="ru-RU" sz="1600" dirty="0">
                <a:latin typeface="+mj-lt"/>
              </a:rPr>
              <a:t> та схожих на </a:t>
            </a:r>
            <a:r>
              <a:rPr lang="ru-RU" sz="1600" dirty="0" err="1">
                <a:latin typeface="+mj-lt"/>
              </a:rPr>
              <a:t>патрони</a:t>
            </a:r>
            <a:r>
              <a:rPr lang="ru-RU" sz="1600" dirty="0">
                <a:latin typeface="+mj-lt"/>
              </a:rPr>
              <a:t> </a:t>
            </a:r>
            <a:r>
              <a:rPr lang="ru-RU" sz="1600" dirty="0" err="1">
                <a:latin typeface="+mj-lt"/>
              </a:rPr>
              <a:t>предметів</a:t>
            </a:r>
            <a:r>
              <a:rPr lang="ru-RU" sz="1600" dirty="0">
                <a:latin typeface="+mj-lt"/>
              </a:rPr>
              <a:t>, у </a:t>
            </a:r>
            <a:r>
              <a:rPr lang="ru-RU" sz="1600" dirty="0" err="1">
                <a:latin typeface="+mj-lt"/>
              </a:rPr>
              <a:t>кримінальному</a:t>
            </a:r>
            <a:r>
              <a:rPr lang="ru-RU" sz="1600" dirty="0">
                <a:latin typeface="+mj-lt"/>
              </a:rPr>
              <a:t> </a:t>
            </a:r>
            <a:r>
              <a:rPr lang="ru-RU" sz="1600" dirty="0" err="1">
                <a:latin typeface="+mj-lt"/>
              </a:rPr>
              <a:t>провадженні</a:t>
            </a:r>
            <a:r>
              <a:rPr lang="ru-RU" sz="1600" dirty="0">
                <a:latin typeface="+mj-lt"/>
              </a:rPr>
              <a:t> за </a:t>
            </a:r>
            <a:r>
              <a:rPr lang="ru-RU" sz="1600" dirty="0" err="1">
                <a:latin typeface="+mj-lt"/>
              </a:rPr>
              <a:t>обвинуваченням</a:t>
            </a:r>
            <a:r>
              <a:rPr lang="ru-RU" sz="1600" dirty="0">
                <a:latin typeface="+mj-lt"/>
              </a:rPr>
              <a:t> </a:t>
            </a:r>
            <a:r>
              <a:rPr lang="ru-RU" sz="1600" dirty="0" err="1">
                <a:latin typeface="+mj-lt"/>
              </a:rPr>
              <a:t>останнього</a:t>
            </a:r>
            <a:r>
              <a:rPr lang="ru-RU" sz="1600" dirty="0">
                <a:latin typeface="+mj-lt"/>
              </a:rPr>
              <a:t> у </a:t>
            </a:r>
            <a:r>
              <a:rPr lang="ru-RU" sz="1600" dirty="0" err="1">
                <a:latin typeface="+mj-lt"/>
              </a:rPr>
              <a:t>вчиненні</a:t>
            </a:r>
            <a:r>
              <a:rPr lang="ru-RU" sz="1600" dirty="0">
                <a:latin typeface="+mj-lt"/>
              </a:rPr>
              <a:t> </a:t>
            </a:r>
            <a:r>
              <a:rPr lang="ru-RU" sz="1600" dirty="0" err="1">
                <a:latin typeface="+mj-lt"/>
              </a:rPr>
              <a:t>кримінальних</a:t>
            </a:r>
            <a:r>
              <a:rPr lang="ru-RU" sz="1600" dirty="0">
                <a:latin typeface="+mj-lt"/>
              </a:rPr>
              <a:t> </a:t>
            </a:r>
            <a:r>
              <a:rPr lang="ru-RU" sz="1600" dirty="0" err="1">
                <a:latin typeface="+mj-lt"/>
              </a:rPr>
              <a:t>правопорушень</a:t>
            </a:r>
            <a:r>
              <a:rPr lang="ru-RU" sz="1600" dirty="0">
                <a:latin typeface="+mj-lt"/>
              </a:rPr>
              <a:t>, </a:t>
            </a:r>
            <a:r>
              <a:rPr lang="ru-RU" sz="1600" dirty="0" err="1">
                <a:latin typeface="+mj-lt"/>
              </a:rPr>
              <a:t>передбачених</a:t>
            </a:r>
            <a:r>
              <a:rPr lang="ru-RU" sz="1600" dirty="0">
                <a:latin typeface="+mj-lt"/>
              </a:rPr>
              <a:t> ч. 1 ст. </a:t>
            </a:r>
            <a:r>
              <a:rPr lang="ru-RU" sz="1600" dirty="0">
                <a:latin typeface="+mj-lt"/>
                <a:hlinkClick r:id="rId4" tooltip="Кримінальний кодекс України; нормативно-правовий акт № 2341-III від 05.04.2001"/>
              </a:rPr>
              <a:t>309</a:t>
            </a:r>
            <a:r>
              <a:rPr lang="ru-RU" sz="1600" dirty="0">
                <a:latin typeface="+mj-lt"/>
              </a:rPr>
              <a:t>, ч. 1 ст. </a:t>
            </a:r>
            <a:r>
              <a:rPr lang="ru-RU" sz="1600" dirty="0">
                <a:latin typeface="+mj-lt"/>
                <a:hlinkClick r:id="rId5" tooltip="Кримінальний кодекс України; нормативно-правовий акт № 2341-III від 05.04.2001"/>
              </a:rPr>
              <a:t>263 КК </a:t>
            </a:r>
            <a:r>
              <a:rPr lang="ru-RU" sz="1600" dirty="0" err="1">
                <a:latin typeface="+mj-lt"/>
                <a:hlinkClick r:id="rId5" tooltip="Кримінальний кодекс України; нормативно-правовий акт № 2341-III від 05.04.2001"/>
              </a:rPr>
              <a:t>України</a:t>
            </a:r>
            <a:r>
              <a:rPr lang="ru-RU" sz="1600" dirty="0">
                <a:latin typeface="+mj-lt"/>
              </a:rPr>
              <a:t>, є </a:t>
            </a:r>
            <a:r>
              <a:rPr lang="ru-RU" sz="1600" dirty="0" err="1">
                <a:latin typeface="+mj-lt"/>
              </a:rPr>
              <a:t>ключовим</a:t>
            </a:r>
            <a:r>
              <a:rPr lang="ru-RU" sz="1600" dirty="0">
                <a:latin typeface="+mj-lt"/>
              </a:rPr>
              <a:t> </a:t>
            </a:r>
            <a:r>
              <a:rPr lang="ru-RU" sz="1600" dirty="0" err="1">
                <a:latin typeface="+mj-lt"/>
              </a:rPr>
              <a:t>доказом</a:t>
            </a:r>
            <a:r>
              <a:rPr lang="ru-RU" sz="1600" dirty="0">
                <a:latin typeface="+mj-lt"/>
              </a:rPr>
              <a:t> і </a:t>
            </a:r>
            <a:r>
              <a:rPr lang="ru-RU" sz="1600" dirty="0" err="1">
                <a:latin typeface="+mj-lt"/>
              </a:rPr>
              <a:t>отриманий</a:t>
            </a:r>
            <a:r>
              <a:rPr lang="ru-RU" sz="1600" dirty="0">
                <a:latin typeface="+mj-lt"/>
              </a:rPr>
              <a:t> з </a:t>
            </a:r>
            <a:r>
              <a:rPr lang="ru-RU" sz="1600" dirty="0" err="1">
                <a:latin typeface="+mj-lt"/>
              </a:rPr>
              <a:t>порушенням</a:t>
            </a:r>
            <a:r>
              <a:rPr lang="ru-RU" sz="1600" dirty="0">
                <a:latin typeface="+mj-lt"/>
              </a:rPr>
              <a:t> закону, суд </a:t>
            </a:r>
            <a:r>
              <a:rPr lang="ru-RU" sz="1600" dirty="0" err="1">
                <a:latin typeface="+mj-lt"/>
              </a:rPr>
              <a:t>визнав</a:t>
            </a:r>
            <a:r>
              <a:rPr lang="ru-RU" sz="1600" dirty="0">
                <a:latin typeface="+mj-lt"/>
              </a:rPr>
              <a:t> </a:t>
            </a:r>
            <a:r>
              <a:rPr lang="ru-RU" sz="1600" dirty="0" err="1">
                <a:latin typeface="+mj-lt"/>
              </a:rPr>
              <a:t>недопустимими</a:t>
            </a:r>
            <a:r>
              <a:rPr lang="ru-RU" sz="1600" dirty="0">
                <a:latin typeface="+mj-lt"/>
              </a:rPr>
              <a:t> </a:t>
            </a:r>
            <a:r>
              <a:rPr lang="ru-RU" sz="1600" dirty="0" err="1">
                <a:latin typeface="+mj-lt"/>
              </a:rPr>
              <a:t>інші</a:t>
            </a:r>
            <a:r>
              <a:rPr lang="ru-RU" sz="1600" dirty="0">
                <a:latin typeface="+mj-lt"/>
              </a:rPr>
              <a:t> </a:t>
            </a:r>
            <a:r>
              <a:rPr lang="ru-RU" sz="1600" dirty="0" err="1">
                <a:latin typeface="+mj-lt"/>
              </a:rPr>
              <a:t>докази</a:t>
            </a:r>
            <a:r>
              <a:rPr lang="ru-RU" sz="1600" dirty="0">
                <a:latin typeface="+mj-lt"/>
              </a:rPr>
              <a:t>, </a:t>
            </a:r>
            <a:r>
              <a:rPr lang="ru-RU" sz="1600" dirty="0" err="1">
                <a:latin typeface="+mj-lt"/>
              </a:rPr>
              <a:t>які</a:t>
            </a:r>
            <a:r>
              <a:rPr lang="ru-RU" sz="1600" dirty="0">
                <a:latin typeface="+mj-lt"/>
              </a:rPr>
              <a:t> є </a:t>
            </a:r>
            <a:r>
              <a:rPr lang="ru-RU" sz="1600" dirty="0" err="1">
                <a:latin typeface="+mj-lt"/>
              </a:rPr>
              <a:t>похідними</a:t>
            </a:r>
            <a:r>
              <a:rPr lang="ru-RU" sz="1600" dirty="0">
                <a:latin typeface="+mj-lt"/>
              </a:rPr>
              <a:t> </a:t>
            </a:r>
            <a:r>
              <a:rPr lang="ru-RU" sz="1600" dirty="0" err="1">
                <a:latin typeface="+mj-lt"/>
              </a:rPr>
              <a:t>від</a:t>
            </a:r>
            <a:r>
              <a:rPr lang="ru-RU" sz="1600" dirty="0">
                <a:latin typeface="+mj-lt"/>
              </a:rPr>
              <a:t> </a:t>
            </a:r>
            <a:r>
              <a:rPr lang="ru-RU" sz="1600" dirty="0" err="1">
                <a:latin typeface="+mj-lt"/>
              </a:rPr>
              <a:t>проведеної</a:t>
            </a:r>
            <a:r>
              <a:rPr lang="ru-RU" sz="1600" dirty="0">
                <a:latin typeface="+mj-lt"/>
              </a:rPr>
              <a:t> з </a:t>
            </a:r>
            <a:r>
              <a:rPr lang="ru-RU" sz="1600" dirty="0" err="1">
                <a:latin typeface="+mj-lt"/>
              </a:rPr>
              <a:t>порушенням</a:t>
            </a:r>
            <a:r>
              <a:rPr lang="ru-RU" sz="1600" dirty="0">
                <a:latin typeface="+mj-lt"/>
              </a:rPr>
              <a:t> </a:t>
            </a:r>
            <a:r>
              <a:rPr lang="ru-RU" sz="1600" dirty="0" err="1">
                <a:latin typeface="+mj-lt"/>
              </a:rPr>
              <a:t>вимог</a:t>
            </a:r>
            <a:r>
              <a:rPr lang="ru-RU" sz="1600" dirty="0">
                <a:latin typeface="+mj-lt"/>
              </a:rPr>
              <a:t> </a:t>
            </a:r>
            <a:r>
              <a:rPr lang="ru-RU" sz="1600" dirty="0" err="1">
                <a:latin typeface="+mj-lt"/>
              </a:rPr>
              <a:t>кримінального</a:t>
            </a:r>
            <a:r>
              <a:rPr lang="ru-RU" sz="1600" dirty="0">
                <a:latin typeface="+mj-lt"/>
              </a:rPr>
              <a:t> </a:t>
            </a:r>
            <a:r>
              <a:rPr lang="ru-RU" sz="1600" dirty="0" err="1">
                <a:latin typeface="+mj-lt"/>
              </a:rPr>
              <a:t>процесуального</a:t>
            </a:r>
            <a:r>
              <a:rPr lang="ru-RU" sz="1600" dirty="0">
                <a:latin typeface="+mj-lt"/>
              </a:rPr>
              <a:t> закону </a:t>
            </a:r>
            <a:r>
              <a:rPr lang="ru-RU" sz="1600" dirty="0" err="1">
                <a:latin typeface="+mj-lt"/>
              </a:rPr>
              <a:t>слідчої</a:t>
            </a:r>
            <a:r>
              <a:rPr lang="ru-RU" sz="1600" dirty="0">
                <a:latin typeface="+mj-lt"/>
              </a:rPr>
              <a:t> </a:t>
            </a:r>
            <a:r>
              <a:rPr lang="ru-RU" sz="1600" dirty="0" err="1">
                <a:latin typeface="+mj-lt"/>
              </a:rPr>
              <a:t>дії</a:t>
            </a:r>
            <a:r>
              <a:rPr lang="ru-RU" sz="1600" dirty="0">
                <a:latin typeface="+mj-lt"/>
              </a:rPr>
              <a:t>.  </a:t>
            </a:r>
          </a:p>
          <a:p>
            <a:pPr marL="0" indent="0" algn="just">
              <a:buNone/>
            </a:pPr>
            <a:r>
              <a:rPr lang="ru-RU" sz="1600" dirty="0" err="1">
                <a:latin typeface="+mj-lt"/>
              </a:rPr>
              <a:t>Колегія</a:t>
            </a:r>
            <a:r>
              <a:rPr lang="ru-RU" sz="1600" dirty="0">
                <a:latin typeface="+mj-lt"/>
              </a:rPr>
              <a:t> </a:t>
            </a:r>
            <a:r>
              <a:rPr lang="ru-RU" sz="1600" dirty="0" err="1">
                <a:latin typeface="+mj-lt"/>
              </a:rPr>
              <a:t>суддів</a:t>
            </a:r>
            <a:r>
              <a:rPr lang="ru-RU" sz="1600" dirty="0">
                <a:latin typeface="+mj-lt"/>
              </a:rPr>
              <a:t> </a:t>
            </a:r>
            <a:r>
              <a:rPr lang="ru-RU" sz="1600" dirty="0" err="1">
                <a:latin typeface="+mj-lt"/>
              </a:rPr>
              <a:t>погоджується</a:t>
            </a:r>
            <a:r>
              <a:rPr lang="ru-RU" sz="1600" dirty="0">
                <a:latin typeface="+mj-lt"/>
              </a:rPr>
              <a:t> з </a:t>
            </a:r>
            <a:r>
              <a:rPr lang="ru-RU" sz="1600" dirty="0" err="1">
                <a:latin typeface="+mj-lt"/>
              </a:rPr>
              <a:t>висновком</a:t>
            </a:r>
            <a:r>
              <a:rPr lang="ru-RU" sz="1600" dirty="0">
                <a:latin typeface="+mj-lt"/>
              </a:rPr>
              <a:t> суду </a:t>
            </a:r>
            <a:r>
              <a:rPr lang="ru-RU" sz="1600" dirty="0" err="1">
                <a:latin typeface="+mj-lt"/>
              </a:rPr>
              <a:t>першої</a:t>
            </a:r>
            <a:r>
              <a:rPr lang="ru-RU" sz="1600" dirty="0">
                <a:latin typeface="+mj-lt"/>
              </a:rPr>
              <a:t> </a:t>
            </a:r>
            <a:r>
              <a:rPr lang="ru-RU" sz="1600" dirty="0" err="1">
                <a:latin typeface="+mj-lt"/>
              </a:rPr>
              <a:t>інстанції</a:t>
            </a:r>
            <a:r>
              <a:rPr lang="ru-RU" sz="1600" dirty="0">
                <a:latin typeface="+mj-lt"/>
              </a:rPr>
              <a:t> про </a:t>
            </a:r>
            <a:r>
              <a:rPr lang="ru-RU" sz="1600" dirty="0" err="1">
                <a:latin typeface="+mj-lt"/>
              </a:rPr>
              <a:t>недопустимість</a:t>
            </a:r>
            <a:r>
              <a:rPr lang="ru-RU" sz="1600" dirty="0">
                <a:latin typeface="+mj-lt"/>
              </a:rPr>
              <a:t> таких </a:t>
            </a:r>
            <a:r>
              <a:rPr lang="ru-RU" sz="1600" dirty="0" err="1">
                <a:latin typeface="+mj-lt"/>
              </a:rPr>
              <a:t>доказів</a:t>
            </a:r>
            <a:r>
              <a:rPr lang="ru-RU" sz="1600" dirty="0">
                <a:latin typeface="+mj-lt"/>
              </a:rPr>
              <a:t>, з </a:t>
            </a:r>
            <a:r>
              <a:rPr lang="ru-RU" sz="1600" dirty="0" err="1">
                <a:latin typeface="+mj-lt"/>
              </a:rPr>
              <a:t>огляду</a:t>
            </a:r>
            <a:r>
              <a:rPr lang="ru-RU" sz="1600" dirty="0">
                <a:latin typeface="+mj-lt"/>
              </a:rPr>
              <a:t> на </a:t>
            </a:r>
            <a:r>
              <a:rPr lang="ru-RU" sz="1600" dirty="0" err="1">
                <a:latin typeface="+mj-lt"/>
              </a:rPr>
              <a:t>положення</a:t>
            </a:r>
            <a:r>
              <a:rPr lang="ru-RU" sz="1600" dirty="0">
                <a:latin typeface="+mj-lt"/>
              </a:rPr>
              <a:t> статей </a:t>
            </a:r>
            <a:r>
              <a:rPr lang="ru-RU" sz="1600" dirty="0">
                <a:latin typeface="+mj-lt"/>
                <a:hlinkClick r:id="rId6" tooltip="Кримінальний процесуальний кодекс України; нормативно-правовий акт № 4651-VI від 13.04.2012"/>
              </a:rPr>
              <a:t>86</a:t>
            </a:r>
            <a:r>
              <a:rPr lang="ru-RU" sz="1600" dirty="0">
                <a:latin typeface="+mj-lt"/>
              </a:rPr>
              <a:t>, </a:t>
            </a:r>
            <a:r>
              <a:rPr lang="ru-RU" sz="1600" dirty="0">
                <a:latin typeface="+mj-lt"/>
                <a:hlinkClick r:id="rId7" tooltip="Кримінальний процесуальний кодекс України; нормативно-правовий акт № 4651-VI від 13.04.2012"/>
              </a:rPr>
              <a:t>87 КПК </a:t>
            </a:r>
            <a:r>
              <a:rPr lang="ru-RU" sz="1600" dirty="0" err="1">
                <a:latin typeface="+mj-lt"/>
                <a:hlinkClick r:id="rId7" tooltip="Кримінальний процесуальний кодекс України; нормативно-правовий акт № 4651-VI від 13.04.2012"/>
              </a:rPr>
              <a:t>України</a:t>
            </a:r>
            <a:r>
              <a:rPr lang="ru-RU" sz="1600" dirty="0">
                <a:latin typeface="+mj-lt"/>
              </a:rPr>
              <a:t> та </a:t>
            </a:r>
            <a:r>
              <a:rPr lang="ru-RU" sz="1600" dirty="0" err="1">
                <a:latin typeface="+mj-lt"/>
              </a:rPr>
              <a:t>вважає</a:t>
            </a:r>
            <a:r>
              <a:rPr lang="ru-RU" sz="1600" dirty="0">
                <a:latin typeface="+mj-lt"/>
              </a:rPr>
              <a:t>, </a:t>
            </a:r>
            <a:r>
              <a:rPr lang="ru-RU" sz="1600" dirty="0" err="1">
                <a:latin typeface="+mj-lt"/>
              </a:rPr>
              <a:t>що</a:t>
            </a:r>
            <a:r>
              <a:rPr lang="ru-RU" sz="1600" dirty="0">
                <a:latin typeface="+mj-lt"/>
              </a:rPr>
              <a:t> у </a:t>
            </a:r>
            <a:r>
              <a:rPr lang="ru-RU" sz="1600" dirty="0" err="1">
                <a:latin typeface="+mj-lt"/>
              </a:rPr>
              <a:t>зв'язку</a:t>
            </a:r>
            <a:r>
              <a:rPr lang="ru-RU" sz="1600" dirty="0">
                <a:latin typeface="+mj-lt"/>
              </a:rPr>
              <a:t> з </a:t>
            </a:r>
            <a:r>
              <a:rPr lang="ru-RU" sz="1600" dirty="0" err="1">
                <a:latin typeface="+mj-lt"/>
              </a:rPr>
              <a:t>зазначеним</a:t>
            </a:r>
            <a:r>
              <a:rPr lang="ru-RU" sz="1600" dirty="0">
                <a:latin typeface="+mj-lt"/>
              </a:rPr>
              <a:t>, суд </a:t>
            </a:r>
            <a:r>
              <a:rPr lang="ru-RU" sz="1600" dirty="0" err="1">
                <a:latin typeface="+mj-lt"/>
              </a:rPr>
              <a:t>дійшов</a:t>
            </a:r>
            <a:r>
              <a:rPr lang="ru-RU" sz="1600" dirty="0">
                <a:latin typeface="+mj-lt"/>
              </a:rPr>
              <a:t> </a:t>
            </a:r>
            <a:r>
              <a:rPr lang="ru-RU" sz="1600" dirty="0" err="1">
                <a:latin typeface="+mj-lt"/>
              </a:rPr>
              <a:t>обґрунтованого</a:t>
            </a:r>
            <a:r>
              <a:rPr lang="ru-RU" sz="1600" dirty="0">
                <a:latin typeface="+mj-lt"/>
              </a:rPr>
              <a:t> </a:t>
            </a:r>
            <a:r>
              <a:rPr lang="ru-RU" sz="1600" dirty="0" err="1">
                <a:latin typeface="+mj-lt"/>
              </a:rPr>
              <a:t>висновку</a:t>
            </a:r>
            <a:r>
              <a:rPr lang="ru-RU" sz="1600" dirty="0">
                <a:latin typeface="+mj-lt"/>
              </a:rPr>
              <a:t> про </a:t>
            </a:r>
            <a:r>
              <a:rPr lang="ru-RU" sz="1600" dirty="0" err="1">
                <a:latin typeface="+mj-lt"/>
              </a:rPr>
              <a:t>недоведеність</a:t>
            </a:r>
            <a:r>
              <a:rPr lang="ru-RU" sz="1600" dirty="0">
                <a:latin typeface="+mj-lt"/>
              </a:rPr>
              <a:t> </a:t>
            </a:r>
            <a:r>
              <a:rPr lang="ru-RU" sz="1600" dirty="0" err="1">
                <a:latin typeface="+mj-lt"/>
              </a:rPr>
              <a:t>вчинення</a:t>
            </a:r>
            <a:r>
              <a:rPr lang="ru-RU" sz="1600" dirty="0">
                <a:latin typeface="+mj-lt"/>
              </a:rPr>
              <a:t> </a:t>
            </a:r>
            <a:r>
              <a:rPr lang="ru-RU" sz="1600" dirty="0" err="1">
                <a:latin typeface="+mj-lt"/>
              </a:rPr>
              <a:t>кримінальних</a:t>
            </a:r>
            <a:r>
              <a:rPr lang="ru-RU" sz="1600" dirty="0">
                <a:latin typeface="+mj-lt"/>
              </a:rPr>
              <a:t> </a:t>
            </a:r>
            <a:r>
              <a:rPr lang="ru-RU" sz="1600" dirty="0" err="1">
                <a:latin typeface="+mj-lt"/>
              </a:rPr>
              <a:t>правопорушень</a:t>
            </a:r>
            <a:r>
              <a:rPr lang="ru-RU" sz="1600" dirty="0">
                <a:latin typeface="+mj-lt"/>
              </a:rPr>
              <a:t> ОСОБА_1</a:t>
            </a:r>
          </a:p>
          <a:p>
            <a:pPr marL="0" indent="0">
              <a:buNone/>
            </a:pPr>
            <a:endParaRPr lang="en-US" sz="1700" dirty="0"/>
          </a:p>
        </p:txBody>
      </p:sp>
    </p:spTree>
    <p:extLst>
      <p:ext uri="{BB962C8B-B14F-4D97-AF65-F5344CB8AC3E}">
        <p14:creationId xmlns:p14="http://schemas.microsoft.com/office/powerpoint/2010/main" val="4177738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70000" lnSpcReduction="20000"/>
          </a:bodyPr>
          <a:lstStyle/>
          <a:p>
            <a:pPr marL="0" indent="0">
              <a:buNone/>
            </a:pPr>
            <a:endParaRPr lang="ru-RU" dirty="0" smtClean="0"/>
          </a:p>
          <a:p>
            <a:pPr marL="0" indent="0" algn="just">
              <a:buNone/>
            </a:pPr>
            <a:r>
              <a:rPr lang="ru-RU" dirty="0" err="1" smtClean="0"/>
              <a:t>Така</a:t>
            </a:r>
            <a:r>
              <a:rPr lang="ru-RU" dirty="0" smtClean="0"/>
              <a:t> </a:t>
            </a:r>
            <a:r>
              <a:rPr lang="ru-RU" dirty="0" err="1"/>
              <a:t>позиція</a:t>
            </a:r>
            <a:r>
              <a:rPr lang="ru-RU" dirty="0"/>
              <a:t> суду </a:t>
            </a:r>
            <a:r>
              <a:rPr lang="ru-RU" dirty="0" err="1"/>
              <a:t>узгоджується</a:t>
            </a:r>
            <a:r>
              <a:rPr lang="ru-RU" dirty="0"/>
              <a:t> з практикою </a:t>
            </a:r>
            <a:r>
              <a:rPr lang="ru-RU" dirty="0" err="1"/>
              <a:t>Європейського</a:t>
            </a:r>
            <a:r>
              <a:rPr lang="ru-RU" dirty="0"/>
              <a:t> суду з прав </a:t>
            </a:r>
            <a:r>
              <a:rPr lang="ru-RU" dirty="0" err="1"/>
              <a:t>людини</a:t>
            </a:r>
            <a:r>
              <a:rPr lang="ru-RU" dirty="0"/>
              <a:t>, яка, </a:t>
            </a:r>
            <a:r>
              <a:rPr lang="ru-RU" dirty="0" err="1"/>
              <a:t>відповідно</a:t>
            </a:r>
            <a:r>
              <a:rPr lang="ru-RU" dirty="0"/>
              <a:t> до </a:t>
            </a:r>
            <a:r>
              <a:rPr lang="ru-RU" dirty="0">
                <a:hlinkClick r:id="rId2" tooltip="Про виконання рішень та застосування практики Європейського суду з прав людини; нормативно-правовий акт № 3477-IV від 23.02.2006"/>
              </a:rPr>
              <a:t>ст. 17 Закону </a:t>
            </a:r>
            <a:r>
              <a:rPr lang="ru-RU" dirty="0" err="1">
                <a:hlinkClick r:id="rId2" tooltip="Про виконання рішень та застосування практики Європейського суду з прав людини; нормативно-правовий акт № 3477-IV від 23.02.2006"/>
              </a:rPr>
              <a:t>України</a:t>
            </a:r>
            <a:r>
              <a:rPr lang="ru-RU" dirty="0">
                <a:hlinkClick r:id="rId2" tooltip="Про виконання рішень та застосування практики Європейського суду з прав людини; нормативно-правовий акт № 3477-IV від 23.02.2006"/>
              </a:rPr>
              <a:t> </a:t>
            </a:r>
            <a:r>
              <a:rPr lang="ru-RU" dirty="0" err="1">
                <a:hlinkClick r:id="rId2" tooltip="Про виконання рішень та застосування практики Європейського суду з прав людини; нормативно-правовий акт № 3477-IV від 23.02.2006"/>
              </a:rPr>
              <a:t>від</a:t>
            </a:r>
            <a:r>
              <a:rPr lang="ru-RU" dirty="0">
                <a:hlinkClick r:id="rId2" tooltip="Про виконання рішень та застосування практики Європейського суду з прав людини; нормативно-правовий акт № 3477-IV від 23.02.2006"/>
              </a:rPr>
              <a:t> 23 лютого 2006 року «Про </a:t>
            </a:r>
            <a:r>
              <a:rPr lang="ru-RU" dirty="0" err="1">
                <a:hlinkClick r:id="rId2" tooltip="Про виконання рішень та застосування практики Європейського суду з прав людини; нормативно-правовий акт № 3477-IV від 23.02.2006"/>
              </a:rPr>
              <a:t>виконання</a:t>
            </a:r>
            <a:r>
              <a:rPr lang="ru-RU" dirty="0">
                <a:hlinkClick r:id="rId2" tooltip="Про виконання рішень та застосування практики Європейського суду з прав людини; нормативно-правовий акт № 3477-IV від 23.02.2006"/>
              </a:rPr>
              <a:t> </a:t>
            </a:r>
            <a:r>
              <a:rPr lang="ru-RU" dirty="0" err="1">
                <a:hlinkClick r:id="rId2" tooltip="Про виконання рішень та застосування практики Європейського суду з прав людини; нормативно-правовий акт № 3477-IV від 23.02.2006"/>
              </a:rPr>
              <a:t>рішень</a:t>
            </a:r>
            <a:r>
              <a:rPr lang="ru-RU" dirty="0">
                <a:hlinkClick r:id="rId2" tooltip="Про виконання рішень та застосування практики Європейського суду з прав людини; нормативно-правовий акт № 3477-IV від 23.02.2006"/>
              </a:rPr>
              <a:t> та </a:t>
            </a:r>
            <a:r>
              <a:rPr lang="ru-RU" dirty="0" err="1">
                <a:hlinkClick r:id="rId2" tooltip="Про виконання рішень та застосування практики Європейського суду з прав людини; нормативно-правовий акт № 3477-IV від 23.02.2006"/>
              </a:rPr>
              <a:t>застосування</a:t>
            </a:r>
            <a:r>
              <a:rPr lang="ru-RU" dirty="0">
                <a:hlinkClick r:id="rId2" tooltip="Про виконання рішень та застосування практики Європейського суду з прав людини; нормативно-правовий акт № 3477-IV від 23.02.2006"/>
              </a:rPr>
              <a:t> практики </a:t>
            </a:r>
            <a:r>
              <a:rPr lang="ru-RU" dirty="0" err="1">
                <a:hlinkClick r:id="rId2" tooltip="Про виконання рішень та застосування практики Європейського суду з прав людини; нормативно-правовий акт № 3477-IV від 23.02.2006"/>
              </a:rPr>
              <a:t>Європейського</a:t>
            </a:r>
            <a:r>
              <a:rPr lang="ru-RU" dirty="0">
                <a:hlinkClick r:id="rId2" tooltip="Про виконання рішень та застосування практики Європейського суду з прав людини; нормативно-правовий акт № 3477-IV від 23.02.2006"/>
              </a:rPr>
              <a:t> суду з прав </a:t>
            </a:r>
            <a:r>
              <a:rPr lang="ru-RU" dirty="0" err="1">
                <a:hlinkClick r:id="rId2" tooltip="Про виконання рішень та застосування практики Європейського суду з прав людини; нормативно-правовий акт № 3477-IV від 23.02.2006"/>
              </a:rPr>
              <a:t>людини</a:t>
            </a:r>
            <a:r>
              <a:rPr lang="ru-RU" dirty="0">
                <a:hlinkClick r:id="rId2" tooltip="Про виконання рішень та застосування практики Європейського суду з прав людини; нормативно-правовий акт № 3477-IV від 23.02.2006"/>
              </a:rPr>
              <a:t>»</a:t>
            </a:r>
            <a:r>
              <a:rPr lang="ru-RU" dirty="0"/>
              <a:t>,  </a:t>
            </a:r>
            <a:r>
              <a:rPr lang="ru-RU" dirty="0" err="1"/>
              <a:t>застосовується</a:t>
            </a:r>
            <a:r>
              <a:rPr lang="ru-RU" dirty="0"/>
              <a:t> при </a:t>
            </a:r>
            <a:r>
              <a:rPr lang="ru-RU" dirty="0" err="1"/>
              <a:t>розгляді</a:t>
            </a:r>
            <a:r>
              <a:rPr lang="ru-RU" dirty="0"/>
              <a:t> справ як </a:t>
            </a:r>
            <a:r>
              <a:rPr lang="ru-RU" dirty="0" err="1"/>
              <a:t>джерело</a:t>
            </a:r>
            <a:r>
              <a:rPr lang="ru-RU" dirty="0"/>
              <a:t> права.</a:t>
            </a:r>
          </a:p>
          <a:p>
            <a:pPr marL="0" indent="0" algn="just">
              <a:buNone/>
            </a:pPr>
            <a:r>
              <a:rPr lang="ru-RU" dirty="0" err="1"/>
              <a:t>Зокрема</a:t>
            </a:r>
            <a:r>
              <a:rPr lang="ru-RU" dirty="0"/>
              <a:t>, </a:t>
            </a:r>
            <a:r>
              <a:rPr lang="ru-RU" dirty="0" err="1"/>
              <a:t>вказаний</a:t>
            </a:r>
            <a:r>
              <a:rPr lang="ru-RU" dirty="0"/>
              <a:t> суд у </a:t>
            </a:r>
            <a:r>
              <a:rPr lang="ru-RU" dirty="0" err="1"/>
              <a:t>своєму</a:t>
            </a:r>
            <a:r>
              <a:rPr lang="ru-RU" dirty="0"/>
              <a:t> </a:t>
            </a:r>
            <a:r>
              <a:rPr lang="ru-RU" dirty="0" err="1"/>
              <a:t>рішенні</a:t>
            </a:r>
            <a:r>
              <a:rPr lang="ru-RU" dirty="0"/>
              <a:t> </a:t>
            </a:r>
            <a:r>
              <a:rPr lang="ru-RU" dirty="0" err="1"/>
              <a:t>від</a:t>
            </a:r>
            <a:r>
              <a:rPr lang="ru-RU" dirty="0"/>
              <a:t> 29 </a:t>
            </a:r>
            <a:r>
              <a:rPr lang="ru-RU" dirty="0" err="1"/>
              <a:t>червня</a:t>
            </a:r>
            <a:r>
              <a:rPr lang="ru-RU" dirty="0"/>
              <a:t> 2006 року у </a:t>
            </a:r>
            <a:r>
              <a:rPr lang="ru-RU" dirty="0" err="1"/>
              <a:t>справі</a:t>
            </a:r>
            <a:r>
              <a:rPr lang="ru-RU" dirty="0"/>
              <a:t> «</a:t>
            </a:r>
            <a:r>
              <a:rPr lang="ru-RU" dirty="0" err="1"/>
              <a:t>Пантелеєнко</a:t>
            </a:r>
            <a:r>
              <a:rPr lang="ru-RU" dirty="0"/>
              <a:t> </a:t>
            </a:r>
            <a:r>
              <a:rPr lang="ru-RU" dirty="0" err="1"/>
              <a:t>проти</a:t>
            </a:r>
            <a:r>
              <a:rPr lang="ru-RU" dirty="0"/>
              <a:t> </a:t>
            </a:r>
            <a:r>
              <a:rPr lang="ru-RU" dirty="0" err="1"/>
              <a:t>України</a:t>
            </a:r>
            <a:r>
              <a:rPr lang="ru-RU" dirty="0"/>
              <a:t>» </a:t>
            </a:r>
            <a:r>
              <a:rPr lang="ru-RU" dirty="0" err="1"/>
              <a:t>наголошував</a:t>
            </a:r>
            <a:r>
              <a:rPr lang="ru-RU" dirty="0"/>
              <a:t>, </a:t>
            </a:r>
            <a:r>
              <a:rPr lang="ru-RU" dirty="0" err="1"/>
              <a:t>що</a:t>
            </a:r>
            <a:r>
              <a:rPr lang="ru-RU" dirty="0"/>
              <a:t> </a:t>
            </a:r>
            <a:r>
              <a:rPr lang="ru-RU" dirty="0" err="1"/>
              <a:t>вираз</a:t>
            </a:r>
            <a:r>
              <a:rPr lang="ru-RU" dirty="0"/>
              <a:t> «</a:t>
            </a:r>
            <a:r>
              <a:rPr lang="ru-RU" dirty="0" err="1"/>
              <a:t>відповідно</a:t>
            </a:r>
            <a:r>
              <a:rPr lang="ru-RU" dirty="0"/>
              <a:t> до закону» </a:t>
            </a:r>
            <a:r>
              <a:rPr lang="ru-RU" dirty="0" err="1"/>
              <a:t>значною</a:t>
            </a:r>
            <a:r>
              <a:rPr lang="ru-RU" dirty="0"/>
              <a:t> </a:t>
            </a:r>
            <a:r>
              <a:rPr lang="ru-RU" dirty="0" err="1"/>
              <a:t>мірою</a:t>
            </a:r>
            <a:r>
              <a:rPr lang="ru-RU" dirty="0"/>
              <a:t> </a:t>
            </a:r>
            <a:r>
              <a:rPr lang="ru-RU" dirty="0" err="1"/>
              <a:t>покладає</a:t>
            </a:r>
            <a:r>
              <a:rPr lang="ru-RU" dirty="0"/>
              <a:t> на </a:t>
            </a:r>
            <a:r>
              <a:rPr lang="ru-RU" dirty="0" err="1"/>
              <a:t>національне</a:t>
            </a:r>
            <a:r>
              <a:rPr lang="ru-RU" dirty="0"/>
              <a:t> </a:t>
            </a:r>
            <a:r>
              <a:rPr lang="ru-RU" dirty="0" err="1"/>
              <a:t>законодавство</a:t>
            </a:r>
            <a:r>
              <a:rPr lang="ru-RU" dirty="0"/>
              <a:t> і державу </a:t>
            </a:r>
            <a:r>
              <a:rPr lang="ru-RU" dirty="0" err="1"/>
              <a:t>обов'язок</a:t>
            </a:r>
            <a:r>
              <a:rPr lang="ru-RU" dirty="0"/>
              <a:t>  </a:t>
            </a:r>
            <a:r>
              <a:rPr lang="ru-RU" dirty="0" err="1"/>
              <a:t>дотримання</a:t>
            </a:r>
            <a:r>
              <a:rPr lang="ru-RU" dirty="0"/>
              <a:t> </a:t>
            </a:r>
            <a:r>
              <a:rPr lang="ru-RU" dirty="0" err="1"/>
              <a:t>матеріальних</a:t>
            </a:r>
            <a:r>
              <a:rPr lang="ru-RU" dirty="0"/>
              <a:t> і </a:t>
            </a:r>
            <a:r>
              <a:rPr lang="ru-RU" dirty="0" err="1"/>
              <a:t>процесуальних</a:t>
            </a:r>
            <a:r>
              <a:rPr lang="ru-RU" dirty="0"/>
              <a:t> норм.</a:t>
            </a:r>
          </a:p>
          <a:p>
            <a:pPr marL="0" indent="0" algn="just">
              <a:buNone/>
            </a:pPr>
            <a:r>
              <a:rPr lang="ru-RU" dirty="0"/>
              <a:t>У </a:t>
            </a:r>
            <a:r>
              <a:rPr lang="ru-RU" dirty="0" err="1"/>
              <a:t>рішенні</a:t>
            </a:r>
            <a:r>
              <a:rPr lang="ru-RU" dirty="0"/>
              <a:t> «</a:t>
            </a:r>
            <a:r>
              <a:rPr lang="ru-RU" dirty="0" err="1"/>
              <a:t>Гефген</a:t>
            </a:r>
            <a:r>
              <a:rPr lang="ru-RU" dirty="0"/>
              <a:t> </a:t>
            </a:r>
            <a:r>
              <a:rPr lang="ru-RU" dirty="0" err="1"/>
              <a:t>проти</a:t>
            </a:r>
            <a:r>
              <a:rPr lang="ru-RU" dirty="0"/>
              <a:t> </a:t>
            </a:r>
            <a:r>
              <a:rPr lang="ru-RU" dirty="0" err="1"/>
              <a:t>Німеччини</a:t>
            </a:r>
            <a:r>
              <a:rPr lang="ru-RU" dirty="0"/>
              <a:t>» </a:t>
            </a:r>
            <a:r>
              <a:rPr lang="ru-RU" dirty="0" err="1"/>
              <a:t>від</a:t>
            </a:r>
            <a:r>
              <a:rPr lang="ru-RU" dirty="0"/>
              <a:t> 30 </a:t>
            </a:r>
            <a:r>
              <a:rPr lang="ru-RU" dirty="0" err="1"/>
              <a:t>червня</a:t>
            </a:r>
            <a:r>
              <a:rPr lang="ru-RU" dirty="0"/>
              <a:t> 2008 року для </a:t>
            </a:r>
            <a:r>
              <a:rPr lang="ru-RU" dirty="0" err="1"/>
              <a:t>описання</a:t>
            </a:r>
            <a:r>
              <a:rPr lang="ru-RU" dirty="0"/>
              <a:t> </a:t>
            </a:r>
            <a:r>
              <a:rPr lang="ru-RU" dirty="0" err="1"/>
              <a:t>доказів</a:t>
            </a:r>
            <a:r>
              <a:rPr lang="ru-RU" dirty="0"/>
              <a:t>, </a:t>
            </a:r>
            <a:r>
              <a:rPr lang="ru-RU" dirty="0" err="1"/>
              <a:t>отриманих</a:t>
            </a:r>
            <a:r>
              <a:rPr lang="ru-RU" dirty="0"/>
              <a:t> </a:t>
            </a:r>
            <a:r>
              <a:rPr lang="ru-RU" dirty="0" err="1"/>
              <a:t>із</a:t>
            </a:r>
            <a:r>
              <a:rPr lang="ru-RU" dirty="0"/>
              <a:t> </a:t>
            </a:r>
            <a:r>
              <a:rPr lang="ru-RU" dirty="0" err="1"/>
              <a:t>порушенням</a:t>
            </a:r>
            <a:r>
              <a:rPr lang="ru-RU" dirty="0"/>
              <a:t> </a:t>
            </a:r>
            <a:r>
              <a:rPr lang="ru-RU" dirty="0" err="1"/>
              <a:t>встановленого</a:t>
            </a:r>
            <a:r>
              <a:rPr lang="ru-RU" dirty="0"/>
              <a:t> порядку, </a:t>
            </a:r>
            <a:r>
              <a:rPr lang="ru-RU" dirty="0" err="1"/>
              <a:t>сформував</a:t>
            </a:r>
            <a:r>
              <a:rPr lang="ru-RU" dirty="0"/>
              <a:t> доктрину «</a:t>
            </a:r>
            <a:r>
              <a:rPr lang="ru-RU" dirty="0" err="1"/>
              <a:t>плодів</a:t>
            </a:r>
            <a:r>
              <a:rPr lang="ru-RU" dirty="0"/>
              <a:t> </a:t>
            </a:r>
            <a:r>
              <a:rPr lang="ru-RU" dirty="0" err="1"/>
              <a:t>отруєного</a:t>
            </a:r>
            <a:r>
              <a:rPr lang="ru-RU" dirty="0"/>
              <a:t> дерева», </a:t>
            </a:r>
            <a:r>
              <a:rPr lang="ru-RU" dirty="0" err="1"/>
              <a:t>відповідно</a:t>
            </a:r>
            <a:r>
              <a:rPr lang="ru-RU" dirty="0"/>
              <a:t> до </a:t>
            </a:r>
            <a:r>
              <a:rPr lang="ru-RU" dirty="0" err="1"/>
              <a:t>якої</a:t>
            </a:r>
            <a:r>
              <a:rPr lang="ru-RU" dirty="0"/>
              <a:t> </a:t>
            </a:r>
            <a:r>
              <a:rPr lang="ru-RU" dirty="0" err="1"/>
              <a:t>якщо</a:t>
            </a:r>
            <a:r>
              <a:rPr lang="ru-RU" dirty="0"/>
              <a:t> </a:t>
            </a:r>
            <a:r>
              <a:rPr lang="ru-RU" dirty="0" err="1"/>
              <a:t>джерело</a:t>
            </a:r>
            <a:r>
              <a:rPr lang="ru-RU" dirty="0"/>
              <a:t> </a:t>
            </a:r>
            <a:r>
              <a:rPr lang="ru-RU" dirty="0" err="1"/>
              <a:t>доказів</a:t>
            </a:r>
            <a:r>
              <a:rPr lang="ru-RU" dirty="0"/>
              <a:t> є </a:t>
            </a:r>
            <a:r>
              <a:rPr lang="ru-RU" dirty="0" err="1"/>
              <a:t>неналежним</a:t>
            </a:r>
            <a:r>
              <a:rPr lang="ru-RU" dirty="0"/>
              <a:t>, то </a:t>
            </a:r>
            <a:r>
              <a:rPr lang="ru-RU" dirty="0" err="1"/>
              <a:t>всі</a:t>
            </a:r>
            <a:r>
              <a:rPr lang="ru-RU" dirty="0"/>
              <a:t> </a:t>
            </a:r>
            <a:r>
              <a:rPr lang="ru-RU" dirty="0" err="1"/>
              <a:t>докази</a:t>
            </a:r>
            <a:r>
              <a:rPr lang="ru-RU" dirty="0"/>
              <a:t>, </a:t>
            </a:r>
            <a:r>
              <a:rPr lang="ru-RU" dirty="0" err="1"/>
              <a:t>отримані</a:t>
            </a:r>
            <a:r>
              <a:rPr lang="ru-RU" dirty="0"/>
              <a:t> за </a:t>
            </a:r>
            <a:r>
              <a:rPr lang="ru-RU" dirty="0" err="1"/>
              <a:t>його</a:t>
            </a:r>
            <a:r>
              <a:rPr lang="ru-RU" dirty="0"/>
              <a:t> </a:t>
            </a:r>
            <a:r>
              <a:rPr lang="ru-RU" dirty="0" err="1"/>
              <a:t>допомогою</a:t>
            </a:r>
            <a:r>
              <a:rPr lang="ru-RU" dirty="0"/>
              <a:t>, </a:t>
            </a:r>
            <a:r>
              <a:rPr lang="ru-RU" dirty="0" err="1"/>
              <a:t>будуть</a:t>
            </a:r>
            <a:r>
              <a:rPr lang="ru-RU" dirty="0"/>
              <a:t> такими ж.</a:t>
            </a:r>
          </a:p>
          <a:p>
            <a:pPr marL="0" indent="0" algn="just">
              <a:buNone/>
            </a:pPr>
            <a:r>
              <a:rPr lang="ru-RU" dirty="0"/>
              <a:t>У </a:t>
            </a:r>
            <a:r>
              <a:rPr lang="ru-RU" dirty="0" err="1"/>
              <a:t>рішенні</a:t>
            </a:r>
            <a:r>
              <a:rPr lang="ru-RU" dirty="0"/>
              <a:t> «</a:t>
            </a:r>
            <a:r>
              <a:rPr lang="ru-RU" dirty="0" err="1"/>
              <a:t>Нечипорук</a:t>
            </a:r>
            <a:r>
              <a:rPr lang="ru-RU" dirty="0"/>
              <a:t> і </a:t>
            </a:r>
            <a:r>
              <a:rPr lang="ru-RU" dirty="0" err="1"/>
              <a:t>Йонкало</a:t>
            </a:r>
            <a:r>
              <a:rPr lang="ru-RU" dirty="0"/>
              <a:t> </a:t>
            </a:r>
            <a:r>
              <a:rPr lang="ru-RU" dirty="0" err="1"/>
              <a:t>проти</a:t>
            </a:r>
            <a:r>
              <a:rPr lang="ru-RU" dirty="0"/>
              <a:t> </a:t>
            </a:r>
            <a:r>
              <a:rPr lang="ru-RU" dirty="0" err="1"/>
              <a:t>України</a:t>
            </a:r>
            <a:r>
              <a:rPr lang="ru-RU" dirty="0"/>
              <a:t>» </a:t>
            </a:r>
            <a:r>
              <a:rPr lang="ru-RU" dirty="0" err="1"/>
              <a:t>від</a:t>
            </a:r>
            <a:r>
              <a:rPr lang="ru-RU" dirty="0"/>
              <a:t> 21 </a:t>
            </a:r>
            <a:r>
              <a:rPr lang="ru-RU" dirty="0" err="1"/>
              <a:t>квітня</a:t>
            </a:r>
            <a:r>
              <a:rPr lang="ru-RU" dirty="0"/>
              <a:t> 2011 року </a:t>
            </a:r>
            <a:r>
              <a:rPr lang="ru-RU" dirty="0" err="1"/>
              <a:t>Європейський</a:t>
            </a:r>
            <a:r>
              <a:rPr lang="ru-RU" dirty="0"/>
              <a:t> суд </a:t>
            </a:r>
            <a:r>
              <a:rPr lang="ru-RU" dirty="0" err="1"/>
              <a:t>зазначив</a:t>
            </a:r>
            <a:r>
              <a:rPr lang="ru-RU" dirty="0"/>
              <a:t>, </a:t>
            </a:r>
            <a:r>
              <a:rPr lang="ru-RU" dirty="0" err="1"/>
              <a:t>що</a:t>
            </a:r>
            <a:r>
              <a:rPr lang="ru-RU" dirty="0"/>
              <a:t> </a:t>
            </a:r>
            <a:r>
              <a:rPr lang="ru-RU" dirty="0" err="1"/>
              <a:t>докази</a:t>
            </a:r>
            <a:r>
              <a:rPr lang="ru-RU" dirty="0"/>
              <a:t>, </a:t>
            </a:r>
            <a:r>
              <a:rPr lang="ru-RU" dirty="0" err="1"/>
              <a:t>отримані</a:t>
            </a:r>
            <a:r>
              <a:rPr lang="ru-RU" dirty="0"/>
              <a:t> в </a:t>
            </a:r>
            <a:r>
              <a:rPr lang="ru-RU" dirty="0" err="1"/>
              <a:t>кримінальному</a:t>
            </a:r>
            <a:r>
              <a:rPr lang="ru-RU" dirty="0"/>
              <a:t> </a:t>
            </a:r>
            <a:r>
              <a:rPr lang="ru-RU" dirty="0" err="1"/>
              <a:t>провадженні</a:t>
            </a:r>
            <a:r>
              <a:rPr lang="ru-RU" dirty="0"/>
              <a:t> з </a:t>
            </a:r>
            <a:r>
              <a:rPr lang="ru-RU" dirty="0" err="1"/>
              <a:t>порушенням</a:t>
            </a:r>
            <a:r>
              <a:rPr lang="ru-RU" dirty="0"/>
              <a:t> </a:t>
            </a:r>
            <a:r>
              <a:rPr lang="ru-RU" dirty="0" err="1"/>
              <a:t>встановленого</a:t>
            </a:r>
            <a:r>
              <a:rPr lang="ru-RU" dirty="0"/>
              <a:t> порядку, </a:t>
            </a:r>
            <a:r>
              <a:rPr lang="ru-RU" dirty="0" err="1"/>
              <a:t>призводять</a:t>
            </a:r>
            <a:r>
              <a:rPr lang="ru-RU" dirty="0"/>
              <a:t> до </a:t>
            </a:r>
            <a:r>
              <a:rPr lang="ru-RU" dirty="0" err="1"/>
              <a:t>їх</a:t>
            </a:r>
            <a:r>
              <a:rPr lang="ru-RU" dirty="0"/>
              <a:t> </a:t>
            </a:r>
            <a:r>
              <a:rPr lang="ru-RU" dirty="0" err="1"/>
              <a:t>несправедливості</a:t>
            </a:r>
            <a:r>
              <a:rPr lang="ru-RU" dirty="0"/>
              <a:t> в </a:t>
            </a:r>
            <a:r>
              <a:rPr lang="ru-RU" dirty="0" err="1"/>
              <a:t>цілому</a:t>
            </a:r>
            <a:r>
              <a:rPr lang="ru-RU" dirty="0"/>
              <a:t>, </a:t>
            </a:r>
            <a:r>
              <a:rPr lang="ru-RU" dirty="0" err="1"/>
              <a:t>незалежно</a:t>
            </a:r>
            <a:r>
              <a:rPr lang="ru-RU" dirty="0"/>
              <a:t> </a:t>
            </a:r>
            <a:r>
              <a:rPr lang="ru-RU" dirty="0" err="1"/>
              <a:t>від</a:t>
            </a:r>
            <a:r>
              <a:rPr lang="ru-RU" dirty="0"/>
              <a:t> </a:t>
            </a:r>
            <a:r>
              <a:rPr lang="ru-RU" dirty="0" err="1"/>
              <a:t>доказової</a:t>
            </a:r>
            <a:r>
              <a:rPr lang="ru-RU" dirty="0"/>
              <a:t> </a:t>
            </a:r>
            <a:r>
              <a:rPr lang="ru-RU" dirty="0" err="1"/>
              <a:t>сили</a:t>
            </a:r>
            <a:r>
              <a:rPr lang="ru-RU" dirty="0"/>
              <a:t> таких </a:t>
            </a:r>
            <a:r>
              <a:rPr lang="ru-RU" dirty="0" err="1"/>
              <a:t>доказів</a:t>
            </a:r>
            <a:r>
              <a:rPr lang="ru-RU" dirty="0"/>
              <a:t> і </a:t>
            </a:r>
            <a:r>
              <a:rPr lang="ru-RU" dirty="0" err="1"/>
              <a:t>від</a:t>
            </a:r>
            <a:r>
              <a:rPr lang="ru-RU" dirty="0"/>
              <a:t> того, </a:t>
            </a:r>
            <a:r>
              <a:rPr lang="ru-RU" dirty="0" err="1"/>
              <a:t>чи</a:t>
            </a:r>
            <a:r>
              <a:rPr lang="ru-RU" dirty="0"/>
              <a:t> мало </a:t>
            </a:r>
            <a:r>
              <a:rPr lang="ru-RU" dirty="0" err="1"/>
              <a:t>їх</a:t>
            </a:r>
            <a:r>
              <a:rPr lang="ru-RU" dirty="0"/>
              <a:t> </a:t>
            </a:r>
            <a:r>
              <a:rPr lang="ru-RU" dirty="0" err="1"/>
              <a:t>використання</a:t>
            </a:r>
            <a:r>
              <a:rPr lang="ru-RU" dirty="0"/>
              <a:t> </a:t>
            </a:r>
            <a:r>
              <a:rPr lang="ru-RU" dirty="0" err="1"/>
              <a:t>вирішальне</a:t>
            </a:r>
            <a:r>
              <a:rPr lang="ru-RU" dirty="0"/>
              <a:t> </a:t>
            </a:r>
            <a:r>
              <a:rPr lang="ru-RU" dirty="0" err="1"/>
              <a:t>значення</a:t>
            </a:r>
            <a:r>
              <a:rPr lang="ru-RU" dirty="0"/>
              <a:t> для </a:t>
            </a:r>
            <a:r>
              <a:rPr lang="ru-RU" dirty="0" err="1"/>
              <a:t>засудження</a:t>
            </a:r>
            <a:r>
              <a:rPr lang="ru-RU" dirty="0"/>
              <a:t> </a:t>
            </a:r>
            <a:r>
              <a:rPr lang="ru-RU" dirty="0" err="1"/>
              <a:t>обвинуваченого</a:t>
            </a:r>
            <a:r>
              <a:rPr lang="ru-RU" dirty="0"/>
              <a:t> судом.</a:t>
            </a:r>
          </a:p>
          <a:p>
            <a:pPr marL="0" indent="0" algn="just">
              <a:buNone/>
            </a:pPr>
            <a:r>
              <a:rPr lang="ru-RU" dirty="0" err="1"/>
              <a:t>Викладений</a:t>
            </a:r>
            <a:r>
              <a:rPr lang="ru-RU" dirty="0"/>
              <a:t> у </a:t>
            </a:r>
            <a:r>
              <a:rPr lang="ru-RU" dirty="0" err="1"/>
              <a:t>вироку</a:t>
            </a:r>
            <a:r>
              <a:rPr lang="ru-RU" dirty="0"/>
              <a:t> </a:t>
            </a:r>
            <a:r>
              <a:rPr lang="ru-RU" dirty="0" err="1"/>
              <a:t>висновок</a:t>
            </a:r>
            <a:r>
              <a:rPr lang="ru-RU" dirty="0"/>
              <a:t> про </a:t>
            </a:r>
            <a:r>
              <a:rPr lang="ru-RU" dirty="0" err="1"/>
              <a:t>недопустимість</a:t>
            </a:r>
            <a:r>
              <a:rPr lang="ru-RU" dirty="0"/>
              <a:t> </a:t>
            </a:r>
            <a:r>
              <a:rPr lang="ru-RU" dirty="0" err="1"/>
              <a:t>доказів</a:t>
            </a:r>
            <a:r>
              <a:rPr lang="ru-RU" dirty="0"/>
              <a:t>, </a:t>
            </a:r>
            <a:r>
              <a:rPr lang="ru-RU" dirty="0" err="1"/>
              <a:t>отриманих</a:t>
            </a:r>
            <a:r>
              <a:rPr lang="ru-RU" dirty="0"/>
              <a:t> за результатами </a:t>
            </a:r>
            <a:r>
              <a:rPr lang="ru-RU" dirty="0" err="1"/>
              <a:t>огляду</a:t>
            </a:r>
            <a:r>
              <a:rPr lang="ru-RU" dirty="0"/>
              <a:t> </a:t>
            </a:r>
            <a:r>
              <a:rPr lang="ru-RU" dirty="0" err="1"/>
              <a:t>місця</a:t>
            </a:r>
            <a:r>
              <a:rPr lang="ru-RU" dirty="0"/>
              <a:t> </a:t>
            </a:r>
            <a:r>
              <a:rPr lang="ru-RU" dirty="0" err="1"/>
              <a:t>події</a:t>
            </a:r>
            <a:r>
              <a:rPr lang="ru-RU" dirty="0"/>
              <a:t> 04 лютого 2016 року, </a:t>
            </a:r>
            <a:r>
              <a:rPr lang="ru-RU" dirty="0" err="1"/>
              <a:t>узгоджується</a:t>
            </a:r>
            <a:r>
              <a:rPr lang="ru-RU" dirty="0"/>
              <a:t> з </a:t>
            </a:r>
            <a:r>
              <a:rPr lang="ru-RU" dirty="0" err="1"/>
              <a:t>наведеною</a:t>
            </a:r>
            <a:r>
              <a:rPr lang="ru-RU" dirty="0"/>
              <a:t> </a:t>
            </a:r>
            <a:r>
              <a:rPr lang="ru-RU" dirty="0" err="1"/>
              <a:t>позицією</a:t>
            </a:r>
            <a:r>
              <a:rPr lang="ru-RU" dirty="0"/>
              <a:t> </a:t>
            </a:r>
            <a:r>
              <a:rPr lang="ru-RU" dirty="0" err="1"/>
              <a:t>Європейського</a:t>
            </a:r>
            <a:r>
              <a:rPr lang="ru-RU" dirty="0"/>
              <a:t> суду з прав </a:t>
            </a:r>
            <a:r>
              <a:rPr lang="ru-RU" dirty="0" err="1"/>
              <a:t>людини</a:t>
            </a:r>
            <a:r>
              <a:rPr lang="ru-RU" dirty="0"/>
              <a:t> </a:t>
            </a:r>
            <a:r>
              <a:rPr lang="ru-RU" dirty="0" err="1"/>
              <a:t>щодо</a:t>
            </a:r>
            <a:r>
              <a:rPr lang="ru-RU" dirty="0"/>
              <a:t> </a:t>
            </a:r>
            <a:r>
              <a:rPr lang="ru-RU" dirty="0" err="1"/>
              <a:t>допустимості</a:t>
            </a:r>
            <a:r>
              <a:rPr lang="ru-RU" dirty="0"/>
              <a:t> </a:t>
            </a:r>
            <a:r>
              <a:rPr lang="ru-RU" dirty="0" err="1"/>
              <a:t>доказів</a:t>
            </a:r>
            <a:r>
              <a:rPr lang="ru-RU" dirty="0"/>
              <a:t>, </a:t>
            </a:r>
            <a:r>
              <a:rPr lang="ru-RU" dirty="0" err="1"/>
              <a:t>який</a:t>
            </a:r>
            <a:r>
              <a:rPr lang="ru-RU" dirty="0"/>
              <a:t> </a:t>
            </a:r>
            <a:r>
              <a:rPr lang="ru-RU" dirty="0" err="1"/>
              <a:t>неодноразово</a:t>
            </a:r>
            <a:r>
              <a:rPr lang="ru-RU" dirty="0"/>
              <a:t> в </a:t>
            </a:r>
            <a:r>
              <a:rPr lang="ru-RU" dirty="0" err="1"/>
              <a:t>своїх</a:t>
            </a:r>
            <a:r>
              <a:rPr lang="ru-RU" dirty="0"/>
              <a:t> </a:t>
            </a:r>
            <a:r>
              <a:rPr lang="ru-RU" dirty="0" err="1"/>
              <a:t>рішеннях</a:t>
            </a:r>
            <a:r>
              <a:rPr lang="ru-RU" dirty="0"/>
              <a:t> </a:t>
            </a:r>
            <a:r>
              <a:rPr lang="ru-RU" dirty="0" err="1"/>
              <a:t>наголошував</a:t>
            </a:r>
            <a:r>
              <a:rPr lang="ru-RU" dirty="0"/>
              <a:t>, </a:t>
            </a:r>
            <a:r>
              <a:rPr lang="ru-RU" dirty="0" err="1"/>
              <a:t>що</a:t>
            </a:r>
            <a:r>
              <a:rPr lang="ru-RU" dirty="0"/>
              <a:t> порядок </a:t>
            </a:r>
            <a:r>
              <a:rPr lang="ru-RU" dirty="0" err="1"/>
              <a:t>збирання</a:t>
            </a:r>
            <a:r>
              <a:rPr lang="ru-RU" dirty="0"/>
              <a:t> </a:t>
            </a:r>
            <a:r>
              <a:rPr lang="ru-RU" dirty="0" err="1"/>
              <a:t>доказів</a:t>
            </a:r>
            <a:r>
              <a:rPr lang="ru-RU" dirty="0"/>
              <a:t>, </a:t>
            </a:r>
            <a:r>
              <a:rPr lang="ru-RU" dirty="0" err="1"/>
              <a:t>передбачений</a:t>
            </a:r>
            <a:r>
              <a:rPr lang="ru-RU" dirty="0"/>
              <a:t> </a:t>
            </a:r>
            <a:r>
              <a:rPr lang="ru-RU" dirty="0" err="1"/>
              <a:t>національним</a:t>
            </a:r>
            <a:r>
              <a:rPr lang="ru-RU" dirty="0"/>
              <a:t> правом, </a:t>
            </a:r>
            <a:r>
              <a:rPr lang="ru-RU" dirty="0" err="1"/>
              <a:t>має</a:t>
            </a:r>
            <a:r>
              <a:rPr lang="ru-RU" dirty="0"/>
              <a:t> </a:t>
            </a:r>
            <a:r>
              <a:rPr lang="ru-RU" dirty="0" err="1"/>
              <a:t>відповідати</a:t>
            </a:r>
            <a:r>
              <a:rPr lang="ru-RU" dirty="0"/>
              <a:t> </a:t>
            </a:r>
            <a:r>
              <a:rPr lang="ru-RU" dirty="0" err="1"/>
              <a:t>основним</a:t>
            </a:r>
            <a:r>
              <a:rPr lang="ru-RU" dirty="0"/>
              <a:t> правам, </a:t>
            </a:r>
            <a:r>
              <a:rPr lang="ru-RU" dirty="0" err="1"/>
              <a:t>визнаним</a:t>
            </a:r>
            <a:r>
              <a:rPr lang="ru-RU" dirty="0"/>
              <a:t> </a:t>
            </a:r>
            <a:r>
              <a:rPr lang="ru-RU" dirty="0" err="1"/>
              <a:t>Конвенцією</a:t>
            </a:r>
            <a:r>
              <a:rPr lang="ru-RU" dirty="0"/>
              <a:t> про </a:t>
            </a:r>
            <a:r>
              <a:rPr lang="ru-RU" dirty="0" err="1"/>
              <a:t>захист</a:t>
            </a:r>
            <a:r>
              <a:rPr lang="ru-RU" dirty="0"/>
              <a:t> прав і </a:t>
            </a:r>
            <a:r>
              <a:rPr lang="ru-RU" dirty="0" err="1"/>
              <a:t>основоположних</a:t>
            </a:r>
            <a:r>
              <a:rPr lang="ru-RU" dirty="0"/>
              <a:t> свобод.</a:t>
            </a:r>
          </a:p>
          <a:p>
            <a:pPr marL="0" indent="0">
              <a:buNone/>
            </a:pPr>
            <a:endParaRPr lang="en-US" dirty="0"/>
          </a:p>
        </p:txBody>
      </p:sp>
    </p:spTree>
    <p:extLst>
      <p:ext uri="{BB962C8B-B14F-4D97-AF65-F5344CB8AC3E}">
        <p14:creationId xmlns:p14="http://schemas.microsoft.com/office/powerpoint/2010/main" val="11406155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424936" cy="6120680"/>
          </a:xfrm>
        </p:spPr>
        <p:txBody>
          <a:bodyPr/>
          <a:lstStyle/>
          <a:p>
            <a:pPr marL="0" indent="0">
              <a:buNone/>
            </a:pPr>
            <a:endParaRPr lang="uk-UA" b="1" dirty="0" smtClean="0"/>
          </a:p>
          <a:p>
            <a:pPr marL="0" indent="0" algn="ctr">
              <a:buNone/>
            </a:pPr>
            <a:r>
              <a:rPr lang="uk-UA" b="1" dirty="0"/>
              <a:t>Постанова ККС </a:t>
            </a:r>
            <a:r>
              <a:rPr lang="uk-UA" b="1" dirty="0"/>
              <a:t>ВС від </a:t>
            </a:r>
            <a:r>
              <a:rPr lang="ru-RU" b="1" dirty="0"/>
              <a:t>18 </a:t>
            </a:r>
            <a:r>
              <a:rPr lang="ru-RU" b="1" dirty="0" err="1"/>
              <a:t>жовтня</a:t>
            </a:r>
            <a:r>
              <a:rPr lang="ru-RU" b="1" dirty="0"/>
              <a:t> </a:t>
            </a:r>
            <a:r>
              <a:rPr lang="ru-RU" b="1" dirty="0"/>
              <a:t>2018 року</a:t>
            </a:r>
            <a:r>
              <a:rPr lang="ru-RU" b="1" dirty="0"/>
              <a:t>, </a:t>
            </a:r>
            <a:endParaRPr lang="ru-RU" b="1" dirty="0" smtClean="0"/>
          </a:p>
          <a:p>
            <a:pPr marL="0" indent="0" algn="ctr">
              <a:buNone/>
            </a:pPr>
            <a:r>
              <a:rPr lang="ru-RU" b="1" dirty="0" smtClean="0"/>
              <a:t>справа </a:t>
            </a:r>
            <a:r>
              <a:rPr lang="ru-RU" b="1" dirty="0"/>
              <a:t>№</a:t>
            </a:r>
            <a:r>
              <a:rPr lang="uk-UA" b="1" dirty="0"/>
              <a:t> </a:t>
            </a:r>
            <a:r>
              <a:rPr lang="ru-RU" b="1" dirty="0"/>
              <a:t>360/1436/16-к</a:t>
            </a:r>
          </a:p>
          <a:p>
            <a:pPr marL="0" indent="0">
              <a:buNone/>
            </a:pPr>
            <a:endParaRPr lang="uk-UA" b="1" dirty="0" smtClean="0"/>
          </a:p>
          <a:p>
            <a:pPr marL="0" indent="0" algn="just">
              <a:buNone/>
            </a:pPr>
            <a:r>
              <a:rPr lang="uk-UA" b="1" dirty="0" smtClean="0"/>
              <a:t>Формальні </a:t>
            </a:r>
            <a:r>
              <a:rPr lang="uk-UA" b="1" dirty="0"/>
              <a:t>порушення, допущені при складанні протоколу про проведення огляду місця події (або іншої слідчої (розшукової) дії) не є підставою для визнання отриманих за її результатами доказів недопустимими, якщо сторона обвинувачення спроможна пояснити причину таких виправлень, а вина особи підтверджується ще й іншими допустимими доказами.</a:t>
            </a:r>
            <a:endParaRPr lang="en-US" dirty="0"/>
          </a:p>
          <a:p>
            <a:pPr marL="0" indent="0">
              <a:buNone/>
            </a:pPr>
            <a:endParaRPr lang="en-US" dirty="0"/>
          </a:p>
        </p:txBody>
      </p:sp>
    </p:spTree>
    <p:extLst>
      <p:ext uri="{BB962C8B-B14F-4D97-AF65-F5344CB8AC3E}">
        <p14:creationId xmlns:p14="http://schemas.microsoft.com/office/powerpoint/2010/main" val="36045287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408712"/>
          </a:xfrm>
        </p:spPr>
        <p:txBody>
          <a:bodyPr>
            <a:normAutofit fontScale="62500" lnSpcReduction="20000"/>
          </a:bodyPr>
          <a:lstStyle/>
          <a:p>
            <a:pPr marL="0" indent="0" algn="just">
              <a:buNone/>
            </a:pPr>
            <a:endParaRPr lang="ru-RU" dirty="0" smtClean="0"/>
          </a:p>
          <a:p>
            <a:pPr marL="0" indent="0" algn="just">
              <a:buNone/>
            </a:pPr>
            <a:r>
              <a:rPr lang="ru-RU" dirty="0" err="1" smtClean="0"/>
              <a:t>Також</a:t>
            </a:r>
            <a:r>
              <a:rPr lang="ru-RU" dirty="0" smtClean="0"/>
              <a:t> </a:t>
            </a:r>
            <a:r>
              <a:rPr lang="ru-RU" dirty="0"/>
              <a:t>не є </a:t>
            </a:r>
            <a:r>
              <a:rPr lang="ru-RU" dirty="0" err="1"/>
              <a:t>слушними</a:t>
            </a:r>
            <a:r>
              <a:rPr lang="ru-RU" dirty="0"/>
              <a:t> </a:t>
            </a:r>
            <a:r>
              <a:rPr lang="ru-RU" dirty="0" err="1"/>
              <a:t>посилання</a:t>
            </a:r>
            <a:r>
              <a:rPr lang="ru-RU" dirty="0"/>
              <a:t> </a:t>
            </a:r>
            <a:r>
              <a:rPr lang="ru-RU" dirty="0" err="1"/>
              <a:t>засудженого</a:t>
            </a:r>
            <a:r>
              <a:rPr lang="ru-RU" dirty="0"/>
              <a:t> на те, </a:t>
            </a:r>
            <a:r>
              <a:rPr lang="ru-RU" dirty="0" err="1"/>
              <a:t>що</a:t>
            </a:r>
            <a:r>
              <a:rPr lang="ru-RU" dirty="0"/>
              <a:t>  протокол </a:t>
            </a:r>
            <a:r>
              <a:rPr lang="ru-RU" dirty="0" err="1"/>
              <a:t>огляду</a:t>
            </a:r>
            <a:r>
              <a:rPr lang="ru-RU" dirty="0"/>
              <a:t> </a:t>
            </a:r>
            <a:r>
              <a:rPr lang="ru-RU" dirty="0" err="1"/>
              <a:t>місця</a:t>
            </a:r>
            <a:r>
              <a:rPr lang="ru-RU" dirty="0"/>
              <a:t> </a:t>
            </a:r>
            <a:r>
              <a:rPr lang="ru-RU" dirty="0" err="1"/>
              <a:t>події</a:t>
            </a:r>
            <a:r>
              <a:rPr lang="ru-RU" dirty="0"/>
              <a:t> </a:t>
            </a:r>
            <a:r>
              <a:rPr lang="ru-RU" dirty="0" err="1"/>
              <a:t>від</a:t>
            </a:r>
            <a:r>
              <a:rPr lang="ru-RU" dirty="0"/>
              <a:t> 18.08.2014 року та протокол </a:t>
            </a:r>
            <a:r>
              <a:rPr lang="ru-RU" dirty="0" err="1"/>
              <a:t>пред'явлення</a:t>
            </a:r>
            <a:r>
              <a:rPr lang="ru-RU" dirty="0"/>
              <a:t> для </a:t>
            </a:r>
            <a:r>
              <a:rPr lang="ru-RU" dirty="0" err="1"/>
              <a:t>впізнання</a:t>
            </a:r>
            <a:r>
              <a:rPr lang="ru-RU" dirty="0"/>
              <a:t> ОСОБА_3 </a:t>
            </a:r>
            <a:r>
              <a:rPr lang="ru-RU" dirty="0" err="1"/>
              <a:t>від</a:t>
            </a:r>
            <a:r>
              <a:rPr lang="ru-RU" dirty="0"/>
              <a:t> 04.07.2016 року є </a:t>
            </a:r>
            <a:r>
              <a:rPr lang="ru-RU" dirty="0" err="1"/>
              <a:t>недопустимими</a:t>
            </a:r>
            <a:r>
              <a:rPr lang="ru-RU" dirty="0"/>
              <a:t> </a:t>
            </a:r>
            <a:r>
              <a:rPr lang="ru-RU" dirty="0" err="1"/>
              <a:t>доказами</a:t>
            </a:r>
            <a:r>
              <a:rPr lang="ru-RU" dirty="0"/>
              <a:t> у </a:t>
            </a:r>
            <a:r>
              <a:rPr lang="ru-RU" dirty="0" err="1"/>
              <a:t>кримінальному</a:t>
            </a:r>
            <a:r>
              <a:rPr lang="ru-RU" dirty="0"/>
              <a:t> </a:t>
            </a:r>
            <a:r>
              <a:rPr lang="ru-RU" dirty="0" err="1"/>
              <a:t>провадженні</a:t>
            </a:r>
            <a:r>
              <a:rPr lang="ru-RU" dirty="0"/>
              <a:t>.  </a:t>
            </a:r>
          </a:p>
          <a:p>
            <a:pPr marL="0" indent="0" algn="just">
              <a:buNone/>
            </a:pPr>
            <a:r>
              <a:rPr lang="ru-RU" dirty="0"/>
              <a:t>За </a:t>
            </a:r>
            <a:r>
              <a:rPr lang="ru-RU" dirty="0" err="1"/>
              <a:t>змістом</a:t>
            </a:r>
            <a:r>
              <a:rPr lang="ru-RU" dirty="0"/>
              <a:t> </a:t>
            </a:r>
            <a:r>
              <a:rPr lang="ru-RU" dirty="0" err="1"/>
              <a:t>положень</a:t>
            </a:r>
            <a:r>
              <a:rPr lang="ru-RU" dirty="0"/>
              <a:t> статей  </a:t>
            </a:r>
            <a:r>
              <a:rPr lang="ru-RU" dirty="0">
                <a:hlinkClick r:id="rId2" tooltip="Кримінальний процесуальний кодекс України; нормативно-правовий акт № 4651-VI від 13.04.2012"/>
              </a:rPr>
              <a:t>86</a:t>
            </a:r>
            <a:r>
              <a:rPr lang="ru-RU" dirty="0"/>
              <a:t>, </a:t>
            </a:r>
            <a:r>
              <a:rPr lang="ru-RU" dirty="0">
                <a:hlinkClick r:id="rId3" tooltip="Кримінальний процесуальний кодекс України; нормативно-правовий акт № 4651-VI від 13.04.2012"/>
              </a:rPr>
              <a:t>87 КПК </a:t>
            </a:r>
            <a:r>
              <a:rPr lang="ru-RU" dirty="0" err="1">
                <a:hlinkClick r:id="rId3" tooltip="Кримінальний процесуальний кодекс України; нормативно-правовий акт № 4651-VI від 13.04.2012"/>
              </a:rPr>
              <a:t>України</a:t>
            </a:r>
            <a:r>
              <a:rPr lang="ru-RU" dirty="0"/>
              <a:t>, </a:t>
            </a:r>
            <a:r>
              <a:rPr lang="ru-RU" dirty="0" err="1"/>
              <a:t>доказ</a:t>
            </a:r>
            <a:r>
              <a:rPr lang="ru-RU" dirty="0"/>
              <a:t> </a:t>
            </a:r>
            <a:r>
              <a:rPr lang="ru-RU" dirty="0" err="1"/>
              <a:t>визнається</a:t>
            </a:r>
            <a:r>
              <a:rPr lang="ru-RU" dirty="0"/>
              <a:t> </a:t>
            </a:r>
            <a:r>
              <a:rPr lang="ru-RU" dirty="0" err="1"/>
              <a:t>допустимим</a:t>
            </a:r>
            <a:r>
              <a:rPr lang="ru-RU" dirty="0"/>
              <a:t>, </a:t>
            </a:r>
            <a:r>
              <a:rPr lang="ru-RU" dirty="0" err="1"/>
              <a:t>якщо</a:t>
            </a:r>
            <a:r>
              <a:rPr lang="ru-RU" dirty="0"/>
              <a:t> </a:t>
            </a:r>
            <a:r>
              <a:rPr lang="ru-RU" dirty="0" err="1"/>
              <a:t>він</a:t>
            </a:r>
            <a:r>
              <a:rPr lang="ru-RU" dirty="0"/>
              <a:t> </a:t>
            </a:r>
            <a:r>
              <a:rPr lang="ru-RU" dirty="0" err="1"/>
              <a:t>отриманий</a:t>
            </a:r>
            <a:r>
              <a:rPr lang="ru-RU" dirty="0"/>
              <a:t> у порядку, </a:t>
            </a:r>
            <a:r>
              <a:rPr lang="ru-RU" dirty="0" err="1"/>
              <a:t>встановленому</a:t>
            </a:r>
            <a:r>
              <a:rPr lang="ru-RU" dirty="0"/>
              <a:t> </a:t>
            </a:r>
            <a:r>
              <a:rPr lang="ru-RU" dirty="0">
                <a:hlinkClick r:id="rId4" tooltip="Кримінальний процесуальний кодекс України; нормативно-правовий акт № 4651-VI від 13.04.2012"/>
              </a:rPr>
              <a:t>КПК </a:t>
            </a:r>
            <a:r>
              <a:rPr lang="ru-RU" dirty="0" err="1">
                <a:hlinkClick r:id="rId4" tooltip="Кримінальний процесуальний кодекс України; нормативно-правовий акт № 4651-VI від 13.04.2012"/>
              </a:rPr>
              <a:t>України</a:t>
            </a:r>
            <a:r>
              <a:rPr lang="ru-RU" dirty="0"/>
              <a:t>. </a:t>
            </a:r>
            <a:r>
              <a:rPr lang="ru-RU" dirty="0" err="1"/>
              <a:t>Недопустимими</a:t>
            </a:r>
            <a:r>
              <a:rPr lang="ru-RU" dirty="0"/>
              <a:t> є </a:t>
            </a:r>
            <a:r>
              <a:rPr lang="ru-RU" dirty="0" err="1"/>
              <a:t>докази</a:t>
            </a:r>
            <a:r>
              <a:rPr lang="ru-RU" dirty="0"/>
              <a:t>, </a:t>
            </a:r>
            <a:r>
              <a:rPr lang="ru-RU" dirty="0" err="1"/>
              <a:t>отримані</a:t>
            </a:r>
            <a:r>
              <a:rPr lang="ru-RU" dirty="0"/>
              <a:t> </a:t>
            </a:r>
            <a:r>
              <a:rPr lang="ru-RU" dirty="0" err="1"/>
              <a:t>внаслідок</a:t>
            </a:r>
            <a:r>
              <a:rPr lang="ru-RU" dirty="0"/>
              <a:t> </a:t>
            </a:r>
            <a:r>
              <a:rPr lang="ru-RU" dirty="0" err="1"/>
              <a:t>істотного</a:t>
            </a:r>
            <a:r>
              <a:rPr lang="ru-RU" dirty="0"/>
              <a:t> </a:t>
            </a:r>
            <a:r>
              <a:rPr lang="ru-RU" dirty="0" err="1"/>
              <a:t>порушення</a:t>
            </a:r>
            <a:r>
              <a:rPr lang="ru-RU" dirty="0"/>
              <a:t> прав та свобод </a:t>
            </a:r>
            <a:r>
              <a:rPr lang="ru-RU" dirty="0" err="1"/>
              <a:t>людини</a:t>
            </a:r>
            <a:r>
              <a:rPr lang="ru-RU" dirty="0"/>
              <a:t>, а </a:t>
            </a:r>
            <a:r>
              <a:rPr lang="ru-RU" dirty="0" err="1"/>
              <a:t>також</a:t>
            </a:r>
            <a:r>
              <a:rPr lang="ru-RU" dirty="0"/>
              <a:t> </a:t>
            </a:r>
            <a:r>
              <a:rPr lang="ru-RU" dirty="0" err="1"/>
              <a:t>докази</a:t>
            </a:r>
            <a:r>
              <a:rPr lang="ru-RU" dirty="0"/>
              <a:t>, </a:t>
            </a:r>
            <a:r>
              <a:rPr lang="ru-RU" dirty="0" err="1"/>
              <a:t>здобуті</a:t>
            </a:r>
            <a:r>
              <a:rPr lang="ru-RU" dirty="0"/>
              <a:t> </a:t>
            </a:r>
            <a:r>
              <a:rPr lang="ru-RU" dirty="0" err="1"/>
              <a:t>завдяки</a:t>
            </a:r>
            <a:r>
              <a:rPr lang="ru-RU" dirty="0"/>
              <a:t> </a:t>
            </a:r>
            <a:r>
              <a:rPr lang="ru-RU" dirty="0" err="1"/>
              <a:t>інформації</a:t>
            </a:r>
            <a:r>
              <a:rPr lang="ru-RU" dirty="0"/>
              <a:t>, </a:t>
            </a:r>
            <a:r>
              <a:rPr lang="ru-RU" dirty="0" err="1"/>
              <a:t>отриманій</a:t>
            </a:r>
            <a:r>
              <a:rPr lang="ru-RU" dirty="0"/>
              <a:t> </a:t>
            </a:r>
            <a:r>
              <a:rPr lang="ru-RU" dirty="0" err="1"/>
              <a:t>внаслідок</a:t>
            </a:r>
            <a:r>
              <a:rPr lang="ru-RU" dirty="0"/>
              <a:t> </a:t>
            </a:r>
            <a:r>
              <a:rPr lang="ru-RU" dirty="0" err="1"/>
              <a:t>істотного</a:t>
            </a:r>
            <a:r>
              <a:rPr lang="ru-RU" dirty="0"/>
              <a:t> </a:t>
            </a:r>
            <a:r>
              <a:rPr lang="ru-RU" dirty="0" err="1"/>
              <a:t>порушення</a:t>
            </a:r>
            <a:r>
              <a:rPr lang="ru-RU" dirty="0"/>
              <a:t> прав та свобод </a:t>
            </a:r>
            <a:r>
              <a:rPr lang="ru-RU" dirty="0" err="1"/>
              <a:t>людини</a:t>
            </a:r>
            <a:r>
              <a:rPr lang="ru-RU" dirty="0"/>
              <a:t>.</a:t>
            </a:r>
          </a:p>
          <a:p>
            <a:pPr marL="0" indent="0" algn="just">
              <a:buNone/>
            </a:pPr>
            <a:r>
              <a:rPr lang="ru-RU" dirty="0" err="1"/>
              <a:t>Виправлення</a:t>
            </a:r>
            <a:r>
              <a:rPr lang="ru-RU" dirty="0"/>
              <a:t> у </a:t>
            </a:r>
            <a:r>
              <a:rPr lang="ru-RU" dirty="0" err="1"/>
              <a:t>даті</a:t>
            </a:r>
            <a:r>
              <a:rPr lang="ru-RU" dirty="0"/>
              <a:t> </a:t>
            </a:r>
            <a:r>
              <a:rPr lang="ru-RU" dirty="0" err="1"/>
              <a:t>складання</a:t>
            </a:r>
            <a:r>
              <a:rPr lang="ru-RU" dirty="0"/>
              <a:t> протоколу </a:t>
            </a:r>
            <a:r>
              <a:rPr lang="ru-RU" dirty="0" err="1"/>
              <a:t>огляду</a:t>
            </a:r>
            <a:r>
              <a:rPr lang="ru-RU" dirty="0"/>
              <a:t> </a:t>
            </a:r>
            <a:r>
              <a:rPr lang="ru-RU" dirty="0" err="1"/>
              <a:t>місця</a:t>
            </a:r>
            <a:r>
              <a:rPr lang="ru-RU" dirty="0"/>
              <a:t> </a:t>
            </a:r>
            <a:r>
              <a:rPr lang="ru-RU" dirty="0" err="1"/>
              <a:t>події</a:t>
            </a:r>
            <a:r>
              <a:rPr lang="ru-RU" dirty="0"/>
              <a:t> </a:t>
            </a:r>
            <a:r>
              <a:rPr lang="ru-RU" dirty="0" err="1"/>
              <a:t>від</a:t>
            </a:r>
            <a:r>
              <a:rPr lang="ru-RU" dirty="0"/>
              <a:t> 18.08.2014 року </a:t>
            </a:r>
            <a:r>
              <a:rPr lang="ru-RU" dirty="0" err="1"/>
              <a:t>підтверджується</a:t>
            </a:r>
            <a:r>
              <a:rPr lang="ru-RU" dirty="0"/>
              <a:t> </a:t>
            </a:r>
            <a:r>
              <a:rPr lang="ru-RU" dirty="0" err="1"/>
              <a:t>поясненнями</a:t>
            </a:r>
            <a:r>
              <a:rPr lang="ru-RU" dirty="0"/>
              <a:t> </a:t>
            </a:r>
            <a:r>
              <a:rPr lang="ru-RU" dirty="0" err="1"/>
              <a:t>слідчого</a:t>
            </a:r>
            <a:r>
              <a:rPr lang="ru-RU" dirty="0"/>
              <a:t> </a:t>
            </a:r>
            <a:r>
              <a:rPr lang="ru-RU" dirty="0" err="1"/>
              <a:t>Перехожук</a:t>
            </a:r>
            <a:r>
              <a:rPr lang="ru-RU" dirty="0"/>
              <a:t> О.П., яка </a:t>
            </a:r>
            <a:r>
              <a:rPr lang="ru-RU" dirty="0" err="1"/>
              <a:t>повідомила</a:t>
            </a:r>
            <a:r>
              <a:rPr lang="ru-RU" dirty="0"/>
              <a:t> , </a:t>
            </a:r>
            <a:r>
              <a:rPr lang="ru-RU" dirty="0" err="1"/>
              <a:t>що</a:t>
            </a:r>
            <a:r>
              <a:rPr lang="ru-RU" dirty="0"/>
              <a:t> нею </a:t>
            </a:r>
            <a:r>
              <a:rPr lang="ru-RU" dirty="0" err="1"/>
              <a:t>дійсно</a:t>
            </a:r>
            <a:r>
              <a:rPr lang="ru-RU" dirty="0"/>
              <a:t> </a:t>
            </a:r>
            <a:r>
              <a:rPr lang="ru-RU" dirty="0" err="1"/>
              <a:t>була</a:t>
            </a:r>
            <a:r>
              <a:rPr lang="ru-RU" dirty="0"/>
              <a:t> допущена </a:t>
            </a:r>
            <a:r>
              <a:rPr lang="ru-RU" dirty="0" err="1"/>
              <a:t>помилка</a:t>
            </a:r>
            <a:r>
              <a:rPr lang="ru-RU" dirty="0"/>
              <a:t> у </a:t>
            </a:r>
            <a:r>
              <a:rPr lang="ru-RU" dirty="0" err="1"/>
              <a:t>даті</a:t>
            </a:r>
            <a:r>
              <a:rPr lang="ru-RU" dirty="0"/>
              <a:t> </a:t>
            </a:r>
            <a:r>
              <a:rPr lang="ru-RU" dirty="0" err="1"/>
              <a:t>складання</a:t>
            </a:r>
            <a:r>
              <a:rPr lang="ru-RU" dirty="0"/>
              <a:t> протоколу тому, </a:t>
            </a:r>
            <a:r>
              <a:rPr lang="ru-RU" dirty="0" err="1"/>
              <a:t>що</a:t>
            </a:r>
            <a:r>
              <a:rPr lang="ru-RU" dirty="0"/>
              <a:t> </a:t>
            </a:r>
            <a:r>
              <a:rPr lang="ru-RU" dirty="0" err="1"/>
              <a:t>процесуальна</a:t>
            </a:r>
            <a:r>
              <a:rPr lang="ru-RU" dirty="0"/>
              <a:t> </a:t>
            </a:r>
            <a:r>
              <a:rPr lang="ru-RU" dirty="0" err="1"/>
              <a:t>дія</a:t>
            </a:r>
            <a:r>
              <a:rPr lang="ru-RU" dirty="0"/>
              <a:t> </a:t>
            </a:r>
            <a:r>
              <a:rPr lang="ru-RU" dirty="0" err="1"/>
              <a:t>була</a:t>
            </a:r>
            <a:r>
              <a:rPr lang="ru-RU" dirty="0"/>
              <a:t> </a:t>
            </a:r>
            <a:r>
              <a:rPr lang="ru-RU" dirty="0" err="1"/>
              <a:t>розпочата</a:t>
            </a:r>
            <a:r>
              <a:rPr lang="ru-RU" dirty="0"/>
              <a:t> </a:t>
            </a:r>
            <a:r>
              <a:rPr lang="ru-RU" dirty="0" err="1"/>
              <a:t>пізно</a:t>
            </a:r>
            <a:r>
              <a:rPr lang="ru-RU" dirty="0"/>
              <a:t> </a:t>
            </a:r>
            <a:r>
              <a:rPr lang="ru-RU" dirty="0" err="1"/>
              <a:t>вечором</a:t>
            </a:r>
            <a:r>
              <a:rPr lang="ru-RU" dirty="0"/>
              <a:t> і </a:t>
            </a:r>
            <a:r>
              <a:rPr lang="ru-RU" dirty="0" err="1"/>
              <a:t>закінчена</a:t>
            </a:r>
            <a:r>
              <a:rPr lang="ru-RU" dirty="0"/>
              <a:t> </a:t>
            </a:r>
            <a:r>
              <a:rPr lang="ru-RU" dirty="0" err="1"/>
              <a:t>наступної</a:t>
            </a:r>
            <a:r>
              <a:rPr lang="ru-RU" dirty="0"/>
              <a:t> </a:t>
            </a:r>
            <a:r>
              <a:rPr lang="ru-RU" dirty="0" err="1"/>
              <a:t>доби</a:t>
            </a:r>
            <a:r>
              <a:rPr lang="ru-RU" dirty="0"/>
              <a:t> .</a:t>
            </a:r>
          </a:p>
          <a:p>
            <a:pPr marL="0" indent="0" algn="just">
              <a:buNone/>
            </a:pPr>
            <a:r>
              <a:rPr lang="ru-RU" dirty="0" err="1"/>
              <a:t>Відсутність</a:t>
            </a:r>
            <a:r>
              <a:rPr lang="ru-RU" dirty="0"/>
              <a:t> </a:t>
            </a:r>
            <a:r>
              <a:rPr lang="ru-RU" dirty="0" err="1"/>
              <a:t>підпису</a:t>
            </a:r>
            <a:r>
              <a:rPr lang="ru-RU" dirty="0"/>
              <a:t> </a:t>
            </a:r>
            <a:r>
              <a:rPr lang="ru-RU" dirty="0" err="1"/>
              <a:t>потерпілого</a:t>
            </a:r>
            <a:r>
              <a:rPr lang="ru-RU" dirty="0"/>
              <a:t> ОСОБА_6  у </a:t>
            </a:r>
            <a:r>
              <a:rPr lang="ru-RU" dirty="0" err="1"/>
              <a:t>даному</a:t>
            </a:r>
            <a:r>
              <a:rPr lang="ru-RU" dirty="0"/>
              <a:t> </a:t>
            </a:r>
            <a:r>
              <a:rPr lang="ru-RU" dirty="0" err="1"/>
              <a:t>протоколі</a:t>
            </a:r>
            <a:r>
              <a:rPr lang="ru-RU" dirty="0"/>
              <a:t>, </a:t>
            </a:r>
            <a:r>
              <a:rPr lang="ru-RU" dirty="0" err="1"/>
              <a:t>пояснюється</a:t>
            </a:r>
            <a:r>
              <a:rPr lang="ru-RU" dirty="0"/>
              <a:t>   </a:t>
            </a:r>
            <a:r>
              <a:rPr lang="ru-RU" dirty="0" err="1"/>
              <a:t>тим</a:t>
            </a:r>
            <a:r>
              <a:rPr lang="ru-RU" dirty="0"/>
              <a:t>,  </a:t>
            </a:r>
            <a:r>
              <a:rPr lang="ru-RU" dirty="0" err="1"/>
              <a:t>що</a:t>
            </a:r>
            <a:r>
              <a:rPr lang="ru-RU" dirty="0"/>
              <a:t>  на початку </a:t>
            </a:r>
            <a:r>
              <a:rPr lang="ru-RU" dirty="0" err="1"/>
              <a:t>зазначеної</a:t>
            </a:r>
            <a:r>
              <a:rPr lang="ru-RU" dirty="0"/>
              <a:t> </a:t>
            </a:r>
            <a:r>
              <a:rPr lang="ru-RU" dirty="0" err="1"/>
              <a:t>слідчої</a:t>
            </a:r>
            <a:r>
              <a:rPr lang="ru-RU" dirty="0"/>
              <a:t> </a:t>
            </a:r>
            <a:r>
              <a:rPr lang="ru-RU" dirty="0" err="1"/>
              <a:t>дій</a:t>
            </a:r>
            <a:r>
              <a:rPr lang="ru-RU" dirty="0"/>
              <a:t> </a:t>
            </a:r>
            <a:r>
              <a:rPr lang="ru-RU" dirty="0" err="1"/>
              <a:t>потерпілий</a:t>
            </a:r>
            <a:r>
              <a:rPr lang="ru-RU" dirty="0"/>
              <a:t> </a:t>
            </a:r>
            <a:r>
              <a:rPr lang="ru-RU" dirty="0" err="1"/>
              <a:t>був</a:t>
            </a:r>
            <a:r>
              <a:rPr lang="ru-RU" dirty="0"/>
              <a:t> </a:t>
            </a:r>
            <a:r>
              <a:rPr lang="ru-RU" dirty="0" err="1"/>
              <a:t>присутній</a:t>
            </a:r>
            <a:r>
              <a:rPr lang="ru-RU" dirty="0"/>
              <a:t>, </a:t>
            </a:r>
            <a:r>
              <a:rPr lang="ru-RU" dirty="0" err="1"/>
              <a:t>потім</a:t>
            </a:r>
            <a:r>
              <a:rPr lang="ru-RU" dirty="0"/>
              <a:t> </a:t>
            </a:r>
            <a:r>
              <a:rPr lang="ru-RU" dirty="0" err="1"/>
              <a:t>його</a:t>
            </a:r>
            <a:r>
              <a:rPr lang="ru-RU" dirty="0"/>
              <a:t> забрала </a:t>
            </a:r>
            <a:r>
              <a:rPr lang="ru-RU" dirty="0" err="1"/>
              <a:t>швидка</a:t>
            </a:r>
            <a:r>
              <a:rPr lang="ru-RU" dirty="0"/>
              <a:t> </a:t>
            </a:r>
            <a:r>
              <a:rPr lang="ru-RU" dirty="0" err="1"/>
              <a:t>допомога</a:t>
            </a:r>
            <a:r>
              <a:rPr lang="ru-RU" dirty="0"/>
              <a:t>, а тому при </a:t>
            </a:r>
            <a:r>
              <a:rPr lang="ru-RU" dirty="0" err="1"/>
              <a:t>подальшому</a:t>
            </a:r>
            <a:r>
              <a:rPr lang="ru-RU" dirty="0"/>
              <a:t> </a:t>
            </a:r>
            <a:r>
              <a:rPr lang="ru-RU" dirty="0" err="1"/>
              <a:t>складанні</a:t>
            </a:r>
            <a:r>
              <a:rPr lang="ru-RU" dirty="0"/>
              <a:t> протоколу про </a:t>
            </a:r>
            <a:r>
              <a:rPr lang="ru-RU" dirty="0" err="1"/>
              <a:t>огляд</a:t>
            </a:r>
            <a:r>
              <a:rPr lang="ru-RU" dirty="0"/>
              <a:t> </a:t>
            </a:r>
            <a:r>
              <a:rPr lang="ru-RU" dirty="0" err="1"/>
              <a:t>місця</a:t>
            </a:r>
            <a:r>
              <a:rPr lang="ru-RU" dirty="0"/>
              <a:t> </a:t>
            </a:r>
            <a:r>
              <a:rPr lang="ru-RU" dirty="0" err="1"/>
              <a:t>події</a:t>
            </a:r>
            <a:r>
              <a:rPr lang="ru-RU" dirty="0"/>
              <a:t> та </a:t>
            </a:r>
            <a:r>
              <a:rPr lang="ru-RU" dirty="0" err="1"/>
              <a:t>його</a:t>
            </a:r>
            <a:r>
              <a:rPr lang="ru-RU" dirty="0"/>
              <a:t> </a:t>
            </a:r>
            <a:r>
              <a:rPr lang="ru-RU" dirty="0" err="1"/>
              <a:t>підписанні</a:t>
            </a:r>
            <a:r>
              <a:rPr lang="ru-RU" dirty="0"/>
              <a:t>  </a:t>
            </a:r>
            <a:r>
              <a:rPr lang="ru-RU" dirty="0" err="1"/>
              <a:t>він</a:t>
            </a:r>
            <a:r>
              <a:rPr lang="ru-RU" dirty="0"/>
              <a:t> не </a:t>
            </a:r>
            <a:r>
              <a:rPr lang="ru-RU" dirty="0" err="1"/>
              <a:t>був</a:t>
            </a:r>
            <a:r>
              <a:rPr lang="ru-RU" dirty="0"/>
              <a:t> </a:t>
            </a:r>
            <a:r>
              <a:rPr lang="ru-RU" dirty="0" err="1"/>
              <a:t>присутнім</a:t>
            </a:r>
            <a:r>
              <a:rPr lang="ru-RU" dirty="0"/>
              <a:t>.</a:t>
            </a:r>
          </a:p>
          <a:p>
            <a:pPr marL="0" indent="0" algn="just">
              <a:buNone/>
            </a:pPr>
            <a:r>
              <a:rPr lang="ru-RU" dirty="0"/>
              <a:t>Таким чином,  </a:t>
            </a:r>
            <a:r>
              <a:rPr lang="ru-RU" dirty="0" err="1"/>
              <a:t>наведені</a:t>
            </a:r>
            <a:r>
              <a:rPr lang="ru-RU" dirty="0"/>
              <a:t> </a:t>
            </a:r>
            <a:r>
              <a:rPr lang="ru-RU" dirty="0" err="1"/>
              <a:t>засудженим</a:t>
            </a:r>
            <a:r>
              <a:rPr lang="ru-RU" dirty="0"/>
              <a:t> </a:t>
            </a:r>
            <a:r>
              <a:rPr lang="ru-RU" dirty="0" err="1"/>
              <a:t>обставини</a:t>
            </a:r>
            <a:r>
              <a:rPr lang="ru-RU" dirty="0"/>
              <a:t> не є </a:t>
            </a:r>
            <a:r>
              <a:rPr lang="ru-RU" dirty="0" err="1"/>
              <a:t>істотними</a:t>
            </a:r>
            <a:r>
              <a:rPr lang="ru-RU" dirty="0"/>
              <a:t> </a:t>
            </a:r>
            <a:r>
              <a:rPr lang="ru-RU" dirty="0" err="1"/>
              <a:t>порушеннями</a:t>
            </a:r>
            <a:r>
              <a:rPr lang="ru-RU" dirty="0"/>
              <a:t>, </a:t>
            </a:r>
            <a:r>
              <a:rPr lang="ru-RU" dirty="0" err="1"/>
              <a:t>які</a:t>
            </a:r>
            <a:r>
              <a:rPr lang="ru-RU" dirty="0"/>
              <a:t> </a:t>
            </a:r>
            <a:r>
              <a:rPr lang="ru-RU" dirty="0" err="1"/>
              <a:t>тягнуть</a:t>
            </a:r>
            <a:r>
              <a:rPr lang="ru-RU" dirty="0"/>
              <a:t> за собою </a:t>
            </a:r>
            <a:r>
              <a:rPr lang="ru-RU" dirty="0" err="1"/>
              <a:t>визнання</a:t>
            </a:r>
            <a:r>
              <a:rPr lang="ru-RU" dirty="0"/>
              <a:t> </a:t>
            </a:r>
            <a:r>
              <a:rPr lang="ru-RU" dirty="0" err="1"/>
              <a:t>доказу</a:t>
            </a:r>
            <a:r>
              <a:rPr lang="ru-RU" dirty="0"/>
              <a:t> </a:t>
            </a:r>
            <a:r>
              <a:rPr lang="ru-RU" dirty="0" err="1"/>
              <a:t>недопустимим</a:t>
            </a:r>
            <a:r>
              <a:rPr lang="ru-RU" dirty="0"/>
              <a:t> та не </a:t>
            </a:r>
            <a:r>
              <a:rPr lang="ru-RU" dirty="0" err="1"/>
              <a:t>впливають</a:t>
            </a:r>
            <a:r>
              <a:rPr lang="ru-RU" dirty="0"/>
              <a:t> на </a:t>
            </a:r>
            <a:r>
              <a:rPr lang="ru-RU" dirty="0" err="1"/>
              <a:t>достовірність</a:t>
            </a:r>
            <a:r>
              <a:rPr lang="ru-RU" dirty="0"/>
              <a:t> </a:t>
            </a:r>
            <a:r>
              <a:rPr lang="ru-RU" dirty="0" err="1"/>
              <a:t>зафіксованих</a:t>
            </a:r>
            <a:r>
              <a:rPr lang="ru-RU" dirty="0"/>
              <a:t> у </a:t>
            </a:r>
            <a:r>
              <a:rPr lang="ru-RU" dirty="0" err="1"/>
              <a:t>протоколі</a:t>
            </a:r>
            <a:r>
              <a:rPr lang="ru-RU" dirty="0"/>
              <a:t> </a:t>
            </a:r>
            <a:r>
              <a:rPr lang="ru-RU" dirty="0" err="1"/>
              <a:t>даних</a:t>
            </a:r>
            <a:r>
              <a:rPr lang="ru-RU" dirty="0"/>
              <a:t>, тому </a:t>
            </a:r>
            <a:r>
              <a:rPr lang="ru-RU" dirty="0" err="1"/>
              <a:t>зазначені</a:t>
            </a:r>
            <a:r>
              <a:rPr lang="ru-RU" dirty="0"/>
              <a:t> </a:t>
            </a:r>
            <a:r>
              <a:rPr lang="ru-RU" dirty="0" err="1"/>
              <a:t>докази</a:t>
            </a:r>
            <a:r>
              <a:rPr lang="ru-RU" dirty="0"/>
              <a:t> правильно </a:t>
            </a:r>
            <a:r>
              <a:rPr lang="ru-RU" dirty="0" err="1"/>
              <a:t>визнано</a:t>
            </a:r>
            <a:r>
              <a:rPr lang="ru-RU" dirty="0"/>
              <a:t>  </a:t>
            </a:r>
            <a:r>
              <a:rPr lang="ru-RU" dirty="0" err="1"/>
              <a:t>належними</a:t>
            </a:r>
            <a:r>
              <a:rPr lang="ru-RU" dirty="0"/>
              <a:t> та </a:t>
            </a:r>
            <a:r>
              <a:rPr lang="ru-RU" dirty="0" err="1"/>
              <a:t>допустимими</a:t>
            </a:r>
            <a:r>
              <a:rPr lang="ru-RU" dirty="0"/>
              <a:t>.</a:t>
            </a:r>
          </a:p>
          <a:p>
            <a:pPr marL="0" indent="0" algn="just">
              <a:buNone/>
            </a:pPr>
            <a:r>
              <a:rPr lang="ru-RU" dirty="0" err="1"/>
              <a:t>Спростовуються</a:t>
            </a:r>
            <a:r>
              <a:rPr lang="ru-RU" dirty="0"/>
              <a:t> і </a:t>
            </a:r>
            <a:r>
              <a:rPr lang="ru-RU" dirty="0" err="1"/>
              <a:t>матеріалами</a:t>
            </a:r>
            <a:r>
              <a:rPr lang="ru-RU" dirty="0"/>
              <a:t> </a:t>
            </a:r>
            <a:r>
              <a:rPr lang="ru-RU" dirty="0" err="1"/>
              <a:t>провадження</a:t>
            </a:r>
            <a:r>
              <a:rPr lang="ru-RU" dirty="0"/>
              <a:t> доводи </a:t>
            </a:r>
            <a:r>
              <a:rPr lang="ru-RU" dirty="0" err="1"/>
              <a:t>касаційної</a:t>
            </a:r>
            <a:r>
              <a:rPr lang="ru-RU" dirty="0"/>
              <a:t> </a:t>
            </a:r>
            <a:r>
              <a:rPr lang="ru-RU" dirty="0" err="1"/>
              <a:t>скарги</a:t>
            </a:r>
            <a:r>
              <a:rPr lang="ru-RU" dirty="0"/>
              <a:t> </a:t>
            </a:r>
            <a:r>
              <a:rPr lang="ru-RU" dirty="0" err="1"/>
              <a:t>засудженого</a:t>
            </a:r>
            <a:r>
              <a:rPr lang="ru-RU" dirty="0"/>
              <a:t>  ОСОБА_3 про те, </a:t>
            </a:r>
            <a:r>
              <a:rPr lang="ru-RU" dirty="0" err="1"/>
              <a:t>що</a:t>
            </a:r>
            <a:r>
              <a:rPr lang="ru-RU" dirty="0"/>
              <a:t> </a:t>
            </a:r>
            <a:r>
              <a:rPr lang="ru-RU" dirty="0" err="1"/>
              <a:t>слідчий</a:t>
            </a:r>
            <a:r>
              <a:rPr lang="ru-RU" dirty="0"/>
              <a:t> </a:t>
            </a:r>
            <a:r>
              <a:rPr lang="ru-RU" dirty="0" err="1"/>
              <a:t>під</a:t>
            </a:r>
            <a:r>
              <a:rPr lang="ru-RU" dirty="0"/>
              <a:t> час </a:t>
            </a:r>
            <a:r>
              <a:rPr lang="ru-RU" dirty="0" err="1"/>
              <a:t>проведення</a:t>
            </a:r>
            <a:r>
              <a:rPr lang="ru-RU" dirty="0"/>
              <a:t> </a:t>
            </a:r>
            <a:r>
              <a:rPr lang="ru-RU" dirty="0" err="1"/>
              <a:t>впізнання</a:t>
            </a:r>
            <a:r>
              <a:rPr lang="ru-RU" dirty="0"/>
              <a:t> </a:t>
            </a:r>
            <a:r>
              <a:rPr lang="ru-RU" dirty="0" err="1"/>
              <a:t>залишав</a:t>
            </a:r>
            <a:r>
              <a:rPr lang="ru-RU" dirty="0"/>
              <a:t> </a:t>
            </a:r>
            <a:r>
              <a:rPr lang="ru-RU" dirty="0" err="1"/>
              <a:t>приміщення</a:t>
            </a:r>
            <a:r>
              <a:rPr lang="ru-RU" dirty="0"/>
              <a:t> та </a:t>
            </a:r>
            <a:r>
              <a:rPr lang="ru-RU" dirty="0" err="1"/>
              <a:t>міг</a:t>
            </a:r>
            <a:r>
              <a:rPr lang="ru-RU" dirty="0"/>
              <a:t> </a:t>
            </a:r>
            <a:r>
              <a:rPr lang="ru-RU" dirty="0" err="1"/>
              <a:t>повідомити</a:t>
            </a:r>
            <a:r>
              <a:rPr lang="ru-RU" dirty="0"/>
              <a:t> </a:t>
            </a:r>
            <a:r>
              <a:rPr lang="ru-RU" dirty="0" err="1"/>
              <a:t>потерпілому</a:t>
            </a:r>
            <a:r>
              <a:rPr lang="ru-RU" dirty="0"/>
              <a:t> номер таблички </a:t>
            </a:r>
            <a:r>
              <a:rPr lang="ru-RU" dirty="0" err="1"/>
              <a:t>під</a:t>
            </a:r>
            <a:r>
              <a:rPr lang="ru-RU" dirty="0"/>
              <a:t> </a:t>
            </a:r>
            <a:r>
              <a:rPr lang="ru-RU" dirty="0" err="1"/>
              <a:t>якою</a:t>
            </a:r>
            <a:r>
              <a:rPr lang="ru-RU" dirty="0"/>
              <a:t> </a:t>
            </a:r>
            <a:r>
              <a:rPr lang="ru-RU" dirty="0" err="1"/>
              <a:t>він</a:t>
            </a:r>
            <a:r>
              <a:rPr lang="ru-RU" dirty="0"/>
              <a:t> </a:t>
            </a:r>
            <a:r>
              <a:rPr lang="ru-RU" dirty="0" err="1"/>
              <a:t>знаходився</a:t>
            </a:r>
            <a:r>
              <a:rPr lang="ru-RU" dirty="0"/>
              <a:t>, </a:t>
            </a:r>
            <a:r>
              <a:rPr lang="ru-RU" dirty="0" err="1"/>
              <a:t>оскільки</a:t>
            </a:r>
            <a:r>
              <a:rPr lang="ru-RU" dirty="0"/>
              <a:t> </a:t>
            </a:r>
            <a:r>
              <a:rPr lang="ru-RU" dirty="0" err="1"/>
              <a:t>ні</a:t>
            </a:r>
            <a:r>
              <a:rPr lang="ru-RU" dirty="0"/>
              <a:t> </a:t>
            </a:r>
            <a:r>
              <a:rPr lang="ru-RU" dirty="0" err="1"/>
              <a:t>захисник</a:t>
            </a:r>
            <a:r>
              <a:rPr lang="ru-RU" dirty="0"/>
              <a:t>, </a:t>
            </a:r>
            <a:r>
              <a:rPr lang="ru-RU" dirty="0" err="1"/>
              <a:t>ні</a:t>
            </a:r>
            <a:r>
              <a:rPr lang="ru-RU" dirty="0"/>
              <a:t> сам </a:t>
            </a:r>
            <a:r>
              <a:rPr lang="ru-RU" dirty="0" err="1"/>
              <a:t>підозрюваний</a:t>
            </a:r>
            <a:r>
              <a:rPr lang="ru-RU" dirty="0"/>
              <a:t> не </a:t>
            </a:r>
            <a:r>
              <a:rPr lang="ru-RU" dirty="0" err="1"/>
              <a:t>зазначили</a:t>
            </a:r>
            <a:r>
              <a:rPr lang="ru-RU" dirty="0"/>
              <a:t> в </a:t>
            </a:r>
            <a:r>
              <a:rPr lang="ru-RU" dirty="0" err="1"/>
              <a:t>протоколі</a:t>
            </a:r>
            <a:r>
              <a:rPr lang="ru-RU" dirty="0"/>
              <a:t> </a:t>
            </a:r>
            <a:r>
              <a:rPr lang="ru-RU" dirty="0" err="1"/>
              <a:t>пред'явлення</a:t>
            </a:r>
            <a:r>
              <a:rPr lang="ru-RU" dirty="0"/>
              <a:t> для </a:t>
            </a:r>
            <a:r>
              <a:rPr lang="ru-RU" dirty="0" err="1"/>
              <a:t>впізнання</a:t>
            </a:r>
            <a:r>
              <a:rPr lang="ru-RU" dirty="0"/>
              <a:t> ОСОБА_3 </a:t>
            </a:r>
            <a:r>
              <a:rPr lang="ru-RU" dirty="0" err="1"/>
              <a:t>від</a:t>
            </a:r>
            <a:r>
              <a:rPr lang="ru-RU" dirty="0"/>
              <a:t> 04.07.2016 року будь-</a:t>
            </a:r>
            <a:r>
              <a:rPr lang="ru-RU" dirty="0" err="1"/>
              <a:t>які</a:t>
            </a:r>
            <a:r>
              <a:rPr lang="ru-RU" dirty="0"/>
              <a:t> </a:t>
            </a:r>
            <a:r>
              <a:rPr lang="ru-RU" dirty="0" err="1"/>
              <a:t>зауваження</a:t>
            </a:r>
            <a:r>
              <a:rPr lang="ru-RU" dirty="0"/>
              <a:t> з </a:t>
            </a:r>
            <a:r>
              <a:rPr lang="ru-RU" dirty="0" err="1"/>
              <a:t>цього</a:t>
            </a:r>
            <a:r>
              <a:rPr lang="ru-RU" dirty="0"/>
              <a:t> приводу, а </a:t>
            </a:r>
            <a:r>
              <a:rPr lang="ru-RU" dirty="0" err="1"/>
              <a:t>матеріали</a:t>
            </a:r>
            <a:r>
              <a:rPr lang="ru-RU" dirty="0"/>
              <a:t> </a:t>
            </a:r>
            <a:r>
              <a:rPr lang="ru-RU" dirty="0" err="1"/>
              <a:t>кримінального</a:t>
            </a:r>
            <a:r>
              <a:rPr lang="ru-RU" dirty="0"/>
              <a:t> </a:t>
            </a:r>
            <a:r>
              <a:rPr lang="ru-RU" dirty="0" err="1"/>
              <a:t>провадження</a:t>
            </a:r>
            <a:r>
              <a:rPr lang="ru-RU" dirty="0"/>
              <a:t> не </a:t>
            </a:r>
            <a:r>
              <a:rPr lang="ru-RU" dirty="0" err="1"/>
              <a:t>містять</a:t>
            </a:r>
            <a:r>
              <a:rPr lang="ru-RU" dirty="0"/>
              <a:t> </a:t>
            </a:r>
            <a:r>
              <a:rPr lang="ru-RU" dirty="0" err="1"/>
              <a:t>жодних</a:t>
            </a:r>
            <a:r>
              <a:rPr lang="ru-RU" dirty="0"/>
              <a:t> </a:t>
            </a:r>
            <a:r>
              <a:rPr lang="ru-RU" dirty="0" err="1"/>
              <a:t>доказів</a:t>
            </a:r>
            <a:r>
              <a:rPr lang="ru-RU" dirty="0"/>
              <a:t> </a:t>
            </a:r>
            <a:r>
              <a:rPr lang="ru-RU" dirty="0" err="1"/>
              <a:t>допущення</a:t>
            </a:r>
            <a:r>
              <a:rPr lang="ru-RU" dirty="0"/>
              <a:t> </a:t>
            </a:r>
            <a:r>
              <a:rPr lang="ru-RU" dirty="0" err="1"/>
              <a:t>порушень</a:t>
            </a:r>
            <a:r>
              <a:rPr lang="ru-RU" dirty="0"/>
              <a:t> </a:t>
            </a:r>
            <a:r>
              <a:rPr lang="ru-RU" dirty="0" err="1"/>
              <a:t>під</a:t>
            </a:r>
            <a:r>
              <a:rPr lang="ru-RU" dirty="0"/>
              <a:t> час </a:t>
            </a:r>
            <a:r>
              <a:rPr lang="ru-RU" dirty="0" err="1"/>
              <a:t>проведення</a:t>
            </a:r>
            <a:r>
              <a:rPr lang="ru-RU" dirty="0"/>
              <a:t> </a:t>
            </a:r>
            <a:r>
              <a:rPr lang="ru-RU" dirty="0" err="1"/>
              <a:t>впізнання</a:t>
            </a:r>
            <a:r>
              <a:rPr lang="ru-RU" dirty="0"/>
              <a:t> ОСОБА_3</a:t>
            </a:r>
          </a:p>
          <a:p>
            <a:pPr marL="0" indent="0">
              <a:buNone/>
            </a:pPr>
            <a:endParaRPr lang="en-US" dirty="0"/>
          </a:p>
        </p:txBody>
      </p:sp>
    </p:spTree>
    <p:extLst>
      <p:ext uri="{BB962C8B-B14F-4D97-AF65-F5344CB8AC3E}">
        <p14:creationId xmlns:p14="http://schemas.microsoft.com/office/powerpoint/2010/main" val="413949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568952" cy="6192688"/>
          </a:xfrm>
        </p:spPr>
        <p:txBody>
          <a:bodyPr>
            <a:normAutofit fontScale="70000" lnSpcReduction="20000"/>
          </a:bodyPr>
          <a:lstStyle/>
          <a:p>
            <a:pPr marL="0" indent="0" algn="ctr">
              <a:buNone/>
            </a:pPr>
            <a:endParaRPr lang="ru-RU" b="1" dirty="0" smtClean="0"/>
          </a:p>
          <a:p>
            <a:pPr marL="0" indent="0" algn="ctr">
              <a:buNone/>
            </a:pPr>
            <a:r>
              <a:rPr lang="ru-RU" b="1" dirty="0" smtClean="0"/>
              <a:t>Постанова ВП ВС </a:t>
            </a:r>
            <a:r>
              <a:rPr lang="ru-RU" b="1" dirty="0" err="1"/>
              <a:t>від</a:t>
            </a:r>
            <a:r>
              <a:rPr lang="ru-RU" b="1" dirty="0"/>
              <a:t> 23 </a:t>
            </a:r>
            <a:r>
              <a:rPr lang="ru-RU" b="1" dirty="0" err="1"/>
              <a:t>січня</a:t>
            </a:r>
            <a:r>
              <a:rPr lang="ru-RU" b="1" dirty="0"/>
              <a:t> 2019 року у </a:t>
            </a:r>
            <a:r>
              <a:rPr lang="ru-RU" b="1" dirty="0" err="1"/>
              <a:t>справі</a:t>
            </a:r>
            <a:r>
              <a:rPr lang="ru-RU" b="1" dirty="0"/>
              <a:t> № </a:t>
            </a:r>
            <a:r>
              <a:rPr lang="ru-RU" b="1" dirty="0" smtClean="0"/>
              <a:t>802/1335/17-а</a:t>
            </a:r>
          </a:p>
          <a:p>
            <a:pPr marL="0" indent="0" algn="just">
              <a:buNone/>
            </a:pPr>
            <a:r>
              <a:rPr lang="ru-RU" dirty="0"/>
              <a:t>Лише у </a:t>
            </a:r>
            <a:r>
              <a:rPr lang="ru-RU" dirty="0" err="1"/>
              <a:t>випадках</a:t>
            </a:r>
            <a:r>
              <a:rPr lang="ru-RU" dirty="0"/>
              <a:t>, коли на момент </a:t>
            </a:r>
            <a:r>
              <a:rPr lang="ru-RU" dirty="0" err="1"/>
              <a:t>звернення</a:t>
            </a:r>
            <a:r>
              <a:rPr lang="ru-RU" dirty="0"/>
              <a:t> особи </a:t>
            </a:r>
            <a:r>
              <a:rPr lang="ru-RU" dirty="0" err="1"/>
              <a:t>зі</a:t>
            </a:r>
            <a:r>
              <a:rPr lang="ru-RU" dirty="0"/>
              <a:t> </a:t>
            </a:r>
            <a:r>
              <a:rPr lang="ru-RU" dirty="0" err="1"/>
              <a:t>скаргою</a:t>
            </a:r>
            <a:r>
              <a:rPr lang="ru-RU" dirty="0"/>
              <a:t> на </a:t>
            </a:r>
            <a:r>
              <a:rPr lang="ru-RU" dirty="0" err="1"/>
              <a:t>проведені</a:t>
            </a:r>
            <a:r>
              <a:rPr lang="ru-RU" dirty="0"/>
              <a:t>  у </a:t>
            </a:r>
            <a:r>
              <a:rPr lang="ru-RU" dirty="0" err="1"/>
              <a:t>кримінальному</a:t>
            </a:r>
            <a:r>
              <a:rPr lang="ru-RU" dirty="0"/>
              <a:t> </a:t>
            </a:r>
            <a:r>
              <a:rPr lang="ru-RU" dirty="0" err="1"/>
              <a:t>провадженні</a:t>
            </a:r>
            <a:r>
              <a:rPr lang="ru-RU" dirty="0"/>
              <a:t> </a:t>
            </a:r>
            <a:r>
              <a:rPr lang="ru-RU" dirty="0" err="1"/>
              <a:t>процесуальні</a:t>
            </a:r>
            <a:r>
              <a:rPr lang="ru-RU" dirty="0"/>
              <a:t> </a:t>
            </a:r>
            <a:r>
              <a:rPr lang="ru-RU" dirty="0" err="1"/>
              <a:t>дії</a:t>
            </a:r>
            <a:r>
              <a:rPr lang="ru-RU" dirty="0"/>
              <a:t>, </a:t>
            </a:r>
            <a:r>
              <a:rPr lang="ru-RU" dirty="0" err="1"/>
              <a:t>які</a:t>
            </a:r>
            <a:r>
              <a:rPr lang="ru-RU" dirty="0"/>
              <a:t> за правилами </a:t>
            </a:r>
            <a:r>
              <a:rPr lang="ru-RU" dirty="0">
                <a:hlinkClick r:id="rId2" tooltip="Кримінальний процесуальний кодекс України; нормативно-правовий акт № 4651-VI від 13.04.2012"/>
              </a:rPr>
              <a:t>КПК</a:t>
            </a:r>
            <a:r>
              <a:rPr lang="ru-RU" dirty="0"/>
              <a:t> не </a:t>
            </a:r>
            <a:r>
              <a:rPr lang="ru-RU" dirty="0" err="1"/>
              <a:t>підлягають</a:t>
            </a:r>
            <a:r>
              <a:rPr lang="ru-RU" dirty="0"/>
              <a:t> </a:t>
            </a:r>
            <a:r>
              <a:rPr lang="ru-RU" dirty="0" err="1"/>
              <a:t>окремому</a:t>
            </a:r>
            <a:r>
              <a:rPr lang="ru-RU" dirty="0"/>
              <a:t> </a:t>
            </a:r>
            <a:r>
              <a:rPr lang="ru-RU" dirty="0" err="1"/>
              <a:t>оскарженню</a:t>
            </a:r>
            <a:r>
              <a:rPr lang="ru-RU" dirty="0"/>
              <a:t> і </a:t>
            </a:r>
            <a:r>
              <a:rPr lang="ru-RU" dirty="0" err="1"/>
              <a:t>можуть</a:t>
            </a:r>
            <a:r>
              <a:rPr lang="ru-RU" dirty="0"/>
              <a:t> </a:t>
            </a:r>
            <a:r>
              <a:rPr lang="ru-RU" dirty="0" err="1"/>
              <a:t>перевірятися</a:t>
            </a:r>
            <a:r>
              <a:rPr lang="ru-RU" dirty="0"/>
              <a:t> при </a:t>
            </a:r>
            <a:r>
              <a:rPr lang="ru-RU" dirty="0" err="1"/>
              <a:t>розгляді</a:t>
            </a:r>
            <a:r>
              <a:rPr lang="ru-RU" dirty="0"/>
              <a:t> судом </a:t>
            </a:r>
            <a:r>
              <a:rPr lang="ru-RU" dirty="0" err="1"/>
              <a:t>кримінальної</a:t>
            </a:r>
            <a:r>
              <a:rPr lang="ru-RU" dirty="0"/>
              <a:t> </a:t>
            </a:r>
            <a:r>
              <a:rPr lang="ru-RU" dirty="0" err="1"/>
              <a:t>справи</a:t>
            </a:r>
            <a:r>
              <a:rPr lang="ru-RU" dirty="0"/>
              <a:t> по </a:t>
            </a:r>
            <a:r>
              <a:rPr lang="ru-RU" dirty="0" err="1"/>
              <a:t>суті</a:t>
            </a:r>
            <a:r>
              <a:rPr lang="ru-RU" dirty="0"/>
              <a:t>, </a:t>
            </a:r>
            <a:r>
              <a:rPr lang="ru-RU" dirty="0" err="1"/>
              <a:t>кримінальне</a:t>
            </a:r>
            <a:r>
              <a:rPr lang="ru-RU" dirty="0"/>
              <a:t> </a:t>
            </a:r>
            <a:r>
              <a:rPr lang="ru-RU" dirty="0" err="1"/>
              <a:t>провадження</a:t>
            </a:r>
            <a:r>
              <a:rPr lang="ru-RU" dirty="0"/>
              <a:t> </a:t>
            </a:r>
            <a:r>
              <a:rPr lang="ru-RU" dirty="0" err="1"/>
              <a:t>припинено</a:t>
            </a:r>
            <a:r>
              <a:rPr lang="ru-RU" dirty="0"/>
              <a:t> на </a:t>
            </a:r>
            <a:r>
              <a:rPr lang="ru-RU" dirty="0" err="1"/>
              <a:t>підставі</a:t>
            </a:r>
            <a:r>
              <a:rPr lang="ru-RU" dirty="0"/>
              <a:t> </a:t>
            </a:r>
            <a:r>
              <a:rPr lang="ru-RU" dirty="0" err="1"/>
              <a:t>визначеного</a:t>
            </a:r>
            <a:r>
              <a:rPr lang="ru-RU" dirty="0"/>
              <a:t> законом </a:t>
            </a:r>
            <a:r>
              <a:rPr lang="ru-RU" dirty="0" err="1"/>
              <a:t>процесуального</a:t>
            </a:r>
            <a:r>
              <a:rPr lang="ru-RU" dirty="0"/>
              <a:t> </a:t>
            </a:r>
            <a:r>
              <a:rPr lang="ru-RU" dirty="0" err="1"/>
              <a:t>рішення</a:t>
            </a:r>
            <a:r>
              <a:rPr lang="ru-RU" dirty="0"/>
              <a:t>, </a:t>
            </a:r>
            <a:r>
              <a:rPr lang="ru-RU" dirty="0" err="1"/>
              <a:t>розгляд</a:t>
            </a:r>
            <a:r>
              <a:rPr lang="ru-RU" dirty="0"/>
              <a:t> таких </a:t>
            </a:r>
            <a:r>
              <a:rPr lang="ru-RU" dirty="0" err="1"/>
              <a:t>скарг</a:t>
            </a:r>
            <a:r>
              <a:rPr lang="ru-RU" dirty="0"/>
              <a:t> за правилами </a:t>
            </a:r>
            <a:r>
              <a:rPr lang="ru-RU" dirty="0" err="1"/>
              <a:t>кримінального</a:t>
            </a:r>
            <a:r>
              <a:rPr lang="ru-RU" dirty="0"/>
              <a:t> </a:t>
            </a:r>
            <a:r>
              <a:rPr lang="ru-RU" dirty="0" err="1"/>
              <a:t>судочинства</a:t>
            </a:r>
            <a:r>
              <a:rPr lang="ru-RU" dirty="0"/>
              <a:t> </a:t>
            </a:r>
            <a:r>
              <a:rPr lang="ru-RU" dirty="0" err="1"/>
              <a:t>стає</a:t>
            </a:r>
            <a:r>
              <a:rPr lang="ru-RU" dirty="0"/>
              <a:t> </a:t>
            </a:r>
            <a:r>
              <a:rPr lang="ru-RU" dirty="0" err="1"/>
              <a:t>неможливим</a:t>
            </a:r>
            <a:r>
              <a:rPr lang="ru-RU" dirty="0"/>
              <a:t>. </a:t>
            </a:r>
            <a:r>
              <a:rPr lang="ru-RU" dirty="0" err="1"/>
              <a:t>Виключно</a:t>
            </a:r>
            <a:r>
              <a:rPr lang="ru-RU" dirty="0"/>
              <a:t> в </a:t>
            </a:r>
            <a:r>
              <a:rPr lang="ru-RU" dirty="0" err="1"/>
              <a:t>цьому</a:t>
            </a:r>
            <a:r>
              <a:rPr lang="ru-RU" dirty="0"/>
              <a:t> </a:t>
            </a:r>
            <a:r>
              <a:rPr lang="ru-RU" dirty="0" err="1"/>
              <a:t>разі</a:t>
            </a:r>
            <a:r>
              <a:rPr lang="ru-RU" dirty="0"/>
              <a:t>, у </a:t>
            </a:r>
            <a:r>
              <a:rPr lang="ru-RU" dirty="0" err="1"/>
              <a:t>зв'язку</a:t>
            </a:r>
            <a:r>
              <a:rPr lang="ru-RU" dirty="0"/>
              <a:t> з </a:t>
            </a:r>
            <a:r>
              <a:rPr lang="ru-RU" dirty="0" err="1"/>
              <a:t>відсутністю</a:t>
            </a:r>
            <a:r>
              <a:rPr lang="ru-RU" dirty="0"/>
              <a:t> в особи альтернативного способу </a:t>
            </a:r>
            <a:r>
              <a:rPr lang="ru-RU" dirty="0" err="1"/>
              <a:t>юридичного</a:t>
            </a:r>
            <a:r>
              <a:rPr lang="ru-RU" dirty="0"/>
              <a:t> </a:t>
            </a:r>
            <a:r>
              <a:rPr lang="ru-RU" dirty="0" err="1"/>
              <a:t>захисту</a:t>
            </a:r>
            <a:r>
              <a:rPr lang="ru-RU" dirty="0"/>
              <a:t>, з метою </a:t>
            </a:r>
            <a:r>
              <a:rPr lang="ru-RU" dirty="0" err="1"/>
              <a:t>реалізації</a:t>
            </a:r>
            <a:r>
              <a:rPr lang="ru-RU" dirty="0"/>
              <a:t> </a:t>
            </a:r>
            <a:r>
              <a:rPr lang="ru-RU" dirty="0" err="1"/>
              <a:t>її</a:t>
            </a:r>
            <a:r>
              <a:rPr lang="ru-RU" dirty="0"/>
              <a:t> права за </a:t>
            </a:r>
            <a:r>
              <a:rPr lang="ru-RU" dirty="0" err="1"/>
              <a:t>статтею</a:t>
            </a:r>
            <a:r>
              <a:rPr lang="ru-RU" dirty="0"/>
              <a:t> 13 ЄКПЛ, а </a:t>
            </a:r>
            <a:r>
              <a:rPr lang="ru-RU" dirty="0" err="1"/>
              <a:t>також</a:t>
            </a:r>
            <a:r>
              <a:rPr lang="ru-RU" dirty="0"/>
              <a:t> з </a:t>
            </a:r>
            <a:r>
              <a:rPr lang="ru-RU" dirty="0" err="1"/>
              <a:t>урахуванням</a:t>
            </a:r>
            <a:r>
              <a:rPr lang="ru-RU" dirty="0"/>
              <a:t> того, </a:t>
            </a:r>
            <a:r>
              <a:rPr lang="ru-RU" dirty="0" err="1"/>
              <a:t>що</a:t>
            </a:r>
            <a:r>
              <a:rPr lang="ru-RU" dirty="0"/>
              <a:t> в </a:t>
            </a:r>
            <a:r>
              <a:rPr lang="ru-RU" dirty="0" err="1"/>
              <a:t>даній</a:t>
            </a:r>
            <a:r>
              <a:rPr lang="ru-RU" dirty="0"/>
              <a:t> </a:t>
            </a:r>
            <a:r>
              <a:rPr lang="ru-RU" dirty="0" err="1"/>
              <a:t>ситуації</a:t>
            </a:r>
            <a:r>
              <a:rPr lang="ru-RU" dirty="0"/>
              <a:t> </a:t>
            </a:r>
            <a:r>
              <a:rPr lang="ru-RU" dirty="0" err="1"/>
              <a:t>перевірка</a:t>
            </a:r>
            <a:r>
              <a:rPr lang="ru-RU" dirty="0"/>
              <a:t> </a:t>
            </a:r>
            <a:r>
              <a:rPr lang="ru-RU" dirty="0" err="1"/>
              <a:t>правомірності</a:t>
            </a:r>
            <a:r>
              <a:rPr lang="ru-RU" dirty="0"/>
              <a:t> </a:t>
            </a:r>
            <a:r>
              <a:rPr lang="ru-RU" dirty="0" err="1"/>
              <a:t>слідчих</a:t>
            </a:r>
            <a:r>
              <a:rPr lang="ru-RU" dirty="0"/>
              <a:t> </a:t>
            </a:r>
            <a:r>
              <a:rPr lang="ru-RU" dirty="0" err="1"/>
              <a:t>дій</a:t>
            </a:r>
            <a:r>
              <a:rPr lang="ru-RU" dirty="0"/>
              <a:t> за </a:t>
            </a:r>
            <a:r>
              <a:rPr lang="ru-RU" dirty="0" err="1"/>
              <a:t>іншою</a:t>
            </a:r>
            <a:r>
              <a:rPr lang="ru-RU" dirty="0"/>
              <a:t> процедурою не </a:t>
            </a:r>
            <a:r>
              <a:rPr lang="ru-RU" dirty="0" err="1"/>
              <a:t>може</a:t>
            </a:r>
            <a:r>
              <a:rPr lang="ru-RU" dirty="0"/>
              <a:t> </a:t>
            </a:r>
            <a:r>
              <a:rPr lang="ru-RU" dirty="0" err="1"/>
              <a:t>зашкодити</a:t>
            </a:r>
            <a:r>
              <a:rPr lang="ru-RU" dirty="0"/>
              <a:t> </a:t>
            </a:r>
            <a:r>
              <a:rPr lang="ru-RU" dirty="0" err="1"/>
              <a:t>реалізації</a:t>
            </a:r>
            <a:r>
              <a:rPr lang="ru-RU" dirty="0"/>
              <a:t> </a:t>
            </a:r>
            <a:r>
              <a:rPr lang="ru-RU" dirty="0" err="1"/>
              <a:t>завдань</a:t>
            </a:r>
            <a:r>
              <a:rPr lang="ru-RU" dirty="0"/>
              <a:t> </a:t>
            </a:r>
            <a:r>
              <a:rPr lang="ru-RU" dirty="0" err="1"/>
              <a:t>кримінального</a:t>
            </a:r>
            <a:r>
              <a:rPr lang="ru-RU" dirty="0"/>
              <a:t> </a:t>
            </a:r>
            <a:r>
              <a:rPr lang="ru-RU" dirty="0" err="1"/>
              <a:t>провадження</a:t>
            </a:r>
            <a:r>
              <a:rPr lang="ru-RU" dirty="0"/>
              <a:t>, </a:t>
            </a:r>
            <a:r>
              <a:rPr lang="ru-RU" dirty="0" err="1"/>
              <a:t>позов</a:t>
            </a:r>
            <a:r>
              <a:rPr lang="ru-RU" dirty="0"/>
              <a:t> </a:t>
            </a:r>
            <a:r>
              <a:rPr lang="ru-RU" dirty="0" err="1"/>
              <a:t>має</a:t>
            </a:r>
            <a:r>
              <a:rPr lang="ru-RU" dirty="0"/>
              <a:t> </a:t>
            </a:r>
            <a:r>
              <a:rPr lang="ru-RU" dirty="0" err="1"/>
              <a:t>розглядатися</a:t>
            </a:r>
            <a:r>
              <a:rPr lang="ru-RU" dirty="0"/>
              <a:t> судом </a:t>
            </a:r>
            <a:r>
              <a:rPr lang="ru-RU" dirty="0" err="1"/>
              <a:t>адміністративної</a:t>
            </a:r>
            <a:r>
              <a:rPr lang="ru-RU" dirty="0"/>
              <a:t> </a:t>
            </a:r>
            <a:r>
              <a:rPr lang="ru-RU" dirty="0" err="1"/>
              <a:t>юрисдикції</a:t>
            </a:r>
            <a:r>
              <a:rPr lang="ru-RU" dirty="0"/>
              <a:t>.</a:t>
            </a:r>
          </a:p>
          <a:p>
            <a:pPr marL="0" indent="0" algn="just">
              <a:buNone/>
            </a:pPr>
            <a:r>
              <a:rPr lang="ru-RU" dirty="0" err="1"/>
              <a:t>Натомість</a:t>
            </a:r>
            <a:r>
              <a:rPr lang="ru-RU" dirty="0"/>
              <a:t> </a:t>
            </a:r>
            <a:r>
              <a:rPr lang="ru-RU" dirty="0" err="1"/>
              <a:t>правомірність</a:t>
            </a:r>
            <a:r>
              <a:rPr lang="ru-RU" dirty="0"/>
              <a:t> </a:t>
            </a:r>
            <a:r>
              <a:rPr lang="ru-RU" dirty="0" err="1"/>
              <a:t>обшуку</a:t>
            </a:r>
            <a:r>
              <a:rPr lang="ru-RU" dirty="0"/>
              <a:t> й </a:t>
            </a:r>
            <a:r>
              <a:rPr lang="ru-RU" dirty="0" err="1"/>
              <a:t>інших</a:t>
            </a:r>
            <a:r>
              <a:rPr lang="ru-RU" dirty="0"/>
              <a:t> </a:t>
            </a:r>
            <a:r>
              <a:rPr lang="ru-RU" dirty="0" err="1"/>
              <a:t>процесуальних</a:t>
            </a:r>
            <a:r>
              <a:rPr lang="ru-RU" dirty="0"/>
              <a:t> </a:t>
            </a:r>
            <a:r>
              <a:rPr lang="ru-RU" dirty="0" err="1"/>
              <a:t>дій</a:t>
            </a:r>
            <a:r>
              <a:rPr lang="ru-RU" dirty="0"/>
              <a:t>, </a:t>
            </a:r>
            <a:r>
              <a:rPr lang="ru-RU" dirty="0" err="1"/>
              <a:t>проведених</a:t>
            </a:r>
            <a:r>
              <a:rPr lang="ru-RU" dirty="0"/>
              <a:t> у межах </a:t>
            </a:r>
            <a:r>
              <a:rPr lang="ru-RU" dirty="0" err="1"/>
              <a:t>кримінального</a:t>
            </a:r>
            <a:r>
              <a:rPr lang="ru-RU" dirty="0"/>
              <a:t> </a:t>
            </a:r>
            <a:r>
              <a:rPr lang="ru-RU" dirty="0" err="1"/>
              <a:t>провадження</a:t>
            </a:r>
            <a:r>
              <a:rPr lang="ru-RU" dirty="0"/>
              <a:t>, яке не </a:t>
            </a:r>
            <a:r>
              <a:rPr lang="ru-RU" dirty="0" err="1"/>
              <a:t>припинено</a:t>
            </a:r>
            <a:r>
              <a:rPr lang="ru-RU" dirty="0"/>
              <a:t>, </a:t>
            </a:r>
            <a:r>
              <a:rPr lang="ru-RU" dirty="0" err="1"/>
              <a:t>підлягає</a:t>
            </a:r>
            <a:r>
              <a:rPr lang="ru-RU" dirty="0"/>
              <a:t> </a:t>
            </a:r>
            <a:r>
              <a:rPr lang="ru-RU" dirty="0" err="1"/>
              <a:t>перевірці</a:t>
            </a:r>
            <a:r>
              <a:rPr lang="ru-RU" dirty="0"/>
              <a:t> судом у порядку </a:t>
            </a:r>
            <a:r>
              <a:rPr lang="ru-RU" dirty="0" err="1"/>
              <a:t>кримінального</a:t>
            </a:r>
            <a:r>
              <a:rPr lang="ru-RU" dirty="0"/>
              <a:t> </a:t>
            </a:r>
            <a:r>
              <a:rPr lang="ru-RU" dirty="0" err="1"/>
              <a:t>судочинства</a:t>
            </a:r>
            <a:r>
              <a:rPr lang="ru-RU" dirty="0"/>
              <a:t>. </a:t>
            </a:r>
            <a:r>
              <a:rPr lang="ru-RU" dirty="0" err="1"/>
              <a:t>Відповідно</a:t>
            </a:r>
            <a:r>
              <a:rPr lang="ru-RU" dirty="0"/>
              <a:t> до пункту другого </a:t>
            </a:r>
            <a:r>
              <a:rPr lang="ru-RU" dirty="0" err="1"/>
              <a:t>частини</a:t>
            </a:r>
            <a:r>
              <a:rPr lang="ru-RU" dirty="0"/>
              <a:t> </a:t>
            </a:r>
            <a:r>
              <a:rPr lang="ru-RU" dirty="0" err="1"/>
              <a:t>другої</a:t>
            </a:r>
            <a:r>
              <a:rPr lang="ru-RU" dirty="0"/>
              <a:t> </a:t>
            </a:r>
            <a:r>
              <a:rPr lang="ru-RU" dirty="0" err="1">
                <a:hlinkClick r:id="rId3" tooltip="Кодекс адміністративного судочинства України (ред. з 15.12.2017); нормативно-правовий акт № 2747-IV від 06.07.2005"/>
              </a:rPr>
              <a:t>статті</a:t>
            </a:r>
            <a:r>
              <a:rPr lang="ru-RU" dirty="0">
                <a:hlinkClick r:id="rId3" tooltip="Кодекс адміністративного судочинства України (ред. з 15.12.2017); нормативно-правовий акт № 2747-IV від 06.07.2005"/>
              </a:rPr>
              <a:t> 19 КАС </a:t>
            </a:r>
            <a:r>
              <a:rPr lang="ru-RU" dirty="0" err="1">
                <a:hlinkClick r:id="rId3" tooltip="Кодекс адміністративного судочинства України (ред. з 15.12.2017); нормативно-правовий акт № 2747-IV від 06.07.2005"/>
              </a:rPr>
              <a:t>України</a:t>
            </a:r>
            <a:r>
              <a:rPr lang="ru-RU" dirty="0"/>
              <a:t> на </a:t>
            </a:r>
            <a:r>
              <a:rPr lang="ru-RU" dirty="0" err="1"/>
              <a:t>справи</a:t>
            </a:r>
            <a:r>
              <a:rPr lang="ru-RU" dirty="0"/>
              <a:t> за </a:t>
            </a:r>
            <a:r>
              <a:rPr lang="ru-RU" dirty="0" err="1"/>
              <a:t>скаргами</a:t>
            </a:r>
            <a:r>
              <a:rPr lang="ru-RU" dirty="0"/>
              <a:t> на </a:t>
            </a:r>
            <a:r>
              <a:rPr lang="ru-RU" dirty="0" err="1"/>
              <a:t>такі</a:t>
            </a:r>
            <a:r>
              <a:rPr lang="ru-RU" dirty="0"/>
              <a:t> </a:t>
            </a:r>
            <a:r>
              <a:rPr lang="ru-RU" dirty="0" err="1"/>
              <a:t>процесуальні</a:t>
            </a:r>
            <a:r>
              <a:rPr lang="ru-RU" dirty="0"/>
              <a:t> </a:t>
            </a:r>
            <a:r>
              <a:rPr lang="ru-RU" dirty="0" err="1"/>
              <a:t>дії</a:t>
            </a:r>
            <a:r>
              <a:rPr lang="ru-RU" dirty="0"/>
              <a:t> </a:t>
            </a:r>
            <a:r>
              <a:rPr lang="ru-RU" dirty="0" err="1"/>
              <a:t>юрисдикція</a:t>
            </a:r>
            <a:r>
              <a:rPr lang="ru-RU" dirty="0"/>
              <a:t> </a:t>
            </a:r>
            <a:r>
              <a:rPr lang="ru-RU" dirty="0" err="1"/>
              <a:t>адміністративних</a:t>
            </a:r>
            <a:r>
              <a:rPr lang="ru-RU" dirty="0"/>
              <a:t> </a:t>
            </a:r>
            <a:r>
              <a:rPr lang="ru-RU" dirty="0" err="1"/>
              <a:t>судів</a:t>
            </a:r>
            <a:r>
              <a:rPr lang="ru-RU" dirty="0"/>
              <a:t> не </a:t>
            </a:r>
            <a:r>
              <a:rPr lang="ru-RU" dirty="0" err="1"/>
              <a:t>поширюється</a:t>
            </a:r>
            <a:r>
              <a:rPr lang="ru-RU" dirty="0"/>
              <a:t>.  </a:t>
            </a:r>
          </a:p>
          <a:p>
            <a:pPr marL="0" indent="0" algn="just">
              <a:buNone/>
            </a:pPr>
            <a:r>
              <a:rPr lang="ru-RU" dirty="0" err="1"/>
              <a:t>Із</a:t>
            </a:r>
            <a:r>
              <a:rPr lang="ru-RU" dirty="0"/>
              <a:t> </a:t>
            </a:r>
            <a:r>
              <a:rPr lang="ru-RU" dirty="0" err="1"/>
              <a:t>огляду</a:t>
            </a:r>
            <a:r>
              <a:rPr lang="ru-RU" dirty="0"/>
              <a:t> на </a:t>
            </a:r>
            <a:r>
              <a:rPr lang="ru-RU" dirty="0" err="1"/>
              <a:t>викладене</a:t>
            </a:r>
            <a:r>
              <a:rPr lang="ru-RU" dirty="0"/>
              <a:t>, суди </a:t>
            </a:r>
            <a:r>
              <a:rPr lang="ru-RU" dirty="0" err="1"/>
              <a:t>першої</a:t>
            </a:r>
            <a:r>
              <a:rPr lang="ru-RU" dirty="0"/>
              <a:t> та </a:t>
            </a:r>
            <a:r>
              <a:rPr lang="ru-RU" dirty="0" err="1"/>
              <a:t>апеляційної</a:t>
            </a:r>
            <a:r>
              <a:rPr lang="ru-RU" dirty="0"/>
              <a:t> </a:t>
            </a:r>
            <a:r>
              <a:rPr lang="ru-RU" dirty="0" err="1"/>
              <a:t>інстанцій</a:t>
            </a:r>
            <a:r>
              <a:rPr lang="ru-RU" dirty="0"/>
              <a:t> </a:t>
            </a:r>
            <a:r>
              <a:rPr lang="ru-RU" dirty="0" err="1"/>
              <a:t>дійшли</a:t>
            </a:r>
            <a:r>
              <a:rPr lang="ru-RU" dirty="0"/>
              <a:t> </a:t>
            </a:r>
            <a:r>
              <a:rPr lang="ru-RU" dirty="0" err="1"/>
              <a:t>обґрунтованих</a:t>
            </a:r>
            <a:r>
              <a:rPr lang="ru-RU" dirty="0"/>
              <a:t> </a:t>
            </a:r>
            <a:r>
              <a:rPr lang="ru-RU" dirty="0" err="1"/>
              <a:t>висновків</a:t>
            </a:r>
            <a:r>
              <a:rPr lang="ru-RU" dirty="0"/>
              <a:t> про те, </a:t>
            </a:r>
            <a:r>
              <a:rPr lang="ru-RU" dirty="0" err="1"/>
              <a:t>що</a:t>
            </a:r>
            <a:r>
              <a:rPr lang="ru-RU" dirty="0"/>
              <a:t> справа не </a:t>
            </a:r>
            <a:r>
              <a:rPr lang="ru-RU" dirty="0" err="1"/>
              <a:t>підлягає</a:t>
            </a:r>
            <a:r>
              <a:rPr lang="ru-RU" dirty="0"/>
              <a:t> </a:t>
            </a:r>
            <a:r>
              <a:rPr lang="ru-RU" dirty="0" err="1"/>
              <a:t>розгляду</a:t>
            </a:r>
            <a:r>
              <a:rPr lang="ru-RU" dirty="0"/>
              <a:t> в порядку </a:t>
            </a:r>
            <a:r>
              <a:rPr lang="ru-RU" dirty="0" err="1"/>
              <a:t>адміністративного</a:t>
            </a:r>
            <a:r>
              <a:rPr lang="ru-RU" dirty="0"/>
              <a:t> </a:t>
            </a:r>
            <a:r>
              <a:rPr lang="ru-RU" dirty="0" err="1"/>
              <a:t>судочинства</a:t>
            </a:r>
            <a:r>
              <a:rPr lang="ru-RU" dirty="0"/>
              <a:t>. З </a:t>
            </a:r>
            <a:r>
              <a:rPr lang="ru-RU" dirty="0" err="1"/>
              <a:t>урахуванням</a:t>
            </a:r>
            <a:r>
              <a:rPr lang="ru-RU" dirty="0"/>
              <a:t> </a:t>
            </a:r>
            <a:r>
              <a:rPr lang="ru-RU" dirty="0" err="1"/>
              <a:t>особливостей</a:t>
            </a:r>
            <a:r>
              <a:rPr lang="ru-RU" dirty="0"/>
              <a:t> предмета </a:t>
            </a:r>
            <a:r>
              <a:rPr lang="ru-RU" dirty="0" err="1"/>
              <a:t>оскарження</a:t>
            </a:r>
            <a:r>
              <a:rPr lang="ru-RU" dirty="0"/>
              <a:t> та </a:t>
            </a:r>
            <a:r>
              <a:rPr lang="ru-RU" dirty="0" err="1"/>
              <a:t>його</a:t>
            </a:r>
            <a:r>
              <a:rPr lang="ru-RU" dirty="0"/>
              <a:t> </a:t>
            </a:r>
            <a:r>
              <a:rPr lang="ru-RU" dirty="0" err="1"/>
              <a:t>правових</a:t>
            </a:r>
            <a:r>
              <a:rPr lang="ru-RU" dirty="0"/>
              <a:t> </a:t>
            </a:r>
            <a:r>
              <a:rPr lang="ru-RU" dirty="0" err="1"/>
              <a:t>наслідків</a:t>
            </a:r>
            <a:r>
              <a:rPr lang="ru-RU" dirty="0"/>
              <a:t>, </a:t>
            </a:r>
            <a:r>
              <a:rPr lang="ru-RU" dirty="0" err="1"/>
              <a:t>рішення</a:t>
            </a:r>
            <a:r>
              <a:rPr lang="ru-RU" dirty="0"/>
              <a:t> суду про </a:t>
            </a:r>
            <a:r>
              <a:rPr lang="ru-RU" dirty="0" err="1"/>
              <a:t>закриття</a:t>
            </a:r>
            <a:r>
              <a:rPr lang="ru-RU" dirty="0"/>
              <a:t> </a:t>
            </a:r>
            <a:r>
              <a:rPr lang="ru-RU" dirty="0" err="1"/>
              <a:t>провадження</a:t>
            </a:r>
            <a:r>
              <a:rPr lang="ru-RU" dirty="0"/>
              <a:t> в </a:t>
            </a:r>
            <a:r>
              <a:rPr lang="ru-RU" dirty="0" err="1"/>
              <a:t>адміністративній</a:t>
            </a:r>
            <a:r>
              <a:rPr lang="ru-RU" dirty="0"/>
              <a:t> </a:t>
            </a:r>
            <a:r>
              <a:rPr lang="ru-RU" dirty="0" err="1"/>
              <a:t>справі</a:t>
            </a:r>
            <a:r>
              <a:rPr lang="ru-RU" dirty="0"/>
              <a:t> не є таким, яке би </a:t>
            </a:r>
            <a:r>
              <a:rPr lang="ru-RU" dirty="0" err="1"/>
              <a:t>призводило</a:t>
            </a:r>
            <a:r>
              <a:rPr lang="ru-RU" dirty="0"/>
              <a:t> до </a:t>
            </a:r>
            <a:r>
              <a:rPr lang="ru-RU" dirty="0" err="1"/>
              <a:t>порушення</a:t>
            </a:r>
            <a:r>
              <a:rPr lang="ru-RU" dirty="0"/>
              <a:t> прав </a:t>
            </a:r>
            <a:r>
              <a:rPr lang="ru-RU" dirty="0" err="1"/>
              <a:t>позивача</a:t>
            </a:r>
            <a:r>
              <a:rPr lang="ru-RU" dirty="0"/>
              <a:t> на </a:t>
            </a:r>
            <a:r>
              <a:rPr lang="ru-RU" dirty="0" err="1"/>
              <a:t>справедливий</a:t>
            </a:r>
            <a:r>
              <a:rPr lang="ru-RU" dirty="0"/>
              <a:t> </a:t>
            </a:r>
            <a:r>
              <a:rPr lang="ru-RU" dirty="0" err="1"/>
              <a:t>судовий</a:t>
            </a:r>
            <a:r>
              <a:rPr lang="ru-RU" dirty="0"/>
              <a:t> </a:t>
            </a:r>
            <a:r>
              <a:rPr lang="ru-RU" dirty="0" err="1"/>
              <a:t>розгляд</a:t>
            </a:r>
            <a:r>
              <a:rPr lang="ru-RU" dirty="0"/>
              <a:t> та на </a:t>
            </a:r>
            <a:r>
              <a:rPr lang="ru-RU" dirty="0" err="1"/>
              <a:t>ефективний</a:t>
            </a:r>
            <a:r>
              <a:rPr lang="ru-RU" dirty="0"/>
              <a:t> </a:t>
            </a:r>
            <a:r>
              <a:rPr lang="ru-RU" dirty="0" err="1"/>
              <a:t>засіб</a:t>
            </a:r>
            <a:r>
              <a:rPr lang="ru-RU" dirty="0"/>
              <a:t> </a:t>
            </a:r>
            <a:r>
              <a:rPr lang="ru-RU" dirty="0" err="1"/>
              <a:t>юридичного</a:t>
            </a:r>
            <a:r>
              <a:rPr lang="ru-RU" dirty="0"/>
              <a:t> </a:t>
            </a:r>
            <a:r>
              <a:rPr lang="ru-RU" dirty="0" err="1"/>
              <a:t>захисту</a:t>
            </a:r>
            <a:r>
              <a:rPr lang="ru-RU" dirty="0"/>
              <a:t> </a:t>
            </a:r>
            <a:r>
              <a:rPr lang="ru-RU" dirty="0" err="1"/>
              <a:t>своїх</a:t>
            </a:r>
            <a:r>
              <a:rPr lang="ru-RU" dirty="0"/>
              <a:t> прав, </a:t>
            </a:r>
            <a:r>
              <a:rPr lang="ru-RU" dirty="0" err="1"/>
              <a:t>гарантованих</a:t>
            </a:r>
            <a:r>
              <a:rPr lang="ru-RU" dirty="0"/>
              <a:t> ЄКПЛ.</a:t>
            </a:r>
          </a:p>
          <a:p>
            <a:pPr marL="0" indent="0" algn="ctr">
              <a:buNone/>
            </a:pPr>
            <a:endParaRPr lang="en-US" dirty="0"/>
          </a:p>
        </p:txBody>
      </p:sp>
    </p:spTree>
    <p:extLst>
      <p:ext uri="{BB962C8B-B14F-4D97-AF65-F5344CB8AC3E}">
        <p14:creationId xmlns:p14="http://schemas.microsoft.com/office/powerpoint/2010/main" val="38526359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424936" cy="6120680"/>
          </a:xfrm>
        </p:spPr>
        <p:txBody>
          <a:bodyPr/>
          <a:lstStyle/>
          <a:p>
            <a:pPr marL="0" indent="0">
              <a:buNone/>
            </a:pPr>
            <a:endParaRPr lang="uk-UA" b="1" dirty="0" smtClean="0"/>
          </a:p>
          <a:p>
            <a:pPr marL="0" indent="0" algn="ctr">
              <a:buNone/>
            </a:pPr>
            <a:r>
              <a:rPr lang="uk-UA" b="1" dirty="0"/>
              <a:t>Постанова </a:t>
            </a:r>
            <a:r>
              <a:rPr lang="uk-UA" b="1" dirty="0"/>
              <a:t>ККС ВС від </a:t>
            </a:r>
            <a:r>
              <a:rPr lang="ru-RU" b="1" dirty="0"/>
              <a:t>25 </a:t>
            </a:r>
            <a:r>
              <a:rPr lang="ru-RU" b="1" dirty="0" err="1"/>
              <a:t>жовтня</a:t>
            </a:r>
            <a:r>
              <a:rPr lang="ru-RU" b="1" dirty="0"/>
              <a:t> </a:t>
            </a:r>
            <a:r>
              <a:rPr lang="ru-RU" b="1" dirty="0" smtClean="0"/>
              <a:t>2018 </a:t>
            </a:r>
            <a:r>
              <a:rPr lang="ru-RU" b="1" dirty="0"/>
              <a:t>року, </a:t>
            </a:r>
          </a:p>
          <a:p>
            <a:pPr marL="0" indent="0" algn="ctr">
              <a:buNone/>
            </a:pPr>
            <a:r>
              <a:rPr lang="ru-RU" b="1" dirty="0"/>
              <a:t>справа №</a:t>
            </a:r>
            <a:r>
              <a:rPr lang="uk-UA" b="1" dirty="0"/>
              <a:t> </a:t>
            </a:r>
            <a:r>
              <a:rPr lang="ru-RU" b="1" dirty="0"/>
              <a:t> 324|2151|15-к</a:t>
            </a:r>
            <a:endParaRPr lang="uk-UA" b="1" dirty="0"/>
          </a:p>
          <a:p>
            <a:pPr marL="0" indent="0" algn="just">
              <a:buNone/>
            </a:pPr>
            <a:r>
              <a:rPr lang="uk-UA" b="1" dirty="0" smtClean="0"/>
              <a:t>Якщо </a:t>
            </a:r>
            <a:r>
              <a:rPr lang="uk-UA" b="1" dirty="0"/>
              <a:t>суд першої інстанції дослідив усі можливі докази з дотриманням засади безпосередності, а суд апеляційної інстанції погодився з ними, то суду апеляційної інстанції немає потреби знову досліджувати ці докази в такому ж порядку, як це було зроблено в суді першої інстанції. </a:t>
            </a:r>
            <a:r>
              <a:rPr lang="uk-UA" b="1" dirty="0" err="1"/>
              <a:t>Недослідження</a:t>
            </a:r>
            <a:r>
              <a:rPr lang="uk-UA" b="1" dirty="0"/>
              <a:t> зазначених доказів повторно апеляційним судом не є порушенням вимог КПК та не означає, що рішення апеляційного суду не відповідає критеріям </a:t>
            </a:r>
            <a:r>
              <a:rPr lang="uk-UA" b="1" dirty="0" err="1"/>
              <a:t>обгрунтованості</a:t>
            </a:r>
            <a:r>
              <a:rPr lang="uk-UA" b="1" dirty="0"/>
              <a:t> і повноти.</a:t>
            </a:r>
            <a:endParaRPr lang="en-US" dirty="0"/>
          </a:p>
          <a:p>
            <a:pPr marL="0" indent="0">
              <a:buNone/>
            </a:pPr>
            <a:endParaRPr lang="en-US" dirty="0"/>
          </a:p>
        </p:txBody>
      </p:sp>
    </p:spTree>
    <p:extLst>
      <p:ext uri="{BB962C8B-B14F-4D97-AF65-F5344CB8AC3E}">
        <p14:creationId xmlns:p14="http://schemas.microsoft.com/office/powerpoint/2010/main" val="25458079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lstStyle/>
          <a:p>
            <a:pPr marL="0" indent="0" algn="ctr">
              <a:buNone/>
            </a:pPr>
            <a:r>
              <a:rPr lang="uk-UA" b="1" dirty="0"/>
              <a:t>Постанова ККС ВС від </a:t>
            </a:r>
            <a:r>
              <a:rPr lang="ru-RU" b="1" dirty="0"/>
              <a:t>25 </a:t>
            </a:r>
            <a:r>
              <a:rPr lang="ru-RU" b="1" dirty="0" err="1"/>
              <a:t>жовтня</a:t>
            </a:r>
            <a:r>
              <a:rPr lang="ru-RU" b="1" dirty="0"/>
              <a:t> 2018 року, </a:t>
            </a:r>
          </a:p>
          <a:p>
            <a:pPr marL="0" indent="0" algn="ctr">
              <a:buNone/>
            </a:pPr>
            <a:r>
              <a:rPr lang="ru-RU" b="1" dirty="0"/>
              <a:t>справа №</a:t>
            </a:r>
            <a:r>
              <a:rPr lang="uk-UA" b="1" dirty="0"/>
              <a:t> </a:t>
            </a:r>
            <a:r>
              <a:rPr lang="ru-RU" b="1" dirty="0"/>
              <a:t> 562/2333/15-к</a:t>
            </a:r>
            <a:endParaRPr lang="uk-UA" b="1" dirty="0"/>
          </a:p>
          <a:p>
            <a:pPr marL="0" indent="0">
              <a:buNone/>
            </a:pPr>
            <a:endParaRPr lang="uk-UA" b="1" dirty="0"/>
          </a:p>
          <a:p>
            <a:pPr marL="0" indent="0">
              <a:buNone/>
            </a:pPr>
            <a:r>
              <a:rPr lang="uk-UA" b="1" dirty="0" smtClean="0"/>
              <a:t>Розмір </a:t>
            </a:r>
            <a:r>
              <a:rPr lang="uk-UA" b="1" dirty="0"/>
              <a:t>матеріальних збитків, завданих злочином, має встановлюватися виключно на підставі товарознавчої експертизи, а не інших документів. </a:t>
            </a:r>
            <a:endParaRPr lang="uk-UA" b="1" dirty="0" smtClean="0"/>
          </a:p>
          <a:p>
            <a:pPr marL="0" indent="0">
              <a:buNone/>
            </a:pPr>
            <a:r>
              <a:rPr lang="uk-UA" b="1" dirty="0" smtClean="0"/>
              <a:t>Крім </a:t>
            </a:r>
            <a:r>
              <a:rPr lang="uk-UA" b="1" dirty="0"/>
              <a:t>того, судам потрібно звертати увагу на те, за яких обставин давалися показання, особливо </a:t>
            </a:r>
            <a:r>
              <a:rPr lang="uk-UA" b="1" dirty="0" err="1"/>
              <a:t>визнавального</a:t>
            </a:r>
            <a:r>
              <a:rPr lang="uk-UA" b="1" dirty="0"/>
              <a:t> характеру, підозрюваним (обвинуваченим).</a:t>
            </a:r>
            <a:endParaRPr lang="en-US" dirty="0"/>
          </a:p>
          <a:p>
            <a:pPr marL="0" indent="0">
              <a:buNone/>
            </a:pPr>
            <a:endParaRPr lang="en-US" dirty="0"/>
          </a:p>
        </p:txBody>
      </p:sp>
    </p:spTree>
    <p:extLst>
      <p:ext uri="{BB962C8B-B14F-4D97-AF65-F5344CB8AC3E}">
        <p14:creationId xmlns:p14="http://schemas.microsoft.com/office/powerpoint/2010/main" val="282000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96944" cy="6120680"/>
          </a:xfrm>
        </p:spPr>
        <p:txBody>
          <a:bodyPr>
            <a:normAutofit fontScale="62500" lnSpcReduction="20000"/>
          </a:bodyPr>
          <a:lstStyle/>
          <a:p>
            <a:pPr marL="0" indent="0">
              <a:buNone/>
            </a:pPr>
            <a:r>
              <a:rPr lang="ru-RU" dirty="0"/>
              <a:t>З </a:t>
            </a:r>
            <a:r>
              <a:rPr lang="ru-RU" dirty="0" err="1"/>
              <a:t>матеріалів</a:t>
            </a:r>
            <a:r>
              <a:rPr lang="ru-RU" dirty="0"/>
              <a:t> </a:t>
            </a:r>
            <a:r>
              <a:rPr lang="ru-RU" dirty="0" err="1"/>
              <a:t>кримінального</a:t>
            </a:r>
            <a:r>
              <a:rPr lang="ru-RU" dirty="0"/>
              <a:t> </a:t>
            </a:r>
            <a:r>
              <a:rPr lang="ru-RU" dirty="0" err="1"/>
              <a:t>провадження</a:t>
            </a:r>
            <a:r>
              <a:rPr lang="ru-RU" dirty="0"/>
              <a:t> </a:t>
            </a:r>
            <a:r>
              <a:rPr lang="ru-RU" dirty="0" err="1"/>
              <a:t>встановлено</a:t>
            </a:r>
            <a:r>
              <a:rPr lang="ru-RU" dirty="0"/>
              <a:t>, </a:t>
            </a:r>
            <a:r>
              <a:rPr lang="ru-RU" dirty="0" err="1"/>
              <a:t>що</a:t>
            </a:r>
            <a:r>
              <a:rPr lang="ru-RU" dirty="0"/>
              <a:t> ОСОБА_2 </a:t>
            </a:r>
            <a:r>
              <a:rPr lang="ru-RU" dirty="0" err="1"/>
              <a:t>був</a:t>
            </a:r>
            <a:r>
              <a:rPr lang="ru-RU" dirty="0"/>
              <a:t> </a:t>
            </a:r>
            <a:r>
              <a:rPr lang="ru-RU" dirty="0" err="1"/>
              <a:t>затриманий</a:t>
            </a:r>
            <a:r>
              <a:rPr lang="ru-RU" dirty="0"/>
              <a:t> 25 </a:t>
            </a:r>
            <a:r>
              <a:rPr lang="ru-RU" dirty="0" err="1"/>
              <a:t>липня</a:t>
            </a:r>
            <a:r>
              <a:rPr lang="ru-RU" dirty="0"/>
              <a:t> 2015 року за </a:t>
            </a:r>
            <a:r>
              <a:rPr lang="ru-RU" dirty="0" err="1"/>
              <a:t>обвинуваченням</a:t>
            </a:r>
            <a:r>
              <a:rPr lang="ru-RU" dirty="0"/>
              <a:t> у </a:t>
            </a:r>
            <a:r>
              <a:rPr lang="ru-RU" dirty="0" err="1"/>
              <a:t>вчиненні</a:t>
            </a:r>
            <a:r>
              <a:rPr lang="ru-RU" dirty="0"/>
              <a:t> </a:t>
            </a:r>
            <a:r>
              <a:rPr lang="ru-RU" dirty="0" err="1"/>
              <a:t>іншого</a:t>
            </a:r>
            <a:r>
              <a:rPr lang="ru-RU" dirty="0"/>
              <a:t> особливо тяжкого </a:t>
            </a:r>
            <a:r>
              <a:rPr lang="ru-RU" dirty="0" err="1"/>
              <a:t>злочину</a:t>
            </a:r>
            <a:r>
              <a:rPr lang="ru-RU" dirty="0"/>
              <a:t>, </a:t>
            </a:r>
            <a:r>
              <a:rPr lang="ru-RU" dirty="0" err="1"/>
              <a:t>під</a:t>
            </a:r>
            <a:r>
              <a:rPr lang="ru-RU" dirty="0"/>
              <a:t> час </a:t>
            </a:r>
            <a:r>
              <a:rPr lang="ru-RU" dirty="0" err="1"/>
              <a:t>перебування</a:t>
            </a:r>
            <a:r>
              <a:rPr lang="ru-RU" dirty="0"/>
              <a:t> у </a:t>
            </a:r>
            <a:r>
              <a:rPr lang="ru-RU" dirty="0" err="1"/>
              <a:t>слідчому</a:t>
            </a:r>
            <a:r>
              <a:rPr lang="ru-RU" dirty="0"/>
              <a:t> </a:t>
            </a:r>
            <a:r>
              <a:rPr lang="ru-RU" dirty="0" err="1"/>
              <a:t>ізоляторі</a:t>
            </a:r>
            <a:r>
              <a:rPr lang="ru-RU" dirty="0"/>
              <a:t> </a:t>
            </a:r>
            <a:r>
              <a:rPr lang="ru-RU" dirty="0" err="1"/>
              <a:t>під</a:t>
            </a:r>
            <a:r>
              <a:rPr lang="ru-RU" dirty="0"/>
              <a:t> контролем </a:t>
            </a:r>
            <a:r>
              <a:rPr lang="ru-RU" dirty="0" err="1"/>
              <a:t>правоохоронних</a:t>
            </a:r>
            <a:r>
              <a:rPr lang="ru-RU" dirty="0"/>
              <a:t> </a:t>
            </a:r>
            <a:r>
              <a:rPr lang="ru-RU" dirty="0" err="1"/>
              <a:t>органів</a:t>
            </a:r>
            <a:r>
              <a:rPr lang="ru-RU" dirty="0"/>
              <a:t> </a:t>
            </a:r>
            <a:r>
              <a:rPr lang="ru-RU" dirty="0" err="1"/>
              <a:t>обвинувачений</a:t>
            </a:r>
            <a:r>
              <a:rPr lang="ru-RU" dirty="0"/>
              <a:t> написав заяви </a:t>
            </a:r>
            <a:r>
              <a:rPr lang="ru-RU" dirty="0" err="1"/>
              <a:t>від</a:t>
            </a:r>
            <a:r>
              <a:rPr lang="ru-RU" dirty="0"/>
              <a:t> 03 </a:t>
            </a:r>
            <a:r>
              <a:rPr lang="ru-RU" dirty="0" err="1"/>
              <a:t>серпня</a:t>
            </a:r>
            <a:r>
              <a:rPr lang="ru-RU" dirty="0"/>
              <a:t> 2015 року про </a:t>
            </a:r>
            <a:r>
              <a:rPr lang="ru-RU" dirty="0" err="1"/>
              <a:t>вчинення</a:t>
            </a:r>
            <a:r>
              <a:rPr lang="ru-RU" dirty="0"/>
              <a:t> ним </a:t>
            </a:r>
            <a:r>
              <a:rPr lang="ru-RU" dirty="0" err="1"/>
              <a:t>кримінальних</a:t>
            </a:r>
            <a:r>
              <a:rPr lang="ru-RU" dirty="0"/>
              <a:t> </a:t>
            </a:r>
            <a:r>
              <a:rPr lang="ru-RU" dirty="0" err="1"/>
              <a:t>правопорушень</a:t>
            </a:r>
            <a:r>
              <a:rPr lang="ru-RU" dirty="0"/>
              <a:t> . </a:t>
            </a:r>
            <a:r>
              <a:rPr lang="ru-RU" dirty="0" err="1"/>
              <a:t>Зазначені</a:t>
            </a:r>
            <a:r>
              <a:rPr lang="ru-RU" dirty="0"/>
              <a:t> заяви, а </a:t>
            </a:r>
            <a:r>
              <a:rPr lang="ru-RU" dirty="0" err="1"/>
              <a:t>також</a:t>
            </a:r>
            <a:r>
              <a:rPr lang="ru-RU" dirty="0"/>
              <a:t> протокол </a:t>
            </a:r>
            <a:r>
              <a:rPr lang="ru-RU" dirty="0" err="1"/>
              <a:t>проведення</a:t>
            </a:r>
            <a:r>
              <a:rPr lang="ru-RU" dirty="0"/>
              <a:t> </a:t>
            </a:r>
            <a:r>
              <a:rPr lang="ru-RU" dirty="0" err="1"/>
              <a:t>слідчого</a:t>
            </a:r>
            <a:r>
              <a:rPr lang="ru-RU" dirty="0"/>
              <a:t> </a:t>
            </a:r>
            <a:r>
              <a:rPr lang="ru-RU" dirty="0" err="1"/>
              <a:t>експерименту</a:t>
            </a:r>
            <a:r>
              <a:rPr lang="ru-RU" dirty="0"/>
              <a:t> за </a:t>
            </a:r>
            <a:r>
              <a:rPr lang="ru-RU" dirty="0" err="1"/>
              <a:t>участю</a:t>
            </a:r>
            <a:r>
              <a:rPr lang="ru-RU" dirty="0"/>
              <a:t> ОСОБА_2 </a:t>
            </a:r>
            <a:r>
              <a:rPr lang="ru-RU" dirty="0" err="1"/>
              <a:t>від</a:t>
            </a:r>
            <a:r>
              <a:rPr lang="ru-RU" dirty="0"/>
              <a:t> 20 </a:t>
            </a:r>
            <a:r>
              <a:rPr lang="ru-RU" dirty="0" err="1"/>
              <a:t>серпня</a:t>
            </a:r>
            <a:r>
              <a:rPr lang="ru-RU" dirty="0"/>
              <a:t> 2015 року </a:t>
            </a:r>
            <a:r>
              <a:rPr lang="ru-RU" dirty="0" err="1"/>
              <a:t>місцевий</a:t>
            </a:r>
            <a:r>
              <a:rPr lang="ru-RU" dirty="0"/>
              <a:t> суд </a:t>
            </a:r>
            <a:r>
              <a:rPr lang="ru-RU" dirty="0" err="1"/>
              <a:t>поклав</a:t>
            </a:r>
            <a:r>
              <a:rPr lang="ru-RU" dirty="0"/>
              <a:t> в основу </a:t>
            </a:r>
            <a:r>
              <a:rPr lang="ru-RU" dirty="0" err="1"/>
              <a:t>вироку</a:t>
            </a:r>
            <a:r>
              <a:rPr lang="ru-RU" dirty="0"/>
              <a:t>, </a:t>
            </a:r>
            <a:r>
              <a:rPr lang="ru-RU" dirty="0" err="1"/>
              <a:t>незважаючи</a:t>
            </a:r>
            <a:r>
              <a:rPr lang="ru-RU" dirty="0"/>
              <a:t> на те, </a:t>
            </a:r>
            <a:r>
              <a:rPr lang="ru-RU" dirty="0" err="1"/>
              <a:t>що</a:t>
            </a:r>
            <a:r>
              <a:rPr lang="ru-RU" dirty="0"/>
              <a:t> </a:t>
            </a:r>
            <a:r>
              <a:rPr lang="ru-RU" dirty="0" err="1"/>
              <a:t>обвинувачений</a:t>
            </a:r>
            <a:r>
              <a:rPr lang="ru-RU" dirty="0"/>
              <a:t> у судовому </a:t>
            </a:r>
            <a:r>
              <a:rPr lang="ru-RU" dirty="0" err="1"/>
              <a:t>засіданні</a:t>
            </a:r>
            <a:r>
              <a:rPr lang="ru-RU" dirty="0"/>
              <a:t> категорично </a:t>
            </a:r>
            <a:r>
              <a:rPr lang="ru-RU" dirty="0" err="1"/>
              <a:t>заперечував</a:t>
            </a:r>
            <a:r>
              <a:rPr lang="ru-RU" dirty="0"/>
              <a:t> свою </a:t>
            </a:r>
            <a:r>
              <a:rPr lang="ru-RU" dirty="0" err="1"/>
              <a:t>винуватість</a:t>
            </a:r>
            <a:r>
              <a:rPr lang="ru-RU" dirty="0"/>
              <a:t> у </a:t>
            </a:r>
            <a:r>
              <a:rPr lang="ru-RU" dirty="0" err="1"/>
              <a:t>вчиненні</a:t>
            </a:r>
            <a:r>
              <a:rPr lang="ru-RU" dirty="0"/>
              <a:t> </a:t>
            </a:r>
            <a:r>
              <a:rPr lang="ru-RU" dirty="0" err="1"/>
              <a:t>інкримінованих</a:t>
            </a:r>
            <a:r>
              <a:rPr lang="ru-RU" dirty="0"/>
              <a:t> </a:t>
            </a:r>
            <a:r>
              <a:rPr lang="ru-RU" dirty="0" err="1"/>
              <a:t>йому</a:t>
            </a:r>
            <a:r>
              <a:rPr lang="ru-RU" dirty="0"/>
              <a:t> </a:t>
            </a:r>
            <a:r>
              <a:rPr lang="ru-RU" dirty="0" err="1"/>
              <a:t>дій</a:t>
            </a:r>
            <a:r>
              <a:rPr lang="ru-RU" dirty="0"/>
              <a:t> та </a:t>
            </a:r>
            <a:r>
              <a:rPr lang="ru-RU" dirty="0" err="1"/>
              <a:t>стверджував</a:t>
            </a:r>
            <a:r>
              <a:rPr lang="ru-RU" dirty="0"/>
              <a:t> про те, </a:t>
            </a:r>
            <a:r>
              <a:rPr lang="ru-RU" dirty="0" err="1"/>
              <a:t>що</a:t>
            </a:r>
            <a:r>
              <a:rPr lang="ru-RU" dirty="0"/>
              <a:t> </a:t>
            </a:r>
            <a:r>
              <a:rPr lang="ru-RU" dirty="0" err="1"/>
              <a:t>визнавальні</a:t>
            </a:r>
            <a:r>
              <a:rPr lang="ru-RU" dirty="0"/>
              <a:t> </a:t>
            </a:r>
            <a:r>
              <a:rPr lang="ru-RU" dirty="0" err="1"/>
              <a:t>показання</a:t>
            </a:r>
            <a:r>
              <a:rPr lang="ru-RU" dirty="0"/>
              <a:t> </a:t>
            </a:r>
            <a:r>
              <a:rPr lang="ru-RU" dirty="0" err="1"/>
              <a:t>він</a:t>
            </a:r>
            <a:r>
              <a:rPr lang="ru-RU" dirty="0"/>
              <a:t> давав </a:t>
            </a:r>
            <a:r>
              <a:rPr lang="ru-RU" dirty="0" err="1"/>
              <a:t>під</a:t>
            </a:r>
            <a:r>
              <a:rPr lang="ru-RU" dirty="0"/>
              <a:t> </a:t>
            </a:r>
            <a:r>
              <a:rPr lang="ru-RU" dirty="0" err="1"/>
              <a:t>психологічним</a:t>
            </a:r>
            <a:r>
              <a:rPr lang="ru-RU" dirty="0"/>
              <a:t> </a:t>
            </a:r>
            <a:r>
              <a:rPr lang="ru-RU" dirty="0" err="1"/>
              <a:t>тиском</a:t>
            </a:r>
            <a:r>
              <a:rPr lang="ru-RU" dirty="0"/>
              <a:t> та за </a:t>
            </a:r>
            <a:r>
              <a:rPr lang="ru-RU" dirty="0" err="1"/>
              <a:t>відсутності</a:t>
            </a:r>
            <a:r>
              <a:rPr lang="ru-RU" dirty="0"/>
              <a:t> </a:t>
            </a:r>
            <a:r>
              <a:rPr lang="ru-RU" dirty="0" err="1"/>
              <a:t>захисника</a:t>
            </a:r>
            <a:r>
              <a:rPr lang="ru-RU" dirty="0"/>
              <a:t>.</a:t>
            </a:r>
          </a:p>
          <a:p>
            <a:pPr marL="0" indent="0">
              <a:buNone/>
            </a:pPr>
            <a:r>
              <a:rPr lang="ru-RU" dirty="0" err="1"/>
              <a:t>Наведене</a:t>
            </a:r>
            <a:r>
              <a:rPr lang="ru-RU" dirty="0"/>
              <a:t>  </a:t>
            </a:r>
            <a:r>
              <a:rPr lang="ru-RU" dirty="0" err="1"/>
              <a:t>слід</a:t>
            </a:r>
            <a:r>
              <a:rPr lang="ru-RU" dirty="0"/>
              <a:t> </a:t>
            </a:r>
            <a:r>
              <a:rPr lang="ru-RU" dirty="0" err="1"/>
              <a:t>розцінювати</a:t>
            </a:r>
            <a:r>
              <a:rPr lang="ru-RU" dirty="0"/>
              <a:t> через призму  </a:t>
            </a:r>
            <a:r>
              <a:rPr lang="ru-RU" dirty="0" err="1"/>
              <a:t>позиції</a:t>
            </a:r>
            <a:r>
              <a:rPr lang="ru-RU" dirty="0"/>
              <a:t> </a:t>
            </a:r>
            <a:r>
              <a:rPr lang="ru-RU" dirty="0" err="1"/>
              <a:t>Європейського</a:t>
            </a:r>
            <a:r>
              <a:rPr lang="ru-RU" dirty="0"/>
              <a:t> Суду з прав </a:t>
            </a:r>
            <a:r>
              <a:rPr lang="ru-RU" dirty="0" err="1"/>
              <a:t>людини</a:t>
            </a:r>
            <a:r>
              <a:rPr lang="ru-RU" dirty="0"/>
              <a:t>, </a:t>
            </a:r>
            <a:r>
              <a:rPr lang="ru-RU" dirty="0" err="1"/>
              <a:t>який</a:t>
            </a:r>
            <a:r>
              <a:rPr lang="ru-RU" dirty="0"/>
              <a:t> у </a:t>
            </a:r>
            <a:r>
              <a:rPr lang="ru-RU" dirty="0" err="1"/>
              <a:t>справі</a:t>
            </a:r>
            <a:r>
              <a:rPr lang="ru-RU" dirty="0"/>
              <a:t> «Яременко </a:t>
            </a:r>
            <a:r>
              <a:rPr lang="ru-RU" dirty="0" err="1"/>
              <a:t>проти</a:t>
            </a:r>
            <a:r>
              <a:rPr lang="ru-RU" dirty="0"/>
              <a:t> </a:t>
            </a:r>
            <a:r>
              <a:rPr lang="ru-RU" dirty="0" err="1"/>
              <a:t>України</a:t>
            </a:r>
            <a:r>
              <a:rPr lang="ru-RU" dirty="0"/>
              <a:t>» </a:t>
            </a:r>
            <a:r>
              <a:rPr lang="ru-RU" dirty="0" err="1"/>
              <a:t>зазначив</a:t>
            </a:r>
            <a:r>
              <a:rPr lang="ru-RU" dirty="0"/>
              <a:t>, </a:t>
            </a:r>
            <a:r>
              <a:rPr lang="ru-RU" dirty="0" err="1"/>
              <a:t>що</a:t>
            </a:r>
            <a:r>
              <a:rPr lang="ru-RU" dirty="0"/>
              <a:t> той факт, </a:t>
            </a:r>
            <a:r>
              <a:rPr lang="ru-RU" dirty="0" err="1"/>
              <a:t>що</a:t>
            </a:r>
            <a:r>
              <a:rPr lang="ru-RU" dirty="0"/>
              <a:t> </a:t>
            </a:r>
            <a:r>
              <a:rPr lang="ru-RU" dirty="0" err="1"/>
              <a:t>зізнання</a:t>
            </a:r>
            <a:r>
              <a:rPr lang="ru-RU" dirty="0"/>
              <a:t> у </a:t>
            </a:r>
            <a:r>
              <a:rPr lang="ru-RU" dirty="0" err="1"/>
              <a:t>вчиненні</a:t>
            </a:r>
            <a:r>
              <a:rPr lang="ru-RU" dirty="0"/>
              <a:t> </a:t>
            </a:r>
            <a:r>
              <a:rPr lang="ru-RU" dirty="0" err="1"/>
              <a:t>злочину</a:t>
            </a:r>
            <a:r>
              <a:rPr lang="ru-RU" dirty="0"/>
              <a:t> </a:t>
            </a:r>
            <a:r>
              <a:rPr lang="ru-RU" dirty="0" err="1"/>
              <a:t>було</a:t>
            </a:r>
            <a:r>
              <a:rPr lang="ru-RU" dirty="0"/>
              <a:t> </a:t>
            </a:r>
            <a:r>
              <a:rPr lang="ru-RU" dirty="0" err="1"/>
              <a:t>отримано</a:t>
            </a:r>
            <a:r>
              <a:rPr lang="ru-RU" dirty="0"/>
              <a:t> </a:t>
            </a:r>
            <a:r>
              <a:rPr lang="ru-RU" dirty="0" err="1"/>
              <a:t>від</a:t>
            </a:r>
            <a:r>
              <a:rPr lang="ru-RU" dirty="0"/>
              <a:t> </a:t>
            </a:r>
            <a:r>
              <a:rPr lang="ru-RU" dirty="0" err="1"/>
              <a:t>заявника</a:t>
            </a:r>
            <a:r>
              <a:rPr lang="ru-RU" dirty="0"/>
              <a:t>, </a:t>
            </a:r>
            <a:r>
              <a:rPr lang="ru-RU" dirty="0" err="1"/>
              <a:t>який</a:t>
            </a:r>
            <a:r>
              <a:rPr lang="ru-RU" dirty="0"/>
              <a:t> </a:t>
            </a:r>
            <a:r>
              <a:rPr lang="ru-RU" dirty="0" err="1"/>
              <a:t>вже</a:t>
            </a:r>
            <a:r>
              <a:rPr lang="ru-RU" dirty="0"/>
              <a:t> </a:t>
            </a:r>
            <a:r>
              <a:rPr lang="ru-RU" dirty="0" err="1"/>
              <a:t>перебував</a:t>
            </a:r>
            <a:r>
              <a:rPr lang="ru-RU" dirty="0"/>
              <a:t> </a:t>
            </a:r>
            <a:r>
              <a:rPr lang="ru-RU" dirty="0" err="1"/>
              <a:t>під</a:t>
            </a:r>
            <a:r>
              <a:rPr lang="ru-RU" dirty="0"/>
              <a:t> </a:t>
            </a:r>
            <a:r>
              <a:rPr lang="ru-RU" dirty="0" err="1"/>
              <a:t>вартою</a:t>
            </a:r>
            <a:r>
              <a:rPr lang="ru-RU" dirty="0"/>
              <a:t>, за </a:t>
            </a:r>
            <a:r>
              <a:rPr lang="ru-RU" dirty="0" err="1"/>
              <a:t>відсутності</a:t>
            </a:r>
            <a:r>
              <a:rPr lang="ru-RU" dirty="0"/>
              <a:t>  </a:t>
            </a:r>
            <a:r>
              <a:rPr lang="ru-RU" dirty="0" err="1"/>
              <a:t>захисника</a:t>
            </a:r>
            <a:r>
              <a:rPr lang="ru-RU" dirty="0"/>
              <a:t>, і те, </a:t>
            </a:r>
            <a:r>
              <a:rPr lang="ru-RU" dirty="0" err="1"/>
              <a:t>що</a:t>
            </a:r>
            <a:r>
              <a:rPr lang="ru-RU" dirty="0"/>
              <a:t> </a:t>
            </a:r>
            <a:r>
              <a:rPr lang="ru-RU" dirty="0" err="1"/>
              <a:t>заявник</a:t>
            </a:r>
            <a:r>
              <a:rPr lang="ru-RU" dirty="0"/>
              <a:t> </a:t>
            </a:r>
            <a:r>
              <a:rPr lang="ru-RU" dirty="0" err="1"/>
              <a:t>одразу</a:t>
            </a:r>
            <a:r>
              <a:rPr lang="ru-RU" dirty="0"/>
              <a:t> </a:t>
            </a:r>
            <a:r>
              <a:rPr lang="ru-RU" dirty="0" err="1"/>
              <a:t>відмовився</a:t>
            </a:r>
            <a:r>
              <a:rPr lang="ru-RU" dirty="0"/>
              <a:t> </a:t>
            </a:r>
            <a:r>
              <a:rPr lang="ru-RU" dirty="0" err="1"/>
              <a:t>від</a:t>
            </a:r>
            <a:r>
              <a:rPr lang="ru-RU" dirty="0"/>
              <a:t> </a:t>
            </a:r>
            <a:r>
              <a:rPr lang="ru-RU" dirty="0" err="1"/>
              <a:t>свого</a:t>
            </a:r>
            <a:r>
              <a:rPr lang="ru-RU" dirty="0"/>
              <a:t> </a:t>
            </a:r>
            <a:r>
              <a:rPr lang="ru-RU" dirty="0" err="1"/>
              <a:t>зізнання</a:t>
            </a:r>
            <a:r>
              <a:rPr lang="ru-RU" dirty="0"/>
              <a:t>, коли </a:t>
            </a:r>
            <a:r>
              <a:rPr lang="ru-RU" dirty="0" err="1"/>
              <a:t>захисник</a:t>
            </a:r>
            <a:r>
              <a:rPr lang="ru-RU" dirty="0"/>
              <a:t> </a:t>
            </a:r>
            <a:r>
              <a:rPr lang="ru-RU" dirty="0" err="1"/>
              <a:t>вже</a:t>
            </a:r>
            <a:r>
              <a:rPr lang="ru-RU" dirty="0"/>
              <a:t> </a:t>
            </a:r>
            <a:r>
              <a:rPr lang="ru-RU" dirty="0" err="1"/>
              <a:t>був</a:t>
            </a:r>
            <a:r>
              <a:rPr lang="ru-RU" dirty="0"/>
              <a:t> </a:t>
            </a:r>
            <a:r>
              <a:rPr lang="ru-RU" dirty="0" err="1"/>
              <a:t>присутній</a:t>
            </a:r>
            <a:r>
              <a:rPr lang="ru-RU" dirty="0"/>
              <a:t>, </a:t>
            </a:r>
            <a:r>
              <a:rPr lang="ru-RU" dirty="0" err="1"/>
              <a:t>свідчать</a:t>
            </a:r>
            <a:r>
              <a:rPr lang="ru-RU" dirty="0"/>
              <a:t> про </a:t>
            </a:r>
            <a:r>
              <a:rPr lang="ru-RU" dirty="0" err="1"/>
              <a:t>уразливість</a:t>
            </a:r>
            <a:r>
              <a:rPr lang="ru-RU" dirty="0"/>
              <a:t> </a:t>
            </a:r>
            <a:r>
              <a:rPr lang="ru-RU" dirty="0" err="1"/>
              <a:t>його</a:t>
            </a:r>
            <a:r>
              <a:rPr lang="ru-RU" dirty="0"/>
              <a:t> становища та </a:t>
            </a:r>
            <a:r>
              <a:rPr lang="ru-RU" dirty="0" err="1"/>
              <a:t>реальну</a:t>
            </a:r>
            <a:r>
              <a:rPr lang="ru-RU" dirty="0"/>
              <a:t> потребу у </a:t>
            </a:r>
            <a:r>
              <a:rPr lang="ru-RU" dirty="0" err="1"/>
              <a:t>відповідній</a:t>
            </a:r>
            <a:r>
              <a:rPr lang="ru-RU" dirty="0"/>
              <a:t> </a:t>
            </a:r>
            <a:r>
              <a:rPr lang="ru-RU" dirty="0" err="1"/>
              <a:t>юридичній</a:t>
            </a:r>
            <a:r>
              <a:rPr lang="ru-RU" dirty="0"/>
              <a:t> </a:t>
            </a:r>
            <a:r>
              <a:rPr lang="ru-RU" dirty="0" err="1"/>
              <a:t>допомозі</a:t>
            </a:r>
            <a:r>
              <a:rPr lang="ru-RU" dirty="0"/>
              <a:t>, </a:t>
            </a:r>
            <a:r>
              <a:rPr lang="ru-RU" dirty="0" err="1"/>
              <a:t>якої</a:t>
            </a:r>
            <a:r>
              <a:rPr lang="ru-RU" dirty="0"/>
              <a:t> </a:t>
            </a:r>
            <a:r>
              <a:rPr lang="ru-RU" dirty="0" err="1"/>
              <a:t>його</a:t>
            </a:r>
            <a:r>
              <a:rPr lang="ru-RU" dirty="0"/>
              <a:t> </a:t>
            </a:r>
            <a:r>
              <a:rPr lang="ru-RU" dirty="0" err="1"/>
              <a:t>фактично</a:t>
            </a:r>
            <a:r>
              <a:rPr lang="ru-RU" dirty="0"/>
              <a:t> </a:t>
            </a:r>
            <a:r>
              <a:rPr lang="ru-RU" dirty="0" err="1"/>
              <a:t>позбавили</a:t>
            </a:r>
            <a:r>
              <a:rPr lang="ru-RU" dirty="0"/>
              <a:t>.</a:t>
            </a:r>
          </a:p>
          <a:p>
            <a:pPr marL="0" indent="0">
              <a:buNone/>
            </a:pPr>
            <a:r>
              <a:rPr lang="ru-RU" dirty="0"/>
              <a:t>У </a:t>
            </a:r>
            <a:r>
              <a:rPr lang="ru-RU" dirty="0" err="1"/>
              <a:t>справі</a:t>
            </a:r>
            <a:r>
              <a:rPr lang="ru-RU" dirty="0"/>
              <a:t> «</a:t>
            </a:r>
            <a:r>
              <a:rPr lang="ru-RU" dirty="0" err="1"/>
              <a:t>Нечипорук</a:t>
            </a:r>
            <a:r>
              <a:rPr lang="ru-RU" dirty="0"/>
              <a:t> і </a:t>
            </a:r>
            <a:r>
              <a:rPr lang="ru-RU" dirty="0" err="1"/>
              <a:t>Йонкало</a:t>
            </a:r>
            <a:r>
              <a:rPr lang="ru-RU" dirty="0"/>
              <a:t> </a:t>
            </a:r>
            <a:r>
              <a:rPr lang="ru-RU" dirty="0" err="1"/>
              <a:t>проти</a:t>
            </a:r>
            <a:r>
              <a:rPr lang="ru-RU" dirty="0"/>
              <a:t> </a:t>
            </a:r>
            <a:r>
              <a:rPr lang="ru-RU" dirty="0" err="1"/>
              <a:t>України</a:t>
            </a:r>
            <a:r>
              <a:rPr lang="ru-RU" dirty="0"/>
              <a:t>» </a:t>
            </a:r>
            <a:r>
              <a:rPr lang="ru-RU" dirty="0" err="1"/>
              <a:t>Європейський</a:t>
            </a:r>
            <a:r>
              <a:rPr lang="ru-RU" dirty="0"/>
              <a:t> Суд </a:t>
            </a:r>
            <a:r>
              <a:rPr lang="ru-RU" dirty="0" err="1"/>
              <a:t>зазначив</a:t>
            </a:r>
            <a:r>
              <a:rPr lang="ru-RU" dirty="0"/>
              <a:t>, </a:t>
            </a:r>
            <a:r>
              <a:rPr lang="ru-RU" dirty="0" err="1"/>
              <a:t>що</a:t>
            </a:r>
            <a:r>
              <a:rPr lang="ru-RU" dirty="0"/>
              <a:t> право на </a:t>
            </a:r>
            <a:r>
              <a:rPr lang="ru-RU" dirty="0" err="1"/>
              <a:t>мовчання</a:t>
            </a:r>
            <a:r>
              <a:rPr lang="ru-RU" dirty="0"/>
              <a:t> та право не </a:t>
            </a:r>
            <a:r>
              <a:rPr lang="ru-RU" dirty="0" err="1"/>
              <a:t>свідчити</a:t>
            </a:r>
            <a:r>
              <a:rPr lang="ru-RU" dirty="0"/>
              <a:t> </a:t>
            </a:r>
            <a:r>
              <a:rPr lang="ru-RU" dirty="0" err="1"/>
              <a:t>проти</a:t>
            </a:r>
            <a:r>
              <a:rPr lang="ru-RU" dirty="0"/>
              <a:t> себе </a:t>
            </a:r>
            <a:r>
              <a:rPr lang="ru-RU" dirty="0" err="1"/>
              <a:t>становлять</a:t>
            </a:r>
            <a:r>
              <a:rPr lang="ru-RU" dirty="0"/>
              <a:t> </a:t>
            </a:r>
            <a:r>
              <a:rPr lang="ru-RU" dirty="0" err="1"/>
              <a:t>загальновизнані</a:t>
            </a:r>
            <a:r>
              <a:rPr lang="ru-RU" dirty="0"/>
              <a:t> </a:t>
            </a:r>
            <a:r>
              <a:rPr lang="ru-RU" dirty="0" err="1"/>
              <a:t>міжнародні</a:t>
            </a:r>
            <a:r>
              <a:rPr lang="ru-RU" dirty="0"/>
              <a:t> </a:t>
            </a:r>
            <a:r>
              <a:rPr lang="ru-RU" dirty="0" err="1"/>
              <a:t>стандарти</a:t>
            </a:r>
            <a:r>
              <a:rPr lang="ru-RU" dirty="0"/>
              <a:t>, </a:t>
            </a:r>
            <a:r>
              <a:rPr lang="ru-RU" dirty="0" err="1"/>
              <a:t>які</a:t>
            </a:r>
            <a:r>
              <a:rPr lang="ru-RU" dirty="0"/>
              <a:t> лежать в </a:t>
            </a:r>
            <a:r>
              <a:rPr lang="ru-RU" dirty="0" err="1"/>
              <a:t>основі</a:t>
            </a:r>
            <a:r>
              <a:rPr lang="ru-RU" dirty="0"/>
              <a:t> </a:t>
            </a:r>
            <a:r>
              <a:rPr lang="ru-RU" dirty="0" err="1"/>
              <a:t>поняття</a:t>
            </a:r>
            <a:r>
              <a:rPr lang="ru-RU" dirty="0"/>
              <a:t> справедливого судового </a:t>
            </a:r>
            <a:r>
              <a:rPr lang="ru-RU" dirty="0" err="1"/>
              <a:t>розгляду</a:t>
            </a:r>
            <a:r>
              <a:rPr lang="ru-RU" dirty="0"/>
              <a:t> за </a:t>
            </a:r>
            <a:r>
              <a:rPr lang="ru-RU" dirty="0" err="1"/>
              <a:t>статтею</a:t>
            </a:r>
            <a:r>
              <a:rPr lang="ru-RU" dirty="0"/>
              <a:t> 6 </a:t>
            </a:r>
            <a:r>
              <a:rPr lang="ru-RU" dirty="0" err="1"/>
              <a:t>Конвенції</a:t>
            </a:r>
            <a:r>
              <a:rPr lang="ru-RU" dirty="0"/>
              <a:t>. </a:t>
            </a:r>
            <a:r>
              <a:rPr lang="ru-RU" dirty="0" err="1"/>
              <a:t>Встановлення</a:t>
            </a:r>
            <a:r>
              <a:rPr lang="ru-RU" dirty="0"/>
              <a:t> таких </a:t>
            </a:r>
            <a:r>
              <a:rPr lang="ru-RU" dirty="0" err="1"/>
              <a:t>стандартів</a:t>
            </a:r>
            <a:r>
              <a:rPr lang="ru-RU" dirty="0"/>
              <a:t> </a:t>
            </a:r>
            <a:r>
              <a:rPr lang="ru-RU" dirty="0" err="1"/>
              <a:t>пояснюється</a:t>
            </a:r>
            <a:r>
              <a:rPr lang="ru-RU" dirty="0"/>
              <a:t> </a:t>
            </a:r>
            <a:r>
              <a:rPr lang="ru-RU" dirty="0" err="1"/>
              <a:t>необхідністю</a:t>
            </a:r>
            <a:r>
              <a:rPr lang="ru-RU" dirty="0"/>
              <a:t> </a:t>
            </a:r>
            <a:r>
              <a:rPr lang="ru-RU" dirty="0" err="1"/>
              <a:t>захисту</a:t>
            </a:r>
            <a:r>
              <a:rPr lang="ru-RU" dirty="0"/>
              <a:t> особи, яка </a:t>
            </a:r>
            <a:r>
              <a:rPr lang="ru-RU" dirty="0" err="1"/>
              <a:t>переслідується</a:t>
            </a:r>
            <a:r>
              <a:rPr lang="ru-RU" dirty="0"/>
              <a:t> за </a:t>
            </a:r>
            <a:r>
              <a:rPr lang="ru-RU" dirty="0" err="1"/>
              <a:t>кримінальним</a:t>
            </a:r>
            <a:r>
              <a:rPr lang="ru-RU" dirty="0"/>
              <a:t> законом, </a:t>
            </a:r>
            <a:r>
              <a:rPr lang="ru-RU" dirty="0" err="1"/>
              <a:t>від</a:t>
            </a:r>
            <a:r>
              <a:rPr lang="ru-RU" dirty="0"/>
              <a:t> </a:t>
            </a:r>
            <a:r>
              <a:rPr lang="ru-RU" dirty="0" err="1"/>
              <a:t>неналежного</a:t>
            </a:r>
            <a:r>
              <a:rPr lang="ru-RU" dirty="0"/>
              <a:t> </a:t>
            </a:r>
            <a:r>
              <a:rPr lang="ru-RU" dirty="0" err="1"/>
              <a:t>тиску</a:t>
            </a:r>
            <a:r>
              <a:rPr lang="ru-RU" dirty="0"/>
              <a:t> з боку </a:t>
            </a:r>
            <a:r>
              <a:rPr lang="ru-RU" dirty="0" err="1"/>
              <a:t>органів</a:t>
            </a:r>
            <a:r>
              <a:rPr lang="ru-RU" dirty="0"/>
              <a:t> </a:t>
            </a:r>
            <a:r>
              <a:rPr lang="ru-RU" dirty="0" err="1"/>
              <a:t>влади</a:t>
            </a:r>
            <a:r>
              <a:rPr lang="ru-RU" dirty="0"/>
              <a:t>, </a:t>
            </a:r>
            <a:r>
              <a:rPr lang="ru-RU" dirty="0" err="1"/>
              <a:t>щоб</a:t>
            </a:r>
            <a:r>
              <a:rPr lang="ru-RU" dirty="0"/>
              <a:t> </a:t>
            </a:r>
            <a:r>
              <a:rPr lang="ru-RU" dirty="0" err="1"/>
              <a:t>завдяки</a:t>
            </a:r>
            <a:r>
              <a:rPr lang="ru-RU" dirty="0"/>
              <a:t> </a:t>
            </a:r>
            <a:r>
              <a:rPr lang="ru-RU" dirty="0" err="1"/>
              <a:t>цьому</a:t>
            </a:r>
            <a:r>
              <a:rPr lang="ru-RU" dirty="0"/>
              <a:t> </a:t>
            </a:r>
            <a:r>
              <a:rPr lang="ru-RU" dirty="0" err="1"/>
              <a:t>уникнути</a:t>
            </a:r>
            <a:r>
              <a:rPr lang="ru-RU" dirty="0"/>
              <a:t> </a:t>
            </a:r>
            <a:r>
              <a:rPr lang="ru-RU" dirty="0" err="1"/>
              <a:t>помилок</a:t>
            </a:r>
            <a:r>
              <a:rPr lang="ru-RU" dirty="0"/>
              <a:t> </a:t>
            </a:r>
            <a:r>
              <a:rPr lang="ru-RU" dirty="0" err="1"/>
              <a:t>правосуддя</a:t>
            </a:r>
            <a:r>
              <a:rPr lang="ru-RU" dirty="0"/>
              <a:t> та </a:t>
            </a:r>
            <a:r>
              <a:rPr lang="ru-RU" dirty="0" err="1"/>
              <a:t>сприяти</a:t>
            </a:r>
            <a:r>
              <a:rPr lang="ru-RU" dirty="0"/>
              <a:t> </a:t>
            </a:r>
            <a:r>
              <a:rPr lang="ru-RU" dirty="0" err="1"/>
              <a:t>реалізації</a:t>
            </a:r>
            <a:r>
              <a:rPr lang="ru-RU" dirty="0"/>
              <a:t> </a:t>
            </a:r>
            <a:r>
              <a:rPr lang="ru-RU" dirty="0" err="1"/>
              <a:t>цілей</a:t>
            </a:r>
            <a:r>
              <a:rPr lang="ru-RU" dirty="0"/>
              <a:t> </a:t>
            </a:r>
            <a:r>
              <a:rPr lang="ru-RU" dirty="0" err="1"/>
              <a:t>статті</a:t>
            </a:r>
            <a:r>
              <a:rPr lang="ru-RU" dirty="0"/>
              <a:t> 6. Право не </a:t>
            </a:r>
            <a:r>
              <a:rPr lang="ru-RU" dirty="0" err="1"/>
              <a:t>свідчити</a:t>
            </a:r>
            <a:r>
              <a:rPr lang="ru-RU" dirty="0"/>
              <a:t> </a:t>
            </a:r>
            <a:r>
              <a:rPr lang="ru-RU" dirty="0" err="1"/>
              <a:t>проти</a:t>
            </a:r>
            <a:r>
              <a:rPr lang="ru-RU" dirty="0"/>
              <a:t> себе </a:t>
            </a:r>
            <a:r>
              <a:rPr lang="ru-RU" dirty="0" err="1"/>
              <a:t>передбачає</a:t>
            </a:r>
            <a:r>
              <a:rPr lang="ru-RU" dirty="0"/>
              <a:t>, </a:t>
            </a:r>
            <a:r>
              <a:rPr lang="ru-RU" dirty="0" err="1"/>
              <a:t>зокрема</a:t>
            </a:r>
            <a:r>
              <a:rPr lang="ru-RU" dirty="0"/>
              <a:t>, </a:t>
            </a:r>
            <a:r>
              <a:rPr lang="ru-RU" dirty="0" err="1"/>
              <a:t>що</a:t>
            </a:r>
            <a:r>
              <a:rPr lang="ru-RU" dirty="0"/>
              <a:t> сторона </a:t>
            </a:r>
            <a:r>
              <a:rPr lang="ru-RU" dirty="0" err="1"/>
              <a:t>обвинувачення</a:t>
            </a:r>
            <a:r>
              <a:rPr lang="ru-RU" dirty="0"/>
              <a:t> в </a:t>
            </a:r>
            <a:r>
              <a:rPr lang="ru-RU" dirty="0" err="1"/>
              <a:t>кримінальній</a:t>
            </a:r>
            <a:r>
              <a:rPr lang="ru-RU" dirty="0"/>
              <a:t> </a:t>
            </a:r>
            <a:r>
              <a:rPr lang="ru-RU" dirty="0" err="1"/>
              <a:t>справі</a:t>
            </a:r>
            <a:r>
              <a:rPr lang="ru-RU" dirty="0"/>
              <a:t>, </a:t>
            </a:r>
            <a:r>
              <a:rPr lang="ru-RU" dirty="0" err="1"/>
              <a:t>намагаючись</a:t>
            </a:r>
            <a:r>
              <a:rPr lang="ru-RU" dirty="0"/>
              <a:t> довести свою </a:t>
            </a:r>
            <a:r>
              <a:rPr lang="ru-RU" dirty="0" err="1"/>
              <a:t>версію</a:t>
            </a:r>
            <a:r>
              <a:rPr lang="ru-RU" dirty="0"/>
              <a:t> </a:t>
            </a:r>
            <a:r>
              <a:rPr lang="ru-RU" dirty="0" err="1"/>
              <a:t>щодо</a:t>
            </a:r>
            <a:r>
              <a:rPr lang="ru-RU" dirty="0"/>
              <a:t> </a:t>
            </a:r>
            <a:r>
              <a:rPr lang="ru-RU" dirty="0" err="1"/>
              <a:t>обвинуваченого</a:t>
            </a:r>
            <a:r>
              <a:rPr lang="ru-RU" dirty="0"/>
              <a:t>, не </a:t>
            </a:r>
            <a:r>
              <a:rPr lang="ru-RU" dirty="0" err="1"/>
              <a:t>може</a:t>
            </a:r>
            <a:r>
              <a:rPr lang="ru-RU" dirty="0"/>
              <a:t> </a:t>
            </a:r>
            <a:r>
              <a:rPr lang="ru-RU" dirty="0" err="1"/>
              <a:t>використовувати</a:t>
            </a:r>
            <a:r>
              <a:rPr lang="ru-RU" dirty="0"/>
              <a:t> </a:t>
            </a:r>
            <a:r>
              <a:rPr lang="ru-RU" dirty="0" err="1"/>
              <a:t>докази</a:t>
            </a:r>
            <a:r>
              <a:rPr lang="ru-RU" dirty="0"/>
              <a:t>, </a:t>
            </a:r>
            <a:r>
              <a:rPr lang="ru-RU" dirty="0" err="1"/>
              <a:t>здобуті</a:t>
            </a:r>
            <a:r>
              <a:rPr lang="ru-RU" dirty="0"/>
              <a:t> за </a:t>
            </a:r>
            <a:r>
              <a:rPr lang="ru-RU" dirty="0" err="1"/>
              <a:t>допомогою</a:t>
            </a:r>
            <a:r>
              <a:rPr lang="ru-RU" dirty="0"/>
              <a:t> </a:t>
            </a:r>
            <a:r>
              <a:rPr lang="ru-RU" dirty="0" err="1"/>
              <a:t>методів</a:t>
            </a:r>
            <a:r>
              <a:rPr lang="ru-RU" dirty="0"/>
              <a:t> примусу </a:t>
            </a:r>
            <a:r>
              <a:rPr lang="ru-RU" dirty="0" err="1"/>
              <a:t>чи</a:t>
            </a:r>
            <a:r>
              <a:rPr lang="ru-RU" dirty="0"/>
              <a:t> </a:t>
            </a:r>
            <a:r>
              <a:rPr lang="ru-RU" dirty="0" err="1"/>
              <a:t>утиску</a:t>
            </a:r>
            <a:r>
              <a:rPr lang="ru-RU" dirty="0"/>
              <a:t> </a:t>
            </a:r>
            <a:r>
              <a:rPr lang="ru-RU" dirty="0" err="1"/>
              <a:t>всупереч</a:t>
            </a:r>
            <a:r>
              <a:rPr lang="ru-RU" dirty="0"/>
              <a:t> </a:t>
            </a:r>
            <a:r>
              <a:rPr lang="ru-RU" dirty="0" err="1"/>
              <a:t>волі</a:t>
            </a:r>
            <a:r>
              <a:rPr lang="ru-RU" dirty="0"/>
              <a:t> </a:t>
            </a:r>
            <a:r>
              <a:rPr lang="ru-RU" dirty="0" err="1"/>
              <a:t>обвинуваченого</a:t>
            </a:r>
            <a:r>
              <a:rPr lang="ru-RU" dirty="0"/>
              <a:t>.</a:t>
            </a:r>
          </a:p>
          <a:p>
            <a:pPr marL="0" indent="0">
              <a:buNone/>
            </a:pPr>
            <a:r>
              <a:rPr lang="ru-RU" dirty="0" err="1"/>
              <a:t>Вказані</a:t>
            </a:r>
            <a:r>
              <a:rPr lang="ru-RU" dirty="0"/>
              <a:t> </a:t>
            </a:r>
            <a:r>
              <a:rPr lang="ru-RU" dirty="0" err="1"/>
              <a:t>порушення</a:t>
            </a:r>
            <a:r>
              <a:rPr lang="ru-RU" dirty="0"/>
              <a:t> </a:t>
            </a:r>
            <a:r>
              <a:rPr lang="ru-RU" dirty="0" err="1"/>
              <a:t>вимог</a:t>
            </a:r>
            <a:r>
              <a:rPr lang="ru-RU" dirty="0"/>
              <a:t> </a:t>
            </a:r>
            <a:r>
              <a:rPr lang="ru-RU" dirty="0" err="1"/>
              <a:t>кримінального</a:t>
            </a:r>
            <a:r>
              <a:rPr lang="ru-RU" dirty="0"/>
              <a:t> </a:t>
            </a:r>
            <a:r>
              <a:rPr lang="ru-RU" dirty="0" err="1"/>
              <a:t>процесуального</a:t>
            </a:r>
            <a:r>
              <a:rPr lang="ru-RU" dirty="0"/>
              <a:t> закону є </a:t>
            </a:r>
            <a:r>
              <a:rPr lang="ru-RU" dirty="0" err="1"/>
              <a:t>істотними</a:t>
            </a:r>
            <a:r>
              <a:rPr lang="ru-RU" dirty="0"/>
              <a:t>, вони </a:t>
            </a:r>
            <a:r>
              <a:rPr lang="ru-RU" dirty="0" err="1"/>
              <a:t>перешкодили</a:t>
            </a:r>
            <a:r>
              <a:rPr lang="ru-RU" dirty="0"/>
              <a:t> суду </a:t>
            </a:r>
            <a:r>
              <a:rPr lang="ru-RU" dirty="0" err="1"/>
              <a:t>ухвалити</a:t>
            </a:r>
            <a:r>
              <a:rPr lang="ru-RU" dirty="0"/>
              <a:t> </a:t>
            </a:r>
            <a:r>
              <a:rPr lang="ru-RU" dirty="0" err="1"/>
              <a:t>законне</a:t>
            </a:r>
            <a:r>
              <a:rPr lang="ru-RU" dirty="0"/>
              <a:t> та </a:t>
            </a:r>
            <a:r>
              <a:rPr lang="ru-RU" dirty="0" err="1"/>
              <a:t>обґрунтоване</a:t>
            </a:r>
            <a:r>
              <a:rPr lang="ru-RU" dirty="0"/>
              <a:t> </a:t>
            </a:r>
            <a:r>
              <a:rPr lang="ru-RU" dirty="0" err="1"/>
              <a:t>судове</a:t>
            </a:r>
            <a:r>
              <a:rPr lang="ru-RU" dirty="0"/>
              <a:t> </a:t>
            </a:r>
            <a:r>
              <a:rPr lang="ru-RU" dirty="0" err="1"/>
              <a:t>рішення</a:t>
            </a:r>
            <a:r>
              <a:rPr lang="ru-RU" dirty="0"/>
              <a:t>, а тому доводи </a:t>
            </a:r>
            <a:r>
              <a:rPr lang="ru-RU" dirty="0" err="1"/>
              <a:t>касаційної</a:t>
            </a:r>
            <a:r>
              <a:rPr lang="ru-RU" dirty="0"/>
              <a:t> </a:t>
            </a:r>
            <a:r>
              <a:rPr lang="ru-RU" dirty="0" err="1"/>
              <a:t>скарги</a:t>
            </a:r>
            <a:r>
              <a:rPr lang="ru-RU" dirty="0"/>
              <a:t> </a:t>
            </a:r>
            <a:r>
              <a:rPr lang="ru-RU" dirty="0" err="1"/>
              <a:t>захисника</a:t>
            </a:r>
            <a:r>
              <a:rPr lang="ru-RU" dirty="0"/>
              <a:t> в </a:t>
            </a:r>
            <a:r>
              <a:rPr lang="ru-RU" dirty="0" err="1"/>
              <a:t>цій</a:t>
            </a:r>
            <a:r>
              <a:rPr lang="ru-RU" dirty="0"/>
              <a:t> </a:t>
            </a:r>
            <a:r>
              <a:rPr lang="ru-RU" dirty="0" err="1"/>
              <a:t>частині</a:t>
            </a:r>
            <a:r>
              <a:rPr lang="ru-RU" dirty="0"/>
              <a:t> </a:t>
            </a:r>
            <a:r>
              <a:rPr lang="ru-RU" dirty="0" err="1"/>
              <a:t>заслуговують</a:t>
            </a:r>
            <a:r>
              <a:rPr lang="ru-RU" dirty="0"/>
              <a:t> на </a:t>
            </a:r>
            <a:r>
              <a:rPr lang="ru-RU" dirty="0" err="1"/>
              <a:t>увагу</a:t>
            </a:r>
            <a:r>
              <a:rPr lang="ru-RU" dirty="0"/>
              <a:t>.</a:t>
            </a:r>
          </a:p>
          <a:p>
            <a:pPr marL="0" indent="0">
              <a:buNone/>
            </a:pPr>
            <a:endParaRPr lang="en-US" dirty="0"/>
          </a:p>
        </p:txBody>
      </p:sp>
    </p:spTree>
    <p:extLst>
      <p:ext uri="{BB962C8B-B14F-4D97-AF65-F5344CB8AC3E}">
        <p14:creationId xmlns:p14="http://schemas.microsoft.com/office/powerpoint/2010/main" val="677535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24936" cy="6120680"/>
          </a:xfrm>
        </p:spPr>
        <p:txBody>
          <a:bodyPr/>
          <a:lstStyle/>
          <a:p>
            <a:pPr marL="0" indent="0">
              <a:buNone/>
            </a:pPr>
            <a:endParaRPr lang="ru-RU" dirty="0" smtClean="0"/>
          </a:p>
          <a:p>
            <a:pPr marL="0" indent="0" algn="just">
              <a:buNone/>
            </a:pPr>
            <a:r>
              <a:rPr lang="ru-RU" dirty="0" smtClean="0"/>
              <a:t>Так </a:t>
            </a:r>
            <a:r>
              <a:rPr lang="ru-RU" dirty="0"/>
              <a:t>само </a:t>
            </a:r>
            <a:r>
              <a:rPr lang="ru-RU" dirty="0" err="1"/>
              <a:t>обґрунтовано</a:t>
            </a:r>
            <a:r>
              <a:rPr lang="ru-RU" dirty="0"/>
              <a:t> </a:t>
            </a:r>
            <a:r>
              <a:rPr lang="ru-RU" dirty="0" err="1"/>
              <a:t>захисник</a:t>
            </a:r>
            <a:r>
              <a:rPr lang="ru-RU" dirty="0"/>
              <a:t> </a:t>
            </a:r>
            <a:r>
              <a:rPr lang="ru-RU" dirty="0" err="1"/>
              <a:t>посилається</a:t>
            </a:r>
            <a:r>
              <a:rPr lang="ru-RU" dirty="0"/>
              <a:t> на </a:t>
            </a:r>
            <a:r>
              <a:rPr lang="ru-RU" dirty="0" err="1"/>
              <a:t>недотримання</a:t>
            </a:r>
            <a:r>
              <a:rPr lang="ru-RU" dirty="0"/>
              <a:t> судом </a:t>
            </a:r>
            <a:r>
              <a:rPr lang="ru-RU" dirty="0" err="1"/>
              <a:t>вимог</a:t>
            </a:r>
            <a:r>
              <a:rPr lang="ru-RU" dirty="0"/>
              <a:t> ч. 2 </a:t>
            </a:r>
            <a:r>
              <a:rPr lang="ru-RU" dirty="0">
                <a:hlinkClick r:id="rId2" tooltip="Кримінальний процесуальний кодекс України; нормативно-правовий акт № 4651-VI від 13.04.2012"/>
              </a:rPr>
              <a:t>ст. 242 КПК </a:t>
            </a:r>
            <a:r>
              <a:rPr lang="ru-RU" dirty="0" err="1">
                <a:hlinkClick r:id="rId2" tooltip="Кримінальний процесуальний кодекс України; нормативно-правовий акт № 4651-VI від 13.04.2012"/>
              </a:rPr>
              <a:t>України</a:t>
            </a:r>
            <a:r>
              <a:rPr lang="ru-RU" dirty="0"/>
              <a:t>, </a:t>
            </a:r>
            <a:r>
              <a:rPr lang="ru-RU" dirty="0" err="1"/>
              <a:t>згідно</a:t>
            </a:r>
            <a:r>
              <a:rPr lang="ru-RU" dirty="0"/>
              <a:t> </a:t>
            </a:r>
            <a:r>
              <a:rPr lang="ru-RU" dirty="0" err="1"/>
              <a:t>якої</a:t>
            </a:r>
            <a:r>
              <a:rPr lang="ru-RU" dirty="0"/>
              <a:t> </a:t>
            </a:r>
            <a:r>
              <a:rPr lang="ru-RU" dirty="0" err="1"/>
              <a:t>визначення</a:t>
            </a:r>
            <a:r>
              <a:rPr lang="ru-RU" dirty="0"/>
              <a:t> </a:t>
            </a:r>
            <a:r>
              <a:rPr lang="ru-RU" dirty="0" err="1"/>
              <a:t>розміру</a:t>
            </a:r>
            <a:r>
              <a:rPr lang="ru-RU" dirty="0"/>
              <a:t> </a:t>
            </a:r>
            <a:r>
              <a:rPr lang="ru-RU" dirty="0" err="1"/>
              <a:t>матеріальних</a:t>
            </a:r>
            <a:r>
              <a:rPr lang="ru-RU" dirty="0"/>
              <a:t> </a:t>
            </a:r>
            <a:r>
              <a:rPr lang="ru-RU" dirty="0" err="1"/>
              <a:t>збитків</a:t>
            </a:r>
            <a:r>
              <a:rPr lang="ru-RU" dirty="0"/>
              <a:t> </a:t>
            </a:r>
            <a:r>
              <a:rPr lang="ru-RU" dirty="0" err="1"/>
              <a:t>здійснюється</a:t>
            </a:r>
            <a:r>
              <a:rPr lang="ru-RU" dirty="0"/>
              <a:t> шляхом </a:t>
            </a:r>
            <a:r>
              <a:rPr lang="ru-RU" dirty="0" err="1"/>
              <a:t>проведення</a:t>
            </a:r>
            <a:r>
              <a:rPr lang="ru-RU" dirty="0"/>
              <a:t> </a:t>
            </a:r>
            <a:r>
              <a:rPr lang="ru-RU" dirty="0" err="1"/>
              <a:t>відповідної</a:t>
            </a:r>
            <a:r>
              <a:rPr lang="ru-RU" dirty="0"/>
              <a:t> </a:t>
            </a:r>
            <a:r>
              <a:rPr lang="ru-RU" dirty="0" err="1"/>
              <a:t>експертизи</a:t>
            </a:r>
            <a:r>
              <a:rPr lang="ru-RU" dirty="0"/>
              <a:t>. </a:t>
            </a:r>
            <a:r>
              <a:rPr lang="ru-RU" dirty="0" err="1"/>
              <a:t>Всупереч</a:t>
            </a:r>
            <a:r>
              <a:rPr lang="ru-RU" dirty="0"/>
              <a:t> </a:t>
            </a:r>
            <a:r>
              <a:rPr lang="ru-RU" dirty="0" err="1"/>
              <a:t>наведеному</a:t>
            </a:r>
            <a:r>
              <a:rPr lang="ru-RU" dirty="0"/>
              <a:t>, суд </a:t>
            </a:r>
            <a:r>
              <a:rPr lang="ru-RU" dirty="0" err="1"/>
              <a:t>обґрунтував</a:t>
            </a:r>
            <a:r>
              <a:rPr lang="ru-RU" dirty="0"/>
              <a:t> </a:t>
            </a:r>
            <a:r>
              <a:rPr lang="ru-RU" dirty="0" err="1"/>
              <a:t>розмір</a:t>
            </a:r>
            <a:r>
              <a:rPr lang="ru-RU" dirty="0"/>
              <a:t> </a:t>
            </a:r>
            <a:r>
              <a:rPr lang="ru-RU" dirty="0" err="1"/>
              <a:t>заподіяної</a:t>
            </a:r>
            <a:r>
              <a:rPr lang="ru-RU" dirty="0"/>
              <a:t> </a:t>
            </a:r>
            <a:r>
              <a:rPr lang="ru-RU" dirty="0" err="1"/>
              <a:t>матеріальної</a:t>
            </a:r>
            <a:r>
              <a:rPr lang="ru-RU" dirty="0"/>
              <a:t> </a:t>
            </a:r>
            <a:r>
              <a:rPr lang="ru-RU" dirty="0" err="1"/>
              <a:t>шкоди</a:t>
            </a:r>
            <a:r>
              <a:rPr lang="ru-RU" dirty="0"/>
              <a:t> </a:t>
            </a:r>
            <a:r>
              <a:rPr lang="ru-RU" dirty="0" err="1"/>
              <a:t>довідками</a:t>
            </a:r>
            <a:r>
              <a:rPr lang="ru-RU" dirty="0"/>
              <a:t> про </a:t>
            </a:r>
            <a:r>
              <a:rPr lang="ru-RU" dirty="0" err="1"/>
              <a:t>вартість</a:t>
            </a:r>
            <a:r>
              <a:rPr lang="ru-RU" dirty="0"/>
              <a:t> </a:t>
            </a:r>
            <a:r>
              <a:rPr lang="ru-RU" dirty="0" err="1"/>
              <a:t>інвентарного</a:t>
            </a:r>
            <a:r>
              <a:rPr lang="ru-RU" dirty="0"/>
              <a:t> </a:t>
            </a:r>
            <a:r>
              <a:rPr lang="ru-RU" dirty="0" err="1"/>
              <a:t>об'єкта</a:t>
            </a:r>
            <a:r>
              <a:rPr lang="ru-RU" dirty="0"/>
              <a:t>. </a:t>
            </a:r>
            <a:r>
              <a:rPr lang="ru-RU" dirty="0" err="1"/>
              <a:t>Ця</a:t>
            </a:r>
            <a:r>
              <a:rPr lang="ru-RU" dirty="0"/>
              <a:t> </a:t>
            </a:r>
            <a:r>
              <a:rPr lang="ru-RU" dirty="0" err="1"/>
              <a:t>обставина</a:t>
            </a:r>
            <a:r>
              <a:rPr lang="ru-RU" dirty="0"/>
              <a:t> </a:t>
            </a:r>
            <a:r>
              <a:rPr lang="ru-RU" dirty="0" err="1"/>
              <a:t>також</a:t>
            </a:r>
            <a:r>
              <a:rPr lang="ru-RU" dirty="0"/>
              <a:t> </a:t>
            </a:r>
            <a:r>
              <a:rPr lang="ru-RU" dirty="0" err="1"/>
              <a:t>залишилася</a:t>
            </a:r>
            <a:r>
              <a:rPr lang="ru-RU" dirty="0"/>
              <a:t> без </a:t>
            </a:r>
            <a:r>
              <a:rPr lang="ru-RU" dirty="0" err="1"/>
              <a:t>уваги</a:t>
            </a:r>
            <a:r>
              <a:rPr lang="ru-RU" dirty="0"/>
              <a:t> та </a:t>
            </a:r>
            <a:r>
              <a:rPr lang="ru-RU" dirty="0" err="1"/>
              <a:t>належного</a:t>
            </a:r>
            <a:r>
              <a:rPr lang="ru-RU" dirty="0"/>
              <a:t> </a:t>
            </a:r>
            <a:r>
              <a:rPr lang="ru-RU" dirty="0" err="1"/>
              <a:t>реагування</a:t>
            </a:r>
            <a:r>
              <a:rPr lang="ru-RU" dirty="0"/>
              <a:t> суду </a:t>
            </a:r>
            <a:r>
              <a:rPr lang="ru-RU" dirty="0" err="1"/>
              <a:t>апеляційної</a:t>
            </a:r>
            <a:r>
              <a:rPr lang="ru-RU" dirty="0"/>
              <a:t> </a:t>
            </a:r>
            <a:r>
              <a:rPr lang="ru-RU" dirty="0" err="1"/>
              <a:t>інстанції</a:t>
            </a:r>
            <a:r>
              <a:rPr lang="ru-RU" dirty="0"/>
              <a:t>.</a:t>
            </a:r>
            <a:endParaRPr lang="en-US" dirty="0"/>
          </a:p>
        </p:txBody>
      </p:sp>
    </p:spTree>
    <p:extLst>
      <p:ext uri="{BB962C8B-B14F-4D97-AF65-F5344CB8AC3E}">
        <p14:creationId xmlns:p14="http://schemas.microsoft.com/office/powerpoint/2010/main" val="20613552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lstStyle/>
          <a:p>
            <a:pPr marL="0" indent="0" algn="ctr">
              <a:buNone/>
            </a:pPr>
            <a:r>
              <a:rPr lang="uk-UA" b="1" dirty="0"/>
              <a:t>Постанова ККС ВС від </a:t>
            </a:r>
            <a:r>
              <a:rPr lang="ru-RU" b="1" dirty="0"/>
              <a:t>25 </a:t>
            </a:r>
            <a:r>
              <a:rPr lang="ru-RU" b="1" dirty="0" err="1"/>
              <a:t>липня</a:t>
            </a:r>
            <a:r>
              <a:rPr lang="ru-RU" b="1" dirty="0"/>
              <a:t> </a:t>
            </a:r>
            <a:r>
              <a:rPr lang="ru-RU" b="1" dirty="0"/>
              <a:t>2018 </a:t>
            </a:r>
            <a:r>
              <a:rPr lang="ru-RU" b="1" dirty="0"/>
              <a:t>року, </a:t>
            </a:r>
          </a:p>
          <a:p>
            <a:pPr marL="0" indent="0" algn="ctr">
              <a:buNone/>
            </a:pPr>
            <a:r>
              <a:rPr lang="ru-RU" b="1" dirty="0"/>
              <a:t>справа №</a:t>
            </a:r>
            <a:r>
              <a:rPr lang="uk-UA" b="1" dirty="0"/>
              <a:t> </a:t>
            </a:r>
            <a:r>
              <a:rPr lang="ru-RU" b="1" dirty="0"/>
              <a:t> </a:t>
            </a:r>
            <a:r>
              <a:rPr lang="ru-RU" b="1" dirty="0" smtClean="0"/>
              <a:t>554/12215/15-к</a:t>
            </a:r>
            <a:endParaRPr lang="ru-RU" b="1" dirty="0"/>
          </a:p>
          <a:p>
            <a:pPr marL="0" indent="0" algn="ctr">
              <a:buNone/>
            </a:pPr>
            <a:endParaRPr lang="uk-UA" b="1" dirty="0"/>
          </a:p>
          <a:p>
            <a:pPr marL="0" indent="0">
              <a:buNone/>
            </a:pPr>
            <a:r>
              <a:rPr lang="uk-UA" b="1" dirty="0"/>
              <a:t>Відповідно до ст. 290 КПК, обов'язковому розкриттю стороні захисту підлягають не лише самі матеріали, отримані в результаті негласних слідчих (розшукових) дій, а і відповідні ухвали про дозвіл на проведення таких дій.</a:t>
            </a:r>
            <a:endParaRPr lang="en-US" dirty="0"/>
          </a:p>
          <a:p>
            <a:pPr marL="0" indent="0">
              <a:buNone/>
            </a:pPr>
            <a:endParaRPr lang="en-US" dirty="0"/>
          </a:p>
        </p:txBody>
      </p:sp>
    </p:spTree>
    <p:extLst>
      <p:ext uri="{BB962C8B-B14F-4D97-AF65-F5344CB8AC3E}">
        <p14:creationId xmlns:p14="http://schemas.microsoft.com/office/powerpoint/2010/main" val="675778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80720"/>
          </a:xfrm>
        </p:spPr>
        <p:txBody>
          <a:bodyPr>
            <a:noAutofit/>
          </a:bodyPr>
          <a:lstStyle/>
          <a:p>
            <a:pPr marL="0" indent="0" algn="just">
              <a:buNone/>
            </a:pPr>
            <a:r>
              <a:rPr lang="ru-RU" sz="1800" b="1" dirty="0" err="1"/>
              <a:t>Щодо</a:t>
            </a:r>
            <a:r>
              <a:rPr lang="ru-RU" sz="1800" b="1" dirty="0"/>
              <a:t> </a:t>
            </a:r>
            <a:r>
              <a:rPr lang="ru-RU" sz="1800" b="1" dirty="0" err="1"/>
              <a:t>істотних</a:t>
            </a:r>
            <a:r>
              <a:rPr lang="ru-RU" sz="1800" b="1" dirty="0"/>
              <a:t> </a:t>
            </a:r>
            <a:r>
              <a:rPr lang="ru-RU" sz="1800" b="1" dirty="0" err="1"/>
              <a:t>порушень</a:t>
            </a:r>
            <a:r>
              <a:rPr lang="ru-RU" sz="1800" b="1" dirty="0"/>
              <a:t> </a:t>
            </a:r>
            <a:r>
              <a:rPr lang="ru-RU" sz="1800" b="1" dirty="0" err="1"/>
              <a:t>вимог</a:t>
            </a:r>
            <a:r>
              <a:rPr lang="ru-RU" sz="1800" b="1" dirty="0"/>
              <a:t> </a:t>
            </a:r>
            <a:r>
              <a:rPr lang="ru-RU" sz="1800" b="1" dirty="0" err="1"/>
              <a:t>кримінального</a:t>
            </a:r>
            <a:r>
              <a:rPr lang="ru-RU" sz="1800" b="1" dirty="0"/>
              <a:t> </a:t>
            </a:r>
            <a:r>
              <a:rPr lang="ru-RU" sz="1800" b="1" dirty="0" err="1"/>
              <a:t>процесуального</a:t>
            </a:r>
            <a:r>
              <a:rPr lang="ru-RU" sz="1800" b="1" dirty="0"/>
              <a:t> </a:t>
            </a:r>
            <a:r>
              <a:rPr lang="ru-RU" sz="1800" b="1" dirty="0" smtClean="0"/>
              <a:t>закону</a:t>
            </a:r>
          </a:p>
          <a:p>
            <a:pPr marL="0" indent="0" algn="just">
              <a:buNone/>
            </a:pPr>
            <a:r>
              <a:rPr lang="ru-RU" sz="1800" dirty="0" smtClean="0"/>
              <a:t>Доводи </a:t>
            </a:r>
            <a:r>
              <a:rPr lang="ru-RU" sz="1800" dirty="0" err="1"/>
              <a:t>захисника</a:t>
            </a:r>
            <a:r>
              <a:rPr lang="ru-RU" sz="1800" dirty="0"/>
              <a:t> </a:t>
            </a:r>
            <a:r>
              <a:rPr lang="ru-RU" sz="1800" dirty="0" err="1"/>
              <a:t>щодо</a:t>
            </a:r>
            <a:r>
              <a:rPr lang="ru-RU" sz="1800" dirty="0"/>
              <a:t> </a:t>
            </a:r>
            <a:r>
              <a:rPr lang="ru-RU" sz="1800" dirty="0" err="1"/>
              <a:t>істотних</a:t>
            </a:r>
            <a:r>
              <a:rPr lang="ru-RU" sz="1800" dirty="0"/>
              <a:t> </a:t>
            </a:r>
            <a:r>
              <a:rPr lang="ru-RU" sz="1800" dirty="0" err="1"/>
              <a:t>порушень</a:t>
            </a:r>
            <a:r>
              <a:rPr lang="ru-RU" sz="1800" dirty="0"/>
              <a:t> </a:t>
            </a:r>
            <a:r>
              <a:rPr lang="ru-RU" sz="1800" dirty="0" err="1"/>
              <a:t>вимог</a:t>
            </a:r>
            <a:r>
              <a:rPr lang="ru-RU" sz="1800" dirty="0"/>
              <a:t> </a:t>
            </a:r>
            <a:r>
              <a:rPr lang="ru-RU" sz="1800" dirty="0" err="1"/>
              <a:t>процесуального</a:t>
            </a:r>
            <a:r>
              <a:rPr lang="ru-RU" sz="1800" dirty="0"/>
              <a:t> закону у </a:t>
            </a:r>
            <a:r>
              <a:rPr lang="ru-RU" sz="1800" dirty="0" err="1"/>
              <a:t>зв'язку</a:t>
            </a:r>
            <a:r>
              <a:rPr lang="ru-RU" sz="1800" dirty="0"/>
              <a:t> з не </a:t>
            </a:r>
            <a:r>
              <a:rPr lang="ru-RU" sz="1800" dirty="0" err="1"/>
              <a:t>відкриттям</a:t>
            </a:r>
            <a:r>
              <a:rPr lang="ru-RU" sz="1800" dirty="0"/>
              <a:t> </a:t>
            </a:r>
            <a:r>
              <a:rPr lang="ru-RU" sz="1800" dirty="0" err="1"/>
              <a:t>стороні</a:t>
            </a:r>
            <a:r>
              <a:rPr lang="ru-RU" sz="1800" dirty="0"/>
              <a:t> </a:t>
            </a:r>
            <a:r>
              <a:rPr lang="ru-RU" sz="1800" dirty="0" err="1"/>
              <a:t>захисту</a:t>
            </a:r>
            <a:r>
              <a:rPr lang="ru-RU" sz="1800" dirty="0"/>
              <a:t> </a:t>
            </a:r>
            <a:r>
              <a:rPr lang="ru-RU" sz="1800" dirty="0" err="1"/>
              <a:t>всіх</a:t>
            </a:r>
            <a:r>
              <a:rPr lang="ru-RU" sz="1800" dirty="0"/>
              <a:t> </a:t>
            </a:r>
            <a:r>
              <a:rPr lang="ru-RU" sz="1800" dirty="0" err="1"/>
              <a:t>матеріалів</a:t>
            </a:r>
            <a:r>
              <a:rPr lang="ru-RU" sz="1800" dirty="0"/>
              <a:t> </a:t>
            </a:r>
            <a:r>
              <a:rPr lang="ru-RU" sz="1800" dirty="0" err="1"/>
              <a:t>провадження</a:t>
            </a:r>
            <a:r>
              <a:rPr lang="ru-RU" sz="1800" dirty="0"/>
              <a:t>, а </a:t>
            </a:r>
            <a:r>
              <a:rPr lang="ru-RU" sz="1800" dirty="0" err="1"/>
              <a:t>саме</a:t>
            </a:r>
            <a:r>
              <a:rPr lang="ru-RU" sz="1800" dirty="0"/>
              <a:t> </a:t>
            </a:r>
            <a:r>
              <a:rPr lang="ru-RU" sz="1800" dirty="0" err="1"/>
              <a:t>ухвал</a:t>
            </a:r>
            <a:r>
              <a:rPr lang="ru-RU" sz="1800" dirty="0"/>
              <a:t> </a:t>
            </a:r>
            <a:r>
              <a:rPr lang="ru-RU" sz="1800" dirty="0" err="1"/>
              <a:t>слідчого</a:t>
            </a:r>
            <a:r>
              <a:rPr lang="ru-RU" sz="1800" dirty="0"/>
              <a:t> </a:t>
            </a:r>
            <a:r>
              <a:rPr lang="ru-RU" sz="1800" dirty="0" err="1"/>
              <a:t>судді</a:t>
            </a:r>
            <a:r>
              <a:rPr lang="ru-RU" sz="1800" dirty="0"/>
              <a:t> </a:t>
            </a:r>
            <a:r>
              <a:rPr lang="ru-RU" sz="1800" dirty="0" err="1"/>
              <a:t>апеляційного</a:t>
            </a:r>
            <a:r>
              <a:rPr lang="ru-RU" sz="1800" dirty="0"/>
              <a:t> суду, Суд </a:t>
            </a:r>
            <a:r>
              <a:rPr lang="ru-RU" sz="1800" dirty="0" err="1"/>
              <a:t>вважає</a:t>
            </a:r>
            <a:r>
              <a:rPr lang="ru-RU" sz="1800" dirty="0"/>
              <a:t> </a:t>
            </a:r>
            <a:r>
              <a:rPr lang="ru-RU" sz="1800" dirty="0" err="1"/>
              <a:t>обґрунтованими</a:t>
            </a:r>
            <a:r>
              <a:rPr lang="ru-RU" sz="1800" dirty="0"/>
              <a:t>.</a:t>
            </a:r>
          </a:p>
          <a:p>
            <a:pPr marL="0" indent="0" algn="just">
              <a:buNone/>
            </a:pPr>
            <a:r>
              <a:rPr lang="ru-RU" sz="1800" dirty="0"/>
              <a:t>Так, при </a:t>
            </a:r>
            <a:r>
              <a:rPr lang="ru-RU" sz="1800" dirty="0" err="1"/>
              <a:t>перегляді</a:t>
            </a:r>
            <a:r>
              <a:rPr lang="ru-RU" sz="1800" dirty="0"/>
              <a:t> </a:t>
            </a:r>
            <a:r>
              <a:rPr lang="ru-RU" sz="1800" dirty="0" err="1"/>
              <a:t>вироку</a:t>
            </a:r>
            <a:r>
              <a:rPr lang="ru-RU" sz="1800" dirty="0"/>
              <a:t> судом </a:t>
            </a:r>
            <a:r>
              <a:rPr lang="ru-RU" sz="1800" dirty="0" err="1"/>
              <a:t>апеляційної</a:t>
            </a:r>
            <a:r>
              <a:rPr lang="ru-RU" sz="1800" dirty="0"/>
              <a:t> </a:t>
            </a:r>
            <a:r>
              <a:rPr lang="ru-RU" sz="1800" dirty="0" err="1"/>
              <a:t>інстанції</a:t>
            </a:r>
            <a:r>
              <a:rPr lang="ru-RU" sz="1800" dirty="0"/>
              <a:t> не </a:t>
            </a:r>
            <a:r>
              <a:rPr lang="ru-RU" sz="1800" dirty="0" err="1"/>
              <a:t>враховано</a:t>
            </a:r>
            <a:r>
              <a:rPr lang="ru-RU" sz="1800" dirty="0"/>
              <a:t> </a:t>
            </a:r>
            <a:r>
              <a:rPr lang="ru-RU" sz="1800" dirty="0" err="1"/>
              <a:t>необхідності</a:t>
            </a:r>
            <a:r>
              <a:rPr lang="ru-RU" sz="1800" dirty="0"/>
              <a:t> </a:t>
            </a:r>
            <a:r>
              <a:rPr lang="ru-RU" sz="1800" dirty="0" err="1"/>
              <a:t>дотримання</a:t>
            </a:r>
            <a:r>
              <a:rPr lang="ru-RU" sz="1800" dirty="0"/>
              <a:t> сторонами </a:t>
            </a:r>
            <a:r>
              <a:rPr lang="ru-RU" sz="1800" dirty="0" err="1"/>
              <a:t>кримінального</a:t>
            </a:r>
            <a:r>
              <a:rPr lang="ru-RU" sz="1800" dirty="0"/>
              <a:t> </a:t>
            </a:r>
            <a:r>
              <a:rPr lang="ru-RU" sz="1800" dirty="0" err="1"/>
              <a:t>провадження</a:t>
            </a:r>
            <a:r>
              <a:rPr lang="ru-RU" sz="1800" dirty="0"/>
              <a:t> </a:t>
            </a:r>
            <a:r>
              <a:rPr lang="ru-RU" sz="1800" dirty="0" err="1"/>
              <a:t>положень</a:t>
            </a:r>
            <a:r>
              <a:rPr lang="ru-RU" sz="1800" dirty="0"/>
              <a:t> </a:t>
            </a:r>
            <a:r>
              <a:rPr lang="ru-RU" sz="1800" dirty="0">
                <a:hlinkClick r:id="rId2" tooltip="Кримінальний процесуальний кодекс України; нормативно-правовий акт № 4651-VI від 13.04.2012"/>
              </a:rPr>
              <a:t>ст. 290 КПК </a:t>
            </a:r>
            <a:r>
              <a:rPr lang="ru-RU" sz="1800" dirty="0" err="1">
                <a:hlinkClick r:id="rId2" tooltip="Кримінальний процесуальний кодекс України; нормативно-правовий акт № 4651-VI від 13.04.2012"/>
              </a:rPr>
              <a:t>України</a:t>
            </a:r>
            <a:r>
              <a:rPr lang="ru-RU" sz="1800" dirty="0"/>
              <a:t> та </a:t>
            </a:r>
            <a:r>
              <a:rPr lang="ru-RU" sz="1800" dirty="0" err="1"/>
              <a:t>відкриття</a:t>
            </a:r>
            <a:r>
              <a:rPr lang="ru-RU" sz="1800" dirty="0"/>
              <a:t> сторонами одна </a:t>
            </a:r>
            <a:r>
              <a:rPr lang="ru-RU" sz="1800" dirty="0" err="1"/>
              <a:t>одній</a:t>
            </a:r>
            <a:r>
              <a:rPr lang="ru-RU" sz="1800" dirty="0"/>
              <a:t> </a:t>
            </a:r>
            <a:r>
              <a:rPr lang="ru-RU" sz="1800" dirty="0" err="1"/>
              <a:t>усіх</a:t>
            </a:r>
            <a:r>
              <a:rPr lang="ru-RU" sz="1800" dirty="0"/>
              <a:t> </a:t>
            </a:r>
            <a:r>
              <a:rPr lang="ru-RU" sz="1800" dirty="0" err="1"/>
              <a:t>матеріалів</a:t>
            </a:r>
            <a:r>
              <a:rPr lang="ru-RU" sz="1800" dirty="0"/>
              <a:t> </a:t>
            </a:r>
            <a:r>
              <a:rPr lang="ru-RU" sz="1800" dirty="0" err="1"/>
              <a:t>після</a:t>
            </a:r>
            <a:r>
              <a:rPr lang="ru-RU" sz="1800" dirty="0"/>
              <a:t> </a:t>
            </a:r>
            <a:r>
              <a:rPr lang="ru-RU" sz="1800" dirty="0" err="1"/>
              <a:t>закінчення</a:t>
            </a:r>
            <a:r>
              <a:rPr lang="ru-RU" sz="1800" dirty="0"/>
              <a:t> </a:t>
            </a:r>
            <a:r>
              <a:rPr lang="ru-RU" sz="1800" dirty="0" err="1"/>
              <a:t>досудового</a:t>
            </a:r>
            <a:r>
              <a:rPr lang="ru-RU" sz="1800" dirty="0"/>
              <a:t> </a:t>
            </a:r>
            <a:r>
              <a:rPr lang="ru-RU" sz="1800" dirty="0" err="1"/>
              <a:t>розслідування</a:t>
            </a:r>
            <a:r>
              <a:rPr lang="ru-RU" sz="1800" dirty="0"/>
              <a:t>, </a:t>
            </a:r>
            <a:r>
              <a:rPr lang="ru-RU" sz="1800" dirty="0" err="1"/>
              <a:t>оскільки</a:t>
            </a:r>
            <a:r>
              <a:rPr lang="ru-RU" sz="1800" dirty="0"/>
              <a:t> </a:t>
            </a:r>
            <a:r>
              <a:rPr lang="ru-RU" sz="1800" dirty="0" err="1"/>
              <a:t>недотримання</a:t>
            </a:r>
            <a:r>
              <a:rPr lang="ru-RU" sz="1800" dirty="0"/>
              <a:t> </a:t>
            </a:r>
            <a:r>
              <a:rPr lang="ru-RU" sz="1800" dirty="0" err="1"/>
              <a:t>цих</a:t>
            </a:r>
            <a:r>
              <a:rPr lang="ru-RU" sz="1800" dirty="0"/>
              <a:t> </a:t>
            </a:r>
            <a:r>
              <a:rPr lang="ru-RU" sz="1800" dirty="0" err="1"/>
              <a:t>вимог</a:t>
            </a:r>
            <a:r>
              <a:rPr lang="ru-RU" sz="1800" dirty="0"/>
              <a:t> є </a:t>
            </a:r>
            <a:r>
              <a:rPr lang="ru-RU" sz="1800" dirty="0" err="1"/>
              <a:t>підставою</a:t>
            </a:r>
            <a:r>
              <a:rPr lang="ru-RU" sz="1800" dirty="0"/>
              <a:t> для </a:t>
            </a:r>
            <a:r>
              <a:rPr lang="ru-RU" sz="1800" dirty="0" err="1"/>
              <a:t>визнання</a:t>
            </a:r>
            <a:r>
              <a:rPr lang="ru-RU" sz="1800" dirty="0"/>
              <a:t> судом </a:t>
            </a:r>
            <a:r>
              <a:rPr lang="ru-RU" sz="1800" dirty="0" err="1"/>
              <a:t>відомостей</a:t>
            </a:r>
            <a:r>
              <a:rPr lang="ru-RU" sz="1800" dirty="0"/>
              <a:t>, </a:t>
            </a:r>
            <a:r>
              <a:rPr lang="ru-RU" sz="1800" dirty="0" err="1"/>
              <a:t>що</a:t>
            </a:r>
            <a:r>
              <a:rPr lang="ru-RU" sz="1800" dirty="0"/>
              <a:t> </a:t>
            </a:r>
            <a:r>
              <a:rPr lang="ru-RU" sz="1800" dirty="0" err="1"/>
              <a:t>містяться</a:t>
            </a:r>
            <a:r>
              <a:rPr lang="ru-RU" sz="1800" dirty="0"/>
              <a:t> в них, </a:t>
            </a:r>
            <a:r>
              <a:rPr lang="ru-RU" sz="1800" dirty="0" err="1"/>
              <a:t>недопустимими</a:t>
            </a:r>
            <a:r>
              <a:rPr lang="ru-RU" sz="1800" dirty="0"/>
              <a:t> </a:t>
            </a:r>
            <a:r>
              <a:rPr lang="ru-RU" sz="1800" dirty="0" err="1"/>
              <a:t>доказами</a:t>
            </a:r>
            <a:r>
              <a:rPr lang="ru-RU" sz="1800" dirty="0"/>
              <a:t> [4.2.4].</a:t>
            </a:r>
          </a:p>
          <a:p>
            <a:pPr marL="0" indent="0" algn="just">
              <a:buNone/>
            </a:pPr>
            <a:r>
              <a:rPr lang="ru-RU" sz="1800" dirty="0" err="1"/>
              <a:t>Всупереч</a:t>
            </a:r>
            <a:r>
              <a:rPr lang="ru-RU" sz="1800" dirty="0"/>
              <a:t> </a:t>
            </a:r>
            <a:r>
              <a:rPr lang="ru-RU" sz="1800" dirty="0" err="1"/>
              <a:t>наведеним</a:t>
            </a:r>
            <a:r>
              <a:rPr lang="ru-RU" sz="1800" dirty="0"/>
              <a:t> </a:t>
            </a:r>
            <a:r>
              <a:rPr lang="ru-RU" sz="1800" dirty="0" err="1"/>
              <a:t>вимогам</a:t>
            </a:r>
            <a:r>
              <a:rPr lang="ru-RU" sz="1800" dirty="0"/>
              <a:t> закону, </a:t>
            </a:r>
            <a:r>
              <a:rPr lang="ru-RU" sz="1800" dirty="0" err="1"/>
              <a:t>апеляційний</a:t>
            </a:r>
            <a:r>
              <a:rPr lang="ru-RU" sz="1800" dirty="0"/>
              <a:t> суд </a:t>
            </a:r>
            <a:r>
              <a:rPr lang="ru-RU" sz="1800" dirty="0" err="1"/>
              <a:t>послався</a:t>
            </a:r>
            <a:r>
              <a:rPr lang="ru-RU" sz="1800" dirty="0"/>
              <a:t> на те, </a:t>
            </a:r>
            <a:r>
              <a:rPr lang="ru-RU" sz="1800" dirty="0" err="1"/>
              <a:t>що</a:t>
            </a:r>
            <a:r>
              <a:rPr lang="ru-RU" sz="1800" dirty="0"/>
              <a:t> факт </a:t>
            </a:r>
            <a:r>
              <a:rPr lang="ru-RU" sz="1800" dirty="0" err="1"/>
              <a:t>проведення</a:t>
            </a:r>
            <a:r>
              <a:rPr lang="ru-RU" sz="1800" dirty="0"/>
              <a:t> </a:t>
            </a:r>
            <a:r>
              <a:rPr lang="ru-RU" sz="1800" dirty="0" err="1"/>
              <a:t>негласної</a:t>
            </a:r>
            <a:r>
              <a:rPr lang="ru-RU" sz="1800" dirty="0"/>
              <a:t> (</a:t>
            </a:r>
            <a:r>
              <a:rPr lang="ru-RU" sz="1800" dirty="0" err="1"/>
              <a:t>розшукової</a:t>
            </a:r>
            <a:r>
              <a:rPr lang="ru-RU" sz="1800" dirty="0"/>
              <a:t>) </a:t>
            </a:r>
            <a:r>
              <a:rPr lang="ru-RU" sz="1800" dirty="0" err="1"/>
              <a:t>слідчої</a:t>
            </a:r>
            <a:r>
              <a:rPr lang="ru-RU" sz="1800" dirty="0"/>
              <a:t> </a:t>
            </a:r>
            <a:r>
              <a:rPr lang="ru-RU" sz="1800" dirty="0" err="1"/>
              <a:t>дії</a:t>
            </a:r>
            <a:r>
              <a:rPr lang="ru-RU" sz="1800" dirty="0"/>
              <a:t> у </a:t>
            </a:r>
            <a:r>
              <a:rPr lang="ru-RU" sz="1800" dirty="0" err="1"/>
              <a:t>виді</a:t>
            </a:r>
            <a:r>
              <a:rPr lang="ru-RU" sz="1800" dirty="0"/>
              <a:t> </a:t>
            </a:r>
            <a:r>
              <a:rPr lang="ru-RU" sz="1800" dirty="0" err="1"/>
              <a:t>аудіо</a:t>
            </a:r>
            <a:r>
              <a:rPr lang="ru-RU" sz="1800" dirty="0"/>
              <a:t>-, </a:t>
            </a:r>
            <a:r>
              <a:rPr lang="ru-RU" sz="1800" dirty="0" err="1"/>
              <a:t>відеоконтролю</a:t>
            </a:r>
            <a:r>
              <a:rPr lang="ru-RU" sz="1800" dirty="0"/>
              <a:t> особи, </a:t>
            </a:r>
            <a:r>
              <a:rPr lang="ru-RU" sz="1800" dirty="0" err="1"/>
              <a:t>згідно</a:t>
            </a:r>
            <a:r>
              <a:rPr lang="ru-RU" sz="1800" dirty="0"/>
              <a:t> з </a:t>
            </a:r>
            <a:r>
              <a:rPr lang="ru-RU" sz="1800" dirty="0" err="1"/>
              <a:t>положеннями</a:t>
            </a:r>
            <a:r>
              <a:rPr lang="ru-RU" sz="1800" dirty="0"/>
              <a:t> </a:t>
            </a:r>
            <a:r>
              <a:rPr lang="ru-RU" sz="1800" dirty="0">
                <a:hlinkClick r:id="rId3" tooltip="Кримінальний процесуальний кодекс України; нормативно-правовий акт № 4651-VI від 13.04.2012"/>
              </a:rPr>
              <a:t>ст. 260 КПК </a:t>
            </a:r>
            <a:r>
              <a:rPr lang="ru-RU" sz="1800" dirty="0" err="1">
                <a:hlinkClick r:id="rId3" tooltip="Кримінальний процесуальний кодекс України; нормативно-правовий акт № 4651-VI від 13.04.2012"/>
              </a:rPr>
              <a:t>України</a:t>
            </a:r>
            <a:r>
              <a:rPr lang="ru-RU" sz="1800" dirty="0"/>
              <a:t> на </a:t>
            </a:r>
            <a:r>
              <a:rPr lang="ru-RU" sz="1800" dirty="0" err="1"/>
              <a:t>підставі</a:t>
            </a:r>
            <a:r>
              <a:rPr lang="ru-RU" sz="1800" dirty="0"/>
              <a:t> </a:t>
            </a:r>
            <a:r>
              <a:rPr lang="ru-RU" sz="1800" dirty="0" err="1"/>
              <a:t>ухвал</a:t>
            </a:r>
            <a:r>
              <a:rPr lang="ru-RU" sz="1800" dirty="0"/>
              <a:t> </a:t>
            </a:r>
            <a:r>
              <a:rPr lang="ru-RU" sz="1800" dirty="0" err="1"/>
              <a:t>слідчого</a:t>
            </a:r>
            <a:r>
              <a:rPr lang="ru-RU" sz="1800" dirty="0"/>
              <a:t> </a:t>
            </a:r>
            <a:r>
              <a:rPr lang="ru-RU" sz="1800" dirty="0" err="1"/>
              <a:t>судді</a:t>
            </a:r>
            <a:r>
              <a:rPr lang="ru-RU" sz="1800" dirty="0"/>
              <a:t> </a:t>
            </a:r>
            <a:r>
              <a:rPr lang="ru-RU" sz="1800" dirty="0" err="1"/>
              <a:t>Апеляційного</a:t>
            </a:r>
            <a:r>
              <a:rPr lang="ru-RU" sz="1800" dirty="0"/>
              <a:t> суду </a:t>
            </a:r>
            <a:r>
              <a:rPr lang="ru-RU" sz="1800" dirty="0" err="1"/>
              <a:t>Полтавської</a:t>
            </a:r>
            <a:r>
              <a:rPr lang="ru-RU" sz="1800" dirty="0"/>
              <a:t> </a:t>
            </a:r>
            <a:r>
              <a:rPr lang="ru-RU" sz="1800" dirty="0" err="1"/>
              <a:t>області</a:t>
            </a:r>
            <a:r>
              <a:rPr lang="ru-RU" sz="1800" dirty="0"/>
              <a:t> </a:t>
            </a:r>
            <a:r>
              <a:rPr lang="ru-RU" sz="1800" dirty="0" err="1"/>
              <a:t>від</a:t>
            </a:r>
            <a:r>
              <a:rPr lang="ru-RU" sz="1800" dirty="0"/>
              <a:t> 10 </a:t>
            </a:r>
            <a:r>
              <a:rPr lang="ru-RU" sz="1800" dirty="0" err="1"/>
              <a:t>липня</a:t>
            </a:r>
            <a:r>
              <a:rPr lang="ru-RU" sz="1800" dirty="0"/>
              <a:t> 2015 року № 2041т та </a:t>
            </a:r>
            <a:r>
              <a:rPr lang="ru-RU" sz="1800" dirty="0" err="1"/>
              <a:t>від</a:t>
            </a:r>
            <a:r>
              <a:rPr lang="ru-RU" sz="1800" dirty="0"/>
              <a:t> 10 </a:t>
            </a:r>
            <a:r>
              <a:rPr lang="ru-RU" sz="1800" dirty="0" err="1"/>
              <a:t>липня</a:t>
            </a:r>
            <a:r>
              <a:rPr lang="ru-RU" sz="1800" dirty="0"/>
              <a:t> 2016 року № 2037т </a:t>
            </a:r>
            <a:r>
              <a:rPr lang="ru-RU" sz="1800" dirty="0" err="1"/>
              <a:t>ніким</a:t>
            </a:r>
            <a:r>
              <a:rPr lang="ru-RU" sz="1800" dirty="0"/>
              <a:t> не </a:t>
            </a:r>
            <a:r>
              <a:rPr lang="ru-RU" sz="1800" dirty="0" err="1"/>
              <a:t>оспорювався</a:t>
            </a:r>
            <a:r>
              <a:rPr lang="ru-RU" sz="1800" dirty="0"/>
              <a:t>, та не </a:t>
            </a:r>
            <a:r>
              <a:rPr lang="ru-RU" sz="1800" dirty="0" err="1"/>
              <a:t>порушувалось</a:t>
            </a:r>
            <a:r>
              <a:rPr lang="ru-RU" sz="1800" dirty="0"/>
              <a:t> </a:t>
            </a:r>
            <a:r>
              <a:rPr lang="ru-RU" sz="1800" dirty="0" err="1"/>
              <a:t>питання</a:t>
            </a:r>
            <a:r>
              <a:rPr lang="ru-RU" sz="1800" dirty="0"/>
              <a:t> перед судом про </a:t>
            </a:r>
            <a:r>
              <a:rPr lang="ru-RU" sz="1800" dirty="0" err="1"/>
              <a:t>зняття</a:t>
            </a:r>
            <a:r>
              <a:rPr lang="ru-RU" sz="1800" dirty="0"/>
              <a:t> з них грифу </a:t>
            </a:r>
            <a:r>
              <a:rPr lang="ru-RU" sz="1800" dirty="0" err="1"/>
              <a:t>секретності</a:t>
            </a:r>
            <a:r>
              <a:rPr lang="ru-RU" sz="1800" dirty="0"/>
              <a:t>. При </a:t>
            </a:r>
            <a:r>
              <a:rPr lang="ru-RU" sz="1800" dirty="0" err="1"/>
              <a:t>цьому</a:t>
            </a:r>
            <a:r>
              <a:rPr lang="ru-RU" sz="1800" dirty="0"/>
              <a:t> Суд не </a:t>
            </a:r>
            <a:r>
              <a:rPr lang="ru-RU" sz="1800" dirty="0" err="1"/>
              <a:t>погоджується</a:t>
            </a:r>
            <a:r>
              <a:rPr lang="ru-RU" sz="1800" dirty="0"/>
              <a:t> з </a:t>
            </a:r>
            <a:r>
              <a:rPr lang="ru-RU" sz="1800" dirty="0" err="1"/>
              <a:t>даними</a:t>
            </a:r>
            <a:r>
              <a:rPr lang="ru-RU" sz="1800" dirty="0"/>
              <a:t> </a:t>
            </a:r>
            <a:r>
              <a:rPr lang="ru-RU" sz="1800" dirty="0" err="1"/>
              <a:t>висновками</a:t>
            </a:r>
            <a:r>
              <a:rPr lang="ru-RU" sz="1800" dirty="0"/>
              <a:t> суду </a:t>
            </a:r>
            <a:r>
              <a:rPr lang="ru-RU" sz="1800" dirty="0" err="1"/>
              <a:t>апеляційної</a:t>
            </a:r>
            <a:r>
              <a:rPr lang="ru-RU" sz="1800" dirty="0"/>
              <a:t> </a:t>
            </a:r>
            <a:r>
              <a:rPr lang="ru-RU" sz="1800" dirty="0" err="1"/>
              <a:t>інстанції</a:t>
            </a:r>
            <a:r>
              <a:rPr lang="ru-RU" sz="1800" dirty="0"/>
              <a:t>.</a:t>
            </a:r>
          </a:p>
          <a:p>
            <a:pPr marL="0" indent="0" algn="just">
              <a:buNone/>
            </a:pPr>
            <a:r>
              <a:rPr lang="ru-RU" sz="1800" dirty="0" err="1"/>
              <a:t>Невідкриття</a:t>
            </a:r>
            <a:r>
              <a:rPr lang="ru-RU" sz="1800" dirty="0"/>
              <a:t> </a:t>
            </a:r>
            <a:r>
              <a:rPr lang="ru-RU" sz="1800" dirty="0" err="1"/>
              <a:t>матеріалів</a:t>
            </a:r>
            <a:r>
              <a:rPr lang="ru-RU" sz="1800" dirty="0"/>
              <a:t> сторонами в порядку </a:t>
            </a:r>
            <a:r>
              <a:rPr lang="ru-RU" sz="1800" dirty="0">
                <a:hlinkClick r:id="rId2" tooltip="Кримінальний процесуальний кодекс України; нормативно-правовий акт № 4651-VI від 13.04.2012"/>
              </a:rPr>
              <a:t>ст. 290 КПК </a:t>
            </a:r>
            <a:r>
              <a:rPr lang="ru-RU" sz="1800" dirty="0" err="1">
                <a:hlinkClick r:id="rId2" tooltip="Кримінальний процесуальний кодекс України; нормативно-правовий акт № 4651-VI від 13.04.2012"/>
              </a:rPr>
              <a:t>України</a:t>
            </a:r>
            <a:r>
              <a:rPr lang="ru-RU" sz="1800" dirty="0"/>
              <a:t> є </a:t>
            </a:r>
            <a:r>
              <a:rPr lang="ru-RU" sz="1800" dirty="0" err="1"/>
              <a:t>окремою</a:t>
            </a:r>
            <a:r>
              <a:rPr lang="ru-RU" sz="1800" dirty="0"/>
              <a:t> </a:t>
            </a:r>
            <a:r>
              <a:rPr lang="ru-RU" sz="1800" dirty="0" err="1"/>
              <a:t>підставою</a:t>
            </a:r>
            <a:r>
              <a:rPr lang="ru-RU" sz="1800" dirty="0"/>
              <a:t> для </a:t>
            </a:r>
            <a:r>
              <a:rPr lang="ru-RU" sz="1800" dirty="0" err="1"/>
              <a:t>визнання</a:t>
            </a:r>
            <a:r>
              <a:rPr lang="ru-RU" sz="1800" dirty="0"/>
              <a:t> таких </a:t>
            </a:r>
            <a:r>
              <a:rPr lang="ru-RU" sz="1800" dirty="0" err="1"/>
              <a:t>матеріалів</a:t>
            </a:r>
            <a:r>
              <a:rPr lang="ru-RU" sz="1800" dirty="0"/>
              <a:t> </a:t>
            </a:r>
            <a:r>
              <a:rPr lang="ru-RU" sz="1800" dirty="0" err="1"/>
              <a:t>недопустимими</a:t>
            </a:r>
            <a:r>
              <a:rPr lang="ru-RU" sz="1800" dirty="0"/>
              <a:t> як </a:t>
            </a:r>
            <a:r>
              <a:rPr lang="ru-RU" sz="1800" dirty="0" err="1"/>
              <a:t>доказів</a:t>
            </a:r>
            <a:r>
              <a:rPr lang="ru-RU" sz="1800" dirty="0"/>
              <a:t>. </a:t>
            </a:r>
            <a:r>
              <a:rPr lang="ru-RU" sz="1800" dirty="0" err="1"/>
              <a:t>Відкриттю</a:t>
            </a:r>
            <a:r>
              <a:rPr lang="ru-RU" sz="1800" dirty="0"/>
              <a:t> в </a:t>
            </a:r>
            <a:r>
              <a:rPr lang="ru-RU" sz="1800" dirty="0" err="1"/>
              <a:t>обов'язковому</a:t>
            </a:r>
            <a:r>
              <a:rPr lang="ru-RU" sz="1800" dirty="0"/>
              <a:t> порядку </a:t>
            </a:r>
            <a:r>
              <a:rPr lang="ru-RU" sz="1800" dirty="0" err="1"/>
              <a:t>підлягають</a:t>
            </a:r>
            <a:r>
              <a:rPr lang="ru-RU" sz="1800" dirty="0"/>
              <a:t> і </a:t>
            </a:r>
            <a:r>
              <a:rPr lang="ru-RU" sz="1800" dirty="0" err="1"/>
              <a:t>матеріали</a:t>
            </a:r>
            <a:r>
              <a:rPr lang="ru-RU" sz="1800" dirty="0"/>
              <a:t>, </a:t>
            </a:r>
            <a:r>
              <a:rPr lang="ru-RU" sz="1800" dirty="0" err="1"/>
              <a:t>які</a:t>
            </a:r>
            <a:r>
              <a:rPr lang="ru-RU" sz="1800" dirty="0"/>
              <a:t> є правовою </a:t>
            </a:r>
            <a:r>
              <a:rPr lang="ru-RU" sz="1800" dirty="0" err="1"/>
              <a:t>підставою</a:t>
            </a:r>
            <a:r>
              <a:rPr lang="ru-RU" sz="1800" dirty="0"/>
              <a:t> </a:t>
            </a:r>
            <a:r>
              <a:rPr lang="ru-RU" sz="1800" dirty="0" err="1"/>
              <a:t>проведення</a:t>
            </a:r>
            <a:r>
              <a:rPr lang="ru-RU" sz="1800" dirty="0"/>
              <a:t> таких </a:t>
            </a:r>
            <a:r>
              <a:rPr lang="ru-RU" sz="1800" dirty="0" err="1"/>
              <a:t>дій</a:t>
            </a:r>
            <a:r>
              <a:rPr lang="ru-RU" sz="1800" dirty="0"/>
              <a:t>, </a:t>
            </a:r>
            <a:r>
              <a:rPr lang="ru-RU" sz="1800" dirty="0" err="1"/>
              <a:t>що</a:t>
            </a:r>
            <a:r>
              <a:rPr lang="ru-RU" sz="1800" dirty="0"/>
              <a:t> </a:t>
            </a:r>
            <a:r>
              <a:rPr lang="ru-RU" sz="1800" dirty="0" err="1"/>
              <a:t>забезпечить</a:t>
            </a:r>
            <a:r>
              <a:rPr lang="ru-RU" sz="1800" dirty="0"/>
              <a:t> </a:t>
            </a:r>
            <a:r>
              <a:rPr lang="ru-RU" sz="1800" dirty="0" err="1"/>
              <a:t>можливість</a:t>
            </a:r>
            <a:r>
              <a:rPr lang="ru-RU" sz="1800" dirty="0"/>
              <a:t> </a:t>
            </a:r>
            <a:r>
              <a:rPr lang="ru-RU" sz="1800" dirty="0" err="1"/>
              <a:t>перевірки</a:t>
            </a:r>
            <a:r>
              <a:rPr lang="ru-RU" sz="1800" dirty="0"/>
              <a:t> стороною </a:t>
            </a:r>
            <a:r>
              <a:rPr lang="ru-RU" sz="1800" dirty="0" err="1"/>
              <a:t>захисту</a:t>
            </a:r>
            <a:r>
              <a:rPr lang="ru-RU" sz="1800" dirty="0"/>
              <a:t> та судом </a:t>
            </a:r>
            <a:r>
              <a:rPr lang="ru-RU" sz="1800" dirty="0" err="1"/>
              <a:t>допустимості</a:t>
            </a:r>
            <a:r>
              <a:rPr lang="ru-RU" sz="1800" dirty="0"/>
              <a:t> </a:t>
            </a:r>
            <a:r>
              <a:rPr lang="ru-RU" sz="1800" dirty="0" err="1"/>
              <a:t>результатів</a:t>
            </a:r>
            <a:r>
              <a:rPr lang="ru-RU" sz="1800" dirty="0"/>
              <a:t> таких </a:t>
            </a:r>
            <a:r>
              <a:rPr lang="ru-RU" sz="1800" dirty="0" err="1"/>
              <a:t>дій</a:t>
            </a:r>
            <a:r>
              <a:rPr lang="ru-RU" sz="1800" dirty="0"/>
              <a:t> як </a:t>
            </a:r>
            <a:r>
              <a:rPr lang="ru-RU" sz="1800" dirty="0" err="1"/>
              <a:t>доказів</a:t>
            </a:r>
            <a:r>
              <a:rPr lang="ru-RU" sz="1800" dirty="0"/>
              <a:t>.</a:t>
            </a:r>
          </a:p>
          <a:p>
            <a:pPr marL="0" indent="0">
              <a:buNone/>
            </a:pPr>
            <a:endParaRPr lang="en-US" sz="1800" dirty="0"/>
          </a:p>
        </p:txBody>
      </p:sp>
    </p:spTree>
    <p:extLst>
      <p:ext uri="{BB962C8B-B14F-4D97-AF65-F5344CB8AC3E}">
        <p14:creationId xmlns:p14="http://schemas.microsoft.com/office/powerpoint/2010/main" val="13329305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712968" cy="6336704"/>
          </a:xfrm>
        </p:spPr>
        <p:txBody>
          <a:bodyPr>
            <a:normAutofit fontScale="77500" lnSpcReduction="20000"/>
          </a:bodyPr>
          <a:lstStyle/>
          <a:p>
            <a:pPr marL="0" indent="0" algn="just">
              <a:buNone/>
            </a:pPr>
            <a:r>
              <a:rPr lang="ru-RU" dirty="0"/>
              <a:t>Тому на </a:t>
            </a:r>
            <a:r>
              <a:rPr lang="ru-RU" dirty="0" err="1"/>
              <a:t>стадії</a:t>
            </a:r>
            <a:r>
              <a:rPr lang="ru-RU" dirty="0"/>
              <a:t> </a:t>
            </a:r>
            <a:r>
              <a:rPr lang="ru-RU" dirty="0" err="1"/>
              <a:t>апеляційного</a:t>
            </a:r>
            <a:r>
              <a:rPr lang="ru-RU" dirty="0"/>
              <a:t> </a:t>
            </a:r>
            <a:r>
              <a:rPr lang="ru-RU" dirty="0" err="1"/>
              <a:t>розгляду</a:t>
            </a:r>
            <a:r>
              <a:rPr lang="ru-RU" dirty="0"/>
              <a:t> </a:t>
            </a:r>
            <a:r>
              <a:rPr lang="ru-RU" dirty="0" err="1"/>
              <a:t>мали</a:t>
            </a:r>
            <a:r>
              <a:rPr lang="ru-RU" dirty="0"/>
              <a:t> б бути </a:t>
            </a:r>
            <a:r>
              <a:rPr lang="ru-RU" dirty="0" err="1"/>
              <a:t>вжиті</a:t>
            </a:r>
            <a:r>
              <a:rPr lang="ru-RU" dirty="0"/>
              <a:t> </a:t>
            </a:r>
            <a:r>
              <a:rPr lang="ru-RU" dirty="0" err="1"/>
              <a:t>всі</a:t>
            </a:r>
            <a:r>
              <a:rPr lang="ru-RU" dirty="0"/>
              <a:t> </a:t>
            </a:r>
            <a:r>
              <a:rPr lang="ru-RU" dirty="0" err="1"/>
              <a:t>можливі</a:t>
            </a:r>
            <a:r>
              <a:rPr lang="ru-RU" dirty="0"/>
              <a:t> заходи </a:t>
            </a:r>
            <a:r>
              <a:rPr lang="ru-RU" dirty="0" err="1"/>
              <a:t>щодо</a:t>
            </a:r>
            <a:r>
              <a:rPr lang="ru-RU" dirty="0"/>
              <a:t> </a:t>
            </a:r>
            <a:r>
              <a:rPr lang="ru-RU" dirty="0" err="1"/>
              <a:t>усунення</a:t>
            </a:r>
            <a:r>
              <a:rPr lang="ru-RU" dirty="0"/>
              <a:t> </a:t>
            </a:r>
            <a:r>
              <a:rPr lang="ru-RU" dirty="0" err="1"/>
              <a:t>порушень</a:t>
            </a:r>
            <a:r>
              <a:rPr lang="ru-RU" dirty="0"/>
              <a:t> </a:t>
            </a:r>
            <a:r>
              <a:rPr lang="ru-RU" dirty="0" err="1"/>
              <a:t>процесуального</a:t>
            </a:r>
            <a:r>
              <a:rPr lang="ru-RU" dirty="0"/>
              <a:t> закону та </a:t>
            </a:r>
            <a:r>
              <a:rPr lang="ru-RU" dirty="0" err="1"/>
              <a:t>перевірено</a:t>
            </a:r>
            <a:r>
              <a:rPr lang="ru-RU" dirty="0"/>
              <a:t> </a:t>
            </a:r>
            <a:r>
              <a:rPr lang="ru-RU" dirty="0" err="1"/>
              <a:t>можливість</a:t>
            </a:r>
            <a:r>
              <a:rPr lang="ru-RU" dirty="0"/>
              <a:t> </a:t>
            </a:r>
            <a:r>
              <a:rPr lang="ru-RU" dirty="0" err="1"/>
              <a:t>щодо</a:t>
            </a:r>
            <a:r>
              <a:rPr lang="ru-RU" dirty="0"/>
              <a:t> </a:t>
            </a:r>
            <a:r>
              <a:rPr lang="ru-RU" dirty="0" err="1"/>
              <a:t>відкриття</a:t>
            </a:r>
            <a:r>
              <a:rPr lang="ru-RU" dirty="0"/>
              <a:t> </a:t>
            </a:r>
            <a:r>
              <a:rPr lang="ru-RU" dirty="0" err="1"/>
              <a:t>матеріалів</a:t>
            </a:r>
            <a:r>
              <a:rPr lang="ru-RU" dirty="0"/>
              <a:t> </a:t>
            </a:r>
            <a:r>
              <a:rPr lang="ru-RU" dirty="0" err="1"/>
              <a:t>провадження</a:t>
            </a:r>
            <a:r>
              <a:rPr lang="ru-RU" dirty="0"/>
              <a:t>, </a:t>
            </a:r>
            <a:r>
              <a:rPr lang="ru-RU" dirty="0" err="1"/>
              <a:t>які</a:t>
            </a:r>
            <a:r>
              <a:rPr lang="ru-RU" dirty="0"/>
              <a:t> </a:t>
            </a:r>
            <a:r>
              <a:rPr lang="ru-RU" dirty="0" err="1"/>
              <a:t>мають</a:t>
            </a:r>
            <a:r>
              <a:rPr lang="ru-RU" dirty="0"/>
              <a:t> гриф </a:t>
            </a:r>
            <a:r>
              <a:rPr lang="ru-RU" dirty="0" err="1"/>
              <a:t>секретності</a:t>
            </a:r>
            <a:r>
              <a:rPr lang="ru-RU" dirty="0"/>
              <a:t>, у </a:t>
            </a:r>
            <a:r>
              <a:rPr lang="ru-RU" dirty="0" err="1"/>
              <a:t>встановленому</a:t>
            </a:r>
            <a:r>
              <a:rPr lang="ru-RU" dirty="0"/>
              <a:t> порядку з </a:t>
            </a:r>
            <a:r>
              <a:rPr lang="ru-RU" dirty="0" err="1"/>
              <a:t>їх</a:t>
            </a:r>
            <a:r>
              <a:rPr lang="ru-RU" dirty="0"/>
              <a:t> </a:t>
            </a:r>
            <a:r>
              <a:rPr lang="ru-RU" dirty="0" err="1"/>
              <a:t>розсекречуванням</a:t>
            </a:r>
            <a:r>
              <a:rPr lang="ru-RU" dirty="0"/>
              <a:t> [4.1.1].</a:t>
            </a:r>
          </a:p>
          <a:p>
            <a:pPr marL="0" indent="0" algn="just">
              <a:buNone/>
            </a:pPr>
            <a:r>
              <a:rPr lang="ru-RU" dirty="0"/>
              <a:t>При </a:t>
            </a:r>
            <a:r>
              <a:rPr lang="ru-RU" dirty="0" err="1"/>
              <a:t>цьому</a:t>
            </a:r>
            <a:r>
              <a:rPr lang="ru-RU" dirty="0"/>
              <a:t> </a:t>
            </a:r>
            <a:r>
              <a:rPr lang="ru-RU" dirty="0" err="1"/>
              <a:t>процесуальний</a:t>
            </a:r>
            <a:r>
              <a:rPr lang="ru-RU" dirty="0"/>
              <a:t> закон не </a:t>
            </a:r>
            <a:r>
              <a:rPr lang="ru-RU" dirty="0" err="1"/>
              <a:t>покладає</a:t>
            </a:r>
            <a:r>
              <a:rPr lang="ru-RU" dirty="0"/>
              <a:t> на сторону </a:t>
            </a:r>
            <a:r>
              <a:rPr lang="ru-RU" dirty="0" err="1"/>
              <a:t>захисту</a:t>
            </a:r>
            <a:r>
              <a:rPr lang="ru-RU" dirty="0"/>
              <a:t> </a:t>
            </a:r>
            <a:r>
              <a:rPr lang="ru-RU" dirty="0" err="1"/>
              <a:t>подавати</a:t>
            </a:r>
            <a:r>
              <a:rPr lang="ru-RU" dirty="0"/>
              <a:t> будь-</a:t>
            </a:r>
            <a:r>
              <a:rPr lang="ru-RU" dirty="0" err="1"/>
              <a:t>які</a:t>
            </a:r>
            <a:r>
              <a:rPr lang="ru-RU" dirty="0"/>
              <a:t> </a:t>
            </a:r>
            <a:r>
              <a:rPr lang="ru-RU" dirty="0" err="1"/>
              <a:t>клопотання</a:t>
            </a:r>
            <a:r>
              <a:rPr lang="ru-RU" dirty="0"/>
              <a:t> </a:t>
            </a:r>
            <a:r>
              <a:rPr lang="ru-RU" dirty="0" err="1"/>
              <a:t>щодо</a:t>
            </a:r>
            <a:r>
              <a:rPr lang="ru-RU" dirty="0"/>
              <a:t> такого </a:t>
            </a:r>
            <a:r>
              <a:rPr lang="ru-RU" dirty="0" err="1"/>
              <a:t>відкриття</a:t>
            </a:r>
            <a:r>
              <a:rPr lang="ru-RU" dirty="0"/>
              <a:t>, </a:t>
            </a:r>
            <a:r>
              <a:rPr lang="ru-RU" dirty="0" err="1"/>
              <a:t>такий</a:t>
            </a:r>
            <a:r>
              <a:rPr lang="ru-RU" dirty="0"/>
              <a:t> </a:t>
            </a:r>
            <a:r>
              <a:rPr lang="ru-RU" dirty="0" err="1"/>
              <a:t>обов'язок</a:t>
            </a:r>
            <a:r>
              <a:rPr lang="ru-RU" dirty="0"/>
              <a:t> </a:t>
            </a:r>
            <a:r>
              <a:rPr lang="ru-RU" dirty="0" err="1"/>
              <a:t>відкрити</a:t>
            </a:r>
            <a:r>
              <a:rPr lang="ru-RU" dirty="0"/>
              <a:t> </a:t>
            </a:r>
            <a:r>
              <a:rPr lang="ru-RU" dirty="0" err="1"/>
              <a:t>матеріали</a:t>
            </a:r>
            <a:r>
              <a:rPr lang="ru-RU" dirty="0"/>
              <a:t>, а </a:t>
            </a:r>
            <a:r>
              <a:rPr lang="ru-RU" dirty="0" err="1"/>
              <a:t>саме</a:t>
            </a:r>
            <a:r>
              <a:rPr lang="ru-RU" dirty="0"/>
              <a:t> як в </a:t>
            </a:r>
            <a:r>
              <a:rPr lang="ru-RU" dirty="0" err="1"/>
              <a:t>даному</a:t>
            </a:r>
            <a:r>
              <a:rPr lang="ru-RU" dirty="0"/>
              <a:t> </a:t>
            </a:r>
            <a:r>
              <a:rPr lang="ru-RU" dirty="0" err="1"/>
              <a:t>випадку</a:t>
            </a:r>
            <a:r>
              <a:rPr lang="ru-RU" dirty="0"/>
              <a:t> </a:t>
            </a:r>
            <a:r>
              <a:rPr lang="ru-RU" dirty="0" err="1"/>
              <a:t>процесуальні</a:t>
            </a:r>
            <a:r>
              <a:rPr lang="ru-RU" dirty="0"/>
              <a:t> </a:t>
            </a:r>
            <a:r>
              <a:rPr lang="ru-RU" dirty="0" err="1"/>
              <a:t>документи</a:t>
            </a:r>
            <a:r>
              <a:rPr lang="ru-RU" dirty="0"/>
              <a:t> </a:t>
            </a:r>
            <a:r>
              <a:rPr lang="ru-RU" dirty="0" err="1"/>
              <a:t>щодо</a:t>
            </a:r>
            <a:r>
              <a:rPr lang="ru-RU" dirty="0"/>
              <a:t> </a:t>
            </a:r>
            <a:r>
              <a:rPr lang="ru-RU" dirty="0" err="1"/>
              <a:t>проведення</a:t>
            </a:r>
            <a:r>
              <a:rPr lang="ru-RU" dirty="0"/>
              <a:t> </a:t>
            </a:r>
            <a:r>
              <a:rPr lang="ru-RU" dirty="0" err="1"/>
              <a:t>негласних</a:t>
            </a:r>
            <a:r>
              <a:rPr lang="ru-RU" dirty="0"/>
              <a:t> </a:t>
            </a:r>
            <a:r>
              <a:rPr lang="ru-RU" dirty="0" err="1"/>
              <a:t>слідчих</a:t>
            </a:r>
            <a:r>
              <a:rPr lang="ru-RU" dirty="0"/>
              <a:t> </a:t>
            </a:r>
            <a:r>
              <a:rPr lang="ru-RU" dirty="0" err="1"/>
              <a:t>дій</a:t>
            </a:r>
            <a:r>
              <a:rPr lang="ru-RU" dirty="0"/>
              <a:t>, </a:t>
            </a:r>
            <a:r>
              <a:rPr lang="ru-RU" dirty="0" err="1"/>
              <a:t>покладається</a:t>
            </a:r>
            <a:r>
              <a:rPr lang="ru-RU" dirty="0"/>
              <a:t> на сторону </a:t>
            </a:r>
            <a:r>
              <a:rPr lang="ru-RU" dirty="0" err="1"/>
              <a:t>обвинувачення</a:t>
            </a:r>
            <a:r>
              <a:rPr lang="ru-RU" dirty="0"/>
              <a:t>.</a:t>
            </a:r>
          </a:p>
          <a:p>
            <a:pPr marL="0" indent="0" algn="just">
              <a:buNone/>
            </a:pPr>
            <a:r>
              <a:rPr lang="ru-RU" dirty="0"/>
              <a:t>З </a:t>
            </a:r>
            <a:r>
              <a:rPr lang="ru-RU" dirty="0" err="1"/>
              <a:t>матеріалів</a:t>
            </a:r>
            <a:r>
              <a:rPr lang="ru-RU" dirty="0"/>
              <a:t> </a:t>
            </a:r>
            <a:r>
              <a:rPr lang="ru-RU" dirty="0" err="1"/>
              <a:t>кримінального</a:t>
            </a:r>
            <a:r>
              <a:rPr lang="ru-RU" dirty="0"/>
              <a:t> </a:t>
            </a:r>
            <a:r>
              <a:rPr lang="ru-RU" dirty="0" err="1"/>
              <a:t>провадження</a:t>
            </a:r>
            <a:r>
              <a:rPr lang="ru-RU" dirty="0"/>
              <a:t> </a:t>
            </a:r>
            <a:r>
              <a:rPr lang="ru-RU" dirty="0" err="1"/>
              <a:t>вбачається</a:t>
            </a:r>
            <a:r>
              <a:rPr lang="ru-RU" dirty="0"/>
              <a:t>, </a:t>
            </a:r>
            <a:r>
              <a:rPr lang="ru-RU" dirty="0" err="1"/>
              <a:t>що</a:t>
            </a:r>
            <a:r>
              <a:rPr lang="ru-RU" dirty="0"/>
              <a:t> </a:t>
            </a:r>
            <a:r>
              <a:rPr lang="ru-RU" dirty="0" err="1"/>
              <a:t>ухвали</a:t>
            </a:r>
            <a:r>
              <a:rPr lang="ru-RU" dirty="0"/>
              <a:t> </a:t>
            </a:r>
            <a:r>
              <a:rPr lang="ru-RU" dirty="0" err="1"/>
              <a:t>слідчого</a:t>
            </a:r>
            <a:r>
              <a:rPr lang="ru-RU" dirty="0"/>
              <a:t> </a:t>
            </a:r>
            <a:r>
              <a:rPr lang="ru-RU" dirty="0" err="1"/>
              <a:t>судді</a:t>
            </a:r>
            <a:r>
              <a:rPr lang="ru-RU" dirty="0"/>
              <a:t> </a:t>
            </a:r>
            <a:r>
              <a:rPr lang="ru-RU" dirty="0" err="1"/>
              <a:t>Апеляційного</a:t>
            </a:r>
            <a:r>
              <a:rPr lang="ru-RU" dirty="0"/>
              <a:t> суду </a:t>
            </a:r>
            <a:r>
              <a:rPr lang="ru-RU" dirty="0" err="1"/>
              <a:t>Полтавської</a:t>
            </a:r>
            <a:r>
              <a:rPr lang="ru-RU" dirty="0"/>
              <a:t> </a:t>
            </a:r>
            <a:r>
              <a:rPr lang="ru-RU" dirty="0" err="1"/>
              <a:t>області</a:t>
            </a:r>
            <a:r>
              <a:rPr lang="ru-RU" dirty="0"/>
              <a:t> </a:t>
            </a:r>
            <a:r>
              <a:rPr lang="ru-RU" dirty="0" err="1"/>
              <a:t>від</a:t>
            </a:r>
            <a:r>
              <a:rPr lang="ru-RU" dirty="0"/>
              <a:t> 10 </a:t>
            </a:r>
            <a:r>
              <a:rPr lang="ru-RU" dirty="0" err="1"/>
              <a:t>липня</a:t>
            </a:r>
            <a:r>
              <a:rPr lang="ru-RU" dirty="0"/>
              <a:t> 2015 року № 2041т та </a:t>
            </a:r>
            <a:r>
              <a:rPr lang="ru-RU" dirty="0" err="1"/>
              <a:t>від</a:t>
            </a:r>
            <a:r>
              <a:rPr lang="ru-RU" dirty="0"/>
              <a:t> 10 </a:t>
            </a:r>
            <a:r>
              <a:rPr lang="ru-RU" dirty="0" err="1"/>
              <a:t>липня</a:t>
            </a:r>
            <a:r>
              <a:rPr lang="ru-RU" dirty="0"/>
              <a:t> 2016 року № 2037т в судовому порядку не </a:t>
            </a:r>
            <a:r>
              <a:rPr lang="ru-RU" dirty="0" err="1"/>
              <a:t>досліджувались</a:t>
            </a:r>
            <a:r>
              <a:rPr lang="ru-RU" dirty="0"/>
              <a:t> та </a:t>
            </a:r>
            <a:r>
              <a:rPr lang="ru-RU" dirty="0" err="1"/>
              <a:t>стороні</a:t>
            </a:r>
            <a:r>
              <a:rPr lang="ru-RU" dirty="0"/>
              <a:t> </a:t>
            </a:r>
            <a:r>
              <a:rPr lang="ru-RU" dirty="0" err="1"/>
              <a:t>захисту</a:t>
            </a:r>
            <a:r>
              <a:rPr lang="ru-RU" dirty="0"/>
              <a:t> не </a:t>
            </a:r>
            <a:r>
              <a:rPr lang="ru-RU" dirty="0" err="1"/>
              <a:t>відкривались</a:t>
            </a:r>
            <a:r>
              <a:rPr lang="ru-RU" dirty="0"/>
              <a:t>, а тому </a:t>
            </a:r>
            <a:r>
              <a:rPr lang="ru-RU" dirty="0" err="1"/>
              <a:t>визнання</a:t>
            </a:r>
            <a:r>
              <a:rPr lang="ru-RU" dirty="0"/>
              <a:t> судами </a:t>
            </a:r>
            <a:r>
              <a:rPr lang="ru-RU" dirty="0" err="1"/>
              <a:t>належним</a:t>
            </a:r>
            <a:r>
              <a:rPr lang="ru-RU" dirty="0"/>
              <a:t> </a:t>
            </a:r>
            <a:r>
              <a:rPr lang="ru-RU" dirty="0" err="1"/>
              <a:t>доказом</a:t>
            </a:r>
            <a:r>
              <a:rPr lang="ru-RU" dirty="0"/>
              <a:t> </a:t>
            </a:r>
            <a:r>
              <a:rPr lang="ru-RU" dirty="0" err="1"/>
              <a:t>протоколів</a:t>
            </a:r>
            <a:r>
              <a:rPr lang="ru-RU" dirty="0"/>
              <a:t> </a:t>
            </a:r>
            <a:r>
              <a:rPr lang="ru-RU" dirty="0" err="1"/>
              <a:t>проведених</a:t>
            </a:r>
            <a:r>
              <a:rPr lang="ru-RU" dirty="0"/>
              <a:t> на </a:t>
            </a:r>
            <a:r>
              <a:rPr lang="ru-RU" dirty="0" err="1"/>
              <a:t>підставі</a:t>
            </a:r>
            <a:r>
              <a:rPr lang="ru-RU" dirty="0"/>
              <a:t> </a:t>
            </a:r>
            <a:r>
              <a:rPr lang="ru-RU" dirty="0" err="1"/>
              <a:t>цих</a:t>
            </a:r>
            <a:r>
              <a:rPr lang="ru-RU" dirty="0"/>
              <a:t> </a:t>
            </a:r>
            <a:r>
              <a:rPr lang="ru-RU" dirty="0" err="1"/>
              <a:t>ухвал</a:t>
            </a:r>
            <a:r>
              <a:rPr lang="ru-RU" dirty="0"/>
              <a:t> </a:t>
            </a:r>
            <a:r>
              <a:rPr lang="ru-RU" dirty="0" err="1"/>
              <a:t>слідчих</a:t>
            </a:r>
            <a:r>
              <a:rPr lang="ru-RU" dirty="0"/>
              <a:t> </a:t>
            </a:r>
            <a:r>
              <a:rPr lang="ru-RU" dirty="0" err="1"/>
              <a:t>дій</a:t>
            </a:r>
            <a:r>
              <a:rPr lang="ru-RU" dirty="0"/>
              <a:t> є </a:t>
            </a:r>
            <a:r>
              <a:rPr lang="ru-RU" dirty="0" err="1"/>
              <a:t>передчасним</a:t>
            </a:r>
            <a:r>
              <a:rPr lang="ru-RU" dirty="0"/>
              <a:t>.</a:t>
            </a:r>
          </a:p>
          <a:p>
            <a:pPr marL="0" indent="0" algn="just">
              <a:buNone/>
            </a:pPr>
            <a:r>
              <a:rPr lang="ru-RU" dirty="0"/>
              <a:t>З </a:t>
            </a:r>
            <a:r>
              <a:rPr lang="ru-RU" dirty="0" err="1"/>
              <a:t>огляду</a:t>
            </a:r>
            <a:r>
              <a:rPr lang="ru-RU" dirty="0"/>
              <a:t> на </a:t>
            </a:r>
            <a:r>
              <a:rPr lang="ru-RU" dirty="0" err="1"/>
              <a:t>викладене</a:t>
            </a:r>
            <a:r>
              <a:rPr lang="ru-RU" dirty="0"/>
              <a:t>, </a:t>
            </a:r>
            <a:r>
              <a:rPr lang="ru-RU" dirty="0" err="1"/>
              <a:t>враховуючи</a:t>
            </a:r>
            <a:r>
              <a:rPr lang="ru-RU" dirty="0"/>
              <a:t>, </a:t>
            </a:r>
            <a:r>
              <a:rPr lang="ru-RU" dirty="0" err="1"/>
              <a:t>що</a:t>
            </a:r>
            <a:r>
              <a:rPr lang="ru-RU" dirty="0"/>
              <a:t> </a:t>
            </a:r>
            <a:r>
              <a:rPr lang="ru-RU" dirty="0" err="1"/>
              <a:t>апеляційним</a:t>
            </a:r>
            <a:r>
              <a:rPr lang="ru-RU" dirty="0"/>
              <a:t> судом не </a:t>
            </a:r>
            <a:r>
              <a:rPr lang="ru-RU" dirty="0" err="1"/>
              <a:t>дотримано</a:t>
            </a:r>
            <a:r>
              <a:rPr lang="ru-RU" dirty="0"/>
              <a:t> </a:t>
            </a:r>
            <a:r>
              <a:rPr lang="ru-RU" dirty="0" err="1"/>
              <a:t>вимог</a:t>
            </a:r>
            <a:r>
              <a:rPr lang="ru-RU" dirty="0"/>
              <a:t> </a:t>
            </a:r>
            <a:r>
              <a:rPr lang="ru-RU" dirty="0">
                <a:hlinkClick r:id="rId2" tooltip="Кримінальний процесуальний кодекс України; нормативно-правовий акт № 4651-VI від 13.04.2012"/>
              </a:rPr>
              <a:t>ст. 419 КПК </a:t>
            </a:r>
            <a:r>
              <a:rPr lang="ru-RU" dirty="0" err="1">
                <a:hlinkClick r:id="rId2" tooltip="Кримінальний процесуальний кодекс України; нормативно-правовий акт № 4651-VI від 13.04.2012"/>
              </a:rPr>
              <a:t>України</a:t>
            </a:r>
            <a:r>
              <a:rPr lang="ru-RU" dirty="0"/>
              <a:t>, </a:t>
            </a:r>
            <a:r>
              <a:rPr lang="ru-RU" dirty="0" err="1"/>
              <a:t>зокрема</a:t>
            </a:r>
            <a:r>
              <a:rPr lang="ru-RU" dirty="0"/>
              <a:t> </a:t>
            </a:r>
            <a:r>
              <a:rPr lang="ru-RU" dirty="0" err="1"/>
              <a:t>залишились</a:t>
            </a:r>
            <a:r>
              <a:rPr lang="ru-RU" dirty="0"/>
              <a:t> без </a:t>
            </a:r>
            <a:r>
              <a:rPr lang="ru-RU" dirty="0" err="1"/>
              <a:t>відповіді</a:t>
            </a:r>
            <a:r>
              <a:rPr lang="ru-RU" dirty="0"/>
              <a:t> </a:t>
            </a:r>
            <a:r>
              <a:rPr lang="ru-RU" dirty="0" err="1"/>
              <a:t>численні</a:t>
            </a:r>
            <a:r>
              <a:rPr lang="ru-RU" dirty="0"/>
              <a:t> доводи </a:t>
            </a:r>
            <a:r>
              <a:rPr lang="ru-RU" dirty="0" err="1"/>
              <a:t>апеляційних</a:t>
            </a:r>
            <a:r>
              <a:rPr lang="ru-RU" dirty="0"/>
              <a:t> </a:t>
            </a:r>
            <a:r>
              <a:rPr lang="ru-RU" dirty="0" err="1"/>
              <a:t>скарг</a:t>
            </a:r>
            <a:r>
              <a:rPr lang="ru-RU" dirty="0"/>
              <a:t> </a:t>
            </a:r>
            <a:r>
              <a:rPr lang="ru-RU" dirty="0" err="1"/>
              <a:t>щодо</a:t>
            </a:r>
            <a:r>
              <a:rPr lang="ru-RU" dirty="0"/>
              <a:t> </a:t>
            </a:r>
            <a:r>
              <a:rPr lang="ru-RU" dirty="0" err="1"/>
              <a:t>інших</a:t>
            </a:r>
            <a:r>
              <a:rPr lang="ru-RU" dirty="0"/>
              <a:t> </a:t>
            </a:r>
            <a:r>
              <a:rPr lang="ru-RU" dirty="0" err="1"/>
              <a:t>порушень</a:t>
            </a:r>
            <a:r>
              <a:rPr lang="ru-RU" dirty="0"/>
              <a:t> </a:t>
            </a:r>
            <a:r>
              <a:rPr lang="ru-RU" dirty="0" err="1"/>
              <a:t>процесуального</a:t>
            </a:r>
            <a:r>
              <a:rPr lang="ru-RU" dirty="0"/>
              <a:t> </a:t>
            </a:r>
            <a:r>
              <a:rPr lang="ru-RU" dirty="0" err="1"/>
              <a:t>законодавства</a:t>
            </a:r>
            <a:r>
              <a:rPr lang="ru-RU" dirty="0"/>
              <a:t>, </a:t>
            </a:r>
            <a:r>
              <a:rPr lang="ru-RU" dirty="0" err="1"/>
              <a:t>які</a:t>
            </a:r>
            <a:r>
              <a:rPr lang="ru-RU" dirty="0"/>
              <a:t>  не </a:t>
            </a:r>
            <a:r>
              <a:rPr lang="ru-RU" dirty="0" err="1"/>
              <a:t>були</a:t>
            </a:r>
            <a:r>
              <a:rPr lang="ru-RU" dirty="0"/>
              <a:t> </a:t>
            </a:r>
            <a:r>
              <a:rPr lang="ru-RU" dirty="0" err="1"/>
              <a:t>перевірені</a:t>
            </a:r>
            <a:r>
              <a:rPr lang="ru-RU" dirty="0"/>
              <a:t>,  а </a:t>
            </a:r>
            <a:r>
              <a:rPr lang="ru-RU" dirty="0" err="1"/>
              <a:t>отже</a:t>
            </a:r>
            <a:r>
              <a:rPr lang="ru-RU" dirty="0"/>
              <a:t> не </a:t>
            </a:r>
            <a:r>
              <a:rPr lang="ru-RU" dirty="0" err="1"/>
              <a:t>спростовані</a:t>
            </a:r>
            <a:r>
              <a:rPr lang="ru-RU" dirty="0"/>
              <a:t> з </a:t>
            </a:r>
            <a:r>
              <a:rPr lang="ru-RU" dirty="0" err="1"/>
              <a:t>наведенням</a:t>
            </a:r>
            <a:r>
              <a:rPr lang="ru-RU" dirty="0"/>
              <a:t> </a:t>
            </a:r>
            <a:r>
              <a:rPr lang="ru-RU" dirty="0" err="1"/>
              <a:t>докладних</a:t>
            </a:r>
            <a:r>
              <a:rPr lang="ru-RU" dirty="0"/>
              <a:t> </a:t>
            </a:r>
            <a:r>
              <a:rPr lang="ru-RU" dirty="0" err="1"/>
              <a:t>мотивів</a:t>
            </a:r>
            <a:r>
              <a:rPr lang="ru-RU" dirty="0"/>
              <a:t> </a:t>
            </a:r>
            <a:r>
              <a:rPr lang="ru-RU" dirty="0" err="1"/>
              <a:t>прийнятого</a:t>
            </a:r>
            <a:r>
              <a:rPr lang="ru-RU" dirty="0"/>
              <a:t> </a:t>
            </a:r>
            <a:r>
              <a:rPr lang="ru-RU" dirty="0" err="1"/>
              <a:t>рішення</a:t>
            </a:r>
            <a:r>
              <a:rPr lang="ru-RU" dirty="0" smtClean="0"/>
              <a:t>.</a:t>
            </a:r>
          </a:p>
          <a:p>
            <a:pPr marL="0" indent="0" algn="just">
              <a:buNone/>
            </a:pPr>
            <a:r>
              <a:rPr lang="ru-RU" dirty="0" err="1"/>
              <a:t>Також</a:t>
            </a:r>
            <a:r>
              <a:rPr lang="ru-RU" dirty="0"/>
              <a:t> не наведено </a:t>
            </a:r>
            <a:r>
              <a:rPr lang="ru-RU" dirty="0" err="1"/>
              <a:t>достатніх</a:t>
            </a:r>
            <a:r>
              <a:rPr lang="ru-RU" dirty="0"/>
              <a:t> </a:t>
            </a:r>
            <a:r>
              <a:rPr lang="ru-RU" dirty="0" err="1"/>
              <a:t>мотивів</a:t>
            </a:r>
            <a:r>
              <a:rPr lang="ru-RU" dirty="0"/>
              <a:t> </a:t>
            </a:r>
            <a:r>
              <a:rPr lang="ru-RU" dirty="0" err="1"/>
              <a:t>відхилення</a:t>
            </a:r>
            <a:r>
              <a:rPr lang="ru-RU" dirty="0"/>
              <a:t> </a:t>
            </a:r>
            <a:r>
              <a:rPr lang="ru-RU" dirty="0" err="1"/>
              <a:t>доводів</a:t>
            </a:r>
            <a:r>
              <a:rPr lang="ru-RU" dirty="0"/>
              <a:t> </a:t>
            </a:r>
            <a:r>
              <a:rPr lang="ru-RU" dirty="0" err="1"/>
              <a:t>апеляційної</a:t>
            </a:r>
            <a:r>
              <a:rPr lang="ru-RU" dirty="0"/>
              <a:t> </a:t>
            </a:r>
            <a:r>
              <a:rPr lang="ru-RU" dirty="0" err="1"/>
              <a:t>скарги</a:t>
            </a:r>
            <a:r>
              <a:rPr lang="ru-RU" dirty="0"/>
              <a:t>, тому доводи, </a:t>
            </a:r>
            <a:r>
              <a:rPr lang="ru-RU" dirty="0" err="1"/>
              <a:t>наведені</a:t>
            </a:r>
            <a:r>
              <a:rPr lang="ru-RU" dirty="0"/>
              <a:t> в </a:t>
            </a:r>
            <a:r>
              <a:rPr lang="ru-RU" dirty="0" err="1"/>
              <a:t>касаційній</a:t>
            </a:r>
            <a:r>
              <a:rPr lang="ru-RU" dirty="0"/>
              <a:t> </a:t>
            </a:r>
            <a:r>
              <a:rPr lang="ru-RU" dirty="0" err="1"/>
              <a:t>скарзі</a:t>
            </a:r>
            <a:r>
              <a:rPr lang="ru-RU" dirty="0"/>
              <a:t> </a:t>
            </a:r>
            <a:r>
              <a:rPr lang="ru-RU" dirty="0" err="1"/>
              <a:t>захисника</a:t>
            </a:r>
            <a:r>
              <a:rPr lang="ru-RU" dirty="0"/>
              <a:t>, про </a:t>
            </a:r>
            <a:r>
              <a:rPr lang="ru-RU" dirty="0" err="1"/>
              <a:t>порушення</a:t>
            </a:r>
            <a:r>
              <a:rPr lang="ru-RU" dirty="0"/>
              <a:t> права на </a:t>
            </a:r>
            <a:r>
              <a:rPr lang="ru-RU" dirty="0" err="1"/>
              <a:t>захист</a:t>
            </a:r>
            <a:r>
              <a:rPr lang="ru-RU" dirty="0"/>
              <a:t> та </a:t>
            </a:r>
            <a:r>
              <a:rPr lang="ru-RU" dirty="0" err="1"/>
              <a:t>неповноту</a:t>
            </a:r>
            <a:r>
              <a:rPr lang="ru-RU" dirty="0"/>
              <a:t> судового </a:t>
            </a:r>
            <a:r>
              <a:rPr lang="ru-RU" dirty="0" err="1"/>
              <a:t>розгляду</a:t>
            </a:r>
            <a:r>
              <a:rPr lang="ru-RU" dirty="0"/>
              <a:t> Суд </a:t>
            </a:r>
            <a:r>
              <a:rPr lang="ru-RU" dirty="0" err="1"/>
              <a:t>вважає</a:t>
            </a:r>
            <a:r>
              <a:rPr lang="ru-RU" dirty="0"/>
              <a:t> </a:t>
            </a:r>
            <a:r>
              <a:rPr lang="ru-RU" dirty="0" err="1"/>
              <a:t>слушними</a:t>
            </a:r>
            <a:r>
              <a:rPr lang="ru-RU" dirty="0"/>
              <a:t>.</a:t>
            </a:r>
            <a:endParaRPr lang="ru-RU" dirty="0"/>
          </a:p>
          <a:p>
            <a:pPr marL="0" indent="0">
              <a:buNone/>
            </a:pPr>
            <a:endParaRPr lang="en-US" dirty="0"/>
          </a:p>
        </p:txBody>
      </p:sp>
    </p:spTree>
    <p:extLst>
      <p:ext uri="{BB962C8B-B14F-4D97-AF65-F5344CB8AC3E}">
        <p14:creationId xmlns:p14="http://schemas.microsoft.com/office/powerpoint/2010/main" val="3107128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152128"/>
          </a:xfrm>
        </p:spPr>
        <p:txBody>
          <a:bodyPr>
            <a:normAutofit fontScale="90000"/>
          </a:bodyPr>
          <a:lstStyle/>
          <a:p>
            <a:pPr algn="ctr"/>
            <a:r>
              <a:rPr lang="en-US" sz="2000" b="1" dirty="0"/>
              <a:t>CASE OF ALİ GÜRBÜZ v. TURKEY </a:t>
            </a:r>
            <a:r>
              <a:rPr lang="uk-UA" sz="2000" b="1" dirty="0" smtClean="0"/>
              <a:t/>
            </a:r>
            <a:br>
              <a:rPr lang="uk-UA" sz="2000" b="1" dirty="0" smtClean="0"/>
            </a:br>
            <a:r>
              <a:rPr lang="en-US" sz="2000" b="1" dirty="0"/>
              <a:t>12/03/2019</a:t>
            </a:r>
            <a:r>
              <a:rPr lang="uk-UA" sz="2000" b="1" dirty="0" smtClean="0"/>
              <a:t/>
            </a:r>
            <a:br>
              <a:rPr lang="uk-UA" sz="2000" b="1" dirty="0" smtClean="0"/>
            </a:br>
            <a:r>
              <a:rPr lang="en-US" sz="2000" b="1" dirty="0" smtClean="0"/>
              <a:t>(</a:t>
            </a:r>
            <a:r>
              <a:rPr lang="en-US" sz="2000" b="1" dirty="0"/>
              <a:t>Application No(s). 52497/08; 6741/12; 7110/12; 15056/12; 15057/12; 15058/12; 15059/12)</a:t>
            </a:r>
          </a:p>
        </p:txBody>
      </p:sp>
      <p:sp>
        <p:nvSpPr>
          <p:cNvPr id="3" name="Объект 2"/>
          <p:cNvSpPr>
            <a:spLocks noGrp="1"/>
          </p:cNvSpPr>
          <p:nvPr>
            <p:ph idx="1"/>
          </p:nvPr>
        </p:nvSpPr>
        <p:spPr>
          <a:xfrm>
            <a:off x="323528" y="1844824"/>
            <a:ext cx="8496944" cy="4752528"/>
          </a:xfrm>
        </p:spPr>
        <p:txBody>
          <a:bodyPr>
            <a:normAutofit/>
          </a:bodyPr>
          <a:lstStyle/>
          <a:p>
            <a:pPr marL="0" indent="0" algn="just">
              <a:buNone/>
            </a:pPr>
            <a:r>
              <a:rPr lang="ru-RU" sz="2000" dirty="0" err="1"/>
              <a:t>Заявник</a:t>
            </a:r>
            <a:r>
              <a:rPr lang="ru-RU" sz="2000" dirty="0"/>
              <a:t> </a:t>
            </a:r>
            <a:r>
              <a:rPr lang="ru-RU" sz="2000" dirty="0" err="1"/>
              <a:t>певний</a:t>
            </a:r>
            <a:r>
              <a:rPr lang="ru-RU" sz="2000" dirty="0"/>
              <a:t> час </a:t>
            </a:r>
            <a:r>
              <a:rPr lang="ru-RU" sz="2000" dirty="0" err="1"/>
              <a:t>був</a:t>
            </a:r>
            <a:r>
              <a:rPr lang="ru-RU" sz="2000" dirty="0"/>
              <a:t> </a:t>
            </a:r>
            <a:r>
              <a:rPr lang="ru-RU" sz="2000" dirty="0" err="1"/>
              <a:t>власником</a:t>
            </a:r>
            <a:r>
              <a:rPr lang="ru-RU" sz="2000" dirty="0"/>
              <a:t> </a:t>
            </a:r>
            <a:r>
              <a:rPr lang="ru-RU" sz="2000" dirty="0" err="1"/>
              <a:t>щоденної</a:t>
            </a:r>
            <a:r>
              <a:rPr lang="ru-RU" sz="2000" dirty="0"/>
              <a:t> </a:t>
            </a:r>
            <a:r>
              <a:rPr lang="ru-RU" sz="2000" dirty="0" err="1"/>
              <a:t>газети</a:t>
            </a:r>
            <a:r>
              <a:rPr lang="ru-RU" sz="2000" dirty="0"/>
              <a:t> «</a:t>
            </a:r>
            <a:r>
              <a:rPr lang="en-US" sz="2000" dirty="0" err="1"/>
              <a:t>Ülkede</a:t>
            </a:r>
            <a:r>
              <a:rPr lang="en-US" sz="2000" dirty="0"/>
              <a:t> </a:t>
            </a:r>
            <a:r>
              <a:rPr lang="en-US" sz="2000" dirty="0" err="1"/>
              <a:t>Özgür</a:t>
            </a:r>
            <a:r>
              <a:rPr lang="en-US" sz="2000" dirty="0"/>
              <a:t> </a:t>
            </a:r>
            <a:r>
              <a:rPr lang="en-US" sz="2000" dirty="0" err="1"/>
              <a:t>Gündem</a:t>
            </a:r>
            <a:r>
              <a:rPr lang="en-US" sz="2000" dirty="0"/>
              <a:t>». </a:t>
            </a:r>
            <a:r>
              <a:rPr lang="ru-RU" sz="2000" dirty="0" err="1"/>
              <a:t>Між</a:t>
            </a:r>
            <a:r>
              <a:rPr lang="ru-RU" sz="2000" dirty="0"/>
              <a:t> 2004 та 2006 роками </a:t>
            </a:r>
            <a:r>
              <a:rPr lang="ru-RU" sz="2000" dirty="0" err="1"/>
              <a:t>йому</a:t>
            </a:r>
            <a:r>
              <a:rPr lang="ru-RU" sz="2000" dirty="0"/>
              <a:t> </a:t>
            </a:r>
            <a:r>
              <a:rPr lang="ru-RU" sz="2000" dirty="0" err="1"/>
              <a:t>було</a:t>
            </a:r>
            <a:r>
              <a:rPr lang="ru-RU" sz="2000" dirty="0"/>
              <a:t> </a:t>
            </a:r>
            <a:r>
              <a:rPr lang="ru-RU" sz="2000" dirty="0" err="1"/>
              <a:t>пред’явлено</a:t>
            </a:r>
            <a:r>
              <a:rPr lang="ru-RU" sz="2000" dirty="0"/>
              <a:t> </a:t>
            </a:r>
            <a:r>
              <a:rPr lang="ru-RU" sz="2000" dirty="0" err="1"/>
              <a:t>сім</a:t>
            </a:r>
            <a:r>
              <a:rPr lang="ru-RU" sz="2000" dirty="0"/>
              <a:t> </a:t>
            </a:r>
            <a:r>
              <a:rPr lang="ru-RU" sz="2000" dirty="0" err="1"/>
              <a:t>обвинувачень</a:t>
            </a:r>
            <a:r>
              <a:rPr lang="ru-RU" sz="2000" dirty="0"/>
              <a:t> у </a:t>
            </a:r>
            <a:r>
              <a:rPr lang="ru-RU" sz="2000" dirty="0" err="1"/>
              <a:t>порушенні</a:t>
            </a:r>
            <a:r>
              <a:rPr lang="ru-RU" sz="2000" dirty="0"/>
              <a:t> </a:t>
            </a:r>
            <a:r>
              <a:rPr lang="ru-RU" sz="2000" dirty="0" err="1"/>
              <a:t>антитерористичного</a:t>
            </a:r>
            <a:r>
              <a:rPr lang="ru-RU" sz="2000" dirty="0"/>
              <a:t> </a:t>
            </a:r>
            <a:r>
              <a:rPr lang="ru-RU" sz="2000" dirty="0" err="1"/>
              <a:t>законодавства</a:t>
            </a:r>
            <a:r>
              <a:rPr lang="ru-RU" sz="2000" dirty="0"/>
              <a:t> у </a:t>
            </a:r>
            <a:r>
              <a:rPr lang="ru-RU" sz="2000" dirty="0" err="1"/>
              <a:t>зв’язку</a:t>
            </a:r>
            <a:r>
              <a:rPr lang="ru-RU" sz="2000" dirty="0"/>
              <a:t> </a:t>
            </a:r>
            <a:r>
              <a:rPr lang="ru-RU" sz="2000" dirty="0" err="1"/>
              <a:t>із</a:t>
            </a:r>
            <a:r>
              <a:rPr lang="ru-RU" sz="2000" dirty="0"/>
              <a:t> </a:t>
            </a:r>
            <a:r>
              <a:rPr lang="ru-RU" sz="2000" dirty="0" err="1"/>
              <a:t>одинадцятьма</a:t>
            </a:r>
            <a:r>
              <a:rPr lang="ru-RU" sz="2000" dirty="0"/>
              <a:t> </a:t>
            </a:r>
            <a:r>
              <a:rPr lang="ru-RU" sz="2000" dirty="0" err="1"/>
              <a:t>публікаціями</a:t>
            </a:r>
            <a:r>
              <a:rPr lang="ru-RU" sz="2000" dirty="0"/>
              <a:t> статей </a:t>
            </a:r>
            <a:r>
              <a:rPr lang="ru-RU" sz="2000" dirty="0" err="1"/>
              <a:t>щодо</a:t>
            </a:r>
            <a:r>
              <a:rPr lang="ru-RU" sz="2000" dirty="0"/>
              <a:t> </a:t>
            </a:r>
            <a:r>
              <a:rPr lang="ru-RU" sz="2000" dirty="0" err="1"/>
              <a:t>Робочої</a:t>
            </a:r>
            <a:r>
              <a:rPr lang="ru-RU" sz="2000" dirty="0"/>
              <a:t> </a:t>
            </a:r>
            <a:r>
              <a:rPr lang="ru-RU" sz="2000" dirty="0" err="1"/>
              <a:t>партії</a:t>
            </a:r>
            <a:r>
              <a:rPr lang="ru-RU" sz="2000" dirty="0"/>
              <a:t> Курдистану та </a:t>
            </a:r>
            <a:r>
              <a:rPr lang="ru-RU" sz="2000" dirty="0" err="1"/>
              <a:t>інших</a:t>
            </a:r>
            <a:r>
              <a:rPr lang="ru-RU" sz="2000" dirty="0"/>
              <a:t> </a:t>
            </a:r>
            <a:r>
              <a:rPr lang="ru-RU" sz="2000" dirty="0" err="1"/>
              <a:t>незаконних</a:t>
            </a:r>
            <a:r>
              <a:rPr lang="ru-RU" sz="2000" dirty="0"/>
              <a:t> </a:t>
            </a:r>
            <a:r>
              <a:rPr lang="ru-RU" sz="2000" dirty="0" err="1"/>
              <a:t>збройних</a:t>
            </a:r>
            <a:r>
              <a:rPr lang="ru-RU" sz="2000" dirty="0"/>
              <a:t> </a:t>
            </a:r>
            <a:r>
              <a:rPr lang="ru-RU" sz="2000" dirty="0" err="1"/>
              <a:t>формувань</a:t>
            </a:r>
            <a:r>
              <a:rPr lang="ru-RU" sz="2000" dirty="0"/>
              <a:t> в </a:t>
            </a:r>
            <a:r>
              <a:rPr lang="ru-RU" sz="2000" dirty="0" err="1"/>
              <a:t>його</a:t>
            </a:r>
            <a:r>
              <a:rPr lang="ru-RU" sz="2000" dirty="0"/>
              <a:t> </a:t>
            </a:r>
            <a:r>
              <a:rPr lang="ru-RU" sz="2000" dirty="0" err="1"/>
              <a:t>газеті</a:t>
            </a:r>
            <a:r>
              <a:rPr lang="ru-RU" sz="2000" dirty="0"/>
              <a:t>. </a:t>
            </a:r>
            <a:r>
              <a:rPr lang="ru-RU" sz="2000" dirty="0" err="1"/>
              <a:t>Зокрема</a:t>
            </a:r>
            <a:r>
              <a:rPr lang="ru-RU" sz="2000" dirty="0"/>
              <a:t>, </a:t>
            </a:r>
            <a:r>
              <a:rPr lang="ru-RU" sz="2000" dirty="0" err="1"/>
              <a:t>статті</a:t>
            </a:r>
            <a:r>
              <a:rPr lang="ru-RU" sz="2000" dirty="0"/>
              <a:t> </a:t>
            </a:r>
            <a:r>
              <a:rPr lang="ru-RU" sz="2000" dirty="0" err="1"/>
              <a:t>стосувались</a:t>
            </a:r>
            <a:r>
              <a:rPr lang="ru-RU" sz="2000" dirty="0"/>
              <a:t> </a:t>
            </a:r>
            <a:r>
              <a:rPr lang="ru-RU" sz="2000" dirty="0" err="1"/>
              <a:t>різдвяного</a:t>
            </a:r>
            <a:r>
              <a:rPr lang="ru-RU" sz="2000" dirty="0"/>
              <a:t> </a:t>
            </a:r>
            <a:r>
              <a:rPr lang="ru-RU" sz="2000" dirty="0" err="1"/>
              <a:t>привітання</a:t>
            </a:r>
            <a:r>
              <a:rPr lang="ru-RU" sz="2000" dirty="0"/>
              <a:t> </a:t>
            </a:r>
            <a:r>
              <a:rPr lang="ru-RU" sz="2000" dirty="0" err="1"/>
              <a:t>Робочої</a:t>
            </a:r>
            <a:r>
              <a:rPr lang="ru-RU" sz="2000" dirty="0"/>
              <a:t> </a:t>
            </a:r>
            <a:r>
              <a:rPr lang="ru-RU" sz="2000" dirty="0" err="1"/>
              <a:t>партії</a:t>
            </a:r>
            <a:r>
              <a:rPr lang="ru-RU" sz="2000" dirty="0"/>
              <a:t> Курдистану, </a:t>
            </a:r>
            <a:r>
              <a:rPr lang="ru-RU" sz="2000" dirty="0" err="1"/>
              <a:t>кількості</a:t>
            </a:r>
            <a:r>
              <a:rPr lang="ru-RU" sz="2000" dirty="0"/>
              <a:t> </a:t>
            </a:r>
            <a:r>
              <a:rPr lang="ru-RU" sz="2000" dirty="0" err="1"/>
              <a:t>військових</a:t>
            </a:r>
            <a:r>
              <a:rPr lang="ru-RU" sz="2000" dirty="0"/>
              <a:t> </a:t>
            </a:r>
            <a:r>
              <a:rPr lang="ru-RU" sz="2000" dirty="0" err="1"/>
              <a:t>конфліктів</a:t>
            </a:r>
            <a:r>
              <a:rPr lang="ru-RU" sz="2000" dirty="0"/>
              <a:t> та </a:t>
            </a:r>
            <a:r>
              <a:rPr lang="ru-RU" sz="2000" dirty="0" err="1"/>
              <a:t>заяв</a:t>
            </a:r>
            <a:r>
              <a:rPr lang="ru-RU" sz="2000" dirty="0"/>
              <a:t> </a:t>
            </a:r>
            <a:r>
              <a:rPr lang="ru-RU" sz="2000" dirty="0" err="1"/>
              <a:t>затриманих</a:t>
            </a:r>
            <a:r>
              <a:rPr lang="ru-RU" sz="2000" dirty="0"/>
              <a:t>, в </a:t>
            </a:r>
            <a:r>
              <a:rPr lang="ru-RU" sz="2000" dirty="0" err="1"/>
              <a:t>яких</a:t>
            </a:r>
            <a:r>
              <a:rPr lang="ru-RU" sz="2000" dirty="0"/>
              <a:t> </a:t>
            </a:r>
            <a:r>
              <a:rPr lang="ru-RU" sz="2000" dirty="0" err="1"/>
              <a:t>стверджувалося</a:t>
            </a:r>
            <a:r>
              <a:rPr lang="ru-RU" sz="2000" dirty="0"/>
              <a:t> про </a:t>
            </a:r>
            <a:r>
              <a:rPr lang="ru-RU" sz="2000" dirty="0" err="1"/>
              <a:t>необхідність</a:t>
            </a:r>
            <a:r>
              <a:rPr lang="ru-RU" sz="2000" dirty="0"/>
              <a:t> </a:t>
            </a:r>
            <a:r>
              <a:rPr lang="ru-RU" sz="2000" dirty="0" err="1"/>
              <a:t>вирішення</a:t>
            </a:r>
            <a:r>
              <a:rPr lang="ru-RU" sz="2000" dirty="0"/>
              <a:t> </a:t>
            </a:r>
            <a:r>
              <a:rPr lang="ru-RU" sz="2000" dirty="0" err="1"/>
              <a:t>проблеми</a:t>
            </a:r>
            <a:r>
              <a:rPr lang="ru-RU" sz="2000" dirty="0"/>
              <a:t> </a:t>
            </a:r>
            <a:r>
              <a:rPr lang="ru-RU" sz="2000" dirty="0" err="1"/>
              <a:t>курдів</a:t>
            </a:r>
            <a:r>
              <a:rPr lang="ru-RU" sz="2000" dirty="0"/>
              <a:t>. 2007 року </a:t>
            </a:r>
            <a:r>
              <a:rPr lang="ru-RU" sz="2000" dirty="0" err="1"/>
              <a:t>заявника</a:t>
            </a:r>
            <a:r>
              <a:rPr lang="ru-RU" sz="2000" dirty="0"/>
              <a:t> </a:t>
            </a:r>
            <a:r>
              <a:rPr lang="ru-RU" sz="2000" dirty="0" err="1"/>
              <a:t>було</a:t>
            </a:r>
            <a:r>
              <a:rPr lang="ru-RU" sz="2000" dirty="0"/>
              <a:t> </a:t>
            </a:r>
            <a:r>
              <a:rPr lang="ru-RU" sz="2000" dirty="0" err="1"/>
              <a:t>визнано</a:t>
            </a:r>
            <a:r>
              <a:rPr lang="ru-RU" sz="2000" dirty="0"/>
              <a:t> </a:t>
            </a:r>
            <a:r>
              <a:rPr lang="ru-RU" sz="2000" dirty="0" err="1"/>
              <a:t>винним</a:t>
            </a:r>
            <a:r>
              <a:rPr lang="ru-RU" sz="2000" dirty="0"/>
              <a:t> у </a:t>
            </a:r>
            <a:r>
              <a:rPr lang="ru-RU" sz="2000" dirty="0" err="1"/>
              <a:t>пред’явлених</a:t>
            </a:r>
            <a:r>
              <a:rPr lang="ru-RU" sz="2000" dirty="0"/>
              <a:t> </a:t>
            </a:r>
            <a:r>
              <a:rPr lang="ru-RU" sz="2000" dirty="0" err="1"/>
              <a:t>обвинуваченнях</a:t>
            </a:r>
            <a:r>
              <a:rPr lang="ru-RU" sz="2000" dirty="0"/>
              <a:t> </a:t>
            </a:r>
            <a:r>
              <a:rPr lang="ru-RU" sz="2000" dirty="0" err="1"/>
              <a:t>щодо</a:t>
            </a:r>
            <a:r>
              <a:rPr lang="ru-RU" sz="2000" dirty="0"/>
              <a:t> </a:t>
            </a:r>
            <a:r>
              <a:rPr lang="ru-RU" sz="2000" dirty="0" err="1"/>
              <a:t>публікацій</a:t>
            </a:r>
            <a:r>
              <a:rPr lang="ru-RU" sz="2000" dirty="0"/>
              <a:t> статей </a:t>
            </a:r>
            <a:r>
              <a:rPr lang="ru-RU" sz="2000" dirty="0" err="1"/>
              <a:t>незаконних</a:t>
            </a:r>
            <a:r>
              <a:rPr lang="ru-RU" sz="2000" dirty="0"/>
              <a:t> </a:t>
            </a:r>
            <a:r>
              <a:rPr lang="ru-RU" sz="2000" dirty="0" err="1"/>
              <a:t>терористичних</a:t>
            </a:r>
            <a:r>
              <a:rPr lang="ru-RU" sz="2000" dirty="0"/>
              <a:t> </a:t>
            </a:r>
            <a:r>
              <a:rPr lang="ru-RU" sz="2000" dirty="0" err="1"/>
              <a:t>організацій</a:t>
            </a:r>
            <a:r>
              <a:rPr lang="ru-RU" sz="2000" dirty="0"/>
              <a:t> та </a:t>
            </a:r>
            <a:r>
              <a:rPr lang="ru-RU" sz="2000" dirty="0" err="1"/>
              <a:t>призначено</a:t>
            </a:r>
            <a:r>
              <a:rPr lang="ru-RU" sz="2000" dirty="0"/>
              <a:t> </a:t>
            </a:r>
            <a:r>
              <a:rPr lang="ru-RU" sz="2000" dirty="0" err="1"/>
              <a:t>покарання</a:t>
            </a:r>
            <a:r>
              <a:rPr lang="ru-RU" sz="2000" dirty="0"/>
              <a:t> у </a:t>
            </a:r>
            <a:r>
              <a:rPr lang="ru-RU" sz="2000" dirty="0" err="1"/>
              <a:t>вигляді</a:t>
            </a:r>
            <a:r>
              <a:rPr lang="ru-RU" sz="2000" dirty="0"/>
              <a:t> штрафу за </a:t>
            </a:r>
            <a:r>
              <a:rPr lang="ru-RU" sz="2000" dirty="0" err="1"/>
              <a:t>кожне</a:t>
            </a:r>
            <a:r>
              <a:rPr lang="ru-RU" sz="2000" dirty="0"/>
              <a:t> з них. </a:t>
            </a:r>
            <a:r>
              <a:rPr lang="ru-RU" sz="2000" dirty="0" err="1"/>
              <a:t>Ці</a:t>
            </a:r>
            <a:r>
              <a:rPr lang="ru-RU" sz="2000" dirty="0"/>
              <a:t> </a:t>
            </a:r>
            <a:r>
              <a:rPr lang="ru-RU" sz="2000" dirty="0" err="1"/>
              <a:t>судові</a:t>
            </a:r>
            <a:r>
              <a:rPr lang="ru-RU" sz="2000" dirty="0"/>
              <a:t> </a:t>
            </a:r>
            <a:r>
              <a:rPr lang="ru-RU" sz="2000" dirty="0" err="1"/>
              <a:t>рішення</a:t>
            </a:r>
            <a:r>
              <a:rPr lang="ru-RU" sz="2000" dirty="0"/>
              <a:t> в </a:t>
            </a:r>
            <a:r>
              <a:rPr lang="ru-RU" sz="2000" dirty="0" err="1"/>
              <a:t>подальшому</a:t>
            </a:r>
            <a:r>
              <a:rPr lang="ru-RU" sz="2000" dirty="0"/>
              <a:t> </a:t>
            </a:r>
            <a:r>
              <a:rPr lang="ru-RU" sz="2000" dirty="0" err="1"/>
              <a:t>були</a:t>
            </a:r>
            <a:r>
              <a:rPr lang="ru-RU" sz="2000" dirty="0"/>
              <a:t> </a:t>
            </a:r>
            <a:r>
              <a:rPr lang="ru-RU" sz="2000" dirty="0" err="1"/>
              <a:t>скасовані</a:t>
            </a:r>
            <a:r>
              <a:rPr lang="ru-RU" sz="2000" dirty="0"/>
              <a:t> </a:t>
            </a:r>
            <a:r>
              <a:rPr lang="ru-RU" sz="2000" dirty="0" err="1"/>
              <a:t>Касаційним</a:t>
            </a:r>
            <a:r>
              <a:rPr lang="ru-RU" sz="2000" dirty="0"/>
              <a:t> Судом. У 2011 </a:t>
            </a:r>
            <a:r>
              <a:rPr lang="ru-RU" sz="2000" dirty="0" err="1"/>
              <a:t>році</a:t>
            </a:r>
            <a:r>
              <a:rPr lang="ru-RU" sz="2000" dirty="0"/>
              <a:t> </a:t>
            </a:r>
            <a:r>
              <a:rPr lang="ru-RU" sz="2000" dirty="0" err="1"/>
              <a:t>заявника</a:t>
            </a:r>
            <a:r>
              <a:rPr lang="ru-RU" sz="2000" dirty="0"/>
              <a:t> </a:t>
            </a:r>
            <a:r>
              <a:rPr lang="ru-RU" sz="2000" dirty="0" err="1"/>
              <a:t>було</a:t>
            </a:r>
            <a:r>
              <a:rPr lang="ru-RU" sz="2000" dirty="0"/>
              <a:t> </a:t>
            </a:r>
            <a:r>
              <a:rPr lang="ru-RU" sz="2000" dirty="0" err="1"/>
              <a:t>виправдано</a:t>
            </a:r>
            <a:r>
              <a:rPr lang="ru-RU" sz="2000" dirty="0"/>
              <a:t> за </a:t>
            </a:r>
            <a:r>
              <a:rPr lang="ru-RU" sz="2000" dirty="0" err="1"/>
              <a:t>всіма</a:t>
            </a:r>
            <a:r>
              <a:rPr lang="ru-RU" sz="2000" dirty="0"/>
              <a:t> </a:t>
            </a:r>
            <a:r>
              <a:rPr lang="ru-RU" sz="2000" dirty="0" err="1"/>
              <a:t>статтями</a:t>
            </a:r>
            <a:r>
              <a:rPr lang="ru-RU" sz="2000" dirty="0"/>
              <a:t> </a:t>
            </a:r>
            <a:r>
              <a:rPr lang="ru-RU" sz="2000" dirty="0" err="1" smtClean="0"/>
              <a:t>обвинувачення</a:t>
            </a:r>
            <a:r>
              <a:rPr lang="ru-RU" sz="2000" dirty="0" smtClean="0"/>
              <a:t>.</a:t>
            </a:r>
          </a:p>
          <a:p>
            <a:pPr marL="0" indent="0" algn="ctr">
              <a:buNone/>
            </a:pPr>
            <a:r>
              <a:rPr lang="ru-RU" sz="2000" b="1" dirty="0" err="1"/>
              <a:t>Порушення</a:t>
            </a:r>
            <a:r>
              <a:rPr lang="ru-RU" sz="2000" b="1" dirty="0"/>
              <a:t> </a:t>
            </a:r>
            <a:r>
              <a:rPr lang="ru-RU" sz="2000" b="1" dirty="0" err="1"/>
              <a:t>статті</a:t>
            </a:r>
            <a:r>
              <a:rPr lang="ru-RU" sz="2000" b="1" dirty="0"/>
              <a:t> 10 </a:t>
            </a:r>
            <a:r>
              <a:rPr lang="ru-RU" sz="2000" b="1" dirty="0" err="1"/>
              <a:t>Конвенції</a:t>
            </a:r>
            <a:r>
              <a:rPr lang="ru-RU" sz="2000" b="1" dirty="0"/>
              <a:t> (право на свободу </a:t>
            </a:r>
            <a:r>
              <a:rPr lang="ru-RU" sz="2000" b="1" dirty="0" err="1"/>
              <a:t>вираження</a:t>
            </a:r>
            <a:r>
              <a:rPr lang="ru-RU" sz="2000" b="1" dirty="0"/>
              <a:t> </a:t>
            </a:r>
            <a:r>
              <a:rPr lang="ru-RU" sz="2000" b="1" dirty="0" err="1"/>
              <a:t>поглядів</a:t>
            </a:r>
            <a:r>
              <a:rPr lang="ru-RU" sz="2000" b="1" dirty="0"/>
              <a:t>).</a:t>
            </a:r>
          </a:p>
          <a:p>
            <a:pPr marL="0" indent="0" algn="ctr">
              <a:buNone/>
            </a:pPr>
            <a:endParaRPr lang="ru-RU" sz="2000" b="1" dirty="0" smtClean="0"/>
          </a:p>
          <a:p>
            <a:pPr marL="0" indent="0">
              <a:buNone/>
            </a:pPr>
            <a:endParaRPr lang="en-US" dirty="0"/>
          </a:p>
        </p:txBody>
      </p:sp>
    </p:spTree>
    <p:extLst>
      <p:ext uri="{BB962C8B-B14F-4D97-AF65-F5344CB8AC3E}">
        <p14:creationId xmlns:p14="http://schemas.microsoft.com/office/powerpoint/2010/main" val="13550903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152128"/>
          </a:xfrm>
        </p:spPr>
        <p:txBody>
          <a:bodyPr>
            <a:normAutofit/>
          </a:bodyPr>
          <a:lstStyle/>
          <a:p>
            <a:pPr algn="ctr"/>
            <a:r>
              <a:rPr lang="en-US" sz="2400" b="1" dirty="0"/>
              <a:t>CASE OF GUÐMUNDUR ANDRI ÁSTRÁÐSSON v. ICELAND </a:t>
            </a:r>
            <a:r>
              <a:rPr lang="uk-UA" sz="2400" b="1" dirty="0" smtClean="0"/>
              <a:t/>
            </a:r>
            <a:br>
              <a:rPr lang="uk-UA" sz="2400" b="1" dirty="0" smtClean="0"/>
            </a:br>
            <a:r>
              <a:rPr lang="en-US" sz="2400" b="1" dirty="0" smtClean="0"/>
              <a:t>12/03/2019</a:t>
            </a:r>
            <a:r>
              <a:rPr lang="uk-UA" sz="2400" b="1" dirty="0" smtClean="0"/>
              <a:t/>
            </a:r>
            <a:br>
              <a:rPr lang="uk-UA" sz="2400" b="1" dirty="0" smtClean="0"/>
            </a:br>
            <a:r>
              <a:rPr lang="en-US" sz="2400" b="1" dirty="0" smtClean="0"/>
              <a:t>(</a:t>
            </a:r>
            <a:r>
              <a:rPr lang="en-US" sz="2400" b="1" dirty="0"/>
              <a:t>Application no. 26374/18)</a:t>
            </a:r>
          </a:p>
        </p:txBody>
      </p:sp>
      <p:sp>
        <p:nvSpPr>
          <p:cNvPr id="3" name="Объект 2"/>
          <p:cNvSpPr>
            <a:spLocks noGrp="1"/>
          </p:cNvSpPr>
          <p:nvPr>
            <p:ph idx="1"/>
          </p:nvPr>
        </p:nvSpPr>
        <p:spPr>
          <a:xfrm>
            <a:off x="457200" y="1700808"/>
            <a:ext cx="8229600" cy="4752528"/>
          </a:xfrm>
        </p:spPr>
        <p:txBody>
          <a:bodyPr>
            <a:normAutofit fontScale="92500" lnSpcReduction="20000"/>
          </a:bodyPr>
          <a:lstStyle/>
          <a:p>
            <a:pPr marL="0" indent="0" algn="just">
              <a:buNone/>
            </a:pPr>
            <a:r>
              <a:rPr lang="ru-RU" sz="2000" dirty="0"/>
              <a:t>Суд </a:t>
            </a:r>
            <a:r>
              <a:rPr lang="ru-RU" sz="2000" dirty="0" err="1"/>
              <a:t>апеляційної</a:t>
            </a:r>
            <a:r>
              <a:rPr lang="ru-RU" sz="2000" dirty="0"/>
              <a:t> </a:t>
            </a:r>
            <a:r>
              <a:rPr lang="ru-RU" sz="2000" dirty="0" err="1"/>
              <a:t>інстанції</a:t>
            </a:r>
            <a:r>
              <a:rPr lang="ru-RU" sz="2000" dirty="0"/>
              <a:t> </a:t>
            </a:r>
            <a:r>
              <a:rPr lang="ru-RU" sz="2000" dirty="0" err="1"/>
              <a:t>був</a:t>
            </a:r>
            <a:r>
              <a:rPr lang="ru-RU" sz="2000" dirty="0"/>
              <a:t> </a:t>
            </a:r>
            <a:r>
              <a:rPr lang="ru-RU" sz="2000" dirty="0" err="1"/>
              <a:t>створений</a:t>
            </a:r>
            <a:r>
              <a:rPr lang="ru-RU" sz="2000" dirty="0"/>
              <a:t> як </a:t>
            </a:r>
            <a:r>
              <a:rPr lang="ru-RU" sz="2000" dirty="0" err="1"/>
              <a:t>новий</a:t>
            </a:r>
            <a:r>
              <a:rPr lang="ru-RU" sz="2000" dirty="0"/>
              <a:t> суд 1 </a:t>
            </a:r>
            <a:r>
              <a:rPr lang="ru-RU" sz="2000" dirty="0" err="1"/>
              <a:t>січня</a:t>
            </a:r>
            <a:r>
              <a:rPr lang="ru-RU" sz="2000" dirty="0"/>
              <a:t> 2018 року. </a:t>
            </a:r>
            <a:r>
              <a:rPr lang="ru-RU" sz="2000" dirty="0" err="1"/>
              <a:t>Відповідно</a:t>
            </a:r>
            <a:r>
              <a:rPr lang="ru-RU" sz="2000" dirty="0"/>
              <a:t> до нового Закону про </a:t>
            </a:r>
            <a:r>
              <a:rPr lang="ru-RU" sz="2000" dirty="0" err="1"/>
              <a:t>судоустрій</a:t>
            </a:r>
            <a:r>
              <a:rPr lang="ru-RU" sz="2000" dirty="0"/>
              <a:t> </a:t>
            </a:r>
            <a:r>
              <a:rPr lang="ru-RU" sz="2000" dirty="0" err="1"/>
              <a:t>Комітет</a:t>
            </a:r>
            <a:r>
              <a:rPr lang="ru-RU" sz="2000" dirty="0"/>
              <a:t> з </a:t>
            </a:r>
            <a:r>
              <a:rPr lang="ru-RU" sz="2000" dirty="0" err="1"/>
              <a:t>оцінки</a:t>
            </a:r>
            <a:r>
              <a:rPr lang="ru-RU" sz="2000" dirty="0"/>
              <a:t> </a:t>
            </a:r>
            <a:r>
              <a:rPr lang="ru-RU" sz="2000" dirty="0" err="1"/>
              <a:t>здійснював</a:t>
            </a:r>
            <a:r>
              <a:rPr lang="ru-RU" sz="2000" dirty="0"/>
              <a:t> </a:t>
            </a:r>
            <a:r>
              <a:rPr lang="ru-RU" sz="2000" dirty="0" err="1"/>
              <a:t>оцінку</a:t>
            </a:r>
            <a:r>
              <a:rPr lang="ru-RU" sz="2000" dirty="0"/>
              <a:t> </a:t>
            </a:r>
            <a:r>
              <a:rPr lang="ru-RU" sz="2000" dirty="0" err="1"/>
              <a:t>кандидатів</a:t>
            </a:r>
            <a:r>
              <a:rPr lang="ru-RU" sz="2000" dirty="0"/>
              <a:t> на посади </a:t>
            </a:r>
            <a:r>
              <a:rPr lang="ru-RU" sz="2000" dirty="0" err="1"/>
              <a:t>суддів</a:t>
            </a:r>
            <a:r>
              <a:rPr lang="ru-RU" sz="2000" dirty="0"/>
              <a:t>. </a:t>
            </a:r>
            <a:r>
              <a:rPr lang="ru-RU" sz="2000" dirty="0" err="1"/>
              <a:t>Загалом</a:t>
            </a:r>
            <a:r>
              <a:rPr lang="ru-RU" sz="2000" dirty="0"/>
              <a:t> 37 </a:t>
            </a:r>
            <a:r>
              <a:rPr lang="ru-RU" sz="2000" dirty="0" err="1"/>
              <a:t>осіб</a:t>
            </a:r>
            <a:r>
              <a:rPr lang="ru-RU" sz="2000" dirty="0"/>
              <a:t> подали заяви як </a:t>
            </a:r>
            <a:r>
              <a:rPr lang="ru-RU" sz="2000" dirty="0" err="1"/>
              <a:t>кандидати</a:t>
            </a:r>
            <a:r>
              <a:rPr lang="ru-RU" sz="2000" dirty="0"/>
              <a:t>, в тому </a:t>
            </a:r>
            <a:r>
              <a:rPr lang="ru-RU" sz="2000" dirty="0" err="1"/>
              <a:t>числі</a:t>
            </a:r>
            <a:r>
              <a:rPr lang="ru-RU" sz="2000" dirty="0"/>
              <a:t> А. Е. У </a:t>
            </a:r>
            <a:r>
              <a:rPr lang="ru-RU" sz="2000" dirty="0" err="1"/>
              <a:t>травні</a:t>
            </a:r>
            <a:r>
              <a:rPr lang="ru-RU" sz="2000" dirty="0"/>
              <a:t> 2017 року Голова </a:t>
            </a:r>
            <a:r>
              <a:rPr lang="ru-RU" sz="2000" dirty="0" err="1"/>
              <a:t>Комітету</a:t>
            </a:r>
            <a:r>
              <a:rPr lang="ru-RU" sz="2000" dirty="0"/>
              <a:t> передав </a:t>
            </a:r>
            <a:r>
              <a:rPr lang="ru-RU" sz="2000" dirty="0" err="1"/>
              <a:t>Міністру</a:t>
            </a:r>
            <a:r>
              <a:rPr lang="ru-RU" sz="2000" dirty="0"/>
              <a:t> </a:t>
            </a:r>
            <a:r>
              <a:rPr lang="ru-RU" sz="2000" dirty="0" err="1"/>
              <a:t>юстиції</a:t>
            </a:r>
            <a:r>
              <a:rPr lang="ru-RU" sz="2000" dirty="0"/>
              <a:t> </a:t>
            </a:r>
            <a:r>
              <a:rPr lang="ru-RU" sz="2000" dirty="0" err="1"/>
              <a:t>свій</a:t>
            </a:r>
            <a:r>
              <a:rPr lang="ru-RU" sz="2000" dirty="0"/>
              <a:t> </a:t>
            </a:r>
            <a:r>
              <a:rPr lang="ru-RU" sz="2000" dirty="0" err="1"/>
              <a:t>оціночний</a:t>
            </a:r>
            <a:r>
              <a:rPr lang="ru-RU" sz="2000" dirty="0"/>
              <a:t> </a:t>
            </a:r>
            <a:r>
              <a:rPr lang="ru-RU" sz="2000" dirty="0" err="1"/>
              <a:t>звіт</a:t>
            </a:r>
            <a:r>
              <a:rPr lang="ru-RU" sz="2000" dirty="0"/>
              <a:t>, </a:t>
            </a:r>
            <a:r>
              <a:rPr lang="ru-RU" sz="2000" dirty="0" err="1"/>
              <a:t>який</a:t>
            </a:r>
            <a:r>
              <a:rPr lang="ru-RU" sz="2000" dirty="0"/>
              <a:t> </a:t>
            </a:r>
            <a:r>
              <a:rPr lang="ru-RU" sz="2000" dirty="0" err="1"/>
              <a:t>містив</a:t>
            </a:r>
            <a:r>
              <a:rPr lang="ru-RU" sz="2000" dirty="0"/>
              <a:t> список </a:t>
            </a:r>
            <a:r>
              <a:rPr lang="ru-RU" sz="2000" dirty="0" err="1"/>
              <a:t>п'ятнадцяти</a:t>
            </a:r>
            <a:r>
              <a:rPr lang="ru-RU" sz="2000" dirty="0"/>
              <a:t> </a:t>
            </a:r>
            <a:r>
              <a:rPr lang="ru-RU" sz="2000" dirty="0" err="1"/>
              <a:t>названих</a:t>
            </a:r>
            <a:r>
              <a:rPr lang="ru-RU" sz="2000" dirty="0"/>
              <a:t> </a:t>
            </a:r>
            <a:r>
              <a:rPr lang="ru-RU" sz="2000" dirty="0" err="1"/>
              <a:t>кандидатів</a:t>
            </a:r>
            <a:r>
              <a:rPr lang="ru-RU" sz="2000" dirty="0"/>
              <a:t>, </a:t>
            </a:r>
            <a:r>
              <a:rPr lang="ru-RU" sz="2000" dirty="0" err="1"/>
              <a:t>які</a:t>
            </a:r>
            <a:r>
              <a:rPr lang="ru-RU" sz="2000" dirty="0"/>
              <a:t>, на думку </a:t>
            </a:r>
            <a:r>
              <a:rPr lang="ru-RU" sz="2000" dirty="0" err="1"/>
              <a:t>Комітету</a:t>
            </a:r>
            <a:r>
              <a:rPr lang="ru-RU" sz="2000" dirty="0"/>
              <a:t>, </a:t>
            </a:r>
            <a:r>
              <a:rPr lang="ru-RU" sz="2000" dirty="0" err="1"/>
              <a:t>були</a:t>
            </a:r>
            <a:r>
              <a:rPr lang="ru-RU" sz="2000" dirty="0"/>
              <a:t> </a:t>
            </a:r>
            <a:r>
              <a:rPr lang="ru-RU" sz="2000" dirty="0" err="1"/>
              <a:t>найбільш</a:t>
            </a:r>
            <a:r>
              <a:rPr lang="ru-RU" sz="2000" dirty="0"/>
              <a:t> </a:t>
            </a:r>
            <a:r>
              <a:rPr lang="ru-RU" sz="2000" dirty="0" err="1"/>
              <a:t>кваліфікованими</a:t>
            </a:r>
            <a:r>
              <a:rPr lang="ru-RU" sz="2000" dirty="0"/>
              <a:t> </a:t>
            </a:r>
            <a:r>
              <a:rPr lang="ru-RU" sz="2000" dirty="0" err="1"/>
              <a:t>фахівцями</a:t>
            </a:r>
            <a:r>
              <a:rPr lang="ru-RU" sz="2000" dirty="0"/>
              <a:t>. А. Е. </a:t>
            </a:r>
            <a:r>
              <a:rPr lang="ru-RU" sz="2000" dirty="0" err="1"/>
              <a:t>був</a:t>
            </a:r>
            <a:r>
              <a:rPr lang="ru-RU" sz="2000" dirty="0"/>
              <a:t> на 18-му </a:t>
            </a:r>
            <a:r>
              <a:rPr lang="ru-RU" sz="2000" dirty="0" err="1"/>
              <a:t>місці</a:t>
            </a:r>
            <a:r>
              <a:rPr lang="ru-RU" sz="2000" dirty="0"/>
              <a:t> в рейтингу, а тому не </a:t>
            </a:r>
            <a:r>
              <a:rPr lang="ru-RU" sz="2000" dirty="0" err="1"/>
              <a:t>був</a:t>
            </a:r>
            <a:r>
              <a:rPr lang="ru-RU" sz="2000" dirty="0"/>
              <a:t> включений </a:t>
            </a:r>
            <a:r>
              <a:rPr lang="ru-RU" sz="2000" dirty="0" err="1"/>
              <a:t>Комітетом</a:t>
            </a:r>
            <a:r>
              <a:rPr lang="ru-RU" sz="2000" dirty="0"/>
              <a:t> до списку </a:t>
            </a:r>
            <a:r>
              <a:rPr lang="ru-RU" sz="2000" dirty="0" err="1"/>
              <a:t>п'ятнадцяти</a:t>
            </a:r>
            <a:r>
              <a:rPr lang="ru-RU" sz="2000" dirty="0"/>
              <a:t> </a:t>
            </a:r>
            <a:r>
              <a:rPr lang="ru-RU" sz="2000" dirty="0" err="1"/>
              <a:t>кандидатів</a:t>
            </a:r>
            <a:r>
              <a:rPr lang="ru-RU" sz="2000" dirty="0"/>
              <a:t>. У </a:t>
            </a:r>
            <a:r>
              <a:rPr lang="ru-RU" sz="2000" dirty="0" err="1"/>
              <a:t>листі</a:t>
            </a:r>
            <a:r>
              <a:rPr lang="ru-RU" sz="2000" dirty="0"/>
              <a:t> </a:t>
            </a:r>
            <a:r>
              <a:rPr lang="ru-RU" sz="2000" dirty="0" err="1"/>
              <a:t>від</a:t>
            </a:r>
            <a:r>
              <a:rPr lang="ru-RU" sz="2000" dirty="0"/>
              <a:t> 29 </a:t>
            </a:r>
            <a:r>
              <a:rPr lang="ru-RU" sz="2000" dirty="0" err="1"/>
              <a:t>травня</a:t>
            </a:r>
            <a:r>
              <a:rPr lang="ru-RU" sz="2000" dirty="0"/>
              <a:t> 2017 року </a:t>
            </a:r>
            <a:r>
              <a:rPr lang="ru-RU" sz="2000" dirty="0" err="1"/>
              <a:t>Міністр</a:t>
            </a:r>
            <a:r>
              <a:rPr lang="ru-RU" sz="2000" dirty="0"/>
              <a:t> </a:t>
            </a:r>
            <a:r>
              <a:rPr lang="ru-RU" sz="2000" dirty="0" err="1"/>
              <a:t>юстиції</a:t>
            </a:r>
            <a:r>
              <a:rPr lang="ru-RU" sz="2000" dirty="0"/>
              <a:t> </a:t>
            </a:r>
            <a:r>
              <a:rPr lang="ru-RU" sz="2000" dirty="0" err="1"/>
              <a:t>надав</a:t>
            </a:r>
            <a:r>
              <a:rPr lang="ru-RU" sz="2000" dirty="0"/>
              <a:t> свою </a:t>
            </a:r>
            <a:r>
              <a:rPr lang="ru-RU" sz="2000" dirty="0" err="1"/>
              <a:t>пропозицію</a:t>
            </a:r>
            <a:r>
              <a:rPr lang="ru-RU" sz="2000" dirty="0"/>
              <a:t> </a:t>
            </a:r>
            <a:r>
              <a:rPr lang="ru-RU" sz="2000" dirty="0" err="1"/>
              <a:t>щодо</a:t>
            </a:r>
            <a:r>
              <a:rPr lang="ru-RU" sz="2000" dirty="0"/>
              <a:t> </a:t>
            </a:r>
            <a:r>
              <a:rPr lang="ru-RU" sz="2000" dirty="0" err="1"/>
              <a:t>п'ятнадцяти</a:t>
            </a:r>
            <a:r>
              <a:rPr lang="ru-RU" sz="2000" dirty="0"/>
              <a:t> </a:t>
            </a:r>
            <a:r>
              <a:rPr lang="ru-RU" sz="2000" dirty="0" err="1"/>
              <a:t>кандидатів</a:t>
            </a:r>
            <a:r>
              <a:rPr lang="ru-RU" sz="2000" dirty="0"/>
              <a:t>, </a:t>
            </a:r>
            <a:r>
              <a:rPr lang="ru-RU" sz="2000" dirty="0" err="1"/>
              <a:t>рекомендованих</a:t>
            </a:r>
            <a:r>
              <a:rPr lang="ru-RU" sz="2000" dirty="0"/>
              <a:t> для </a:t>
            </a:r>
            <a:r>
              <a:rPr lang="ru-RU" sz="2000" dirty="0" err="1"/>
              <a:t>призначення</a:t>
            </a:r>
            <a:r>
              <a:rPr lang="ru-RU" sz="2000" dirty="0"/>
              <a:t> на посади </a:t>
            </a:r>
            <a:r>
              <a:rPr lang="ru-RU" sz="2000" dirty="0" err="1"/>
              <a:t>суддів</a:t>
            </a:r>
            <a:r>
              <a:rPr lang="ru-RU" sz="2000" dirty="0"/>
              <a:t> </a:t>
            </a:r>
            <a:r>
              <a:rPr lang="ru-RU" sz="2000" dirty="0" err="1"/>
              <a:t>апеляційного</a:t>
            </a:r>
            <a:r>
              <a:rPr lang="ru-RU" sz="2000" dirty="0"/>
              <a:t> суду. </a:t>
            </a:r>
            <a:r>
              <a:rPr lang="ru-RU" sz="2000" dirty="0" err="1"/>
              <a:t>Пропозиція</a:t>
            </a:r>
            <a:r>
              <a:rPr lang="ru-RU" sz="2000" dirty="0"/>
              <a:t> </a:t>
            </a:r>
            <a:r>
              <a:rPr lang="ru-RU" sz="2000" dirty="0" err="1"/>
              <a:t>містила</a:t>
            </a:r>
            <a:r>
              <a:rPr lang="ru-RU" sz="2000" dirty="0"/>
              <a:t> </a:t>
            </a:r>
            <a:r>
              <a:rPr lang="ru-RU" sz="2000" dirty="0" err="1"/>
              <a:t>лише</a:t>
            </a:r>
            <a:r>
              <a:rPr lang="ru-RU" sz="2000" dirty="0"/>
              <a:t> </a:t>
            </a:r>
            <a:r>
              <a:rPr lang="ru-RU" sz="2000" dirty="0" err="1"/>
              <a:t>одинадцять</a:t>
            </a:r>
            <a:r>
              <a:rPr lang="ru-RU" sz="2000" dirty="0"/>
              <a:t> з </a:t>
            </a:r>
            <a:r>
              <a:rPr lang="ru-RU" sz="2000" dirty="0" err="1"/>
              <a:t>п'ятнадцяти</a:t>
            </a:r>
            <a:r>
              <a:rPr lang="ru-RU" sz="2000" dirty="0"/>
              <a:t> </a:t>
            </a:r>
            <a:r>
              <a:rPr lang="ru-RU" sz="2000" dirty="0" err="1"/>
              <a:t>кандидатів</a:t>
            </a:r>
            <a:r>
              <a:rPr lang="ru-RU" sz="2000" dirty="0"/>
              <a:t>, </a:t>
            </a:r>
            <a:r>
              <a:rPr lang="ru-RU" sz="2000" dirty="0" err="1"/>
              <a:t>яких</a:t>
            </a:r>
            <a:r>
              <a:rPr lang="ru-RU" sz="2000" dirty="0"/>
              <a:t> </a:t>
            </a:r>
            <a:r>
              <a:rPr lang="ru-RU" sz="2000" dirty="0" err="1"/>
              <a:t>обрав</a:t>
            </a:r>
            <a:r>
              <a:rPr lang="ru-RU" sz="2000" dirty="0"/>
              <a:t> </a:t>
            </a:r>
            <a:r>
              <a:rPr lang="ru-RU" sz="2000" dirty="0" err="1"/>
              <a:t>Комітет</a:t>
            </a:r>
            <a:r>
              <a:rPr lang="ru-RU" sz="2000" dirty="0"/>
              <a:t>. </a:t>
            </a:r>
            <a:r>
              <a:rPr lang="ru-RU" sz="2000" dirty="0" err="1"/>
              <a:t>Міністр</a:t>
            </a:r>
            <a:r>
              <a:rPr lang="ru-RU" sz="2000" dirty="0"/>
              <a:t> </a:t>
            </a:r>
            <a:r>
              <a:rPr lang="ru-RU" sz="2000" dirty="0" err="1"/>
              <a:t>запропонував</a:t>
            </a:r>
            <a:r>
              <a:rPr lang="ru-RU" sz="2000" dirty="0"/>
              <a:t> </a:t>
            </a:r>
            <a:r>
              <a:rPr lang="ru-RU" sz="2000" dirty="0" err="1"/>
              <a:t>призначити</a:t>
            </a:r>
            <a:r>
              <a:rPr lang="ru-RU" sz="2000" dirty="0"/>
              <a:t> </a:t>
            </a:r>
            <a:r>
              <a:rPr lang="ru-RU" sz="2000" dirty="0" err="1"/>
              <a:t>ще</a:t>
            </a:r>
            <a:r>
              <a:rPr lang="ru-RU" sz="2000" dirty="0"/>
              <a:t> </a:t>
            </a:r>
            <a:r>
              <a:rPr lang="ru-RU" sz="2000" dirty="0" err="1"/>
              <a:t>чотирьох</a:t>
            </a:r>
            <a:r>
              <a:rPr lang="ru-RU" sz="2000" dirty="0"/>
              <a:t> </a:t>
            </a:r>
            <a:r>
              <a:rPr lang="ru-RU" sz="2000" dirty="0" err="1"/>
              <a:t>кандидатів</a:t>
            </a:r>
            <a:r>
              <a:rPr lang="ru-RU" sz="2000" dirty="0"/>
              <a:t>, </a:t>
            </a:r>
            <a:r>
              <a:rPr lang="ru-RU" sz="2000" dirty="0" err="1"/>
              <a:t>які</a:t>
            </a:r>
            <a:r>
              <a:rPr lang="ru-RU" sz="2000" dirty="0"/>
              <a:t> </a:t>
            </a:r>
            <a:r>
              <a:rPr lang="ru-RU" sz="2000" dirty="0" err="1"/>
              <a:t>посідали</a:t>
            </a:r>
            <a:r>
              <a:rPr lang="ru-RU" sz="2000" dirty="0"/>
              <a:t> 17-те, 18-те, 23-тє і 30-те </a:t>
            </a:r>
            <a:r>
              <a:rPr lang="ru-RU" sz="2000" dirty="0" err="1"/>
              <a:t>місця</a:t>
            </a:r>
            <a:r>
              <a:rPr lang="ru-RU" sz="2000" dirty="0"/>
              <a:t> в рейтингу </a:t>
            </a:r>
            <a:r>
              <a:rPr lang="ru-RU" sz="2000" dirty="0" err="1"/>
              <a:t>Комітету</a:t>
            </a:r>
            <a:r>
              <a:rPr lang="ru-RU" sz="2000" dirty="0"/>
              <a:t>, у тому </a:t>
            </a:r>
            <a:r>
              <a:rPr lang="ru-RU" sz="2000" dirty="0" err="1"/>
              <a:t>числі</a:t>
            </a:r>
            <a:r>
              <a:rPr lang="ru-RU" sz="2000" dirty="0"/>
              <a:t> А. Е. 1 </a:t>
            </a:r>
            <a:r>
              <a:rPr lang="ru-RU" sz="2000" dirty="0" err="1"/>
              <a:t>червня</a:t>
            </a:r>
            <a:r>
              <a:rPr lang="ru-RU" sz="2000" dirty="0"/>
              <a:t> 2017 року парламент </a:t>
            </a:r>
            <a:r>
              <a:rPr lang="ru-RU" sz="2000" dirty="0" err="1"/>
              <a:t>підтримав</a:t>
            </a:r>
            <a:r>
              <a:rPr lang="ru-RU" sz="2000" dirty="0"/>
              <a:t> </a:t>
            </a:r>
            <a:r>
              <a:rPr lang="ru-RU" sz="2000" dirty="0" err="1"/>
              <a:t>Міністра</a:t>
            </a:r>
            <a:r>
              <a:rPr lang="ru-RU" sz="2000" dirty="0"/>
              <a:t> </a:t>
            </a:r>
            <a:r>
              <a:rPr lang="ru-RU" sz="2000" dirty="0" err="1"/>
              <a:t>юстиції</a:t>
            </a:r>
            <a:r>
              <a:rPr lang="ru-RU" sz="2000" dirty="0"/>
              <a:t> </a:t>
            </a:r>
            <a:r>
              <a:rPr lang="ru-RU" sz="2000" dirty="0" err="1"/>
              <a:t>щодо</a:t>
            </a:r>
            <a:r>
              <a:rPr lang="ru-RU" sz="2000" dirty="0"/>
              <a:t> </a:t>
            </a:r>
            <a:r>
              <a:rPr lang="ru-RU" sz="2000" dirty="0" err="1"/>
              <a:t>призначення</a:t>
            </a:r>
            <a:r>
              <a:rPr lang="ru-RU" sz="2000" dirty="0"/>
              <a:t> </a:t>
            </a:r>
            <a:r>
              <a:rPr lang="ru-RU" sz="2000" dirty="0" err="1"/>
              <a:t>запропонованих</a:t>
            </a:r>
            <a:r>
              <a:rPr lang="ru-RU" sz="2000" dirty="0"/>
              <a:t> ним </a:t>
            </a:r>
            <a:r>
              <a:rPr lang="ru-RU" sz="2000" dirty="0" err="1"/>
              <a:t>п'ятнадцяти</a:t>
            </a:r>
            <a:r>
              <a:rPr lang="ru-RU" sz="2000" dirty="0"/>
              <a:t> </a:t>
            </a:r>
            <a:r>
              <a:rPr lang="ru-RU" sz="2000" dirty="0" err="1"/>
              <a:t>кандидатів</a:t>
            </a:r>
            <a:r>
              <a:rPr lang="ru-RU" sz="2000" dirty="0"/>
              <a:t> на посади </a:t>
            </a:r>
            <a:r>
              <a:rPr lang="ru-RU" sz="2000" dirty="0" err="1"/>
              <a:t>суддів</a:t>
            </a:r>
            <a:r>
              <a:rPr lang="ru-RU" sz="2000" dirty="0"/>
              <a:t>. 8 </a:t>
            </a:r>
            <a:r>
              <a:rPr lang="ru-RU" sz="2000" dirty="0" err="1"/>
              <a:t>червня</a:t>
            </a:r>
            <a:r>
              <a:rPr lang="ru-RU" sz="2000" dirty="0"/>
              <a:t> 2017 року Президент </a:t>
            </a:r>
            <a:r>
              <a:rPr lang="ru-RU" sz="2000" dirty="0" err="1"/>
              <a:t>Ісландії</a:t>
            </a:r>
            <a:r>
              <a:rPr lang="ru-RU" sz="2000" dirty="0"/>
              <a:t> </a:t>
            </a:r>
            <a:r>
              <a:rPr lang="ru-RU" sz="2000" dirty="0" err="1"/>
              <a:t>підписав</a:t>
            </a:r>
            <a:r>
              <a:rPr lang="ru-RU" sz="2000" dirty="0"/>
              <a:t> </a:t>
            </a:r>
            <a:r>
              <a:rPr lang="ru-RU" sz="2000" dirty="0" err="1"/>
              <a:t>укази</a:t>
            </a:r>
            <a:r>
              <a:rPr lang="ru-RU" sz="2000" dirty="0"/>
              <a:t> про </a:t>
            </a:r>
            <a:r>
              <a:rPr lang="ru-RU" sz="2000" dirty="0" err="1"/>
              <a:t>призначення</a:t>
            </a:r>
            <a:r>
              <a:rPr lang="ru-RU" sz="2000" dirty="0"/>
              <a:t> </a:t>
            </a:r>
            <a:r>
              <a:rPr lang="ru-RU" sz="2000" dirty="0" err="1"/>
              <a:t>п'ятнадцяти</a:t>
            </a:r>
            <a:r>
              <a:rPr lang="ru-RU" sz="2000" dirty="0"/>
              <a:t> </a:t>
            </a:r>
            <a:r>
              <a:rPr lang="ru-RU" sz="2000" dirty="0" err="1"/>
              <a:t>запропонованих</a:t>
            </a:r>
            <a:r>
              <a:rPr lang="ru-RU" sz="2000" dirty="0"/>
              <a:t> </a:t>
            </a:r>
            <a:r>
              <a:rPr lang="ru-RU" sz="2000" dirty="0" err="1"/>
              <a:t>кандидатів</a:t>
            </a:r>
            <a:r>
              <a:rPr lang="ru-RU" sz="2000" dirty="0"/>
              <a:t> на посади </a:t>
            </a:r>
            <a:r>
              <a:rPr lang="ru-RU" sz="2000" dirty="0" err="1"/>
              <a:t>суддів</a:t>
            </a:r>
            <a:r>
              <a:rPr lang="ru-RU" sz="2000" dirty="0"/>
              <a:t> </a:t>
            </a:r>
            <a:r>
              <a:rPr lang="ru-RU" sz="2000" dirty="0" err="1"/>
              <a:t>Апеляційного</a:t>
            </a:r>
            <a:r>
              <a:rPr lang="ru-RU" sz="2000" dirty="0"/>
              <a:t> </a:t>
            </a:r>
            <a:r>
              <a:rPr lang="ru-RU" sz="2000" dirty="0" smtClean="0"/>
              <a:t>суду</a:t>
            </a:r>
            <a:endParaRPr lang="en-US" sz="2000" dirty="0"/>
          </a:p>
        </p:txBody>
      </p:sp>
    </p:spTree>
    <p:extLst>
      <p:ext uri="{BB962C8B-B14F-4D97-AF65-F5344CB8AC3E}">
        <p14:creationId xmlns:p14="http://schemas.microsoft.com/office/powerpoint/2010/main" val="7959784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70000" lnSpcReduction="20000"/>
          </a:bodyPr>
          <a:lstStyle/>
          <a:p>
            <a:pPr marL="0" indent="0" algn="just">
              <a:buNone/>
            </a:pPr>
            <a:r>
              <a:rPr lang="ru-RU" sz="2800" dirty="0" smtClean="0"/>
              <a:t>.У </a:t>
            </a:r>
            <a:r>
              <a:rPr lang="ru-RU" sz="2800" dirty="0" err="1"/>
              <a:t>червні</a:t>
            </a:r>
            <a:r>
              <a:rPr lang="ru-RU" sz="2800" dirty="0"/>
              <a:t> 2017 року </a:t>
            </a:r>
            <a:r>
              <a:rPr lang="ru-RU" sz="2800" dirty="0" err="1"/>
              <a:t>двоє</a:t>
            </a:r>
            <a:r>
              <a:rPr lang="ru-RU" sz="2800" dirty="0"/>
              <a:t> </a:t>
            </a:r>
            <a:r>
              <a:rPr lang="ru-RU" sz="2800" dirty="0" err="1"/>
              <a:t>кандидатів</a:t>
            </a:r>
            <a:r>
              <a:rPr lang="ru-RU" sz="2800" dirty="0"/>
              <a:t>, </a:t>
            </a:r>
            <a:r>
              <a:rPr lang="ru-RU" sz="2800" dirty="0" err="1"/>
              <a:t>які</a:t>
            </a:r>
            <a:r>
              <a:rPr lang="ru-RU" sz="2800" dirty="0"/>
              <a:t> </a:t>
            </a:r>
            <a:r>
              <a:rPr lang="ru-RU" sz="2800" dirty="0" err="1"/>
              <a:t>були</a:t>
            </a:r>
            <a:r>
              <a:rPr lang="ru-RU" sz="2800" dirty="0"/>
              <a:t> </a:t>
            </a:r>
            <a:r>
              <a:rPr lang="ru-RU" sz="2800" dirty="0" err="1"/>
              <a:t>рекомендовані</a:t>
            </a:r>
            <a:r>
              <a:rPr lang="ru-RU" sz="2800" dirty="0"/>
              <a:t> </a:t>
            </a:r>
            <a:r>
              <a:rPr lang="ru-RU" sz="2800" dirty="0" err="1"/>
              <a:t>Комітетом</a:t>
            </a:r>
            <a:r>
              <a:rPr lang="ru-RU" sz="2800" dirty="0"/>
              <a:t> до </a:t>
            </a:r>
            <a:r>
              <a:rPr lang="ru-RU" sz="2800" dirty="0" err="1"/>
              <a:t>призначення</a:t>
            </a:r>
            <a:r>
              <a:rPr lang="ru-RU" sz="2800" dirty="0"/>
              <a:t> на посади </a:t>
            </a:r>
            <a:r>
              <a:rPr lang="ru-RU" sz="2800" dirty="0" err="1"/>
              <a:t>суддів</a:t>
            </a:r>
            <a:r>
              <a:rPr lang="ru-RU" sz="2800" dirty="0"/>
              <a:t>, </a:t>
            </a:r>
            <a:r>
              <a:rPr lang="ru-RU" sz="2800" dirty="0" err="1"/>
              <a:t>проте</a:t>
            </a:r>
            <a:r>
              <a:rPr lang="ru-RU" sz="2800" dirty="0"/>
              <a:t> </a:t>
            </a:r>
            <a:r>
              <a:rPr lang="ru-RU" sz="2800" dirty="0" err="1"/>
              <a:t>були</a:t>
            </a:r>
            <a:r>
              <a:rPr lang="ru-RU" sz="2800" dirty="0"/>
              <a:t> </a:t>
            </a:r>
            <a:r>
              <a:rPr lang="ru-RU" sz="2800" dirty="0" err="1"/>
              <a:t>виключені</a:t>
            </a:r>
            <a:r>
              <a:rPr lang="ru-RU" sz="2800" dirty="0"/>
              <a:t> з остаточного списку, </a:t>
            </a:r>
            <a:r>
              <a:rPr lang="ru-RU" sz="2800" dirty="0" err="1"/>
              <a:t>розпочали</a:t>
            </a:r>
            <a:r>
              <a:rPr lang="ru-RU" sz="2800" dirty="0"/>
              <a:t> </a:t>
            </a:r>
            <a:r>
              <a:rPr lang="ru-RU" sz="2800" dirty="0" err="1"/>
              <a:t>судову</a:t>
            </a:r>
            <a:r>
              <a:rPr lang="ru-RU" sz="2800" dirty="0"/>
              <a:t> процедуру </a:t>
            </a:r>
            <a:r>
              <a:rPr lang="ru-RU" sz="2800" dirty="0" err="1"/>
              <a:t>проти</a:t>
            </a:r>
            <a:r>
              <a:rPr lang="ru-RU" sz="2800" dirty="0"/>
              <a:t> </a:t>
            </a:r>
            <a:r>
              <a:rPr lang="ru-RU" sz="2800" dirty="0" err="1"/>
              <a:t>держави</a:t>
            </a:r>
            <a:r>
              <a:rPr lang="ru-RU" sz="2800" dirty="0"/>
              <a:t>, </a:t>
            </a:r>
            <a:r>
              <a:rPr lang="ru-RU" sz="2800" dirty="0" err="1"/>
              <a:t>оспорюючи</a:t>
            </a:r>
            <a:r>
              <a:rPr lang="ru-RU" sz="2800" dirty="0"/>
              <a:t> </a:t>
            </a:r>
            <a:r>
              <a:rPr lang="ru-RU" sz="2800" dirty="0" err="1"/>
              <a:t>законність</a:t>
            </a:r>
            <a:r>
              <a:rPr lang="ru-RU" sz="2800" dirty="0"/>
              <a:t> </a:t>
            </a:r>
            <a:r>
              <a:rPr lang="ru-RU" sz="2800" dirty="0" err="1"/>
              <a:t>процедури</a:t>
            </a:r>
            <a:r>
              <a:rPr lang="ru-RU" sz="2800" dirty="0"/>
              <a:t> </a:t>
            </a:r>
            <a:r>
              <a:rPr lang="ru-RU" sz="2800" dirty="0" err="1"/>
              <a:t>відбору</a:t>
            </a:r>
            <a:r>
              <a:rPr lang="ru-RU" sz="2800" dirty="0"/>
              <a:t>, </a:t>
            </a:r>
            <a:r>
              <a:rPr lang="ru-RU" sz="2800" dirty="0" err="1"/>
              <a:t>проте</a:t>
            </a:r>
            <a:r>
              <a:rPr lang="ru-RU" sz="2800" dirty="0"/>
              <a:t> </a:t>
            </a:r>
            <a:r>
              <a:rPr lang="ru-RU" sz="2800" dirty="0" err="1"/>
              <a:t>їхні</a:t>
            </a:r>
            <a:r>
              <a:rPr lang="ru-RU" sz="2800" dirty="0"/>
              <a:t> </a:t>
            </a:r>
            <a:r>
              <a:rPr lang="ru-RU" sz="2800" dirty="0" err="1"/>
              <a:t>скарги</a:t>
            </a:r>
            <a:r>
              <a:rPr lang="ru-RU" sz="2800" dirty="0"/>
              <a:t> </a:t>
            </a:r>
            <a:r>
              <a:rPr lang="ru-RU" sz="2800" dirty="0" err="1"/>
              <a:t>були</a:t>
            </a:r>
            <a:r>
              <a:rPr lang="ru-RU" sz="2800" dirty="0"/>
              <a:t> </a:t>
            </a:r>
            <a:r>
              <a:rPr lang="ru-RU" sz="2800" dirty="0" err="1"/>
              <a:t>відхилені</a:t>
            </a:r>
            <a:r>
              <a:rPr lang="ru-RU" sz="2800" dirty="0"/>
              <a:t> як </a:t>
            </a:r>
            <a:r>
              <a:rPr lang="ru-RU" sz="2800" dirty="0" err="1"/>
              <a:t>необґрунтовані</a:t>
            </a:r>
            <a:r>
              <a:rPr lang="ru-RU" sz="2800" dirty="0"/>
              <a:t>. </a:t>
            </a:r>
            <a:r>
              <a:rPr lang="ru-RU" sz="2800" dirty="0" err="1"/>
              <a:t>Верховний</a:t>
            </a:r>
            <a:r>
              <a:rPr lang="ru-RU" sz="2800" dirty="0"/>
              <a:t> Суд </a:t>
            </a:r>
            <a:r>
              <a:rPr lang="ru-RU" sz="2800" dirty="0" err="1"/>
              <a:t>підтримав</a:t>
            </a:r>
            <a:r>
              <a:rPr lang="ru-RU" sz="2800" dirty="0"/>
              <a:t> </a:t>
            </a:r>
            <a:r>
              <a:rPr lang="ru-RU" sz="2800" dirty="0" err="1"/>
              <a:t>попередні</a:t>
            </a:r>
            <a:r>
              <a:rPr lang="ru-RU" sz="2800" dirty="0"/>
              <a:t> </a:t>
            </a:r>
            <a:r>
              <a:rPr lang="ru-RU" sz="2800" dirty="0" err="1"/>
              <a:t>рішення</a:t>
            </a:r>
            <a:r>
              <a:rPr lang="ru-RU" sz="2800" dirty="0"/>
              <a:t> </a:t>
            </a:r>
            <a:r>
              <a:rPr lang="ru-RU" sz="2800" dirty="0" err="1"/>
              <a:t>судів</a:t>
            </a:r>
            <a:r>
              <a:rPr lang="ru-RU" sz="2800" dirty="0"/>
              <a:t> з </a:t>
            </a:r>
            <a:r>
              <a:rPr lang="ru-RU" sz="2800" dirty="0" err="1"/>
              <a:t>огляду</a:t>
            </a:r>
            <a:r>
              <a:rPr lang="ru-RU" sz="2800" dirty="0"/>
              <a:t> на те, </a:t>
            </a:r>
            <a:r>
              <a:rPr lang="ru-RU" sz="2800" dirty="0" err="1"/>
              <a:t>що</a:t>
            </a:r>
            <a:r>
              <a:rPr lang="ru-RU" sz="2800" dirty="0"/>
              <a:t> не </a:t>
            </a:r>
            <a:r>
              <a:rPr lang="ru-RU" sz="2800" dirty="0" err="1"/>
              <a:t>було</a:t>
            </a:r>
            <a:r>
              <a:rPr lang="ru-RU" sz="2800" dirty="0"/>
              <a:t> </a:t>
            </a:r>
            <a:r>
              <a:rPr lang="ru-RU" sz="2800" dirty="0" err="1"/>
              <a:t>підстав</a:t>
            </a:r>
            <a:r>
              <a:rPr lang="ru-RU" sz="2800" dirty="0"/>
              <a:t> </a:t>
            </a:r>
            <a:r>
              <a:rPr lang="ru-RU" sz="2800" dirty="0" err="1"/>
              <a:t>сумніватися</a:t>
            </a:r>
            <a:r>
              <a:rPr lang="ru-RU" sz="2800" dirty="0"/>
              <a:t> в </a:t>
            </a:r>
            <a:r>
              <a:rPr lang="ru-RU" sz="2800" dirty="0" err="1"/>
              <a:t>незалежності</a:t>
            </a:r>
            <a:r>
              <a:rPr lang="ru-RU" sz="2800" dirty="0"/>
              <a:t> та </a:t>
            </a:r>
            <a:r>
              <a:rPr lang="ru-RU" sz="2800" dirty="0" err="1"/>
              <a:t>неупередженості</a:t>
            </a:r>
            <a:r>
              <a:rPr lang="ru-RU" sz="2800" dirty="0"/>
              <a:t> </a:t>
            </a:r>
            <a:r>
              <a:rPr lang="ru-RU" sz="2800" dirty="0" err="1"/>
              <a:t>обраних</a:t>
            </a:r>
            <a:r>
              <a:rPr lang="ru-RU" sz="2800" dirty="0"/>
              <a:t> </a:t>
            </a:r>
            <a:r>
              <a:rPr lang="ru-RU" sz="2800" dirty="0" err="1"/>
              <a:t>суддів</a:t>
            </a:r>
            <a:r>
              <a:rPr lang="ru-RU" sz="2800" dirty="0"/>
              <a:t>, </a:t>
            </a:r>
            <a:r>
              <a:rPr lang="ru-RU" sz="2800" dirty="0" err="1"/>
              <a:t>проте</a:t>
            </a:r>
            <a:r>
              <a:rPr lang="ru-RU" sz="2800" dirty="0"/>
              <a:t> </a:t>
            </a:r>
            <a:r>
              <a:rPr lang="ru-RU" sz="2800" dirty="0" err="1"/>
              <a:t>зазначив</a:t>
            </a:r>
            <a:r>
              <a:rPr lang="ru-RU" sz="2800" dirty="0"/>
              <a:t>, </a:t>
            </a:r>
            <a:r>
              <a:rPr lang="ru-RU" sz="2800" dirty="0" err="1"/>
              <a:t>що</a:t>
            </a:r>
            <a:r>
              <a:rPr lang="ru-RU" sz="2800" dirty="0"/>
              <a:t> </a:t>
            </a:r>
            <a:r>
              <a:rPr lang="ru-RU" sz="2800" dirty="0" err="1"/>
              <a:t>Міністр</a:t>
            </a:r>
            <a:r>
              <a:rPr lang="ru-RU" sz="2800" dirty="0"/>
              <a:t> </a:t>
            </a:r>
            <a:r>
              <a:rPr lang="ru-RU" sz="2800" dirty="0" err="1"/>
              <a:t>юстиції</a:t>
            </a:r>
            <a:r>
              <a:rPr lang="ru-RU" sz="2800" dirty="0"/>
              <a:t> порушив процедуру, </a:t>
            </a:r>
            <a:r>
              <a:rPr lang="ru-RU" sz="2800" dirty="0" err="1"/>
              <a:t>оскільки</a:t>
            </a:r>
            <a:r>
              <a:rPr lang="ru-RU" sz="2800" dirty="0"/>
              <a:t> </a:t>
            </a:r>
            <a:r>
              <a:rPr lang="ru-RU" sz="2800" dirty="0" err="1"/>
              <a:t>він</a:t>
            </a:r>
            <a:r>
              <a:rPr lang="ru-RU" sz="2800" dirty="0"/>
              <a:t> не </a:t>
            </a:r>
            <a:r>
              <a:rPr lang="ru-RU" sz="2800" dirty="0" err="1"/>
              <a:t>аргументував</a:t>
            </a:r>
            <a:r>
              <a:rPr lang="ru-RU" sz="2800" dirty="0"/>
              <a:t> </a:t>
            </a:r>
            <a:r>
              <a:rPr lang="ru-RU" sz="2800" dirty="0" err="1"/>
              <a:t>належним</a:t>
            </a:r>
            <a:r>
              <a:rPr lang="ru-RU" sz="2800" dirty="0"/>
              <a:t> чином, </a:t>
            </a:r>
            <a:r>
              <a:rPr lang="ru-RU" sz="2800" dirty="0" err="1"/>
              <a:t>чому</a:t>
            </a:r>
            <a:r>
              <a:rPr lang="ru-RU" sz="2800" dirty="0"/>
              <a:t> </a:t>
            </a:r>
            <a:r>
              <a:rPr lang="ru-RU" sz="2800" dirty="0" err="1"/>
              <a:t>мали</a:t>
            </a:r>
            <a:r>
              <a:rPr lang="ru-RU" sz="2800" dirty="0"/>
              <a:t> бути </a:t>
            </a:r>
            <a:r>
              <a:rPr lang="ru-RU" sz="2800" dirty="0" err="1"/>
              <a:t>включені</a:t>
            </a:r>
            <a:r>
              <a:rPr lang="ru-RU" sz="2800" dirty="0"/>
              <a:t> </a:t>
            </a:r>
            <a:r>
              <a:rPr lang="ru-RU" sz="2800" dirty="0" err="1"/>
              <a:t>чотири</a:t>
            </a:r>
            <a:r>
              <a:rPr lang="ru-RU" sz="2800" dirty="0"/>
              <a:t> </a:t>
            </a:r>
            <a:r>
              <a:rPr lang="ru-RU" sz="2800" dirty="0" err="1"/>
              <a:t>кандидати</a:t>
            </a:r>
            <a:r>
              <a:rPr lang="ru-RU" sz="2800" dirty="0"/>
              <a:t> </a:t>
            </a:r>
            <a:r>
              <a:rPr lang="ru-RU" sz="2800" dirty="0" err="1"/>
              <a:t>замість</a:t>
            </a:r>
            <a:r>
              <a:rPr lang="ru-RU" sz="2800" dirty="0"/>
              <a:t> </a:t>
            </a:r>
            <a:r>
              <a:rPr lang="ru-RU" sz="2800" dirty="0" err="1"/>
              <a:t>інших</a:t>
            </a:r>
            <a:r>
              <a:rPr lang="ru-RU" sz="2800" dirty="0"/>
              <a:t> </a:t>
            </a:r>
            <a:r>
              <a:rPr lang="ru-RU" sz="2800" dirty="0" err="1"/>
              <a:t>чотирьох</a:t>
            </a:r>
            <a:r>
              <a:rPr lang="ru-RU" sz="2800" dirty="0"/>
              <a:t> у списку </a:t>
            </a:r>
            <a:r>
              <a:rPr lang="ru-RU" sz="2800" dirty="0" err="1"/>
              <a:t>п'ятнадцяти</a:t>
            </a:r>
            <a:r>
              <a:rPr lang="ru-RU" sz="2800" dirty="0"/>
              <a:t> </a:t>
            </a:r>
            <a:r>
              <a:rPr lang="ru-RU" sz="2800" dirty="0" err="1"/>
              <a:t>рекомендованих</a:t>
            </a:r>
            <a:r>
              <a:rPr lang="ru-RU" sz="2800" dirty="0"/>
              <a:t> </a:t>
            </a:r>
            <a:r>
              <a:rPr lang="ru-RU" sz="2800" dirty="0" err="1"/>
              <a:t>кандидатів</a:t>
            </a:r>
            <a:r>
              <a:rPr lang="ru-RU" sz="2800" dirty="0"/>
              <a:t> на </a:t>
            </a:r>
            <a:r>
              <a:rPr lang="ru-RU" sz="2800" dirty="0" err="1"/>
              <a:t>призначення</a:t>
            </a:r>
            <a:r>
              <a:rPr lang="ru-RU" sz="2800" dirty="0"/>
              <a:t> </a:t>
            </a:r>
            <a:r>
              <a:rPr lang="ru-RU" sz="2800" dirty="0" err="1"/>
              <a:t>суддів</a:t>
            </a:r>
            <a:r>
              <a:rPr lang="ru-RU" sz="2800" dirty="0"/>
              <a:t>, у </a:t>
            </a:r>
            <a:r>
              <a:rPr lang="ru-RU" sz="2800" dirty="0" err="1"/>
              <a:t>результаті</a:t>
            </a:r>
            <a:r>
              <a:rPr lang="ru-RU" sz="2800" dirty="0"/>
              <a:t> процедура </a:t>
            </a:r>
            <a:r>
              <a:rPr lang="ru-RU" sz="2800" dirty="0" err="1"/>
              <a:t>голосування</a:t>
            </a:r>
            <a:r>
              <a:rPr lang="ru-RU" sz="2800" dirty="0"/>
              <a:t> в </a:t>
            </a:r>
            <a:r>
              <a:rPr lang="ru-RU" sz="2800" dirty="0" err="1"/>
              <a:t>парламенті</a:t>
            </a:r>
            <a:r>
              <a:rPr lang="ru-RU" sz="2800" dirty="0"/>
              <a:t> </a:t>
            </a:r>
            <a:r>
              <a:rPr lang="ru-RU" sz="2800" dirty="0" err="1"/>
              <a:t>також</a:t>
            </a:r>
            <a:r>
              <a:rPr lang="ru-RU" sz="2800" dirty="0"/>
              <a:t> не </a:t>
            </a:r>
            <a:r>
              <a:rPr lang="ru-RU" sz="2800" dirty="0" err="1"/>
              <a:t>відповідала</a:t>
            </a:r>
            <a:r>
              <a:rPr lang="ru-RU" sz="2800" dirty="0"/>
              <a:t> </a:t>
            </a:r>
            <a:r>
              <a:rPr lang="ru-RU" sz="2800" dirty="0" err="1"/>
              <a:t>вимогам</a:t>
            </a:r>
            <a:r>
              <a:rPr lang="ru-RU" sz="2800" dirty="0"/>
              <a:t> закону. </a:t>
            </a:r>
            <a:r>
              <a:rPr lang="ru-RU" sz="2800" dirty="0" err="1"/>
              <a:t>Зокрема</a:t>
            </a:r>
            <a:r>
              <a:rPr lang="ru-RU" sz="2800" dirty="0"/>
              <a:t>, </a:t>
            </a:r>
            <a:r>
              <a:rPr lang="ru-RU" sz="2800" dirty="0" err="1"/>
              <a:t>Верховний</a:t>
            </a:r>
            <a:r>
              <a:rPr lang="ru-RU" sz="2800" dirty="0"/>
              <a:t> Суд </a:t>
            </a:r>
            <a:r>
              <a:rPr lang="ru-RU" sz="2800" dirty="0" err="1"/>
              <a:t>встановив</a:t>
            </a:r>
            <a:r>
              <a:rPr lang="ru-RU" sz="2800" dirty="0"/>
              <a:t>, </a:t>
            </a:r>
            <a:r>
              <a:rPr lang="ru-RU" sz="2800" dirty="0" err="1"/>
              <a:t>що</a:t>
            </a:r>
            <a:r>
              <a:rPr lang="ru-RU" sz="2800" dirty="0"/>
              <a:t> </a:t>
            </a:r>
            <a:r>
              <a:rPr lang="ru-RU" sz="2800" dirty="0" err="1"/>
              <a:t>обом</a:t>
            </a:r>
            <a:r>
              <a:rPr lang="ru-RU" sz="2800" dirty="0"/>
              <a:t> </a:t>
            </a:r>
            <a:r>
              <a:rPr lang="ru-RU" sz="2800" dirty="0" err="1"/>
              <a:t>скаржникам</a:t>
            </a:r>
            <a:r>
              <a:rPr lang="ru-RU" sz="2800" dirty="0"/>
              <a:t> </a:t>
            </a:r>
            <a:r>
              <a:rPr lang="ru-RU" sz="2800" dirty="0" err="1"/>
              <a:t>було</a:t>
            </a:r>
            <a:r>
              <a:rPr lang="ru-RU" sz="2800" dirty="0"/>
              <a:t> </a:t>
            </a:r>
            <a:r>
              <a:rPr lang="ru-RU" sz="2800" dirty="0" err="1"/>
              <a:t>заподіяно</a:t>
            </a:r>
            <a:r>
              <a:rPr lang="ru-RU" sz="2800" dirty="0"/>
              <a:t> шкоду </a:t>
            </a:r>
            <a:r>
              <a:rPr lang="ru-RU" sz="2800" dirty="0" err="1"/>
              <a:t>їх</a:t>
            </a:r>
            <a:r>
              <a:rPr lang="ru-RU" sz="2800" dirty="0"/>
              <a:t> </a:t>
            </a:r>
            <a:r>
              <a:rPr lang="ru-RU" sz="2800" dirty="0" err="1"/>
              <a:t>честі</a:t>
            </a:r>
            <a:r>
              <a:rPr lang="ru-RU" sz="2800" dirty="0"/>
              <a:t>, </a:t>
            </a:r>
            <a:r>
              <a:rPr lang="ru-RU" sz="2800" dirty="0" err="1"/>
              <a:t>гідності</a:t>
            </a:r>
            <a:r>
              <a:rPr lang="ru-RU" sz="2800" dirty="0"/>
              <a:t> та </a:t>
            </a:r>
            <a:r>
              <a:rPr lang="ru-RU" sz="2800" dirty="0" err="1"/>
              <a:t>діловій</a:t>
            </a:r>
            <a:r>
              <a:rPr lang="ru-RU" sz="2800" dirty="0"/>
              <a:t> </a:t>
            </a:r>
            <a:r>
              <a:rPr lang="ru-RU" sz="2800" dirty="0" err="1"/>
              <a:t>репутації</a:t>
            </a:r>
            <a:r>
              <a:rPr lang="ru-RU" sz="2800" dirty="0"/>
              <a:t>, а тому присудив </a:t>
            </a:r>
            <a:r>
              <a:rPr lang="ru-RU" sz="2800" dirty="0" err="1"/>
              <a:t>приблизно</a:t>
            </a:r>
            <a:r>
              <a:rPr lang="ru-RU" sz="2800" dirty="0"/>
              <a:t> 7500 </a:t>
            </a:r>
            <a:r>
              <a:rPr lang="ru-RU" sz="2800" dirty="0" err="1"/>
              <a:t>євро</a:t>
            </a:r>
            <a:r>
              <a:rPr lang="ru-RU" sz="2800" dirty="0"/>
              <a:t> </a:t>
            </a:r>
            <a:r>
              <a:rPr lang="ru-RU" sz="2800" dirty="0" err="1"/>
              <a:t>компенсації</a:t>
            </a:r>
            <a:r>
              <a:rPr lang="ru-RU" sz="2800" dirty="0"/>
              <a:t> </a:t>
            </a:r>
            <a:r>
              <a:rPr lang="ru-RU" sz="2800" dirty="0" err="1"/>
              <a:t>моральної</a:t>
            </a:r>
            <a:r>
              <a:rPr lang="ru-RU" sz="2800" dirty="0"/>
              <a:t> </a:t>
            </a:r>
            <a:r>
              <a:rPr lang="ru-RU" sz="2800" dirty="0" err="1"/>
              <a:t>шкоди</a:t>
            </a:r>
            <a:r>
              <a:rPr lang="ru-RU" sz="2800" dirty="0"/>
              <a:t>. В </a:t>
            </a:r>
            <a:r>
              <a:rPr lang="ru-RU" sz="2800" dirty="0" err="1"/>
              <a:t>березні</a:t>
            </a:r>
            <a:r>
              <a:rPr lang="ru-RU" sz="2800" dirty="0"/>
              <a:t> 2017 року </a:t>
            </a:r>
            <a:r>
              <a:rPr lang="ru-RU" sz="2800" dirty="0" err="1"/>
              <a:t>заявника</a:t>
            </a:r>
            <a:r>
              <a:rPr lang="ru-RU" sz="2800" dirty="0"/>
              <a:t> </a:t>
            </a:r>
            <a:r>
              <a:rPr lang="ru-RU" sz="2800" dirty="0" err="1"/>
              <a:t>було</a:t>
            </a:r>
            <a:r>
              <a:rPr lang="ru-RU" sz="2800" dirty="0"/>
              <a:t> </a:t>
            </a:r>
            <a:r>
              <a:rPr lang="ru-RU" sz="2800" dirty="0" err="1"/>
              <a:t>визнано</a:t>
            </a:r>
            <a:r>
              <a:rPr lang="ru-RU" sz="2800" dirty="0"/>
              <a:t> </a:t>
            </a:r>
            <a:r>
              <a:rPr lang="ru-RU" sz="2800" dirty="0" err="1"/>
              <a:t>винним</a:t>
            </a:r>
            <a:r>
              <a:rPr lang="ru-RU" sz="2800" dirty="0"/>
              <a:t> у </a:t>
            </a:r>
            <a:r>
              <a:rPr lang="ru-RU" sz="2800" dirty="0" err="1"/>
              <a:t>керуванні</a:t>
            </a:r>
            <a:r>
              <a:rPr lang="ru-RU" sz="2800" dirty="0"/>
              <a:t> </a:t>
            </a:r>
            <a:r>
              <a:rPr lang="ru-RU" sz="2800" dirty="0" err="1"/>
              <a:t>автомобілем</a:t>
            </a:r>
            <a:r>
              <a:rPr lang="ru-RU" sz="2800" dirty="0"/>
              <a:t> без </a:t>
            </a:r>
            <a:r>
              <a:rPr lang="ru-RU" sz="2800" dirty="0" err="1"/>
              <a:t>водійського</a:t>
            </a:r>
            <a:r>
              <a:rPr lang="ru-RU" sz="2800" dirty="0"/>
              <a:t> </a:t>
            </a:r>
            <a:r>
              <a:rPr lang="ru-RU" sz="2800" dirty="0" err="1"/>
              <a:t>посвідчення</a:t>
            </a:r>
            <a:r>
              <a:rPr lang="ru-RU" sz="2800" dirty="0"/>
              <a:t> та </a:t>
            </a:r>
            <a:r>
              <a:rPr lang="ru-RU" sz="2800" dirty="0" err="1"/>
              <a:t>під</a:t>
            </a:r>
            <a:r>
              <a:rPr lang="ru-RU" sz="2800" dirty="0"/>
              <a:t> </a:t>
            </a:r>
            <a:r>
              <a:rPr lang="ru-RU" sz="2800" dirty="0" err="1"/>
              <a:t>впливом</a:t>
            </a:r>
            <a:r>
              <a:rPr lang="ru-RU" sz="2800" dirty="0"/>
              <a:t> </a:t>
            </a:r>
            <a:r>
              <a:rPr lang="ru-RU" sz="2800" dirty="0" err="1"/>
              <a:t>наркотичних</a:t>
            </a:r>
            <a:r>
              <a:rPr lang="ru-RU" sz="2800" dirty="0"/>
              <a:t> </a:t>
            </a:r>
            <a:r>
              <a:rPr lang="ru-RU" sz="2800" dirty="0" err="1"/>
              <a:t>речовин</a:t>
            </a:r>
            <a:r>
              <a:rPr lang="ru-RU" sz="2800" dirty="0"/>
              <a:t>. </a:t>
            </a:r>
            <a:r>
              <a:rPr lang="ru-RU" sz="2800" dirty="0" err="1"/>
              <a:t>Заявник</a:t>
            </a:r>
            <a:r>
              <a:rPr lang="ru-RU" sz="2800" dirty="0"/>
              <a:t> </a:t>
            </a:r>
            <a:r>
              <a:rPr lang="ru-RU" sz="2800" dirty="0" err="1"/>
              <a:t>оскаржив</a:t>
            </a:r>
            <a:r>
              <a:rPr lang="ru-RU" sz="2800" dirty="0"/>
              <a:t> </a:t>
            </a:r>
            <a:r>
              <a:rPr lang="ru-RU" sz="2800" dirty="0" err="1"/>
              <a:t>вирок</a:t>
            </a:r>
            <a:r>
              <a:rPr lang="ru-RU" sz="2800" dirty="0"/>
              <a:t> до Верховного Суду. </a:t>
            </a:r>
            <a:r>
              <a:rPr lang="ru-RU" sz="2800" dirty="0" err="1"/>
              <a:t>Його</a:t>
            </a:r>
            <a:r>
              <a:rPr lang="ru-RU" sz="2800" dirty="0"/>
              <a:t> справа, не </a:t>
            </a:r>
            <a:r>
              <a:rPr lang="ru-RU" sz="2800" dirty="0" err="1"/>
              <a:t>розглянута</a:t>
            </a:r>
            <a:r>
              <a:rPr lang="ru-RU" sz="2800" dirty="0"/>
              <a:t> судом до </a:t>
            </a:r>
            <a:r>
              <a:rPr lang="ru-RU" sz="2800" dirty="0" err="1"/>
              <a:t>кінця</a:t>
            </a:r>
            <a:r>
              <a:rPr lang="ru-RU" sz="2800" dirty="0"/>
              <a:t> 2017 року, </a:t>
            </a:r>
            <a:r>
              <a:rPr lang="ru-RU" sz="2800" dirty="0" err="1"/>
              <a:t>була</a:t>
            </a:r>
            <a:r>
              <a:rPr lang="ru-RU" sz="2800" dirty="0"/>
              <a:t> передана до </a:t>
            </a:r>
            <a:r>
              <a:rPr lang="ru-RU" sz="2800" dirty="0" err="1"/>
              <a:t>новоствореного</a:t>
            </a:r>
            <a:r>
              <a:rPr lang="ru-RU" sz="2800" dirty="0"/>
              <a:t> </a:t>
            </a:r>
            <a:r>
              <a:rPr lang="ru-RU" sz="2800" dirty="0" err="1"/>
              <a:t>Апеляційного</a:t>
            </a:r>
            <a:r>
              <a:rPr lang="ru-RU" sz="2800" dirty="0"/>
              <a:t> суду. В </a:t>
            </a:r>
            <a:r>
              <a:rPr lang="ru-RU" sz="2800" dirty="0" err="1"/>
              <a:t>січні</a:t>
            </a:r>
            <a:r>
              <a:rPr lang="ru-RU" sz="2800" dirty="0"/>
              <a:t> 2018 року </a:t>
            </a:r>
            <a:r>
              <a:rPr lang="ru-RU" sz="2800" dirty="0" err="1"/>
              <a:t>заявника</a:t>
            </a:r>
            <a:r>
              <a:rPr lang="ru-RU" sz="2800" dirty="0"/>
              <a:t> </a:t>
            </a:r>
            <a:r>
              <a:rPr lang="ru-RU" sz="2800" dirty="0" err="1"/>
              <a:t>було</a:t>
            </a:r>
            <a:r>
              <a:rPr lang="ru-RU" sz="2800" dirty="0"/>
              <a:t> </a:t>
            </a:r>
            <a:r>
              <a:rPr lang="ru-RU" sz="2800" dirty="0" err="1"/>
              <a:t>повідомлено</a:t>
            </a:r>
            <a:r>
              <a:rPr lang="ru-RU" sz="2800" dirty="0"/>
              <a:t> про склад </a:t>
            </a:r>
            <a:r>
              <a:rPr lang="ru-RU" sz="2800" dirty="0" err="1"/>
              <a:t>колегії</a:t>
            </a:r>
            <a:r>
              <a:rPr lang="ru-RU" sz="2800" dirty="0"/>
              <a:t> </a:t>
            </a:r>
            <a:r>
              <a:rPr lang="ru-RU" sz="2800" dirty="0" err="1"/>
              <a:t>суддів</a:t>
            </a:r>
            <a:r>
              <a:rPr lang="ru-RU" sz="2800" dirty="0"/>
              <a:t> </a:t>
            </a:r>
            <a:r>
              <a:rPr lang="ru-RU" sz="2800" dirty="0" err="1"/>
              <a:t>Апеляційного</a:t>
            </a:r>
            <a:r>
              <a:rPr lang="ru-RU" sz="2800" dirty="0"/>
              <a:t> суду, </a:t>
            </a:r>
            <a:r>
              <a:rPr lang="ru-RU" sz="2800" dirty="0" err="1"/>
              <a:t>що</a:t>
            </a:r>
            <a:r>
              <a:rPr lang="ru-RU" sz="2800" dirty="0"/>
              <a:t> </a:t>
            </a:r>
            <a:endParaRPr lang="en-US" sz="2800" dirty="0"/>
          </a:p>
          <a:p>
            <a:pPr marL="0" indent="0">
              <a:buNone/>
            </a:pPr>
            <a:endParaRPr lang="en-US" dirty="0"/>
          </a:p>
        </p:txBody>
      </p:sp>
    </p:spTree>
    <p:extLst>
      <p:ext uri="{BB962C8B-B14F-4D97-AF65-F5344CB8AC3E}">
        <p14:creationId xmlns:p14="http://schemas.microsoft.com/office/powerpoint/2010/main" val="1882776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568952" cy="6264696"/>
          </a:xfrm>
        </p:spPr>
        <p:txBody>
          <a:bodyPr>
            <a:normAutofit fontScale="62500" lnSpcReduction="20000"/>
          </a:bodyPr>
          <a:lstStyle/>
          <a:p>
            <a:pPr marL="0" indent="0" algn="ctr">
              <a:buNone/>
            </a:pPr>
            <a:r>
              <a:rPr lang="uk-UA" sz="2400" b="1" dirty="0"/>
              <a:t>Постанова ККС </a:t>
            </a:r>
            <a:r>
              <a:rPr lang="uk-UA" sz="2400" b="1" dirty="0"/>
              <a:t>ВС від </a:t>
            </a:r>
            <a:r>
              <a:rPr lang="ru-RU" sz="2400" b="1" dirty="0"/>
              <a:t>19 </a:t>
            </a:r>
            <a:r>
              <a:rPr lang="ru-RU" sz="2400" b="1" dirty="0"/>
              <a:t>лютого 2019 </a:t>
            </a:r>
            <a:r>
              <a:rPr lang="ru-RU" sz="2400" b="1" dirty="0"/>
              <a:t>року</a:t>
            </a:r>
            <a:r>
              <a:rPr lang="ru-RU" sz="2400" b="1" dirty="0" smtClean="0"/>
              <a:t>, </a:t>
            </a:r>
            <a:r>
              <a:rPr lang="ru-RU" sz="2400" b="1" dirty="0"/>
              <a:t>справа № </a:t>
            </a:r>
            <a:r>
              <a:rPr lang="ru-RU" sz="2400" b="1" dirty="0" smtClean="0"/>
              <a:t>349/1487/14-к</a:t>
            </a:r>
          </a:p>
          <a:p>
            <a:pPr marL="0" indent="0">
              <a:buNone/>
            </a:pPr>
            <a:r>
              <a:rPr lang="ru-RU" dirty="0" err="1"/>
              <a:t>Крім</a:t>
            </a:r>
            <a:r>
              <a:rPr lang="ru-RU" dirty="0"/>
              <a:t> того, </a:t>
            </a:r>
            <a:r>
              <a:rPr lang="ru-RU" dirty="0" err="1"/>
              <a:t>колегія</a:t>
            </a:r>
            <a:r>
              <a:rPr lang="ru-RU" dirty="0"/>
              <a:t> </a:t>
            </a:r>
            <a:r>
              <a:rPr lang="ru-RU" dirty="0" err="1"/>
              <a:t>суддів</a:t>
            </a:r>
            <a:r>
              <a:rPr lang="ru-RU" dirty="0"/>
              <a:t> </a:t>
            </a:r>
            <a:r>
              <a:rPr lang="ru-RU" dirty="0" err="1"/>
              <a:t>погоджується</a:t>
            </a:r>
            <a:r>
              <a:rPr lang="ru-RU" dirty="0"/>
              <a:t> з </a:t>
            </a:r>
            <a:r>
              <a:rPr lang="ru-RU" dirty="0" err="1"/>
              <a:t>висновком</a:t>
            </a:r>
            <a:r>
              <a:rPr lang="ru-RU" dirty="0"/>
              <a:t> суду </a:t>
            </a:r>
            <a:r>
              <a:rPr lang="ru-RU" dirty="0" err="1"/>
              <a:t>апеляційної</a:t>
            </a:r>
            <a:r>
              <a:rPr lang="ru-RU" dirty="0"/>
              <a:t> </a:t>
            </a:r>
            <a:r>
              <a:rPr lang="ru-RU" dirty="0" err="1"/>
              <a:t>інстанції</a:t>
            </a:r>
            <a:r>
              <a:rPr lang="ru-RU" dirty="0"/>
              <a:t> про </a:t>
            </a:r>
            <a:r>
              <a:rPr lang="ru-RU" dirty="0" err="1"/>
              <a:t>порушення</a:t>
            </a:r>
            <a:r>
              <a:rPr lang="ru-RU" dirty="0"/>
              <a:t> органом </a:t>
            </a:r>
            <a:r>
              <a:rPr lang="ru-RU" dirty="0" err="1"/>
              <a:t>досудового</a:t>
            </a:r>
            <a:r>
              <a:rPr lang="ru-RU" dirty="0"/>
              <a:t> </a:t>
            </a:r>
            <a:r>
              <a:rPr lang="ru-RU" dirty="0" err="1"/>
              <a:t>розслідування</a:t>
            </a:r>
            <a:r>
              <a:rPr lang="ru-RU" dirty="0"/>
              <a:t> </a:t>
            </a:r>
            <a:r>
              <a:rPr lang="ru-RU" dirty="0" err="1"/>
              <a:t>вимог</a:t>
            </a:r>
            <a:r>
              <a:rPr lang="ru-RU" dirty="0"/>
              <a:t> </a:t>
            </a:r>
            <a:r>
              <a:rPr lang="ru-RU" dirty="0" err="1"/>
              <a:t>кримінального</a:t>
            </a:r>
            <a:r>
              <a:rPr lang="ru-RU" dirty="0"/>
              <a:t> </a:t>
            </a:r>
            <a:r>
              <a:rPr lang="ru-RU" dirty="0" err="1"/>
              <a:t>процесуального</a:t>
            </a:r>
            <a:r>
              <a:rPr lang="ru-RU" dirty="0"/>
              <a:t> закону при </a:t>
            </a:r>
            <a:r>
              <a:rPr lang="ru-RU" dirty="0" err="1"/>
              <a:t>врученні</a:t>
            </a:r>
            <a:r>
              <a:rPr lang="ru-RU" dirty="0"/>
              <a:t> ОСОБА_2 </a:t>
            </a:r>
            <a:r>
              <a:rPr lang="ru-RU" dirty="0" err="1"/>
              <a:t>повідомлення</a:t>
            </a:r>
            <a:r>
              <a:rPr lang="ru-RU" dirty="0"/>
              <a:t> про </a:t>
            </a:r>
            <a:r>
              <a:rPr lang="ru-RU" dirty="0" err="1"/>
              <a:t>підозру</a:t>
            </a:r>
            <a:r>
              <a:rPr lang="ru-RU" dirty="0"/>
              <a:t>.</a:t>
            </a:r>
          </a:p>
          <a:p>
            <a:pPr marL="0" indent="0" algn="just">
              <a:buNone/>
            </a:pPr>
            <a:r>
              <a:rPr lang="ru-RU" dirty="0"/>
              <a:t>Так, </a:t>
            </a:r>
            <a:r>
              <a:rPr lang="ru-RU" dirty="0" err="1"/>
              <a:t>відповідно</a:t>
            </a:r>
            <a:r>
              <a:rPr lang="ru-RU" dirty="0"/>
              <a:t> до ч. 4 </a:t>
            </a:r>
            <a:r>
              <a:rPr lang="ru-RU" dirty="0">
                <a:hlinkClick r:id="rId2" tooltip="Про судоустрій і статус суддів; нормативно-правовий акт № 1402-VIII від 02.06.2016"/>
              </a:rPr>
              <a:t>ст. 49 Закону </a:t>
            </a:r>
            <a:r>
              <a:rPr lang="ru-RU" dirty="0" err="1">
                <a:hlinkClick r:id="rId2" tooltip="Про судоустрій і статус суддів; нормативно-правовий акт № 1402-VIII від 02.06.2016"/>
              </a:rPr>
              <a:t>України</a:t>
            </a:r>
            <a:r>
              <a:rPr lang="ru-RU" dirty="0">
                <a:hlinkClick r:id="rId2" tooltip="Про судоустрій і статус суддів; нормативно-правовий акт № 1402-VIII від 02.06.2016"/>
              </a:rPr>
              <a:t> «Про </a:t>
            </a:r>
            <a:r>
              <a:rPr lang="ru-RU" dirty="0" err="1">
                <a:hlinkClick r:id="rId2" tooltip="Про судоустрій і статус суддів; нормативно-правовий акт № 1402-VIII від 02.06.2016"/>
              </a:rPr>
              <a:t>судоустрій</a:t>
            </a:r>
            <a:r>
              <a:rPr lang="ru-RU" dirty="0">
                <a:hlinkClick r:id="rId2" tooltip="Про судоустрій і статус суддів; нормативно-правовий акт № 1402-VIII від 02.06.2016"/>
              </a:rPr>
              <a:t> і статус </a:t>
            </a:r>
            <a:r>
              <a:rPr lang="ru-RU" dirty="0" err="1">
                <a:hlinkClick r:id="rId2" tooltip="Про судоустрій і статус суддів; нормативно-правовий акт № 1402-VIII від 02.06.2016"/>
              </a:rPr>
              <a:t>суддів</a:t>
            </a:r>
            <a:r>
              <a:rPr lang="ru-RU" dirty="0">
                <a:hlinkClick r:id="rId2" tooltip="Про судоустрій і статус суддів; нормативно-правовий акт № 1402-VIII від 02.06.2016"/>
              </a:rPr>
              <a:t>»</a:t>
            </a:r>
            <a:r>
              <a:rPr lang="ru-RU" dirty="0"/>
              <a:t>,   </a:t>
            </a:r>
            <a:r>
              <a:rPr lang="ru-RU" dirty="0" smtClean="0"/>
              <a:t>п</a:t>
            </a:r>
            <a:r>
              <a:rPr lang="ru-RU" dirty="0"/>
              <a:t>. 3 ч. 1 </a:t>
            </a:r>
            <a:r>
              <a:rPr lang="ru-RU" dirty="0">
                <a:hlinkClick r:id="rId3" tooltip="Кримінальний процесуальний кодекс України; нормативно-правовий акт № 4651-VI від 13.04.2012"/>
              </a:rPr>
              <a:t>ст. 481 КПК</a:t>
            </a:r>
            <a:r>
              <a:rPr lang="ru-RU" dirty="0"/>
              <a:t> </a:t>
            </a:r>
            <a:r>
              <a:rPr lang="ru-RU" dirty="0" err="1"/>
              <a:t>повідомлення</a:t>
            </a:r>
            <a:r>
              <a:rPr lang="ru-RU" dirty="0"/>
              <a:t> </a:t>
            </a:r>
            <a:r>
              <a:rPr lang="ru-RU" dirty="0" err="1"/>
              <a:t>судді</a:t>
            </a:r>
            <a:r>
              <a:rPr lang="ru-RU" dirty="0"/>
              <a:t> про </a:t>
            </a:r>
            <a:r>
              <a:rPr lang="ru-RU" dirty="0" err="1"/>
              <a:t>підозру</a:t>
            </a:r>
            <a:r>
              <a:rPr lang="ru-RU" dirty="0"/>
              <a:t> </a:t>
            </a:r>
            <a:r>
              <a:rPr lang="ru-RU" dirty="0" err="1"/>
              <a:t>здійснюється</a:t>
            </a:r>
            <a:r>
              <a:rPr lang="ru-RU" dirty="0"/>
              <a:t> </a:t>
            </a:r>
            <a:r>
              <a:rPr lang="ru-RU" dirty="0" err="1"/>
              <a:t>лише</a:t>
            </a:r>
            <a:r>
              <a:rPr lang="ru-RU" dirty="0"/>
              <a:t> </a:t>
            </a:r>
            <a:r>
              <a:rPr lang="ru-RU" dirty="0" err="1"/>
              <a:t>Генеральним</a:t>
            </a:r>
            <a:r>
              <a:rPr lang="ru-RU" dirty="0"/>
              <a:t> прокурором </a:t>
            </a:r>
            <a:r>
              <a:rPr lang="ru-RU" dirty="0" err="1"/>
              <a:t>або</a:t>
            </a:r>
            <a:r>
              <a:rPr lang="ru-RU" dirty="0"/>
              <a:t> </a:t>
            </a:r>
            <a:r>
              <a:rPr lang="ru-RU" dirty="0" err="1"/>
              <a:t>його</a:t>
            </a:r>
            <a:r>
              <a:rPr lang="ru-RU" dirty="0"/>
              <a:t> заступником. </a:t>
            </a:r>
            <a:r>
              <a:rPr lang="ru-RU" dirty="0" err="1"/>
              <a:t>Вказана</a:t>
            </a:r>
            <a:r>
              <a:rPr lang="ru-RU" dirty="0"/>
              <a:t> </a:t>
            </a:r>
            <a:r>
              <a:rPr lang="ru-RU" dirty="0" err="1"/>
              <a:t>вимога</a:t>
            </a:r>
            <a:r>
              <a:rPr lang="ru-RU" dirty="0"/>
              <a:t> </a:t>
            </a:r>
            <a:r>
              <a:rPr lang="ru-RU" dirty="0" err="1"/>
              <a:t>обумовлена</a:t>
            </a:r>
            <a:r>
              <a:rPr lang="ru-RU" dirty="0"/>
              <a:t> </a:t>
            </a:r>
            <a:r>
              <a:rPr lang="ru-RU" dirty="0" err="1"/>
              <a:t>особливим</a:t>
            </a:r>
            <a:r>
              <a:rPr lang="ru-RU" dirty="0"/>
              <a:t> статусом </a:t>
            </a:r>
            <a:r>
              <a:rPr lang="ru-RU" dirty="0" err="1"/>
              <a:t>суддів</a:t>
            </a:r>
            <a:r>
              <a:rPr lang="ru-RU" dirty="0"/>
              <a:t> і є </a:t>
            </a:r>
            <a:r>
              <a:rPr lang="ru-RU" dirty="0" err="1"/>
              <a:t>гарантією</a:t>
            </a:r>
            <a:r>
              <a:rPr lang="ru-RU" dirty="0"/>
              <a:t> </a:t>
            </a:r>
            <a:r>
              <a:rPr lang="ru-RU" dirty="0" err="1"/>
              <a:t>їх</a:t>
            </a:r>
            <a:r>
              <a:rPr lang="ru-RU" dirty="0"/>
              <a:t> </a:t>
            </a:r>
            <a:r>
              <a:rPr lang="ru-RU" dirty="0" err="1"/>
              <a:t>незалежності</a:t>
            </a:r>
            <a:r>
              <a:rPr lang="ru-RU" dirty="0"/>
              <a:t> та </a:t>
            </a:r>
            <a:r>
              <a:rPr lang="ru-RU" dirty="0" err="1"/>
              <a:t>імунітету</a:t>
            </a:r>
            <a:r>
              <a:rPr lang="ru-RU" dirty="0"/>
              <a:t>.</a:t>
            </a:r>
          </a:p>
          <a:p>
            <a:pPr marL="0" indent="0" algn="just">
              <a:buNone/>
            </a:pPr>
            <a:r>
              <a:rPr lang="ru-RU" dirty="0"/>
              <a:t>За </a:t>
            </a:r>
            <a:r>
              <a:rPr lang="ru-RU" dirty="0" err="1"/>
              <a:t>змістом</a:t>
            </a:r>
            <a:r>
              <a:rPr lang="ru-RU" dirty="0"/>
              <a:t> </a:t>
            </a:r>
            <a:r>
              <a:rPr lang="ru-RU" dirty="0">
                <a:hlinkClick r:id="rId4" tooltip="Кримінальний процесуальний кодекс України; нормативно-правовий акт № 4651-VI від 13.04.2012"/>
              </a:rPr>
              <a:t>ст. 276 КПК</a:t>
            </a:r>
            <a:r>
              <a:rPr lang="ru-RU" dirty="0"/>
              <a:t> процедура </a:t>
            </a:r>
            <a:r>
              <a:rPr lang="ru-RU" dirty="0" err="1"/>
              <a:t>здійснення</a:t>
            </a:r>
            <a:r>
              <a:rPr lang="ru-RU" dirty="0"/>
              <a:t> </a:t>
            </a:r>
            <a:r>
              <a:rPr lang="ru-RU" dirty="0" err="1"/>
              <a:t>повідомлення</a:t>
            </a:r>
            <a:r>
              <a:rPr lang="ru-RU" dirty="0"/>
              <a:t> про </a:t>
            </a:r>
            <a:r>
              <a:rPr lang="ru-RU" dirty="0" err="1"/>
              <a:t>підозру</a:t>
            </a:r>
            <a:r>
              <a:rPr lang="ru-RU" dirty="0"/>
              <a:t> </a:t>
            </a:r>
            <a:r>
              <a:rPr lang="ru-RU" dirty="0" err="1"/>
              <a:t>включає</a:t>
            </a:r>
            <a:r>
              <a:rPr lang="ru-RU" dirty="0"/>
              <a:t> в себе </a:t>
            </a:r>
            <a:r>
              <a:rPr lang="ru-RU" dirty="0" err="1"/>
              <a:t>складання</a:t>
            </a:r>
            <a:r>
              <a:rPr lang="ru-RU" dirty="0"/>
              <a:t> </a:t>
            </a:r>
            <a:r>
              <a:rPr lang="ru-RU" dirty="0" err="1"/>
              <a:t>письмового</a:t>
            </a:r>
            <a:r>
              <a:rPr lang="ru-RU" dirty="0"/>
              <a:t> </a:t>
            </a:r>
            <a:r>
              <a:rPr lang="ru-RU" dirty="0" err="1"/>
              <a:t>повідомлення</a:t>
            </a:r>
            <a:r>
              <a:rPr lang="ru-RU" dirty="0"/>
              <a:t> про </a:t>
            </a:r>
            <a:r>
              <a:rPr lang="ru-RU" dirty="0" err="1"/>
              <a:t>підозру</a:t>
            </a:r>
            <a:r>
              <a:rPr lang="ru-RU" dirty="0"/>
              <a:t> та </a:t>
            </a:r>
            <a:r>
              <a:rPr lang="ru-RU" dirty="0" err="1"/>
              <a:t>відповідно</a:t>
            </a:r>
            <a:r>
              <a:rPr lang="ru-RU" dirty="0"/>
              <a:t> </a:t>
            </a:r>
            <a:r>
              <a:rPr lang="ru-RU" dirty="0" err="1"/>
              <a:t>його</a:t>
            </a:r>
            <a:r>
              <a:rPr lang="ru-RU" dirty="0"/>
              <a:t> </a:t>
            </a:r>
            <a:r>
              <a:rPr lang="ru-RU" dirty="0" err="1"/>
              <a:t>вручення</a:t>
            </a:r>
            <a:r>
              <a:rPr lang="ru-RU" dirty="0"/>
              <a:t> </a:t>
            </a:r>
            <a:r>
              <a:rPr lang="ru-RU" dirty="0" err="1"/>
              <a:t>підозрюваному</a:t>
            </a:r>
            <a:r>
              <a:rPr lang="ru-RU" dirty="0"/>
              <a:t> </a:t>
            </a:r>
            <a:r>
              <a:rPr lang="ru-RU" dirty="0" err="1"/>
              <a:t>уповноваженою</a:t>
            </a:r>
            <a:r>
              <a:rPr lang="ru-RU" dirty="0"/>
              <a:t> особою.</a:t>
            </a:r>
          </a:p>
          <a:p>
            <a:pPr marL="0" indent="0" algn="just">
              <a:buNone/>
            </a:pPr>
            <a:r>
              <a:rPr lang="ru-RU" dirty="0"/>
              <a:t>Таким чином, у </a:t>
            </a:r>
            <a:r>
              <a:rPr lang="ru-RU" dirty="0" err="1"/>
              <a:t>випадку</a:t>
            </a:r>
            <a:r>
              <a:rPr lang="ru-RU" dirty="0"/>
              <a:t> коли у </a:t>
            </a:r>
            <a:r>
              <a:rPr lang="ru-RU" dirty="0" err="1"/>
              <a:t>вчиненні</a:t>
            </a:r>
            <a:r>
              <a:rPr lang="ru-RU" dirty="0"/>
              <a:t> </a:t>
            </a:r>
            <a:r>
              <a:rPr lang="ru-RU" dirty="0" err="1"/>
              <a:t>злочину</a:t>
            </a:r>
            <a:r>
              <a:rPr lang="ru-RU" dirty="0"/>
              <a:t> </a:t>
            </a:r>
            <a:r>
              <a:rPr lang="ru-RU" dirty="0" err="1"/>
              <a:t>підозрюється</a:t>
            </a:r>
            <a:r>
              <a:rPr lang="ru-RU" dirty="0"/>
              <a:t> особа, </a:t>
            </a:r>
            <a:r>
              <a:rPr lang="ru-RU" dirty="0" err="1"/>
              <a:t>щодо</a:t>
            </a:r>
            <a:r>
              <a:rPr lang="ru-RU" dirty="0"/>
              <a:t> </a:t>
            </a:r>
            <a:r>
              <a:rPr lang="ru-RU" dirty="0" err="1"/>
              <a:t>якої</a:t>
            </a:r>
            <a:r>
              <a:rPr lang="ru-RU" dirty="0"/>
              <a:t> </a:t>
            </a:r>
            <a:r>
              <a:rPr lang="ru-RU" dirty="0" err="1"/>
              <a:t>згідно</a:t>
            </a:r>
            <a:r>
              <a:rPr lang="ru-RU" dirty="0"/>
              <a:t> з </a:t>
            </a:r>
            <a:r>
              <a:rPr lang="ru-RU" dirty="0" err="1"/>
              <a:t>приписами</a:t>
            </a:r>
            <a:r>
              <a:rPr lang="ru-RU" dirty="0"/>
              <a:t> </a:t>
            </a:r>
            <a:r>
              <a:rPr lang="ru-RU" dirty="0">
                <a:hlinkClick r:id="rId5" tooltip="Кримінальний процесуальний кодекс України; нормативно-правовий акт № 4651-VI від 13.04.2012"/>
              </a:rPr>
              <a:t>ст. 480 КПК</a:t>
            </a:r>
            <a:r>
              <a:rPr lang="ru-RU" dirty="0"/>
              <a:t> </a:t>
            </a:r>
            <a:r>
              <a:rPr lang="ru-RU" dirty="0" err="1"/>
              <a:t>передбачено</a:t>
            </a:r>
            <a:r>
              <a:rPr lang="ru-RU" dirty="0"/>
              <a:t> </a:t>
            </a:r>
            <a:r>
              <a:rPr lang="ru-RU" dirty="0" err="1"/>
              <a:t>здійснення</a:t>
            </a:r>
            <a:r>
              <a:rPr lang="ru-RU" dirty="0"/>
              <a:t> особливого </a:t>
            </a:r>
            <a:r>
              <a:rPr lang="ru-RU" dirty="0" smtClean="0"/>
              <a:t>порядку  </a:t>
            </a:r>
            <a:r>
              <a:rPr lang="ru-RU" dirty="0" err="1"/>
              <a:t>кримінального</a:t>
            </a:r>
            <a:r>
              <a:rPr lang="ru-RU" dirty="0"/>
              <a:t> </a:t>
            </a:r>
            <a:r>
              <a:rPr lang="ru-RU" dirty="0" err="1"/>
              <a:t>провадження</a:t>
            </a:r>
            <a:r>
              <a:rPr lang="ru-RU" dirty="0"/>
              <a:t>, </a:t>
            </a:r>
            <a:r>
              <a:rPr lang="ru-RU" dirty="0" err="1"/>
              <a:t>письмове</a:t>
            </a:r>
            <a:r>
              <a:rPr lang="ru-RU" dirty="0"/>
              <a:t> </a:t>
            </a:r>
            <a:r>
              <a:rPr lang="ru-RU" dirty="0" err="1"/>
              <a:t>повідомлення</a:t>
            </a:r>
            <a:r>
              <a:rPr lang="ru-RU" dirty="0"/>
              <a:t> про </a:t>
            </a:r>
            <a:r>
              <a:rPr lang="ru-RU" dirty="0" err="1"/>
              <a:t>підозру</a:t>
            </a:r>
            <a:r>
              <a:rPr lang="ru-RU" dirty="0"/>
              <a:t> </a:t>
            </a:r>
            <a:r>
              <a:rPr lang="ru-RU" dirty="0" err="1"/>
              <a:t>такій</a:t>
            </a:r>
            <a:r>
              <a:rPr lang="ru-RU" dirty="0"/>
              <a:t> </a:t>
            </a:r>
            <a:r>
              <a:rPr lang="ru-RU" dirty="0" err="1"/>
              <a:t>особі</a:t>
            </a:r>
            <a:r>
              <a:rPr lang="ru-RU" dirty="0"/>
              <a:t> повинно бути </a:t>
            </a:r>
            <a:r>
              <a:rPr lang="ru-RU" dirty="0" err="1"/>
              <a:t>вручене</a:t>
            </a:r>
            <a:r>
              <a:rPr lang="ru-RU" dirty="0"/>
              <a:t> </a:t>
            </a:r>
            <a:r>
              <a:rPr lang="ru-RU" dirty="0" err="1"/>
              <a:t>безпосередньо</a:t>
            </a:r>
            <a:r>
              <a:rPr lang="ru-RU" dirty="0"/>
              <a:t> </a:t>
            </a:r>
            <a:r>
              <a:rPr lang="ru-RU" dirty="0" err="1"/>
              <a:t>посадовими</a:t>
            </a:r>
            <a:r>
              <a:rPr lang="ru-RU" dirty="0"/>
              <a:t> особами </a:t>
            </a:r>
            <a:r>
              <a:rPr lang="ru-RU" dirty="0" err="1"/>
              <a:t>органів</a:t>
            </a:r>
            <a:r>
              <a:rPr lang="ru-RU" dirty="0"/>
              <a:t> </a:t>
            </a:r>
            <a:r>
              <a:rPr lang="ru-RU" dirty="0" err="1"/>
              <a:t>прокуратури</a:t>
            </a:r>
            <a:r>
              <a:rPr lang="ru-RU" dirty="0"/>
              <a:t>, </a:t>
            </a:r>
            <a:r>
              <a:rPr lang="ru-RU" dirty="0" err="1"/>
              <a:t>визначеними</a:t>
            </a:r>
            <a:r>
              <a:rPr lang="ru-RU" dirty="0"/>
              <a:t> у пунктах 1 - 4 ч. 1 </a:t>
            </a:r>
            <a:r>
              <a:rPr lang="ru-RU" dirty="0">
                <a:hlinkClick r:id="rId3" tooltip="Кримінальний процесуальний кодекс України; нормативно-правовий акт № 4651-VI від 13.04.2012"/>
              </a:rPr>
              <a:t>ст. 481 КПК</a:t>
            </a:r>
            <a:r>
              <a:rPr lang="ru-RU" dirty="0"/>
              <a:t>, і </a:t>
            </a:r>
            <a:r>
              <a:rPr lang="ru-RU" dirty="0" err="1"/>
              <a:t>здійснення</a:t>
            </a:r>
            <a:r>
              <a:rPr lang="ru-RU" dirty="0"/>
              <a:t> </a:t>
            </a:r>
            <a:r>
              <a:rPr lang="ru-RU" dirty="0" err="1"/>
              <a:t>такої</a:t>
            </a:r>
            <a:r>
              <a:rPr lang="ru-RU" dirty="0"/>
              <a:t> </a:t>
            </a:r>
            <a:r>
              <a:rPr lang="ru-RU" dirty="0" err="1"/>
              <a:t>дії</a:t>
            </a:r>
            <a:r>
              <a:rPr lang="ru-RU" dirty="0"/>
              <a:t> не </a:t>
            </a:r>
            <a:r>
              <a:rPr lang="ru-RU" dirty="0" err="1"/>
              <a:t>може</a:t>
            </a:r>
            <a:r>
              <a:rPr lang="ru-RU" dirty="0"/>
              <a:t> бути </a:t>
            </a:r>
            <a:r>
              <a:rPr lang="ru-RU" dirty="0" err="1"/>
              <a:t>передоручене</a:t>
            </a:r>
            <a:r>
              <a:rPr lang="ru-RU" dirty="0"/>
              <a:t>.</a:t>
            </a:r>
          </a:p>
          <a:p>
            <a:pPr marL="0" indent="0" algn="just">
              <a:buNone/>
            </a:pPr>
            <a:r>
              <a:rPr lang="ru-RU" dirty="0"/>
              <a:t>Разом </a:t>
            </a:r>
            <a:r>
              <a:rPr lang="ru-RU" dirty="0" err="1"/>
              <a:t>із</a:t>
            </a:r>
            <a:r>
              <a:rPr lang="ru-RU" dirty="0"/>
              <a:t> </a:t>
            </a:r>
            <a:r>
              <a:rPr lang="ru-RU" dirty="0" err="1"/>
              <a:t>тим</a:t>
            </a:r>
            <a:r>
              <a:rPr lang="ru-RU" dirty="0"/>
              <a:t>, як </a:t>
            </a:r>
            <a:r>
              <a:rPr lang="ru-RU" dirty="0" err="1"/>
              <a:t>убачається</a:t>
            </a:r>
            <a:r>
              <a:rPr lang="ru-RU" dirty="0"/>
              <a:t> з </a:t>
            </a:r>
            <a:r>
              <a:rPr lang="ru-RU" dirty="0" err="1"/>
              <a:t>матеріалів</a:t>
            </a:r>
            <a:r>
              <a:rPr lang="ru-RU" dirty="0"/>
              <a:t> </a:t>
            </a:r>
            <a:r>
              <a:rPr lang="ru-RU" dirty="0" err="1"/>
              <a:t>кримінального</a:t>
            </a:r>
            <a:r>
              <a:rPr lang="ru-RU" dirty="0"/>
              <a:t> </a:t>
            </a:r>
            <a:r>
              <a:rPr lang="ru-RU" dirty="0" err="1"/>
              <a:t>провадження</a:t>
            </a:r>
            <a:r>
              <a:rPr lang="ru-RU" dirty="0"/>
              <a:t>, </a:t>
            </a:r>
            <a:r>
              <a:rPr lang="ru-RU" dirty="0" err="1"/>
              <a:t>письмове</a:t>
            </a:r>
            <a:r>
              <a:rPr lang="ru-RU" dirty="0"/>
              <a:t> </a:t>
            </a:r>
            <a:r>
              <a:rPr lang="ru-RU" dirty="0" err="1"/>
              <a:t>повідомлення</a:t>
            </a:r>
            <a:r>
              <a:rPr lang="ru-RU" dirty="0"/>
              <a:t> про </a:t>
            </a:r>
            <a:r>
              <a:rPr lang="ru-RU" dirty="0" err="1"/>
              <a:t>підозру</a:t>
            </a:r>
            <a:r>
              <a:rPr lang="ru-RU" dirty="0"/>
              <a:t> </a:t>
            </a:r>
            <a:r>
              <a:rPr lang="ru-RU" dirty="0" err="1"/>
              <a:t>судді</a:t>
            </a:r>
            <a:r>
              <a:rPr lang="ru-RU" dirty="0"/>
              <a:t> ОСОБА_2 </a:t>
            </a:r>
            <a:r>
              <a:rPr lang="ru-RU" dirty="0" err="1"/>
              <a:t>хоча</a:t>
            </a:r>
            <a:r>
              <a:rPr lang="ru-RU" dirty="0"/>
              <a:t> й </a:t>
            </a:r>
            <a:r>
              <a:rPr lang="ru-RU" dirty="0" err="1"/>
              <a:t>було</a:t>
            </a:r>
            <a:r>
              <a:rPr lang="ru-RU" dirty="0"/>
              <a:t> </a:t>
            </a:r>
            <a:r>
              <a:rPr lang="ru-RU" dirty="0" err="1"/>
              <a:t>складено</a:t>
            </a:r>
            <a:r>
              <a:rPr lang="ru-RU" dirty="0"/>
              <a:t> першим заступником Генерального прокурора </a:t>
            </a:r>
            <a:r>
              <a:rPr lang="ru-RU" dirty="0" err="1"/>
              <a:t>України</a:t>
            </a:r>
            <a:r>
              <a:rPr lang="ru-RU" dirty="0"/>
              <a:t>, </a:t>
            </a:r>
            <a:r>
              <a:rPr lang="ru-RU" dirty="0" err="1"/>
              <a:t>проте</a:t>
            </a:r>
            <a:r>
              <a:rPr lang="ru-RU" dirty="0"/>
              <a:t> </a:t>
            </a:r>
            <a:r>
              <a:rPr lang="ru-RU" dirty="0" err="1"/>
              <a:t>вручене</a:t>
            </a:r>
            <a:r>
              <a:rPr lang="ru-RU" dirty="0"/>
              <a:t> особою, яка за </a:t>
            </a:r>
            <a:r>
              <a:rPr lang="ru-RU" dirty="0" err="1"/>
              <a:t>посадою</a:t>
            </a:r>
            <a:r>
              <a:rPr lang="ru-RU" dirty="0"/>
              <a:t> не є </a:t>
            </a:r>
            <a:r>
              <a:rPr lang="ru-RU" dirty="0" err="1"/>
              <a:t>Генеральним</a:t>
            </a:r>
            <a:r>
              <a:rPr lang="ru-RU" dirty="0"/>
              <a:t> прокурором </a:t>
            </a:r>
            <a:r>
              <a:rPr lang="ru-RU" dirty="0" err="1"/>
              <a:t>або</a:t>
            </a:r>
            <a:r>
              <a:rPr lang="ru-RU" dirty="0"/>
              <a:t> </a:t>
            </a:r>
            <a:r>
              <a:rPr lang="ru-RU" dirty="0" err="1"/>
              <a:t>його</a:t>
            </a:r>
            <a:r>
              <a:rPr lang="ru-RU" dirty="0"/>
              <a:t> заступником, </a:t>
            </a:r>
            <a:r>
              <a:rPr lang="ru-RU" dirty="0" err="1"/>
              <a:t>чим</a:t>
            </a:r>
            <a:r>
              <a:rPr lang="ru-RU" dirty="0"/>
              <a:t> </a:t>
            </a:r>
            <a:r>
              <a:rPr lang="ru-RU" dirty="0" err="1"/>
              <a:t>істотно</a:t>
            </a:r>
            <a:r>
              <a:rPr lang="ru-RU" dirty="0"/>
              <a:t> порушено </a:t>
            </a:r>
            <a:r>
              <a:rPr lang="ru-RU" dirty="0" err="1"/>
              <a:t>вимоги</a:t>
            </a:r>
            <a:r>
              <a:rPr lang="ru-RU" dirty="0"/>
              <a:t> </a:t>
            </a:r>
            <a:r>
              <a:rPr lang="ru-RU" dirty="0" err="1"/>
              <a:t>процесуального</a:t>
            </a:r>
            <a:r>
              <a:rPr lang="ru-RU" dirty="0"/>
              <a:t> закону в </a:t>
            </a:r>
            <a:r>
              <a:rPr lang="ru-RU" dirty="0" err="1"/>
              <a:t>частині</a:t>
            </a:r>
            <a:r>
              <a:rPr lang="ru-RU" dirty="0"/>
              <a:t> </a:t>
            </a:r>
            <a:r>
              <a:rPr lang="ru-RU" dirty="0" err="1"/>
              <a:t>процедури</a:t>
            </a:r>
            <a:r>
              <a:rPr lang="ru-RU" dirty="0"/>
              <a:t> </a:t>
            </a:r>
            <a:r>
              <a:rPr lang="ru-RU" dirty="0" err="1"/>
              <a:t>притягнення</a:t>
            </a:r>
            <a:r>
              <a:rPr lang="ru-RU" dirty="0"/>
              <a:t> особи до </a:t>
            </a:r>
            <a:r>
              <a:rPr lang="ru-RU" dirty="0" err="1"/>
              <a:t>кримінальної</a:t>
            </a:r>
            <a:r>
              <a:rPr lang="ru-RU" dirty="0"/>
              <a:t> </a:t>
            </a:r>
            <a:r>
              <a:rPr lang="ru-RU" dirty="0" err="1"/>
              <a:t>відповідальності</a:t>
            </a:r>
            <a:r>
              <a:rPr lang="ru-RU" dirty="0"/>
              <a:t>.  </a:t>
            </a:r>
          </a:p>
          <a:p>
            <a:pPr marL="0" indent="0" algn="just">
              <a:buNone/>
            </a:pPr>
            <a:r>
              <a:rPr lang="ru-RU" dirty="0" err="1"/>
              <a:t>Зазначені</a:t>
            </a:r>
            <a:r>
              <a:rPr lang="ru-RU" dirty="0"/>
              <a:t> </a:t>
            </a:r>
            <a:r>
              <a:rPr lang="ru-RU" dirty="0" err="1"/>
              <a:t>порушення</a:t>
            </a:r>
            <a:r>
              <a:rPr lang="ru-RU" dirty="0"/>
              <a:t> </a:t>
            </a:r>
            <a:r>
              <a:rPr lang="ru-RU" dirty="0" err="1"/>
              <a:t>отримали</a:t>
            </a:r>
            <a:r>
              <a:rPr lang="ru-RU" dirty="0"/>
              <a:t> </a:t>
            </a:r>
            <a:r>
              <a:rPr lang="ru-RU" dirty="0" err="1"/>
              <a:t>належну</a:t>
            </a:r>
            <a:r>
              <a:rPr lang="ru-RU" dirty="0"/>
              <a:t> </a:t>
            </a:r>
            <a:r>
              <a:rPr lang="ru-RU" dirty="0" err="1"/>
              <a:t>оцінку</a:t>
            </a:r>
            <a:r>
              <a:rPr lang="ru-RU" dirty="0"/>
              <a:t> суду </a:t>
            </a:r>
            <a:r>
              <a:rPr lang="ru-RU" dirty="0" err="1"/>
              <a:t>апеляційної</a:t>
            </a:r>
            <a:r>
              <a:rPr lang="ru-RU" dirty="0"/>
              <a:t> </a:t>
            </a:r>
            <a:r>
              <a:rPr lang="ru-RU" dirty="0" err="1"/>
              <a:t>інстанції</a:t>
            </a:r>
            <a:r>
              <a:rPr lang="ru-RU" dirty="0"/>
              <a:t>, </a:t>
            </a:r>
            <a:r>
              <a:rPr lang="ru-RU" dirty="0" err="1"/>
              <a:t>який</a:t>
            </a:r>
            <a:r>
              <a:rPr lang="ru-RU" dirty="0"/>
              <a:t> за результатами </a:t>
            </a:r>
            <a:r>
              <a:rPr lang="ru-RU" dirty="0" err="1"/>
              <a:t>апеляційного</a:t>
            </a:r>
            <a:r>
              <a:rPr lang="ru-RU" dirty="0"/>
              <a:t> </a:t>
            </a:r>
            <a:r>
              <a:rPr lang="ru-RU" dirty="0" err="1"/>
              <a:t>розгляду</a:t>
            </a:r>
            <a:r>
              <a:rPr lang="ru-RU" dirty="0"/>
              <a:t> </a:t>
            </a:r>
            <a:r>
              <a:rPr lang="ru-RU" dirty="0" err="1"/>
              <a:t>дійшов</a:t>
            </a:r>
            <a:r>
              <a:rPr lang="ru-RU" dirty="0"/>
              <a:t> </a:t>
            </a:r>
            <a:r>
              <a:rPr lang="ru-RU" dirty="0" err="1"/>
              <a:t>обґрунтованого</a:t>
            </a:r>
            <a:r>
              <a:rPr lang="ru-RU" dirty="0"/>
              <a:t> </a:t>
            </a:r>
            <a:r>
              <a:rPr lang="ru-RU" dirty="0" err="1"/>
              <a:t>висновку</a:t>
            </a:r>
            <a:r>
              <a:rPr lang="ru-RU" dirty="0"/>
              <a:t> про </a:t>
            </a:r>
            <a:r>
              <a:rPr lang="ru-RU" dirty="0" err="1"/>
              <a:t>недопустимість</a:t>
            </a:r>
            <a:r>
              <a:rPr lang="ru-RU" dirty="0"/>
              <a:t> </a:t>
            </a:r>
            <a:r>
              <a:rPr lang="ru-RU" dirty="0" err="1"/>
              <a:t>доказів</a:t>
            </a:r>
            <a:r>
              <a:rPr lang="ru-RU" dirty="0"/>
              <a:t> </a:t>
            </a:r>
            <a:r>
              <a:rPr lang="ru-RU" dirty="0" err="1"/>
              <a:t>сторони</a:t>
            </a:r>
            <a:r>
              <a:rPr lang="ru-RU" dirty="0"/>
              <a:t> </a:t>
            </a:r>
            <a:r>
              <a:rPr lang="ru-RU" dirty="0" err="1"/>
              <a:t>обвинувачення</a:t>
            </a:r>
            <a:r>
              <a:rPr lang="ru-RU" dirty="0"/>
              <a:t> та </a:t>
            </a:r>
            <a:r>
              <a:rPr lang="ru-RU" dirty="0" err="1"/>
              <a:t>відповідно</a:t>
            </a:r>
            <a:r>
              <a:rPr lang="ru-RU" dirty="0"/>
              <a:t> </a:t>
            </a:r>
            <a:r>
              <a:rPr lang="ru-RU" dirty="0" err="1"/>
              <a:t>їх</a:t>
            </a:r>
            <a:r>
              <a:rPr lang="ru-RU" dirty="0"/>
              <a:t> </a:t>
            </a:r>
            <a:r>
              <a:rPr lang="ru-RU" dirty="0" err="1"/>
              <a:t>недостатність</a:t>
            </a:r>
            <a:r>
              <a:rPr lang="ru-RU" dirty="0"/>
              <a:t> для </a:t>
            </a:r>
            <a:r>
              <a:rPr lang="ru-RU" dirty="0" err="1"/>
              <a:t>доведення</a:t>
            </a:r>
            <a:r>
              <a:rPr lang="ru-RU" dirty="0"/>
              <a:t> у </a:t>
            </a:r>
            <a:r>
              <a:rPr lang="ru-RU" dirty="0" err="1"/>
              <a:t>визначений</a:t>
            </a:r>
            <a:r>
              <a:rPr lang="ru-RU" dirty="0"/>
              <a:t> </a:t>
            </a:r>
            <a:r>
              <a:rPr lang="ru-RU" dirty="0" err="1"/>
              <a:t>процесуальним</a:t>
            </a:r>
            <a:r>
              <a:rPr lang="ru-RU" dirty="0"/>
              <a:t> законом </a:t>
            </a:r>
            <a:r>
              <a:rPr lang="ru-RU" dirty="0" err="1"/>
              <a:t>спосіб</a:t>
            </a:r>
            <a:r>
              <a:rPr lang="ru-RU" dirty="0"/>
              <a:t> та поза будь-</a:t>
            </a:r>
            <a:r>
              <a:rPr lang="ru-RU" dirty="0" err="1"/>
              <a:t>яким</a:t>
            </a:r>
            <a:r>
              <a:rPr lang="ru-RU" dirty="0"/>
              <a:t> </a:t>
            </a:r>
            <a:r>
              <a:rPr lang="ru-RU" dirty="0" err="1"/>
              <a:t>розумним</a:t>
            </a:r>
            <a:r>
              <a:rPr lang="ru-RU" dirty="0"/>
              <a:t> </a:t>
            </a:r>
            <a:r>
              <a:rPr lang="ru-RU" dirty="0" err="1"/>
              <a:t>сумнівом</a:t>
            </a:r>
            <a:r>
              <a:rPr lang="ru-RU" dirty="0"/>
              <a:t> </a:t>
            </a:r>
            <a:r>
              <a:rPr lang="ru-RU" dirty="0" err="1"/>
              <a:t>винуватості</a:t>
            </a:r>
            <a:r>
              <a:rPr lang="ru-RU" dirty="0"/>
              <a:t> ОСОБА_2 у </a:t>
            </a:r>
            <a:r>
              <a:rPr lang="ru-RU" dirty="0" err="1"/>
              <a:t>вчиненні</a:t>
            </a:r>
            <a:r>
              <a:rPr lang="ru-RU" dirty="0"/>
              <a:t> </a:t>
            </a:r>
            <a:r>
              <a:rPr lang="ru-RU" dirty="0" err="1"/>
              <a:t>злочинів</a:t>
            </a:r>
            <a:r>
              <a:rPr lang="ru-RU" dirty="0"/>
              <a:t>,  </a:t>
            </a:r>
            <a:r>
              <a:rPr lang="ru-RU" dirty="0" err="1"/>
              <a:t>передбачених</a:t>
            </a:r>
            <a:r>
              <a:rPr lang="ru-RU" dirty="0"/>
              <a:t>  ч. 3 </a:t>
            </a:r>
            <a:r>
              <a:rPr lang="ru-RU" dirty="0">
                <a:hlinkClick r:id="rId6" tooltip="Кримінальний кодекс України; нормативно-правовий акт № 2341-III від 05.04.2001"/>
              </a:rPr>
              <a:t>ст. 368 КК</a:t>
            </a:r>
            <a:r>
              <a:rPr lang="ru-RU" dirty="0"/>
              <a:t>, а тому правильно </a:t>
            </a:r>
            <a:r>
              <a:rPr lang="ru-RU" dirty="0" err="1"/>
              <a:t>скасував</a:t>
            </a:r>
            <a:r>
              <a:rPr lang="ru-RU" dirty="0"/>
              <a:t> </a:t>
            </a:r>
            <a:r>
              <a:rPr lang="ru-RU" dirty="0" err="1"/>
              <a:t>обвинувальний</a:t>
            </a:r>
            <a:r>
              <a:rPr lang="ru-RU" dirty="0"/>
              <a:t> </a:t>
            </a:r>
            <a:r>
              <a:rPr lang="ru-RU" dirty="0" err="1"/>
              <a:t>вирок</a:t>
            </a:r>
            <a:r>
              <a:rPr lang="ru-RU" dirty="0"/>
              <a:t> і </a:t>
            </a:r>
            <a:r>
              <a:rPr lang="ru-RU" dirty="0" err="1"/>
              <a:t>закрив</a:t>
            </a:r>
            <a:r>
              <a:rPr lang="ru-RU" dirty="0"/>
              <a:t> </a:t>
            </a:r>
            <a:r>
              <a:rPr lang="ru-RU" dirty="0" err="1"/>
              <a:t>кримінальне</a:t>
            </a:r>
            <a:r>
              <a:rPr lang="ru-RU" dirty="0"/>
              <a:t> </a:t>
            </a:r>
            <a:r>
              <a:rPr lang="ru-RU" dirty="0" err="1"/>
              <a:t>провадження</a:t>
            </a:r>
            <a:r>
              <a:rPr lang="ru-RU" dirty="0"/>
              <a:t> на </a:t>
            </a:r>
            <a:r>
              <a:rPr lang="ru-RU" dirty="0" err="1"/>
              <a:t>підставі</a:t>
            </a:r>
            <a:r>
              <a:rPr lang="ru-RU" dirty="0"/>
              <a:t> п. 3 ч. 1 </a:t>
            </a:r>
            <a:r>
              <a:rPr lang="ru-RU" dirty="0">
                <a:hlinkClick r:id="rId7" tooltip="Кримінальний процесуальний кодекс України; нормативно-правовий акт № 4651-VI від 13.04.2012"/>
              </a:rPr>
              <a:t>ст. 284 КПК</a:t>
            </a:r>
            <a:r>
              <a:rPr lang="ru-RU" dirty="0"/>
              <a:t>.</a:t>
            </a:r>
          </a:p>
          <a:p>
            <a:pPr marL="0" indent="0" algn="ctr">
              <a:buNone/>
            </a:pPr>
            <a:endParaRPr lang="uk-UA" sz="2400" b="1" dirty="0"/>
          </a:p>
          <a:p>
            <a:pPr marL="0" indent="0">
              <a:buNone/>
            </a:pPr>
            <a:endParaRPr lang="en-US" dirty="0"/>
          </a:p>
        </p:txBody>
      </p:sp>
    </p:spTree>
    <p:extLst>
      <p:ext uri="{BB962C8B-B14F-4D97-AF65-F5344CB8AC3E}">
        <p14:creationId xmlns:p14="http://schemas.microsoft.com/office/powerpoint/2010/main" val="2575292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92500" lnSpcReduction="10000"/>
          </a:bodyPr>
          <a:lstStyle/>
          <a:p>
            <a:pPr marL="0" indent="0" algn="just">
              <a:buNone/>
            </a:pPr>
            <a:r>
              <a:rPr lang="ru-RU" dirty="0" err="1"/>
              <a:t>розглядатиме</a:t>
            </a:r>
            <a:r>
              <a:rPr lang="ru-RU" dirty="0"/>
              <a:t> </a:t>
            </a:r>
            <a:r>
              <a:rPr lang="ru-RU" dirty="0" err="1"/>
              <a:t>його</a:t>
            </a:r>
            <a:r>
              <a:rPr lang="ru-RU" dirty="0"/>
              <a:t> справу, до </a:t>
            </a:r>
            <a:r>
              <a:rPr lang="ru-RU" dirty="0" err="1"/>
              <a:t>якого</a:t>
            </a:r>
            <a:r>
              <a:rPr lang="ru-RU" dirty="0"/>
              <a:t> входить А. Е., </a:t>
            </a:r>
            <a:r>
              <a:rPr lang="ru-RU" dirty="0" err="1"/>
              <a:t>який</a:t>
            </a:r>
            <a:r>
              <a:rPr lang="ru-RU" dirty="0"/>
              <a:t> не </a:t>
            </a:r>
            <a:r>
              <a:rPr lang="ru-RU" dirty="0" err="1"/>
              <a:t>був</a:t>
            </a:r>
            <a:r>
              <a:rPr lang="ru-RU" dirty="0"/>
              <a:t> включений до списку </a:t>
            </a:r>
            <a:r>
              <a:rPr lang="ru-RU" dirty="0" err="1"/>
              <a:t>п'ятнадцяти</a:t>
            </a:r>
            <a:r>
              <a:rPr lang="ru-RU" dirty="0"/>
              <a:t> </a:t>
            </a:r>
            <a:r>
              <a:rPr lang="ru-RU" dirty="0" err="1"/>
              <a:t>найкращих</a:t>
            </a:r>
            <a:r>
              <a:rPr lang="ru-RU" dirty="0"/>
              <a:t> </a:t>
            </a:r>
            <a:r>
              <a:rPr lang="ru-RU" dirty="0" err="1"/>
              <a:t>кандидатів</a:t>
            </a:r>
            <a:r>
              <a:rPr lang="ru-RU" dirty="0"/>
              <a:t> на посади </a:t>
            </a:r>
            <a:r>
              <a:rPr lang="ru-RU" dirty="0" err="1"/>
              <a:t>суддів</a:t>
            </a:r>
            <a:r>
              <a:rPr lang="ru-RU" dirty="0"/>
              <a:t>, </a:t>
            </a:r>
            <a:r>
              <a:rPr lang="ru-RU" dirty="0" err="1"/>
              <a:t>рекомендованих</a:t>
            </a:r>
            <a:r>
              <a:rPr lang="ru-RU" dirty="0"/>
              <a:t> до </a:t>
            </a:r>
            <a:r>
              <a:rPr lang="ru-RU" dirty="0" err="1"/>
              <a:t>призначення</a:t>
            </a:r>
            <a:r>
              <a:rPr lang="ru-RU" dirty="0"/>
              <a:t> </a:t>
            </a:r>
            <a:r>
              <a:rPr lang="ru-RU" dirty="0" err="1"/>
              <a:t>Комітетом</a:t>
            </a:r>
            <a:r>
              <a:rPr lang="ru-RU" dirty="0"/>
              <a:t> з </a:t>
            </a:r>
            <a:r>
              <a:rPr lang="ru-RU" dirty="0" err="1"/>
              <a:t>оцінки</a:t>
            </a:r>
            <a:r>
              <a:rPr lang="ru-RU" dirty="0"/>
              <a:t>. </a:t>
            </a:r>
            <a:r>
              <a:rPr lang="ru-RU" dirty="0" err="1"/>
              <a:t>Заявник</a:t>
            </a:r>
            <a:r>
              <a:rPr lang="ru-RU" dirty="0"/>
              <a:t> </a:t>
            </a:r>
            <a:r>
              <a:rPr lang="ru-RU" dirty="0" err="1"/>
              <a:t>клопотав</a:t>
            </a:r>
            <a:r>
              <a:rPr lang="ru-RU" dirty="0"/>
              <a:t> про </a:t>
            </a:r>
            <a:r>
              <a:rPr lang="ru-RU" dirty="0" err="1"/>
              <a:t>відвід</a:t>
            </a:r>
            <a:r>
              <a:rPr lang="ru-RU" dirty="0"/>
              <a:t> </a:t>
            </a:r>
            <a:r>
              <a:rPr lang="ru-RU" dirty="0" err="1"/>
              <a:t>судді</a:t>
            </a:r>
            <a:r>
              <a:rPr lang="ru-RU" dirty="0"/>
              <a:t> А. Е. у </a:t>
            </a:r>
            <a:r>
              <a:rPr lang="ru-RU" dirty="0" err="1"/>
              <a:t>зв’язку</a:t>
            </a:r>
            <a:r>
              <a:rPr lang="ru-RU" dirty="0"/>
              <a:t> з </a:t>
            </a:r>
            <a:r>
              <a:rPr lang="ru-RU" dirty="0" err="1"/>
              <a:t>порушенням</a:t>
            </a:r>
            <a:r>
              <a:rPr lang="ru-RU" dirty="0"/>
              <a:t> </a:t>
            </a:r>
            <a:r>
              <a:rPr lang="ru-RU" dirty="0" err="1"/>
              <a:t>процедури</a:t>
            </a:r>
            <a:r>
              <a:rPr lang="ru-RU" dirty="0"/>
              <a:t> </a:t>
            </a:r>
            <a:r>
              <a:rPr lang="ru-RU" dirty="0" err="1"/>
              <a:t>призначення</a:t>
            </a:r>
            <a:r>
              <a:rPr lang="ru-RU" dirty="0"/>
              <a:t>, </a:t>
            </a:r>
            <a:r>
              <a:rPr lang="ru-RU" dirty="0" err="1"/>
              <a:t>проте</a:t>
            </a:r>
            <a:r>
              <a:rPr lang="ru-RU" dirty="0"/>
              <a:t> </a:t>
            </a:r>
            <a:r>
              <a:rPr lang="ru-RU" dirty="0" err="1"/>
              <a:t>його</a:t>
            </a:r>
            <a:r>
              <a:rPr lang="ru-RU" dirty="0"/>
              <a:t> </a:t>
            </a:r>
            <a:r>
              <a:rPr lang="ru-RU" dirty="0" err="1"/>
              <a:t>клопотання</a:t>
            </a:r>
            <a:r>
              <a:rPr lang="ru-RU" dirty="0"/>
              <a:t> </a:t>
            </a:r>
            <a:r>
              <a:rPr lang="ru-RU" dirty="0" err="1"/>
              <a:t>було</a:t>
            </a:r>
            <a:r>
              <a:rPr lang="ru-RU" dirty="0"/>
              <a:t> </a:t>
            </a:r>
            <a:r>
              <a:rPr lang="ru-RU" dirty="0" err="1"/>
              <a:t>відхилено</a:t>
            </a:r>
            <a:r>
              <a:rPr lang="ru-RU" dirty="0"/>
              <a:t>. 23 </a:t>
            </a:r>
            <a:r>
              <a:rPr lang="ru-RU" dirty="0" err="1"/>
              <a:t>березня</a:t>
            </a:r>
            <a:r>
              <a:rPr lang="ru-RU" dirty="0"/>
              <a:t> 2018 року </a:t>
            </a:r>
            <a:r>
              <a:rPr lang="ru-RU" dirty="0" err="1"/>
              <a:t>Апеляційний</a:t>
            </a:r>
            <a:r>
              <a:rPr lang="ru-RU" dirty="0"/>
              <a:t> суд </a:t>
            </a:r>
            <a:r>
              <a:rPr lang="ru-RU" dirty="0" err="1"/>
              <a:t>підтвердив</a:t>
            </a:r>
            <a:r>
              <a:rPr lang="ru-RU" dirty="0"/>
              <a:t> </a:t>
            </a:r>
            <a:r>
              <a:rPr lang="ru-RU" dirty="0" err="1"/>
              <a:t>правильність</a:t>
            </a:r>
            <a:r>
              <a:rPr lang="ru-RU" dirty="0"/>
              <a:t> </a:t>
            </a:r>
            <a:r>
              <a:rPr lang="ru-RU" dirty="0" err="1"/>
              <a:t>висновків</a:t>
            </a:r>
            <a:r>
              <a:rPr lang="ru-RU" dirty="0"/>
              <a:t> </a:t>
            </a:r>
            <a:r>
              <a:rPr lang="ru-RU" dirty="0" err="1"/>
              <a:t>рішення</a:t>
            </a:r>
            <a:r>
              <a:rPr lang="ru-RU" dirty="0"/>
              <a:t> суду </a:t>
            </a:r>
            <a:r>
              <a:rPr lang="ru-RU" dirty="0" err="1"/>
              <a:t>першої</a:t>
            </a:r>
            <a:r>
              <a:rPr lang="ru-RU" dirty="0"/>
              <a:t> </a:t>
            </a:r>
            <a:r>
              <a:rPr lang="ru-RU" dirty="0" err="1"/>
              <a:t>інстанції</a:t>
            </a:r>
            <a:r>
              <a:rPr lang="ru-RU" dirty="0"/>
              <a:t>. У </a:t>
            </a:r>
            <a:r>
              <a:rPr lang="ru-RU" dirty="0" err="1"/>
              <a:t>квітні</a:t>
            </a:r>
            <a:r>
              <a:rPr lang="ru-RU" dirty="0"/>
              <a:t> 2018 року </a:t>
            </a:r>
            <a:r>
              <a:rPr lang="ru-RU" dirty="0" err="1"/>
              <a:t>заявник</a:t>
            </a:r>
            <a:r>
              <a:rPr lang="ru-RU" dirty="0"/>
              <a:t> </a:t>
            </a:r>
            <a:r>
              <a:rPr lang="ru-RU" dirty="0" err="1"/>
              <a:t>звернувся</a:t>
            </a:r>
            <a:r>
              <a:rPr lang="ru-RU" dirty="0"/>
              <a:t> з </a:t>
            </a:r>
            <a:r>
              <a:rPr lang="ru-RU" dirty="0" err="1"/>
              <a:t>касаційною</a:t>
            </a:r>
            <a:r>
              <a:rPr lang="ru-RU" dirty="0"/>
              <a:t> </a:t>
            </a:r>
            <a:r>
              <a:rPr lang="ru-RU" dirty="0" err="1"/>
              <a:t>скаргою</a:t>
            </a:r>
            <a:r>
              <a:rPr lang="ru-RU" dirty="0"/>
              <a:t> до Верховного Суду, </a:t>
            </a:r>
            <a:r>
              <a:rPr lang="ru-RU" dirty="0" err="1"/>
              <a:t>стверджуючи</a:t>
            </a:r>
            <a:r>
              <a:rPr lang="ru-RU" dirty="0"/>
              <a:t>, </a:t>
            </a:r>
            <a:r>
              <a:rPr lang="ru-RU" dirty="0" err="1"/>
              <a:t>що</a:t>
            </a:r>
            <a:r>
              <a:rPr lang="ru-RU" dirty="0"/>
              <a:t> </a:t>
            </a:r>
            <a:r>
              <a:rPr lang="ru-RU" dirty="0" err="1"/>
              <a:t>було</a:t>
            </a:r>
            <a:r>
              <a:rPr lang="ru-RU" dirty="0"/>
              <a:t> порушено </a:t>
            </a:r>
            <a:r>
              <a:rPr lang="ru-RU" dirty="0" err="1"/>
              <a:t>його</a:t>
            </a:r>
            <a:r>
              <a:rPr lang="ru-RU" dirty="0"/>
              <a:t> право на «суд, </a:t>
            </a:r>
            <a:r>
              <a:rPr lang="ru-RU" dirty="0" err="1"/>
              <a:t>встановлений</a:t>
            </a:r>
            <a:r>
              <a:rPr lang="ru-RU" dirty="0"/>
              <a:t> законом». </a:t>
            </a:r>
            <a:r>
              <a:rPr lang="ru-RU" dirty="0" err="1"/>
              <a:t>Вважав</a:t>
            </a:r>
            <a:r>
              <a:rPr lang="ru-RU" dirty="0"/>
              <a:t>, </a:t>
            </a:r>
            <a:r>
              <a:rPr lang="ru-RU" dirty="0" err="1"/>
              <a:t>що</a:t>
            </a:r>
            <a:r>
              <a:rPr lang="ru-RU" dirty="0"/>
              <a:t> процедура </a:t>
            </a:r>
            <a:r>
              <a:rPr lang="ru-RU" dirty="0" err="1"/>
              <a:t>призначення</a:t>
            </a:r>
            <a:r>
              <a:rPr lang="ru-RU" dirty="0"/>
              <a:t> А. Е. на посаду </a:t>
            </a:r>
            <a:r>
              <a:rPr lang="ru-RU" dirty="0" err="1"/>
              <a:t>судді</a:t>
            </a:r>
            <a:r>
              <a:rPr lang="ru-RU" dirty="0"/>
              <a:t> не </a:t>
            </a:r>
            <a:r>
              <a:rPr lang="ru-RU" dirty="0" err="1"/>
              <a:t>відповідала</a:t>
            </a:r>
            <a:r>
              <a:rPr lang="ru-RU" dirty="0"/>
              <a:t> </a:t>
            </a:r>
            <a:r>
              <a:rPr lang="ru-RU" dirty="0" err="1"/>
              <a:t>вимогам</a:t>
            </a:r>
            <a:r>
              <a:rPr lang="ru-RU" dirty="0"/>
              <a:t> закону, а тому суд у </a:t>
            </a:r>
            <a:r>
              <a:rPr lang="ru-RU" dirty="0" err="1"/>
              <a:t>його</a:t>
            </a:r>
            <a:r>
              <a:rPr lang="ru-RU" dirty="0"/>
              <a:t> </a:t>
            </a:r>
            <a:r>
              <a:rPr lang="ru-RU" dirty="0" err="1"/>
              <a:t>справі</a:t>
            </a:r>
            <a:r>
              <a:rPr lang="ru-RU" dirty="0"/>
              <a:t> не </a:t>
            </a:r>
            <a:r>
              <a:rPr lang="ru-RU" dirty="0" err="1"/>
              <a:t>відповідав</a:t>
            </a:r>
            <a:r>
              <a:rPr lang="ru-RU" dirty="0"/>
              <a:t> </a:t>
            </a:r>
            <a:r>
              <a:rPr lang="ru-RU" dirty="0" err="1"/>
              <a:t>вимозі</a:t>
            </a:r>
            <a:r>
              <a:rPr lang="ru-RU" dirty="0"/>
              <a:t> </a:t>
            </a:r>
            <a:r>
              <a:rPr lang="ru-RU" dirty="0" err="1"/>
              <a:t>справедливості</a:t>
            </a:r>
            <a:r>
              <a:rPr lang="ru-RU" dirty="0"/>
              <a:t>. 24 </a:t>
            </a:r>
            <a:r>
              <a:rPr lang="ru-RU" dirty="0" err="1"/>
              <a:t>травня</a:t>
            </a:r>
            <a:r>
              <a:rPr lang="ru-RU" dirty="0"/>
              <a:t> 2018 року </a:t>
            </a:r>
            <a:r>
              <a:rPr lang="ru-RU" dirty="0" err="1"/>
              <a:t>Верховний</a:t>
            </a:r>
            <a:r>
              <a:rPr lang="ru-RU" dirty="0"/>
              <a:t> Суд </a:t>
            </a:r>
            <a:r>
              <a:rPr lang="ru-RU" dirty="0" err="1"/>
              <a:t>відхилив</a:t>
            </a:r>
            <a:r>
              <a:rPr lang="ru-RU" dirty="0"/>
              <a:t> доводи </a:t>
            </a:r>
            <a:r>
              <a:rPr lang="ru-RU" dirty="0" err="1" smtClean="0"/>
              <a:t>заявника</a:t>
            </a:r>
            <a:r>
              <a:rPr lang="ru-RU" dirty="0" smtClean="0"/>
              <a:t>.</a:t>
            </a:r>
          </a:p>
          <a:p>
            <a:pPr marL="0" indent="0" algn="ctr">
              <a:buNone/>
            </a:pPr>
            <a:r>
              <a:rPr lang="ru-RU" b="1" dirty="0" err="1"/>
              <a:t>Порушення</a:t>
            </a:r>
            <a:r>
              <a:rPr lang="ru-RU" b="1" dirty="0"/>
              <a:t> пункту 1 </a:t>
            </a:r>
            <a:r>
              <a:rPr lang="ru-RU" b="1" dirty="0" err="1"/>
              <a:t>статті</a:t>
            </a:r>
            <a:r>
              <a:rPr lang="ru-RU" b="1" dirty="0"/>
              <a:t> 6 </a:t>
            </a:r>
            <a:r>
              <a:rPr lang="ru-RU" b="1" dirty="0" err="1"/>
              <a:t>Конвенції</a:t>
            </a:r>
            <a:r>
              <a:rPr lang="ru-RU" b="1" dirty="0"/>
              <a:t> </a:t>
            </a:r>
            <a:r>
              <a:rPr lang="ru-RU" b="1" dirty="0" err="1"/>
              <a:t>щодо</a:t>
            </a:r>
            <a:r>
              <a:rPr lang="ru-RU" b="1" dirty="0"/>
              <a:t> права на </a:t>
            </a:r>
            <a:r>
              <a:rPr lang="ru-RU" b="1" dirty="0" err="1"/>
              <a:t>законний</a:t>
            </a:r>
            <a:r>
              <a:rPr lang="ru-RU" b="1" dirty="0"/>
              <a:t> суд/ трибунал</a:t>
            </a:r>
            <a:endParaRPr lang="en-US" b="1" dirty="0"/>
          </a:p>
        </p:txBody>
      </p:sp>
    </p:spTree>
    <p:extLst>
      <p:ext uri="{BB962C8B-B14F-4D97-AF65-F5344CB8AC3E}">
        <p14:creationId xmlns:p14="http://schemas.microsoft.com/office/powerpoint/2010/main" val="30411290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80120"/>
          </a:xfrm>
        </p:spPr>
        <p:txBody>
          <a:bodyPr>
            <a:normAutofit fontScale="90000"/>
          </a:bodyPr>
          <a:lstStyle/>
          <a:p>
            <a:pPr algn="ctr"/>
            <a:r>
              <a:rPr lang="en-US" sz="2400" b="1" dirty="0"/>
              <a:t>CASE OF DRĖLINGAS v. </a:t>
            </a:r>
            <a:r>
              <a:rPr lang="en-US" sz="2400" b="1" dirty="0" smtClean="0"/>
              <a:t>LITHUANIA</a:t>
            </a:r>
            <a:r>
              <a:rPr lang="uk-UA" sz="2400" b="1" dirty="0" smtClean="0"/>
              <a:t/>
            </a:r>
            <a:br>
              <a:rPr lang="uk-UA" sz="2400" b="1" dirty="0" smtClean="0"/>
            </a:br>
            <a:r>
              <a:rPr lang="en-US" sz="2400" b="1" dirty="0"/>
              <a:t>12/03/2019</a:t>
            </a:r>
            <a:r>
              <a:rPr lang="uk-UA" sz="2400" b="1" dirty="0" smtClean="0"/>
              <a:t/>
            </a:r>
            <a:br>
              <a:rPr lang="uk-UA" sz="2400" b="1" dirty="0" smtClean="0"/>
            </a:br>
            <a:r>
              <a:rPr lang="en-US" sz="2400" b="1" dirty="0" smtClean="0"/>
              <a:t> </a:t>
            </a:r>
            <a:r>
              <a:rPr lang="en-US" sz="2400" b="1" dirty="0"/>
              <a:t>(Application no. 28859/16) </a:t>
            </a:r>
          </a:p>
        </p:txBody>
      </p:sp>
      <p:sp>
        <p:nvSpPr>
          <p:cNvPr id="3" name="Объект 2"/>
          <p:cNvSpPr>
            <a:spLocks noGrp="1"/>
          </p:cNvSpPr>
          <p:nvPr>
            <p:ph idx="1"/>
          </p:nvPr>
        </p:nvSpPr>
        <p:spPr>
          <a:xfrm>
            <a:off x="457200" y="1772816"/>
            <a:ext cx="8229600" cy="4551784"/>
          </a:xfrm>
        </p:spPr>
        <p:txBody>
          <a:bodyPr>
            <a:normAutofit fontScale="77500" lnSpcReduction="20000"/>
          </a:bodyPr>
          <a:lstStyle/>
          <a:p>
            <a:pPr marL="0" indent="0" algn="just">
              <a:buNone/>
            </a:pPr>
            <a:r>
              <a:rPr lang="ru-RU" dirty="0"/>
              <a:t>За </a:t>
            </a:r>
            <a:r>
              <a:rPr lang="ru-RU" dirty="0" err="1"/>
              <a:t>часів</a:t>
            </a:r>
            <a:r>
              <a:rPr lang="ru-RU" dirty="0"/>
              <a:t> </a:t>
            </a:r>
            <a:r>
              <a:rPr lang="ru-RU" dirty="0" err="1"/>
              <a:t>Радянського</a:t>
            </a:r>
            <a:r>
              <a:rPr lang="ru-RU" dirty="0"/>
              <a:t> Союзу </a:t>
            </a:r>
            <a:r>
              <a:rPr lang="ru-RU" dirty="0" err="1"/>
              <a:t>заявник</a:t>
            </a:r>
            <a:r>
              <a:rPr lang="ru-RU" dirty="0"/>
              <a:t> </a:t>
            </a:r>
            <a:r>
              <a:rPr lang="ru-RU" dirty="0" err="1"/>
              <a:t>перебував</a:t>
            </a:r>
            <a:r>
              <a:rPr lang="ru-RU" dirty="0"/>
              <a:t> на </a:t>
            </a:r>
            <a:r>
              <a:rPr lang="ru-RU" dirty="0" err="1"/>
              <a:t>службі</a:t>
            </a:r>
            <a:r>
              <a:rPr lang="ru-RU" dirty="0"/>
              <a:t> в МДБ та КДБ. У 1956 </a:t>
            </a:r>
            <a:r>
              <a:rPr lang="ru-RU" dirty="0" err="1"/>
              <a:t>році</a:t>
            </a:r>
            <a:r>
              <a:rPr lang="ru-RU" dirty="0"/>
              <a:t> </a:t>
            </a:r>
            <a:r>
              <a:rPr lang="ru-RU" dirty="0" err="1"/>
              <a:t>він</a:t>
            </a:r>
            <a:r>
              <a:rPr lang="ru-RU" dirty="0"/>
              <a:t> взяв участь в </a:t>
            </a:r>
            <a:r>
              <a:rPr lang="ru-RU" dirty="0" err="1"/>
              <a:t>операції</a:t>
            </a:r>
            <a:r>
              <a:rPr lang="ru-RU" dirty="0"/>
              <a:t> по </a:t>
            </a:r>
            <a:r>
              <a:rPr lang="ru-RU" dirty="0" err="1"/>
              <a:t>затриманню</a:t>
            </a:r>
            <a:r>
              <a:rPr lang="ru-RU" dirty="0"/>
              <a:t> </a:t>
            </a:r>
            <a:r>
              <a:rPr lang="ru-RU" dirty="0" err="1"/>
              <a:t>двох</a:t>
            </a:r>
            <a:r>
              <a:rPr lang="ru-RU" dirty="0"/>
              <a:t> </a:t>
            </a:r>
            <a:r>
              <a:rPr lang="ru-RU" dirty="0" err="1"/>
              <a:t>партизанів</a:t>
            </a:r>
            <a:r>
              <a:rPr lang="ru-RU" dirty="0"/>
              <a:t>/</a:t>
            </a:r>
            <a:r>
              <a:rPr lang="ru-RU" dirty="0" err="1"/>
              <a:t>опозиціонерів</a:t>
            </a:r>
            <a:r>
              <a:rPr lang="ru-RU" dirty="0"/>
              <a:t> – пана Раманаускаса та </a:t>
            </a:r>
            <a:r>
              <a:rPr lang="ru-RU" dirty="0" err="1"/>
              <a:t>його</a:t>
            </a:r>
            <a:r>
              <a:rPr lang="ru-RU" dirty="0"/>
              <a:t> </a:t>
            </a:r>
            <a:r>
              <a:rPr lang="ru-RU" dirty="0" err="1"/>
              <a:t>дружини</a:t>
            </a:r>
            <a:r>
              <a:rPr lang="ru-RU" dirty="0"/>
              <a:t> </a:t>
            </a:r>
            <a:r>
              <a:rPr lang="ru-RU" dirty="0" err="1"/>
              <a:t>пані</a:t>
            </a:r>
            <a:r>
              <a:rPr lang="ru-RU" dirty="0"/>
              <a:t> </a:t>
            </a:r>
            <a:r>
              <a:rPr lang="ru-RU" dirty="0" err="1"/>
              <a:t>Мазекайте</a:t>
            </a:r>
            <a:r>
              <a:rPr lang="ru-RU" dirty="0"/>
              <a:t>, </a:t>
            </a:r>
            <a:r>
              <a:rPr lang="ru-RU" dirty="0" err="1"/>
              <a:t>які</a:t>
            </a:r>
            <a:r>
              <a:rPr lang="ru-RU" dirty="0"/>
              <a:t> </a:t>
            </a:r>
            <a:r>
              <a:rPr lang="ru-RU" dirty="0" err="1"/>
              <a:t>перебували</a:t>
            </a:r>
            <a:r>
              <a:rPr lang="ru-RU" dirty="0"/>
              <a:t> в </a:t>
            </a:r>
            <a:r>
              <a:rPr lang="ru-RU" dirty="0" err="1"/>
              <a:t>опозиції</a:t>
            </a:r>
            <a:r>
              <a:rPr lang="ru-RU" dirty="0"/>
              <a:t> до </a:t>
            </a:r>
            <a:r>
              <a:rPr lang="ru-RU" dirty="0" err="1"/>
              <a:t>радянської</a:t>
            </a:r>
            <a:r>
              <a:rPr lang="ru-RU" dirty="0"/>
              <a:t> </a:t>
            </a:r>
            <a:r>
              <a:rPr lang="ru-RU" dirty="0" err="1"/>
              <a:t>влади</a:t>
            </a:r>
            <a:r>
              <a:rPr lang="ru-RU" dirty="0"/>
              <a:t> в </a:t>
            </a:r>
            <a:r>
              <a:rPr lang="ru-RU" dirty="0" err="1"/>
              <a:t>Литві</a:t>
            </a:r>
            <a:r>
              <a:rPr lang="ru-RU" dirty="0"/>
              <a:t>. </a:t>
            </a:r>
            <a:r>
              <a:rPr lang="ru-RU" dirty="0" err="1"/>
              <a:t>Після</a:t>
            </a:r>
            <a:r>
              <a:rPr lang="ru-RU" dirty="0"/>
              <a:t> </a:t>
            </a:r>
            <a:r>
              <a:rPr lang="ru-RU" dirty="0" err="1"/>
              <a:t>арешту</a:t>
            </a:r>
            <a:r>
              <a:rPr lang="ru-RU" dirty="0"/>
              <a:t> пана Раманаускаса </a:t>
            </a:r>
            <a:r>
              <a:rPr lang="ru-RU" dirty="0" err="1"/>
              <a:t>було</a:t>
            </a:r>
            <a:r>
              <a:rPr lang="ru-RU" dirty="0"/>
              <a:t> </a:t>
            </a:r>
            <a:r>
              <a:rPr lang="ru-RU" dirty="0" err="1"/>
              <a:t>засуджено</a:t>
            </a:r>
            <a:r>
              <a:rPr lang="ru-RU" dirty="0"/>
              <a:t> до </a:t>
            </a:r>
            <a:r>
              <a:rPr lang="ru-RU" dirty="0" err="1"/>
              <a:t>смертної</a:t>
            </a:r>
            <a:r>
              <a:rPr lang="ru-RU" dirty="0"/>
              <a:t> кари, </a:t>
            </a:r>
            <a:r>
              <a:rPr lang="ru-RU" dirty="0" err="1"/>
              <a:t>вирок</a:t>
            </a:r>
            <a:r>
              <a:rPr lang="ru-RU" dirty="0"/>
              <a:t> </a:t>
            </a:r>
            <a:r>
              <a:rPr lang="ru-RU" dirty="0" err="1"/>
              <a:t>щодо</a:t>
            </a:r>
            <a:r>
              <a:rPr lang="ru-RU" dirty="0"/>
              <a:t> </a:t>
            </a:r>
            <a:r>
              <a:rPr lang="ru-RU" dirty="0" err="1"/>
              <a:t>якого</a:t>
            </a:r>
            <a:r>
              <a:rPr lang="ru-RU" dirty="0"/>
              <a:t> </a:t>
            </a:r>
            <a:r>
              <a:rPr lang="ru-RU" dirty="0" err="1"/>
              <a:t>було</a:t>
            </a:r>
            <a:r>
              <a:rPr lang="ru-RU" dirty="0"/>
              <a:t> </a:t>
            </a:r>
            <a:r>
              <a:rPr lang="ru-RU" dirty="0" err="1"/>
              <a:t>виконано</a:t>
            </a:r>
            <a:r>
              <a:rPr lang="ru-RU" dirty="0"/>
              <a:t> в 1957 </a:t>
            </a:r>
            <a:r>
              <a:rPr lang="ru-RU" dirty="0" err="1"/>
              <a:t>році</a:t>
            </a:r>
            <a:r>
              <a:rPr lang="ru-RU" dirty="0"/>
              <a:t>, а </a:t>
            </a:r>
            <a:r>
              <a:rPr lang="ru-RU" dirty="0" err="1"/>
              <a:t>пані</a:t>
            </a:r>
            <a:r>
              <a:rPr lang="ru-RU" dirty="0"/>
              <a:t> </a:t>
            </a:r>
            <a:r>
              <a:rPr lang="ru-RU" dirty="0" err="1"/>
              <a:t>Мазекайте</a:t>
            </a:r>
            <a:r>
              <a:rPr lang="ru-RU" dirty="0"/>
              <a:t> </a:t>
            </a:r>
            <a:r>
              <a:rPr lang="ru-RU" dirty="0" err="1"/>
              <a:t>було</a:t>
            </a:r>
            <a:r>
              <a:rPr lang="ru-RU" dirty="0"/>
              <a:t> </a:t>
            </a:r>
            <a:r>
              <a:rPr lang="ru-RU" dirty="0" err="1"/>
              <a:t>засуджено</a:t>
            </a:r>
            <a:r>
              <a:rPr lang="ru-RU" dirty="0"/>
              <a:t> до 8 </a:t>
            </a:r>
            <a:r>
              <a:rPr lang="ru-RU" dirty="0" err="1"/>
              <a:t>років</a:t>
            </a:r>
            <a:r>
              <a:rPr lang="ru-RU" dirty="0"/>
              <a:t> </a:t>
            </a:r>
            <a:r>
              <a:rPr lang="ru-RU" dirty="0" err="1"/>
              <a:t>позбавлення</a:t>
            </a:r>
            <a:r>
              <a:rPr lang="ru-RU" dirty="0"/>
              <a:t> </a:t>
            </a:r>
            <a:r>
              <a:rPr lang="ru-RU" dirty="0" err="1"/>
              <a:t>волі</a:t>
            </a:r>
            <a:r>
              <a:rPr lang="ru-RU" dirty="0"/>
              <a:t> в тюремному </a:t>
            </a:r>
            <a:r>
              <a:rPr lang="ru-RU" dirty="0" err="1"/>
              <a:t>таборі</a:t>
            </a:r>
            <a:r>
              <a:rPr lang="ru-RU" dirty="0"/>
              <a:t> в </a:t>
            </a:r>
            <a:r>
              <a:rPr lang="ru-RU" dirty="0" err="1"/>
              <a:t>Сибіру</a:t>
            </a:r>
            <a:r>
              <a:rPr lang="ru-RU" dirty="0"/>
              <a:t>. У 2014 </a:t>
            </a:r>
            <a:r>
              <a:rPr lang="ru-RU" dirty="0" err="1"/>
              <a:t>році</a:t>
            </a:r>
            <a:r>
              <a:rPr lang="ru-RU" dirty="0"/>
              <a:t> </a:t>
            </a:r>
            <a:r>
              <a:rPr lang="ru-RU" dirty="0" err="1"/>
              <a:t>після</a:t>
            </a:r>
            <a:r>
              <a:rPr lang="ru-RU" dirty="0"/>
              <a:t> </a:t>
            </a:r>
            <a:r>
              <a:rPr lang="ru-RU" dirty="0" err="1"/>
              <a:t>здобуття</a:t>
            </a:r>
            <a:r>
              <a:rPr lang="ru-RU" dirty="0"/>
              <a:t> </a:t>
            </a:r>
            <a:r>
              <a:rPr lang="ru-RU" dirty="0" err="1"/>
              <a:t>Литвою</a:t>
            </a:r>
            <a:r>
              <a:rPr lang="ru-RU" dirty="0"/>
              <a:t> </a:t>
            </a:r>
            <a:r>
              <a:rPr lang="ru-RU" dirty="0" err="1"/>
              <a:t>незалежності</a:t>
            </a:r>
            <a:r>
              <a:rPr lang="ru-RU" dirty="0"/>
              <a:t>, </a:t>
            </a:r>
            <a:r>
              <a:rPr lang="ru-RU" dirty="0" err="1"/>
              <a:t>щодо</a:t>
            </a:r>
            <a:r>
              <a:rPr lang="ru-RU" dirty="0"/>
              <a:t> </a:t>
            </a:r>
            <a:r>
              <a:rPr lang="ru-RU" dirty="0" err="1"/>
              <a:t>заявника</a:t>
            </a:r>
            <a:r>
              <a:rPr lang="ru-RU" dirty="0"/>
              <a:t> </a:t>
            </a:r>
            <a:r>
              <a:rPr lang="ru-RU" dirty="0" err="1"/>
              <a:t>було</a:t>
            </a:r>
            <a:r>
              <a:rPr lang="ru-RU" dirty="0"/>
              <a:t> </a:t>
            </a:r>
            <a:r>
              <a:rPr lang="ru-RU" dirty="0" err="1"/>
              <a:t>відкрито</a:t>
            </a:r>
            <a:r>
              <a:rPr lang="ru-RU" dirty="0"/>
              <a:t> </a:t>
            </a:r>
            <a:r>
              <a:rPr lang="ru-RU" dirty="0" err="1"/>
              <a:t>кримінальне</a:t>
            </a:r>
            <a:r>
              <a:rPr lang="ru-RU" dirty="0"/>
              <a:t> </a:t>
            </a:r>
            <a:r>
              <a:rPr lang="ru-RU" dirty="0" err="1"/>
              <a:t>провадження</a:t>
            </a:r>
            <a:r>
              <a:rPr lang="ru-RU" dirty="0"/>
              <a:t> за фактом геноциду у </a:t>
            </a:r>
            <a:r>
              <a:rPr lang="ru-RU" dirty="0" err="1"/>
              <a:t>зв’язку</a:t>
            </a:r>
            <a:r>
              <a:rPr lang="ru-RU" dirty="0"/>
              <a:t> з </a:t>
            </a:r>
            <a:r>
              <a:rPr lang="ru-RU" dirty="0" err="1"/>
              <a:t>участю</a:t>
            </a:r>
            <a:r>
              <a:rPr lang="ru-RU" dirty="0"/>
              <a:t> в </a:t>
            </a:r>
            <a:r>
              <a:rPr lang="ru-RU" dirty="0" err="1"/>
              <a:t>операції</a:t>
            </a:r>
            <a:r>
              <a:rPr lang="ru-RU" dirty="0"/>
              <a:t> </a:t>
            </a:r>
            <a:r>
              <a:rPr lang="ru-RU" dirty="0" err="1"/>
              <a:t>проти</a:t>
            </a:r>
            <a:r>
              <a:rPr lang="ru-RU" dirty="0"/>
              <a:t> пана Раманаускаса та </a:t>
            </a:r>
            <a:r>
              <a:rPr lang="ru-RU" dirty="0" err="1"/>
              <a:t>пані</a:t>
            </a:r>
            <a:r>
              <a:rPr lang="ru-RU" dirty="0"/>
              <a:t> </a:t>
            </a:r>
            <a:r>
              <a:rPr lang="ru-RU" dirty="0" err="1"/>
              <a:t>Мазекайте</a:t>
            </a:r>
            <a:r>
              <a:rPr lang="ru-RU" dirty="0"/>
              <a:t>. У </a:t>
            </a:r>
            <a:r>
              <a:rPr lang="ru-RU" dirty="0" err="1"/>
              <a:t>березні</a:t>
            </a:r>
            <a:r>
              <a:rPr lang="ru-RU" dirty="0"/>
              <a:t> 2015 року </a:t>
            </a:r>
            <a:r>
              <a:rPr lang="ru-RU" dirty="0" err="1"/>
              <a:t>заявника</a:t>
            </a:r>
            <a:r>
              <a:rPr lang="ru-RU" dirty="0"/>
              <a:t> </a:t>
            </a:r>
            <a:r>
              <a:rPr lang="ru-RU" dirty="0" err="1"/>
              <a:t>було</a:t>
            </a:r>
            <a:r>
              <a:rPr lang="ru-RU" dirty="0"/>
              <a:t> </a:t>
            </a:r>
            <a:r>
              <a:rPr lang="ru-RU" dirty="0" err="1"/>
              <a:t>визнано</a:t>
            </a:r>
            <a:r>
              <a:rPr lang="ru-RU" dirty="0"/>
              <a:t> </a:t>
            </a:r>
            <a:r>
              <a:rPr lang="ru-RU" dirty="0" err="1"/>
              <a:t>винним</a:t>
            </a:r>
            <a:r>
              <a:rPr lang="ru-RU" dirty="0"/>
              <a:t> у </a:t>
            </a:r>
            <a:r>
              <a:rPr lang="ru-RU" dirty="0" err="1"/>
              <a:t>вчиненні</a:t>
            </a:r>
            <a:r>
              <a:rPr lang="ru-RU" dirty="0"/>
              <a:t> геноциду. Суд </a:t>
            </a:r>
            <a:r>
              <a:rPr lang="ru-RU" dirty="0" err="1"/>
              <a:t>зазначив</a:t>
            </a:r>
            <a:r>
              <a:rPr lang="ru-RU" dirty="0"/>
              <a:t>, </a:t>
            </a:r>
            <a:r>
              <a:rPr lang="ru-RU" dirty="0" err="1"/>
              <a:t>що</a:t>
            </a:r>
            <a:r>
              <a:rPr lang="ru-RU" dirty="0"/>
              <a:t> пан Раманаускас </a:t>
            </a:r>
            <a:r>
              <a:rPr lang="ru-RU" dirty="0" err="1"/>
              <a:t>був</a:t>
            </a:r>
            <a:r>
              <a:rPr lang="ru-RU" dirty="0"/>
              <a:t> </a:t>
            </a:r>
            <a:r>
              <a:rPr lang="ru-RU" dirty="0" err="1"/>
              <a:t>відомим</a:t>
            </a:r>
            <a:r>
              <a:rPr lang="ru-RU" dirty="0"/>
              <a:t> партизаном/</a:t>
            </a:r>
            <a:r>
              <a:rPr lang="ru-RU" dirty="0" err="1"/>
              <a:t>опозиціонером</a:t>
            </a:r>
            <a:r>
              <a:rPr lang="ru-RU" dirty="0"/>
              <a:t>, </a:t>
            </a:r>
            <a:r>
              <a:rPr lang="ru-RU" dirty="0" err="1"/>
              <a:t>який</a:t>
            </a:r>
            <a:r>
              <a:rPr lang="ru-RU" dirty="0"/>
              <a:t> чинив </a:t>
            </a:r>
            <a:r>
              <a:rPr lang="ru-RU" dirty="0" err="1"/>
              <a:t>опір</a:t>
            </a:r>
            <a:r>
              <a:rPr lang="ru-RU" dirty="0"/>
              <a:t> </a:t>
            </a:r>
            <a:r>
              <a:rPr lang="ru-RU" dirty="0" err="1"/>
              <a:t>радянській</a:t>
            </a:r>
            <a:r>
              <a:rPr lang="ru-RU" dirty="0"/>
              <a:t> </a:t>
            </a:r>
            <a:r>
              <a:rPr lang="ru-RU" dirty="0" err="1"/>
              <a:t>владі</a:t>
            </a:r>
            <a:r>
              <a:rPr lang="ru-RU" dirty="0"/>
              <a:t>, та </a:t>
            </a:r>
            <a:r>
              <a:rPr lang="ru-RU" dirty="0" err="1"/>
              <a:t>представником</a:t>
            </a:r>
            <a:r>
              <a:rPr lang="ru-RU" dirty="0"/>
              <a:t> </a:t>
            </a:r>
            <a:r>
              <a:rPr lang="ru-RU" dirty="0" err="1"/>
              <a:t>литовського</a:t>
            </a:r>
            <a:r>
              <a:rPr lang="ru-RU" dirty="0"/>
              <a:t> народу. Метою </a:t>
            </a:r>
            <a:r>
              <a:rPr lang="ru-RU" dirty="0" err="1"/>
              <a:t>зазначеної</a:t>
            </a:r>
            <a:r>
              <a:rPr lang="ru-RU" dirty="0"/>
              <a:t> </a:t>
            </a:r>
            <a:r>
              <a:rPr lang="ru-RU" dirty="0" err="1"/>
              <a:t>операції</a:t>
            </a:r>
            <a:r>
              <a:rPr lang="ru-RU" dirty="0"/>
              <a:t> </a:t>
            </a:r>
            <a:r>
              <a:rPr lang="ru-RU" dirty="0" err="1"/>
              <a:t>було</a:t>
            </a:r>
            <a:r>
              <a:rPr lang="ru-RU" dirty="0"/>
              <a:t> </a:t>
            </a:r>
            <a:r>
              <a:rPr lang="ru-RU" dirty="0" err="1"/>
              <a:t>усунення</a:t>
            </a:r>
            <a:r>
              <a:rPr lang="ru-RU" dirty="0"/>
              <a:t> </a:t>
            </a:r>
            <a:r>
              <a:rPr lang="ru-RU" dirty="0" err="1"/>
              <a:t>частини</a:t>
            </a:r>
            <a:r>
              <a:rPr lang="ru-RU" dirty="0"/>
              <a:t> </a:t>
            </a:r>
            <a:r>
              <a:rPr lang="ru-RU" dirty="0" err="1"/>
              <a:t>національної</a:t>
            </a:r>
            <a:r>
              <a:rPr lang="ru-RU" dirty="0"/>
              <a:t> </a:t>
            </a:r>
            <a:r>
              <a:rPr lang="ru-RU" dirty="0" err="1"/>
              <a:t>групи</a:t>
            </a:r>
            <a:r>
              <a:rPr lang="ru-RU" dirty="0"/>
              <a:t>, тому </a:t>
            </a:r>
            <a:r>
              <a:rPr lang="ru-RU" dirty="0" err="1"/>
              <a:t>заявник</a:t>
            </a:r>
            <a:r>
              <a:rPr lang="ru-RU" dirty="0"/>
              <a:t> – пан </a:t>
            </a:r>
            <a:r>
              <a:rPr lang="ru-RU" dirty="0" err="1"/>
              <a:t>Дрелінгас</a:t>
            </a:r>
            <a:r>
              <a:rPr lang="ru-RU" dirty="0"/>
              <a:t> </a:t>
            </a:r>
            <a:endParaRPr lang="en-US" dirty="0"/>
          </a:p>
        </p:txBody>
      </p:sp>
    </p:spTree>
    <p:extLst>
      <p:ext uri="{BB962C8B-B14F-4D97-AF65-F5344CB8AC3E}">
        <p14:creationId xmlns:p14="http://schemas.microsoft.com/office/powerpoint/2010/main" val="9691432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192688"/>
          </a:xfrm>
        </p:spPr>
        <p:txBody>
          <a:bodyPr>
            <a:normAutofit fontScale="77500" lnSpcReduction="20000"/>
          </a:bodyPr>
          <a:lstStyle/>
          <a:p>
            <a:pPr marL="0" indent="0" algn="just">
              <a:buNone/>
            </a:pPr>
            <a:r>
              <a:rPr lang="ru-RU" dirty="0" err="1"/>
              <a:t>був</a:t>
            </a:r>
            <a:r>
              <a:rPr lang="ru-RU" dirty="0"/>
              <a:t> </a:t>
            </a:r>
            <a:r>
              <a:rPr lang="ru-RU" dirty="0" err="1"/>
              <a:t>винним</a:t>
            </a:r>
            <a:r>
              <a:rPr lang="ru-RU" dirty="0"/>
              <a:t> у </a:t>
            </a:r>
            <a:r>
              <a:rPr lang="ru-RU" dirty="0" err="1"/>
              <a:t>геноциді</a:t>
            </a:r>
            <a:r>
              <a:rPr lang="ru-RU" dirty="0"/>
              <a:t>, </a:t>
            </a:r>
            <a:r>
              <a:rPr lang="ru-RU" dirty="0" err="1"/>
              <a:t>щодо</a:t>
            </a:r>
            <a:r>
              <a:rPr lang="ru-RU" dirty="0"/>
              <a:t> </a:t>
            </a:r>
            <a:r>
              <a:rPr lang="ru-RU" dirty="0" err="1"/>
              <a:t>якого</a:t>
            </a:r>
            <a:r>
              <a:rPr lang="ru-RU" dirty="0"/>
              <a:t> </a:t>
            </a:r>
            <a:r>
              <a:rPr lang="ru-RU" dirty="0" err="1"/>
              <a:t>законодавством</a:t>
            </a:r>
            <a:r>
              <a:rPr lang="ru-RU" dirty="0"/>
              <a:t> не </a:t>
            </a:r>
            <a:r>
              <a:rPr lang="ru-RU" dirty="0" err="1"/>
              <a:t>передбачено</a:t>
            </a:r>
            <a:r>
              <a:rPr lang="ru-RU" dirty="0"/>
              <a:t> строку </a:t>
            </a:r>
            <a:r>
              <a:rPr lang="ru-RU" dirty="0" err="1"/>
              <a:t>давності</a:t>
            </a:r>
            <a:r>
              <a:rPr lang="ru-RU" dirty="0"/>
              <a:t>. Суд </a:t>
            </a:r>
            <a:r>
              <a:rPr lang="ru-RU" dirty="0" err="1"/>
              <a:t>відхилив</a:t>
            </a:r>
            <a:r>
              <a:rPr lang="ru-RU" dirty="0"/>
              <a:t> </a:t>
            </a:r>
            <a:r>
              <a:rPr lang="ru-RU" dirty="0" err="1"/>
              <a:t>зауваження</a:t>
            </a:r>
            <a:r>
              <a:rPr lang="ru-RU" dirty="0"/>
              <a:t> </a:t>
            </a:r>
            <a:r>
              <a:rPr lang="ru-RU" dirty="0" err="1"/>
              <a:t>заявника</a:t>
            </a:r>
            <a:r>
              <a:rPr lang="ru-RU" dirty="0"/>
              <a:t> про те, </a:t>
            </a:r>
            <a:r>
              <a:rPr lang="ru-RU" dirty="0" err="1"/>
              <a:t>що</a:t>
            </a:r>
            <a:r>
              <a:rPr lang="ru-RU" dirty="0"/>
              <a:t> </a:t>
            </a:r>
            <a:r>
              <a:rPr lang="ru-RU" dirty="0" err="1"/>
              <a:t>він</a:t>
            </a:r>
            <a:r>
              <a:rPr lang="ru-RU" dirty="0"/>
              <a:t> </a:t>
            </a:r>
            <a:r>
              <a:rPr lang="ru-RU" dirty="0" err="1"/>
              <a:t>особисто</a:t>
            </a:r>
            <a:r>
              <a:rPr lang="ru-RU" dirty="0"/>
              <a:t> не брав </a:t>
            </a:r>
            <a:r>
              <a:rPr lang="ru-RU" dirty="0" err="1"/>
              <a:t>участі</a:t>
            </a:r>
            <a:r>
              <a:rPr lang="ru-RU" dirty="0"/>
              <a:t> в </a:t>
            </a:r>
            <a:r>
              <a:rPr lang="ru-RU" dirty="0" err="1"/>
              <a:t>арешті</a:t>
            </a:r>
            <a:r>
              <a:rPr lang="ru-RU" dirty="0"/>
              <a:t> партизан та не </a:t>
            </a:r>
            <a:r>
              <a:rPr lang="ru-RU" dirty="0" err="1"/>
              <a:t>засуджував</a:t>
            </a:r>
            <a:r>
              <a:rPr lang="ru-RU" dirty="0"/>
              <a:t> </a:t>
            </a:r>
            <a:r>
              <a:rPr lang="ru-RU" dirty="0" err="1"/>
              <a:t>їх</a:t>
            </a:r>
            <a:r>
              <a:rPr lang="ru-RU" dirty="0"/>
              <a:t> до </a:t>
            </a:r>
            <a:r>
              <a:rPr lang="ru-RU" dirty="0" err="1"/>
              <a:t>смертної</a:t>
            </a:r>
            <a:r>
              <a:rPr lang="ru-RU" dirty="0"/>
              <a:t> кари. </a:t>
            </a:r>
            <a:r>
              <a:rPr lang="ru-RU" dirty="0" err="1"/>
              <a:t>Заявникові</a:t>
            </a:r>
            <a:r>
              <a:rPr lang="ru-RU" dirty="0"/>
              <a:t> </a:t>
            </a:r>
            <a:r>
              <a:rPr lang="ru-RU" dirty="0" err="1"/>
              <a:t>було</a:t>
            </a:r>
            <a:r>
              <a:rPr lang="ru-RU" dirty="0"/>
              <a:t> </a:t>
            </a:r>
            <a:r>
              <a:rPr lang="ru-RU" dirty="0" err="1"/>
              <a:t>призначено</a:t>
            </a:r>
            <a:r>
              <a:rPr lang="ru-RU" dirty="0"/>
              <a:t> </a:t>
            </a:r>
            <a:r>
              <a:rPr lang="ru-RU" dirty="0" err="1"/>
              <a:t>покарання</a:t>
            </a:r>
            <a:r>
              <a:rPr lang="ru-RU" dirty="0"/>
              <a:t> у </a:t>
            </a:r>
            <a:r>
              <a:rPr lang="ru-RU" dirty="0" err="1"/>
              <a:t>вигляді</a:t>
            </a:r>
            <a:r>
              <a:rPr lang="ru-RU" dirty="0"/>
              <a:t> 5 </a:t>
            </a:r>
            <a:r>
              <a:rPr lang="ru-RU" dirty="0" err="1"/>
              <a:t>років</a:t>
            </a:r>
            <a:r>
              <a:rPr lang="ru-RU" dirty="0"/>
              <a:t> </a:t>
            </a:r>
            <a:r>
              <a:rPr lang="ru-RU" dirty="0" err="1"/>
              <a:t>позбавлення</a:t>
            </a:r>
            <a:r>
              <a:rPr lang="ru-RU" dirty="0"/>
              <a:t> </a:t>
            </a:r>
            <a:r>
              <a:rPr lang="ru-RU" dirty="0" err="1"/>
              <a:t>волі</a:t>
            </a:r>
            <a:r>
              <a:rPr lang="ru-RU" dirty="0"/>
              <a:t>. </a:t>
            </a:r>
            <a:r>
              <a:rPr lang="ru-RU" dirty="0" err="1"/>
              <a:t>Апеляційний</a:t>
            </a:r>
            <a:r>
              <a:rPr lang="ru-RU" dirty="0"/>
              <a:t> та </a:t>
            </a:r>
            <a:r>
              <a:rPr lang="ru-RU" dirty="0" err="1"/>
              <a:t>Верховний</a:t>
            </a:r>
            <a:r>
              <a:rPr lang="ru-RU" dirty="0"/>
              <a:t> суди </a:t>
            </a:r>
            <a:r>
              <a:rPr lang="ru-RU" dirty="0" err="1"/>
              <a:t>підтримали</a:t>
            </a:r>
            <a:r>
              <a:rPr lang="ru-RU" dirty="0"/>
              <a:t> </a:t>
            </a:r>
            <a:r>
              <a:rPr lang="ru-RU" dirty="0" err="1"/>
              <a:t>рішення</a:t>
            </a:r>
            <a:r>
              <a:rPr lang="ru-RU" dirty="0"/>
              <a:t> суду </a:t>
            </a:r>
            <a:r>
              <a:rPr lang="ru-RU" dirty="0" err="1"/>
              <a:t>першої</a:t>
            </a:r>
            <a:r>
              <a:rPr lang="ru-RU" dirty="0"/>
              <a:t> </a:t>
            </a:r>
            <a:r>
              <a:rPr lang="ru-RU" dirty="0" err="1"/>
              <a:t>інстанції</a:t>
            </a:r>
            <a:r>
              <a:rPr lang="ru-RU" dirty="0"/>
              <a:t>. </a:t>
            </a:r>
            <a:r>
              <a:rPr lang="ru-RU" dirty="0" err="1"/>
              <a:t>Верховний</a:t>
            </a:r>
            <a:r>
              <a:rPr lang="ru-RU" dirty="0"/>
              <a:t> Суд </a:t>
            </a:r>
            <a:r>
              <a:rPr lang="ru-RU" dirty="0" err="1"/>
              <a:t>зменшив</a:t>
            </a:r>
            <a:r>
              <a:rPr lang="ru-RU" dirty="0"/>
              <a:t> строк </a:t>
            </a:r>
            <a:r>
              <a:rPr lang="ru-RU" dirty="0" err="1"/>
              <a:t>відбуття</a:t>
            </a:r>
            <a:r>
              <a:rPr lang="ru-RU" dirty="0"/>
              <a:t> </a:t>
            </a:r>
            <a:r>
              <a:rPr lang="ru-RU" dirty="0" err="1"/>
              <a:t>покарання</a:t>
            </a:r>
            <a:r>
              <a:rPr lang="ru-RU" dirty="0"/>
              <a:t> до 5 </a:t>
            </a:r>
            <a:r>
              <a:rPr lang="ru-RU" dirty="0" err="1"/>
              <a:t>місяців</a:t>
            </a:r>
            <a:r>
              <a:rPr lang="ru-RU" dirty="0"/>
              <a:t>, </a:t>
            </a:r>
            <a:r>
              <a:rPr lang="ru-RU" dirty="0" err="1"/>
              <a:t>що</a:t>
            </a:r>
            <a:r>
              <a:rPr lang="ru-RU" dirty="0"/>
              <a:t> </a:t>
            </a:r>
            <a:r>
              <a:rPr lang="ru-RU" dirty="0" err="1"/>
              <a:t>фактично</a:t>
            </a:r>
            <a:r>
              <a:rPr lang="ru-RU" dirty="0"/>
              <a:t> означало, </a:t>
            </a:r>
            <a:r>
              <a:rPr lang="ru-RU" dirty="0" err="1"/>
              <a:t>що</a:t>
            </a:r>
            <a:r>
              <a:rPr lang="ru-RU" dirty="0"/>
              <a:t> до </a:t>
            </a:r>
            <a:r>
              <a:rPr lang="ru-RU" dirty="0" err="1"/>
              <a:t>цього</a:t>
            </a:r>
            <a:r>
              <a:rPr lang="ru-RU" dirty="0"/>
              <a:t> часу </a:t>
            </a:r>
            <a:r>
              <a:rPr lang="ru-RU" dirty="0" err="1"/>
              <a:t>заявник</a:t>
            </a:r>
            <a:r>
              <a:rPr lang="ru-RU" dirty="0"/>
              <a:t> </a:t>
            </a:r>
            <a:r>
              <a:rPr lang="ru-RU" dirty="0" err="1"/>
              <a:t>вже</a:t>
            </a:r>
            <a:r>
              <a:rPr lang="ru-RU" dirty="0"/>
              <a:t> </a:t>
            </a:r>
            <a:r>
              <a:rPr lang="ru-RU" dirty="0" err="1"/>
              <a:t>відбув</a:t>
            </a:r>
            <a:r>
              <a:rPr lang="ru-RU" dirty="0"/>
              <a:t> </a:t>
            </a:r>
            <a:r>
              <a:rPr lang="ru-RU" dirty="0" err="1"/>
              <a:t>його</a:t>
            </a:r>
            <a:r>
              <a:rPr lang="ru-RU" dirty="0"/>
              <a:t>. </a:t>
            </a:r>
            <a:r>
              <a:rPr lang="ru-RU" dirty="0" err="1"/>
              <a:t>Зокрема</a:t>
            </a:r>
            <a:r>
              <a:rPr lang="ru-RU" dirty="0"/>
              <a:t>, </a:t>
            </a:r>
            <a:r>
              <a:rPr lang="ru-RU" dirty="0" err="1"/>
              <a:t>Верховний</a:t>
            </a:r>
            <a:r>
              <a:rPr lang="ru-RU" dirty="0"/>
              <a:t> Суд взяв до </a:t>
            </a:r>
            <a:r>
              <a:rPr lang="ru-RU" dirty="0" err="1"/>
              <a:t>уваги</a:t>
            </a:r>
            <a:r>
              <a:rPr lang="ru-RU" dirty="0"/>
              <a:t> </a:t>
            </a:r>
            <a:r>
              <a:rPr lang="ru-RU" dirty="0" err="1"/>
              <a:t>висновки</a:t>
            </a:r>
            <a:r>
              <a:rPr lang="ru-RU" dirty="0"/>
              <a:t> </a:t>
            </a:r>
            <a:r>
              <a:rPr lang="ru-RU" dirty="0" err="1"/>
              <a:t>рішення</a:t>
            </a:r>
            <a:r>
              <a:rPr lang="ru-RU" dirty="0"/>
              <a:t> </a:t>
            </a:r>
            <a:r>
              <a:rPr lang="ru-RU" dirty="0" err="1"/>
              <a:t>Великої</a:t>
            </a:r>
            <a:r>
              <a:rPr lang="ru-RU" dirty="0"/>
              <a:t> </a:t>
            </a:r>
            <a:r>
              <a:rPr lang="ru-RU" dirty="0" err="1"/>
              <a:t>Палати</a:t>
            </a:r>
            <a:r>
              <a:rPr lang="ru-RU" dirty="0"/>
              <a:t> ЄСПЛ у </a:t>
            </a:r>
            <a:r>
              <a:rPr lang="ru-RU" dirty="0" err="1"/>
              <a:t>справі</a:t>
            </a:r>
            <a:r>
              <a:rPr lang="ru-RU" dirty="0"/>
              <a:t> «</a:t>
            </a:r>
            <a:r>
              <a:rPr lang="en-US" dirty="0" err="1"/>
              <a:t>Vasiliauskas</a:t>
            </a:r>
            <a:r>
              <a:rPr lang="en-US" dirty="0"/>
              <a:t> v. Lithuania», </a:t>
            </a:r>
            <a:r>
              <a:rPr lang="ru-RU" dirty="0" err="1"/>
              <a:t>яким</a:t>
            </a:r>
            <a:r>
              <a:rPr lang="ru-RU" dirty="0"/>
              <a:t> </a:t>
            </a:r>
            <a:r>
              <a:rPr lang="ru-RU" dirty="0" err="1"/>
              <a:t>визнано</a:t>
            </a:r>
            <a:r>
              <a:rPr lang="ru-RU" dirty="0"/>
              <a:t> </a:t>
            </a:r>
            <a:r>
              <a:rPr lang="ru-RU" dirty="0" err="1"/>
              <a:t>порушення</a:t>
            </a:r>
            <a:r>
              <a:rPr lang="ru-RU" dirty="0"/>
              <a:t> </a:t>
            </a:r>
            <a:r>
              <a:rPr lang="ru-RU" dirty="0" err="1"/>
              <a:t>статті</a:t>
            </a:r>
            <a:r>
              <a:rPr lang="ru-RU" dirty="0"/>
              <a:t> 7 </a:t>
            </a:r>
            <a:r>
              <a:rPr lang="ru-RU" dirty="0" err="1"/>
              <a:t>Конвенції</a:t>
            </a:r>
            <a:r>
              <a:rPr lang="ru-RU" dirty="0"/>
              <a:t>, </a:t>
            </a:r>
            <a:r>
              <a:rPr lang="ru-RU" dirty="0" err="1"/>
              <a:t>оскільки</a:t>
            </a:r>
            <a:r>
              <a:rPr lang="ru-RU" dirty="0"/>
              <a:t> суди </a:t>
            </a:r>
            <a:r>
              <a:rPr lang="ru-RU" dirty="0" err="1"/>
              <a:t>визначили</a:t>
            </a:r>
            <a:r>
              <a:rPr lang="ru-RU" dirty="0"/>
              <a:t> </a:t>
            </a:r>
            <a:r>
              <a:rPr lang="ru-RU" dirty="0" err="1"/>
              <a:t>партизанів</a:t>
            </a:r>
            <a:r>
              <a:rPr lang="ru-RU" dirty="0"/>
              <a:t>/</a:t>
            </a:r>
            <a:r>
              <a:rPr lang="ru-RU" dirty="0" err="1"/>
              <a:t>опозиціонерів</a:t>
            </a:r>
            <a:r>
              <a:rPr lang="ru-RU" dirty="0"/>
              <a:t> як </a:t>
            </a:r>
            <a:r>
              <a:rPr lang="ru-RU" dirty="0" err="1"/>
              <a:t>окрему</a:t>
            </a:r>
            <a:r>
              <a:rPr lang="ru-RU" dirty="0"/>
              <a:t> “</a:t>
            </a:r>
            <a:r>
              <a:rPr lang="ru-RU" dirty="0" err="1"/>
              <a:t>політичну</a:t>
            </a:r>
            <a:r>
              <a:rPr lang="ru-RU" dirty="0"/>
              <a:t> </a:t>
            </a:r>
            <a:r>
              <a:rPr lang="ru-RU" dirty="0" err="1"/>
              <a:t>групу</a:t>
            </a:r>
            <a:r>
              <a:rPr lang="ru-RU" dirty="0"/>
              <a:t>”. </a:t>
            </a:r>
            <a:r>
              <a:rPr lang="ru-RU" dirty="0" err="1"/>
              <a:t>Проте</a:t>
            </a:r>
            <a:r>
              <a:rPr lang="ru-RU" dirty="0"/>
              <a:t> </a:t>
            </a:r>
            <a:r>
              <a:rPr lang="ru-RU" dirty="0" err="1"/>
              <a:t>така</a:t>
            </a:r>
            <a:r>
              <a:rPr lang="ru-RU" dirty="0"/>
              <a:t> </a:t>
            </a:r>
            <a:r>
              <a:rPr lang="ru-RU" dirty="0" err="1"/>
              <a:t>група</a:t>
            </a:r>
            <a:r>
              <a:rPr lang="ru-RU" dirty="0"/>
              <a:t> не </a:t>
            </a:r>
            <a:r>
              <a:rPr lang="ru-RU" dirty="0" err="1"/>
              <a:t>була</a:t>
            </a:r>
            <a:r>
              <a:rPr lang="ru-RU" dirty="0"/>
              <a:t> </a:t>
            </a:r>
            <a:r>
              <a:rPr lang="ru-RU" dirty="0" err="1"/>
              <a:t>захищена</a:t>
            </a:r>
            <a:r>
              <a:rPr lang="ru-RU" dirty="0"/>
              <a:t> </a:t>
            </a:r>
            <a:r>
              <a:rPr lang="ru-RU" dirty="0" err="1"/>
              <a:t>міжнародним</a:t>
            </a:r>
            <a:r>
              <a:rPr lang="ru-RU" dirty="0"/>
              <a:t> правом </a:t>
            </a:r>
            <a:r>
              <a:rPr lang="ru-RU" dirty="0" err="1"/>
              <a:t>згідно</a:t>
            </a:r>
            <a:r>
              <a:rPr lang="ru-RU" dirty="0"/>
              <a:t> з </a:t>
            </a:r>
            <a:r>
              <a:rPr lang="ru-RU" dirty="0" err="1"/>
              <a:t>Конвенцією</a:t>
            </a:r>
            <a:r>
              <a:rPr lang="ru-RU" dirty="0"/>
              <a:t> про </a:t>
            </a:r>
            <a:r>
              <a:rPr lang="ru-RU" dirty="0" err="1"/>
              <a:t>запобігання</a:t>
            </a:r>
            <a:r>
              <a:rPr lang="ru-RU" dirty="0"/>
              <a:t> </a:t>
            </a:r>
            <a:r>
              <a:rPr lang="ru-RU" dirty="0" err="1"/>
              <a:t>злочину</a:t>
            </a:r>
            <a:r>
              <a:rPr lang="ru-RU" dirty="0"/>
              <a:t> геноциду та </a:t>
            </a:r>
            <a:r>
              <a:rPr lang="ru-RU" dirty="0" err="1"/>
              <a:t>покарання</a:t>
            </a:r>
            <a:r>
              <a:rPr lang="ru-RU" dirty="0"/>
              <a:t> за </a:t>
            </a:r>
            <a:r>
              <a:rPr lang="ru-RU" dirty="0" err="1"/>
              <a:t>нього</a:t>
            </a:r>
            <a:r>
              <a:rPr lang="ru-RU" dirty="0"/>
              <a:t> 1948 року, а </a:t>
            </a:r>
            <a:r>
              <a:rPr lang="ru-RU" dirty="0" err="1"/>
              <a:t>засудження</a:t>
            </a:r>
            <a:r>
              <a:rPr lang="ru-RU" dirty="0"/>
              <a:t> пана </a:t>
            </a:r>
            <a:r>
              <a:rPr lang="ru-RU" dirty="0" err="1"/>
              <a:t>Василяускаса</a:t>
            </a:r>
            <a:r>
              <a:rPr lang="ru-RU" dirty="0"/>
              <a:t> не </a:t>
            </a:r>
            <a:r>
              <a:rPr lang="ru-RU" dirty="0" err="1"/>
              <a:t>було</a:t>
            </a:r>
            <a:r>
              <a:rPr lang="ru-RU" dirty="0"/>
              <a:t> </a:t>
            </a:r>
            <a:r>
              <a:rPr lang="ru-RU" dirty="0" err="1"/>
              <a:t>передбачуваним</a:t>
            </a:r>
            <a:r>
              <a:rPr lang="ru-RU" dirty="0"/>
              <a:t>. У </a:t>
            </a:r>
            <a:r>
              <a:rPr lang="ru-RU" dirty="0" err="1"/>
              <a:t>справі</a:t>
            </a:r>
            <a:r>
              <a:rPr lang="ru-RU" dirty="0"/>
              <a:t> пана </a:t>
            </a:r>
            <a:r>
              <a:rPr lang="ru-RU" dirty="0" err="1"/>
              <a:t>Дрелінгаса</a:t>
            </a:r>
            <a:r>
              <a:rPr lang="ru-RU" dirty="0"/>
              <a:t> </a:t>
            </a:r>
            <a:r>
              <a:rPr lang="ru-RU" dirty="0" err="1"/>
              <a:t>Верховний</a:t>
            </a:r>
            <a:r>
              <a:rPr lang="ru-RU" dirty="0"/>
              <a:t> Суд пояснив, </a:t>
            </a:r>
            <a:r>
              <a:rPr lang="ru-RU" dirty="0" err="1"/>
              <a:t>чому</a:t>
            </a:r>
            <a:r>
              <a:rPr lang="ru-RU" dirty="0"/>
              <a:t> пан Раманаускас і </a:t>
            </a:r>
            <a:r>
              <a:rPr lang="ru-RU" dirty="0" err="1"/>
              <a:t>пані</a:t>
            </a:r>
            <a:r>
              <a:rPr lang="ru-RU" dirty="0"/>
              <a:t> </a:t>
            </a:r>
            <a:r>
              <a:rPr lang="ru-RU" dirty="0" err="1"/>
              <a:t>Мазейкайте</a:t>
            </a:r>
            <a:r>
              <a:rPr lang="ru-RU" dirty="0"/>
              <a:t> </a:t>
            </a:r>
            <a:r>
              <a:rPr lang="ru-RU" dirty="0" err="1"/>
              <a:t>мали</a:t>
            </a:r>
            <a:r>
              <a:rPr lang="ru-RU" dirty="0"/>
              <a:t> </a:t>
            </a:r>
            <a:r>
              <a:rPr lang="ru-RU" dirty="0" err="1"/>
              <a:t>вважатися</a:t>
            </a:r>
            <a:r>
              <a:rPr lang="ru-RU" dirty="0"/>
              <a:t> членами </a:t>
            </a:r>
            <a:r>
              <a:rPr lang="ru-RU" dirty="0" err="1"/>
              <a:t>окремої</a:t>
            </a:r>
            <a:r>
              <a:rPr lang="ru-RU" dirty="0"/>
              <a:t> </a:t>
            </a:r>
            <a:r>
              <a:rPr lang="ru-RU" dirty="0" err="1"/>
              <a:t>національної</a:t>
            </a:r>
            <a:r>
              <a:rPr lang="ru-RU" dirty="0"/>
              <a:t> та </a:t>
            </a:r>
            <a:r>
              <a:rPr lang="ru-RU" dirty="0" err="1"/>
              <a:t>етнічної</a:t>
            </a:r>
            <a:r>
              <a:rPr lang="ru-RU" dirty="0"/>
              <a:t> </a:t>
            </a:r>
            <a:r>
              <a:rPr lang="ru-RU" dirty="0" err="1"/>
              <a:t>групи</a:t>
            </a:r>
            <a:r>
              <a:rPr lang="ru-RU" dirty="0"/>
              <a:t>, а тому </a:t>
            </a:r>
            <a:r>
              <a:rPr lang="ru-RU" dirty="0" err="1"/>
              <a:t>підпадали</a:t>
            </a:r>
            <a:r>
              <a:rPr lang="ru-RU" dirty="0"/>
              <a:t> </a:t>
            </a:r>
            <a:r>
              <a:rPr lang="ru-RU" dirty="0" err="1"/>
              <a:t>під</a:t>
            </a:r>
            <a:r>
              <a:rPr lang="ru-RU" dirty="0"/>
              <a:t> </a:t>
            </a:r>
            <a:r>
              <a:rPr lang="ru-RU" dirty="0" err="1"/>
              <a:t>дію</a:t>
            </a:r>
            <a:r>
              <a:rPr lang="ru-RU" dirty="0"/>
              <a:t> </a:t>
            </a:r>
            <a:r>
              <a:rPr lang="ru-RU" dirty="0" err="1"/>
              <a:t>Конвенції</a:t>
            </a:r>
            <a:r>
              <a:rPr lang="ru-RU" dirty="0"/>
              <a:t> про </a:t>
            </a:r>
            <a:r>
              <a:rPr lang="ru-RU" dirty="0" err="1"/>
              <a:t>запобігання</a:t>
            </a:r>
            <a:r>
              <a:rPr lang="ru-RU" dirty="0"/>
              <a:t> </a:t>
            </a:r>
            <a:r>
              <a:rPr lang="ru-RU" dirty="0" err="1"/>
              <a:t>злочину</a:t>
            </a:r>
            <a:r>
              <a:rPr lang="ru-RU" dirty="0"/>
              <a:t> геноциду та </a:t>
            </a:r>
            <a:r>
              <a:rPr lang="ru-RU" dirty="0" err="1"/>
              <a:t>покарання</a:t>
            </a:r>
            <a:r>
              <a:rPr lang="ru-RU" dirty="0"/>
              <a:t> за </a:t>
            </a:r>
            <a:r>
              <a:rPr lang="ru-RU" dirty="0" err="1"/>
              <a:t>нього</a:t>
            </a:r>
            <a:r>
              <a:rPr lang="ru-RU" dirty="0"/>
              <a:t> 1948 року. </a:t>
            </a:r>
            <a:r>
              <a:rPr lang="ru-RU" dirty="0" err="1"/>
              <a:t>Отже</a:t>
            </a:r>
            <a:r>
              <a:rPr lang="ru-RU" dirty="0"/>
              <a:t>, на час </a:t>
            </a:r>
            <a:r>
              <a:rPr lang="ru-RU" dirty="0" err="1"/>
              <a:t>описаних</a:t>
            </a:r>
            <a:r>
              <a:rPr lang="ru-RU" dirty="0"/>
              <a:t> на початку </a:t>
            </a:r>
            <a:r>
              <a:rPr lang="ru-RU" dirty="0" err="1"/>
              <a:t>рішення</a:t>
            </a:r>
            <a:r>
              <a:rPr lang="ru-RU" dirty="0"/>
              <a:t> ЄСПЛ у </a:t>
            </a:r>
            <a:r>
              <a:rPr lang="ru-RU" dirty="0" err="1"/>
              <a:t>цій</a:t>
            </a:r>
            <a:r>
              <a:rPr lang="ru-RU" dirty="0"/>
              <a:t> </a:t>
            </a:r>
            <a:r>
              <a:rPr lang="ru-RU" dirty="0" err="1"/>
              <a:t>справі</a:t>
            </a:r>
            <a:r>
              <a:rPr lang="ru-RU" dirty="0"/>
              <a:t> </a:t>
            </a:r>
            <a:r>
              <a:rPr lang="ru-RU" dirty="0" err="1"/>
              <a:t>подій</a:t>
            </a:r>
            <a:r>
              <a:rPr lang="ru-RU" dirty="0"/>
              <a:t> </a:t>
            </a:r>
            <a:r>
              <a:rPr lang="ru-RU" dirty="0" err="1"/>
              <a:t>заявник</a:t>
            </a:r>
            <a:r>
              <a:rPr lang="ru-RU" dirty="0"/>
              <a:t> </a:t>
            </a:r>
            <a:r>
              <a:rPr lang="ru-RU" dirty="0" err="1"/>
              <a:t>мав</a:t>
            </a:r>
            <a:r>
              <a:rPr lang="ru-RU" dirty="0"/>
              <a:t> знати, </a:t>
            </a:r>
            <a:r>
              <a:rPr lang="ru-RU" dirty="0" err="1"/>
              <a:t>що</a:t>
            </a:r>
            <a:r>
              <a:rPr lang="ru-RU" dirty="0"/>
              <a:t> </a:t>
            </a:r>
            <a:r>
              <a:rPr lang="ru-RU" dirty="0" err="1"/>
              <a:t>він</a:t>
            </a:r>
            <a:r>
              <a:rPr lang="ru-RU" dirty="0"/>
              <a:t> </a:t>
            </a:r>
            <a:r>
              <a:rPr lang="ru-RU" dirty="0" err="1"/>
              <a:t>може</a:t>
            </a:r>
            <a:r>
              <a:rPr lang="ru-RU" dirty="0"/>
              <a:t> бути </a:t>
            </a:r>
            <a:r>
              <a:rPr lang="ru-RU" dirty="0" err="1"/>
              <a:t>притягнутий</a:t>
            </a:r>
            <a:r>
              <a:rPr lang="ru-RU" dirty="0"/>
              <a:t> до </a:t>
            </a:r>
            <a:r>
              <a:rPr lang="ru-RU" dirty="0" err="1" smtClean="0"/>
              <a:t>кримінальної</a:t>
            </a:r>
            <a:r>
              <a:rPr lang="ru-RU" dirty="0" smtClean="0"/>
              <a:t> </a:t>
            </a:r>
            <a:r>
              <a:rPr lang="ru-RU" dirty="0" err="1"/>
              <a:t>відповідальності</a:t>
            </a:r>
            <a:r>
              <a:rPr lang="ru-RU" dirty="0"/>
              <a:t> за </a:t>
            </a:r>
            <a:r>
              <a:rPr lang="ru-RU" dirty="0" smtClean="0"/>
              <a:t>геноцид.</a:t>
            </a:r>
          </a:p>
          <a:p>
            <a:pPr marL="0" indent="0" algn="ctr">
              <a:buNone/>
            </a:pPr>
            <a:r>
              <a:rPr lang="ru-RU" dirty="0" smtClean="0"/>
              <a:t>	</a:t>
            </a:r>
            <a:r>
              <a:rPr lang="ru-RU" b="1" dirty="0" err="1" smtClean="0"/>
              <a:t>Відсутність</a:t>
            </a:r>
            <a:r>
              <a:rPr lang="ru-RU" b="1" dirty="0" smtClean="0"/>
              <a:t> </a:t>
            </a:r>
            <a:r>
              <a:rPr lang="ru-RU" b="1" dirty="0" err="1"/>
              <a:t>порушення</a:t>
            </a:r>
            <a:r>
              <a:rPr lang="ru-RU" b="1" dirty="0"/>
              <a:t> </a:t>
            </a:r>
            <a:r>
              <a:rPr lang="ru-RU" b="1" dirty="0" err="1"/>
              <a:t>статті</a:t>
            </a:r>
            <a:r>
              <a:rPr lang="ru-RU" b="1" dirty="0"/>
              <a:t> 7 </a:t>
            </a:r>
            <a:r>
              <a:rPr lang="ru-RU" b="1" dirty="0" err="1"/>
              <a:t>Конвенції</a:t>
            </a:r>
            <a:r>
              <a:rPr lang="ru-RU" b="1" dirty="0"/>
              <a:t> </a:t>
            </a:r>
            <a:endParaRPr lang="ru-RU" b="1" dirty="0" smtClean="0"/>
          </a:p>
          <a:p>
            <a:pPr marL="0" indent="0" algn="ctr">
              <a:buNone/>
            </a:pPr>
            <a:r>
              <a:rPr lang="ru-RU" b="1" dirty="0" smtClean="0"/>
              <a:t>	(</a:t>
            </a:r>
            <a:r>
              <a:rPr lang="ru-RU" b="1" dirty="0" err="1"/>
              <a:t>ніякого</a:t>
            </a:r>
            <a:r>
              <a:rPr lang="ru-RU" b="1" dirty="0"/>
              <a:t> </a:t>
            </a:r>
            <a:r>
              <a:rPr lang="ru-RU" b="1" dirty="0" err="1"/>
              <a:t>покарання</a:t>
            </a:r>
            <a:r>
              <a:rPr lang="ru-RU" b="1" dirty="0"/>
              <a:t> без закону</a:t>
            </a:r>
            <a:r>
              <a:rPr lang="ru-RU" b="1" dirty="0" smtClean="0"/>
              <a:t>)</a:t>
            </a:r>
            <a:endParaRPr lang="en-US" b="1" dirty="0"/>
          </a:p>
        </p:txBody>
      </p:sp>
    </p:spTree>
    <p:extLst>
      <p:ext uri="{BB962C8B-B14F-4D97-AF65-F5344CB8AC3E}">
        <p14:creationId xmlns:p14="http://schemas.microsoft.com/office/powerpoint/2010/main" val="25295339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296144"/>
          </a:xfrm>
        </p:spPr>
        <p:txBody>
          <a:bodyPr>
            <a:normAutofit fontScale="90000"/>
          </a:bodyPr>
          <a:lstStyle/>
          <a:p>
            <a:pPr algn="ctr"/>
            <a:r>
              <a:rPr lang="uk-UA" sz="2200" b="1" dirty="0" smtClean="0"/>
              <a:t/>
            </a:r>
            <a:br>
              <a:rPr lang="uk-UA" sz="2200" b="1" dirty="0" smtClean="0"/>
            </a:br>
            <a:r>
              <a:rPr lang="uk-UA" sz="2200" b="1" dirty="0"/>
              <a:t/>
            </a:r>
            <a:br>
              <a:rPr lang="uk-UA" sz="2200" b="1" dirty="0"/>
            </a:br>
            <a:r>
              <a:rPr lang="uk-UA" sz="2200" b="1" dirty="0" smtClean="0"/>
              <a:t/>
            </a:r>
            <a:br>
              <a:rPr lang="uk-UA" sz="2200" b="1" dirty="0" smtClean="0"/>
            </a:br>
            <a:r>
              <a:rPr lang="uk-UA" sz="2200" b="1" dirty="0" err="1" smtClean="0"/>
              <a:t>Узан</a:t>
            </a:r>
            <a:r>
              <a:rPr lang="uk-UA" sz="2200" b="1" dirty="0" smtClean="0"/>
              <a:t> та інші проти Туреччини (</a:t>
            </a:r>
            <a:r>
              <a:rPr lang="en-US" sz="2200" b="1" dirty="0" smtClean="0"/>
              <a:t>05.03.2019</a:t>
            </a:r>
            <a:r>
              <a:rPr lang="uk-UA" sz="2000" b="1" dirty="0" smtClean="0"/>
              <a:t>)</a:t>
            </a:r>
            <a:r>
              <a:rPr lang="uk-UA" sz="2000" b="1" dirty="0"/>
              <a:t/>
            </a:r>
            <a:br>
              <a:rPr lang="uk-UA" sz="2000" b="1" dirty="0"/>
            </a:br>
            <a:endParaRPr lang="en-US" sz="2000" b="1" dirty="0"/>
          </a:p>
        </p:txBody>
      </p:sp>
      <p:sp>
        <p:nvSpPr>
          <p:cNvPr id="3" name="Объект 2"/>
          <p:cNvSpPr>
            <a:spLocks noGrp="1"/>
          </p:cNvSpPr>
          <p:nvPr>
            <p:ph idx="1"/>
          </p:nvPr>
        </p:nvSpPr>
        <p:spPr>
          <a:xfrm>
            <a:off x="179512" y="1700808"/>
            <a:ext cx="8784976" cy="4896544"/>
          </a:xfrm>
        </p:spPr>
        <p:txBody>
          <a:bodyPr>
            <a:noAutofit/>
          </a:bodyPr>
          <a:lstStyle/>
          <a:p>
            <a:pPr marL="0" indent="0" algn="just" fontAlgn="base">
              <a:buNone/>
            </a:pPr>
            <a:r>
              <a:rPr lang="ru-RU" sz="2000" dirty="0"/>
              <a:t>Справа </a:t>
            </a:r>
            <a:r>
              <a:rPr lang="ru-RU" sz="2000" dirty="0" err="1"/>
              <a:t>стосувалася</a:t>
            </a:r>
            <a:r>
              <a:rPr lang="ru-RU" sz="2000" dirty="0"/>
              <a:t> </a:t>
            </a:r>
            <a:r>
              <a:rPr lang="ru-RU" sz="2000" dirty="0" err="1"/>
              <a:t>заходів</a:t>
            </a:r>
            <a:r>
              <a:rPr lang="ru-RU" sz="2000" dirty="0"/>
              <a:t> </a:t>
            </a:r>
            <a:r>
              <a:rPr lang="ru-RU" sz="2000" dirty="0" err="1"/>
              <a:t>накладення</a:t>
            </a:r>
            <a:r>
              <a:rPr lang="ru-RU" sz="2000" dirty="0"/>
              <a:t> </a:t>
            </a:r>
            <a:r>
              <a:rPr lang="ru-RU" sz="2000" dirty="0" err="1"/>
              <a:t>арешту</a:t>
            </a:r>
            <a:r>
              <a:rPr lang="ru-RU" sz="2000" dirty="0"/>
              <a:t>, </a:t>
            </a:r>
            <a:r>
              <a:rPr lang="ru-RU" sz="2000" dirty="0" err="1"/>
              <a:t>які</a:t>
            </a:r>
            <a:r>
              <a:rPr lang="ru-RU" sz="2000" dirty="0"/>
              <a:t> </a:t>
            </a:r>
            <a:r>
              <a:rPr lang="ru-RU" sz="2000" dirty="0" err="1"/>
              <a:t>були</a:t>
            </a:r>
            <a:r>
              <a:rPr lang="ru-RU" sz="2000" dirty="0"/>
              <a:t> </a:t>
            </a:r>
            <a:r>
              <a:rPr lang="ru-RU" sz="2000" dirty="0" err="1"/>
              <a:t>вжиті</a:t>
            </a:r>
            <a:r>
              <a:rPr lang="ru-RU" sz="2000" dirty="0"/>
              <a:t> </a:t>
            </a:r>
            <a:r>
              <a:rPr lang="ru-RU" sz="2000" dirty="0" err="1"/>
              <a:t>щодо</a:t>
            </a:r>
            <a:r>
              <a:rPr lang="ru-RU" sz="2000" dirty="0"/>
              <a:t> </a:t>
            </a:r>
            <a:r>
              <a:rPr lang="ru-RU" sz="2000" dirty="0" err="1"/>
              <a:t>власності</a:t>
            </a:r>
            <a:r>
              <a:rPr lang="ru-RU" sz="2000" dirty="0"/>
              <a:t>  </a:t>
            </a:r>
            <a:r>
              <a:rPr lang="ru-RU" sz="2000" dirty="0" err="1"/>
              <a:t>заявників</a:t>
            </a:r>
            <a:r>
              <a:rPr lang="ru-RU" sz="2000" dirty="0"/>
              <a:t> (</a:t>
            </a:r>
            <a:r>
              <a:rPr lang="en-US" sz="2000" dirty="0"/>
              <a:t>Jasmin Paris </a:t>
            </a:r>
            <a:r>
              <a:rPr lang="en-US" sz="2000" dirty="0" err="1"/>
              <a:t>Uzan</a:t>
            </a:r>
            <a:r>
              <a:rPr lang="en-US" sz="2000" dirty="0"/>
              <a:t>, </a:t>
            </a:r>
            <a:r>
              <a:rPr lang="en-US" sz="2000" dirty="0" err="1"/>
              <a:t>Renç</a:t>
            </a:r>
            <a:r>
              <a:rPr lang="en-US" sz="2000" dirty="0"/>
              <a:t> </a:t>
            </a:r>
            <a:r>
              <a:rPr lang="en-US" sz="2000" dirty="0" err="1"/>
              <a:t>Emre</a:t>
            </a:r>
            <a:r>
              <a:rPr lang="en-US" sz="2000" dirty="0"/>
              <a:t> </a:t>
            </a:r>
            <a:r>
              <a:rPr lang="en-US" sz="2000" dirty="0" err="1"/>
              <a:t>Uzan</a:t>
            </a:r>
            <a:r>
              <a:rPr lang="en-US" sz="2000" dirty="0"/>
              <a:t>, Ayla </a:t>
            </a:r>
            <a:r>
              <a:rPr lang="en-US" sz="2000" dirty="0" err="1"/>
              <a:t>Uzan-Ashaboğlu</a:t>
            </a:r>
            <a:r>
              <a:rPr lang="en-US" sz="2000" dirty="0"/>
              <a:t>, </a:t>
            </a:r>
            <a:r>
              <a:rPr lang="en-US" sz="2000" dirty="0" err="1"/>
              <a:t>Nimet</a:t>
            </a:r>
            <a:r>
              <a:rPr lang="en-US" sz="2000" dirty="0"/>
              <a:t> </a:t>
            </a:r>
            <a:r>
              <a:rPr lang="en-US" sz="2000" dirty="0" err="1"/>
              <a:t>Hülya</a:t>
            </a:r>
            <a:r>
              <a:rPr lang="en-US" sz="2000" dirty="0"/>
              <a:t> </a:t>
            </a:r>
            <a:r>
              <a:rPr lang="en-US" sz="2000" dirty="0" err="1"/>
              <a:t>Talu</a:t>
            </a:r>
            <a:r>
              <a:rPr lang="en-US" sz="2000" dirty="0"/>
              <a:t> </a:t>
            </a:r>
            <a:r>
              <a:rPr lang="ru-RU" sz="2000" dirty="0"/>
              <a:t>та </a:t>
            </a:r>
            <a:r>
              <a:rPr lang="en-US" sz="2000" dirty="0"/>
              <a:t>Bilge </a:t>
            </a:r>
            <a:r>
              <a:rPr lang="en-US" sz="2000" dirty="0" err="1"/>
              <a:t>Doğru</a:t>
            </a:r>
            <a:r>
              <a:rPr lang="en-US" sz="2000" dirty="0"/>
              <a:t>) </a:t>
            </a:r>
            <a:r>
              <a:rPr lang="ru-RU" sz="2000" dirty="0"/>
              <a:t>на </a:t>
            </a:r>
            <a:r>
              <a:rPr lang="ru-RU" sz="2000" dirty="0" err="1"/>
              <a:t>підставі</a:t>
            </a:r>
            <a:r>
              <a:rPr lang="ru-RU" sz="2000" dirty="0"/>
              <a:t> того, </a:t>
            </a:r>
            <a:r>
              <a:rPr lang="ru-RU" sz="2000" dirty="0" err="1"/>
              <a:t>що</a:t>
            </a:r>
            <a:r>
              <a:rPr lang="ru-RU" sz="2000" dirty="0"/>
              <a:t> </a:t>
            </a:r>
            <a:r>
              <a:rPr lang="ru-RU" sz="2000" dirty="0" err="1"/>
              <a:t>їх</a:t>
            </a:r>
            <a:r>
              <a:rPr lang="ru-RU" sz="2000" dirty="0"/>
              <a:t> </a:t>
            </a:r>
            <a:r>
              <a:rPr lang="ru-RU" sz="2000" dirty="0" err="1"/>
              <a:t>родичі</a:t>
            </a:r>
            <a:r>
              <a:rPr lang="ru-RU" sz="2000" dirty="0"/>
              <a:t> </a:t>
            </a:r>
            <a:r>
              <a:rPr lang="ru-RU" sz="2000" dirty="0" err="1"/>
              <a:t>або</a:t>
            </a:r>
            <a:r>
              <a:rPr lang="ru-RU" sz="2000" dirty="0"/>
              <a:t> </a:t>
            </a:r>
            <a:r>
              <a:rPr lang="ru-RU" sz="2000" dirty="0" err="1"/>
              <a:t>їх</a:t>
            </a:r>
            <a:r>
              <a:rPr lang="ru-RU" sz="2000" dirty="0"/>
              <a:t> </a:t>
            </a:r>
            <a:r>
              <a:rPr lang="ru-RU" sz="2000" dirty="0" err="1"/>
              <a:t>керівники</a:t>
            </a:r>
            <a:r>
              <a:rPr lang="ru-RU" sz="2000" dirty="0"/>
              <a:t> в </a:t>
            </a:r>
            <a:r>
              <a:rPr lang="ru-RU" sz="2000" dirty="0" err="1"/>
              <a:t>деяких</a:t>
            </a:r>
            <a:r>
              <a:rPr lang="ru-RU" sz="2000" dirty="0"/>
              <a:t> </a:t>
            </a:r>
            <a:r>
              <a:rPr lang="ru-RU" sz="2000" dirty="0" err="1"/>
              <a:t>випадках</a:t>
            </a:r>
            <a:r>
              <a:rPr lang="ru-RU" sz="2000" dirty="0"/>
              <a:t> </a:t>
            </a:r>
            <a:r>
              <a:rPr lang="ru-RU" sz="2000" dirty="0" err="1"/>
              <a:t>були</a:t>
            </a:r>
            <a:r>
              <a:rPr lang="ru-RU" sz="2000" dirty="0"/>
              <a:t> </a:t>
            </a:r>
            <a:r>
              <a:rPr lang="ru-RU" sz="2000" dirty="0" err="1"/>
              <a:t>притягнуті</a:t>
            </a:r>
            <a:r>
              <a:rPr lang="ru-RU" sz="2000" dirty="0"/>
              <a:t> до </a:t>
            </a:r>
            <a:r>
              <a:rPr lang="ru-RU" sz="2000" dirty="0" err="1"/>
              <a:t>відповідальності</a:t>
            </a:r>
            <a:r>
              <a:rPr lang="ru-RU" sz="2000" dirty="0"/>
              <a:t> за </a:t>
            </a:r>
            <a:r>
              <a:rPr lang="ru-RU" sz="2000" dirty="0" err="1"/>
              <a:t>нецільове</a:t>
            </a:r>
            <a:r>
              <a:rPr lang="ru-RU" sz="2000" dirty="0"/>
              <a:t> </a:t>
            </a:r>
            <a:r>
              <a:rPr lang="ru-RU" sz="2000" dirty="0" err="1"/>
              <a:t>використання</a:t>
            </a:r>
            <a:r>
              <a:rPr lang="ru-RU" sz="2000" dirty="0"/>
              <a:t> </a:t>
            </a:r>
            <a:r>
              <a:rPr lang="ru-RU" sz="2000" dirty="0" err="1"/>
              <a:t>державних</a:t>
            </a:r>
            <a:r>
              <a:rPr lang="ru-RU" sz="2000" dirty="0"/>
              <a:t> </a:t>
            </a:r>
            <a:r>
              <a:rPr lang="ru-RU" sz="2000" dirty="0" err="1"/>
              <a:t>коштів</a:t>
            </a:r>
            <a:r>
              <a:rPr lang="ru-RU" sz="2000" dirty="0"/>
              <a:t> у </a:t>
            </a:r>
            <a:r>
              <a:rPr lang="ru-RU" sz="2000" dirty="0" err="1"/>
              <a:t>справі</a:t>
            </a:r>
            <a:r>
              <a:rPr lang="ru-RU" sz="2000" dirty="0"/>
              <a:t> про </a:t>
            </a:r>
            <a:r>
              <a:rPr lang="ru-RU" sz="2000" dirty="0" err="1"/>
              <a:t>діяльність</a:t>
            </a:r>
            <a:r>
              <a:rPr lang="ru-RU" sz="2000" dirty="0"/>
              <a:t> банку </a:t>
            </a:r>
            <a:r>
              <a:rPr lang="en-US" sz="2000" dirty="0" err="1"/>
              <a:t>Türkiye</a:t>
            </a:r>
            <a:r>
              <a:rPr lang="en-US" sz="2000" dirty="0"/>
              <a:t> </a:t>
            </a:r>
            <a:r>
              <a:rPr lang="en-US" sz="2000" dirty="0" err="1"/>
              <a:t>İmar</a:t>
            </a:r>
            <a:r>
              <a:rPr lang="en-US" sz="2000" dirty="0"/>
              <a:t> </a:t>
            </a:r>
            <a:r>
              <a:rPr lang="en-US" sz="2000" dirty="0" err="1"/>
              <a:t>Bankası</a:t>
            </a:r>
            <a:r>
              <a:rPr lang="en-US" sz="2000" dirty="0"/>
              <a:t>, </a:t>
            </a:r>
            <a:r>
              <a:rPr lang="ru-RU" sz="2000" dirty="0" err="1"/>
              <a:t>який</a:t>
            </a:r>
            <a:r>
              <a:rPr lang="ru-RU" sz="2000" dirty="0"/>
              <a:t> з 1984 року </a:t>
            </a:r>
            <a:r>
              <a:rPr lang="ru-RU" sz="2000" dirty="0" err="1"/>
              <a:t>знаходився</a:t>
            </a:r>
            <a:r>
              <a:rPr lang="ru-RU" sz="2000" dirty="0"/>
              <a:t> </a:t>
            </a:r>
            <a:r>
              <a:rPr lang="ru-RU" sz="2000" dirty="0" err="1"/>
              <a:t>під</a:t>
            </a:r>
            <a:r>
              <a:rPr lang="ru-RU" sz="2000" dirty="0"/>
              <a:t> </a:t>
            </a:r>
            <a:r>
              <a:rPr lang="ru-RU" sz="2000" dirty="0" err="1"/>
              <a:t>керівництвом</a:t>
            </a:r>
            <a:r>
              <a:rPr lang="ru-RU" sz="2000" dirty="0"/>
              <a:t> </a:t>
            </a:r>
            <a:r>
              <a:rPr lang="ru-RU" sz="2000" dirty="0" err="1"/>
              <a:t>групи</a:t>
            </a:r>
            <a:r>
              <a:rPr lang="ru-RU" sz="2000" dirty="0"/>
              <a:t> </a:t>
            </a:r>
            <a:r>
              <a:rPr lang="en-US" sz="2000" dirty="0" err="1"/>
              <a:t>Uzan</a:t>
            </a:r>
            <a:r>
              <a:rPr lang="en-US" sz="2000" dirty="0"/>
              <a:t>, </a:t>
            </a:r>
            <a:r>
              <a:rPr lang="ru-RU" sz="2000" dirty="0" err="1"/>
              <a:t>ліцензія</a:t>
            </a:r>
            <a:r>
              <a:rPr lang="ru-RU" sz="2000" dirty="0"/>
              <a:t> на </a:t>
            </a:r>
            <a:r>
              <a:rPr lang="ru-RU" sz="2000" dirty="0" err="1"/>
              <a:t>здійснення</a:t>
            </a:r>
            <a:r>
              <a:rPr lang="ru-RU" sz="2000" dirty="0"/>
              <a:t> </a:t>
            </a:r>
            <a:r>
              <a:rPr lang="ru-RU" sz="2000" dirty="0" err="1"/>
              <a:t>банківської</a:t>
            </a:r>
            <a:r>
              <a:rPr lang="ru-RU" sz="2000" dirty="0"/>
              <a:t> </a:t>
            </a:r>
            <a:r>
              <a:rPr lang="ru-RU" sz="2000" dirty="0" err="1"/>
              <a:t>діяльності</a:t>
            </a:r>
            <a:r>
              <a:rPr lang="ru-RU" sz="2000" dirty="0"/>
              <a:t> </a:t>
            </a:r>
            <a:r>
              <a:rPr lang="ru-RU" sz="2000" dirty="0" err="1"/>
              <a:t>якої</a:t>
            </a:r>
            <a:r>
              <a:rPr lang="ru-RU" sz="2000" dirty="0"/>
              <a:t> </a:t>
            </a:r>
            <a:r>
              <a:rPr lang="ru-RU" sz="2000" dirty="0" err="1"/>
              <a:t>була</a:t>
            </a:r>
            <a:r>
              <a:rPr lang="ru-RU" sz="2000" dirty="0"/>
              <a:t> </a:t>
            </a:r>
            <a:r>
              <a:rPr lang="ru-RU" sz="2000" dirty="0" err="1"/>
              <a:t>скасована</a:t>
            </a:r>
            <a:r>
              <a:rPr lang="ru-RU" sz="2000" dirty="0"/>
              <a:t> </a:t>
            </a:r>
            <a:r>
              <a:rPr lang="ru-RU" sz="2000" dirty="0" err="1"/>
              <a:t>після</a:t>
            </a:r>
            <a:r>
              <a:rPr lang="ru-RU" sz="2000" dirty="0"/>
              <a:t> того, як </a:t>
            </a:r>
            <a:r>
              <a:rPr lang="ru-RU" sz="2000" dirty="0" err="1"/>
              <a:t>була</a:t>
            </a:r>
            <a:r>
              <a:rPr lang="ru-RU" sz="2000" dirty="0"/>
              <a:t> </a:t>
            </a:r>
            <a:r>
              <a:rPr lang="ru-RU" sz="2000" dirty="0" err="1"/>
              <a:t>зареєстрована</a:t>
            </a:r>
            <a:r>
              <a:rPr lang="ru-RU" sz="2000" dirty="0"/>
              <a:t> </a:t>
            </a:r>
            <a:r>
              <a:rPr lang="ru-RU" sz="2000" dirty="0" err="1"/>
              <a:t>втрата</a:t>
            </a:r>
            <a:r>
              <a:rPr lang="ru-RU" sz="2000" dirty="0"/>
              <a:t> в </a:t>
            </a:r>
            <a:r>
              <a:rPr lang="ru-RU" sz="2000" dirty="0" err="1"/>
              <a:t>декілька</a:t>
            </a:r>
            <a:r>
              <a:rPr lang="ru-RU" sz="2000" dirty="0"/>
              <a:t> </a:t>
            </a:r>
            <a:r>
              <a:rPr lang="ru-RU" sz="2000" dirty="0" err="1"/>
              <a:t>мільярдів</a:t>
            </a:r>
            <a:r>
              <a:rPr lang="ru-RU" sz="2000" dirty="0"/>
              <a:t> </a:t>
            </a:r>
            <a:r>
              <a:rPr lang="ru-RU" sz="2000" dirty="0" err="1" smtClean="0"/>
              <a:t>євро</a:t>
            </a:r>
            <a:r>
              <a:rPr lang="ru-RU" sz="2000" dirty="0" smtClean="0"/>
              <a:t>. </a:t>
            </a:r>
            <a:endParaRPr lang="en-US" sz="2000" dirty="0"/>
          </a:p>
        </p:txBody>
      </p:sp>
    </p:spTree>
    <p:extLst>
      <p:ext uri="{BB962C8B-B14F-4D97-AF65-F5344CB8AC3E}">
        <p14:creationId xmlns:p14="http://schemas.microsoft.com/office/powerpoint/2010/main" val="28458608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640960" cy="6408712"/>
          </a:xfrm>
        </p:spPr>
        <p:txBody>
          <a:bodyPr>
            <a:normAutofit fontScale="62500" lnSpcReduction="20000"/>
          </a:bodyPr>
          <a:lstStyle/>
          <a:p>
            <a:pPr marL="0" indent="0" algn="just" fontAlgn="base">
              <a:buNone/>
            </a:pPr>
            <a:endParaRPr lang="ru-RU" sz="2800" dirty="0" smtClean="0"/>
          </a:p>
          <a:p>
            <a:pPr marL="0" indent="0" algn="just" fontAlgn="base">
              <a:buNone/>
            </a:pPr>
            <a:r>
              <a:rPr lang="ru-RU" sz="2800" dirty="0" smtClean="0"/>
              <a:t>У </a:t>
            </a:r>
            <a:r>
              <a:rPr lang="ru-RU" sz="2800" dirty="0" err="1"/>
              <a:t>рішенні</a:t>
            </a:r>
            <a:r>
              <a:rPr lang="ru-RU" sz="2800" dirty="0"/>
              <a:t> </a:t>
            </a:r>
            <a:r>
              <a:rPr lang="ru-RU" sz="2800" b="1" dirty="0" err="1"/>
              <a:t>Палати</a:t>
            </a:r>
            <a:r>
              <a:rPr lang="ru-RU" sz="2800" dirty="0"/>
              <a:t> у </a:t>
            </a:r>
            <a:r>
              <a:rPr lang="ru-RU" sz="2800" dirty="0" err="1"/>
              <a:t>справі</a:t>
            </a:r>
            <a:r>
              <a:rPr lang="ru-RU" sz="2800" dirty="0"/>
              <a:t> </a:t>
            </a:r>
            <a:r>
              <a:rPr lang="en-US" sz="2800" b="1" dirty="0" err="1"/>
              <a:t>Uzan</a:t>
            </a:r>
            <a:r>
              <a:rPr lang="en-US" sz="2800" b="1" dirty="0"/>
              <a:t> </a:t>
            </a:r>
            <a:r>
              <a:rPr lang="ru-RU" sz="2800" b="1" dirty="0"/>
              <a:t>та </a:t>
            </a:r>
            <a:r>
              <a:rPr lang="ru-RU" sz="2800" b="1" dirty="0" err="1"/>
              <a:t>інші</a:t>
            </a:r>
            <a:r>
              <a:rPr lang="ru-RU" sz="2800" b="1" dirty="0"/>
              <a:t> </a:t>
            </a:r>
            <a:r>
              <a:rPr lang="ru-RU" sz="2800" b="1" dirty="0" err="1"/>
              <a:t>проти</a:t>
            </a:r>
            <a:r>
              <a:rPr lang="ru-RU" sz="2800" b="1" dirty="0"/>
              <a:t> </a:t>
            </a:r>
            <a:r>
              <a:rPr lang="ru-RU" sz="2800" b="1" dirty="0" err="1"/>
              <a:t>Туреччини</a:t>
            </a:r>
            <a:r>
              <a:rPr lang="ru-RU" sz="2800" dirty="0"/>
              <a:t> (заяви № 19620/05, 41487/05, 17613/08 та 19316/08) </a:t>
            </a:r>
            <a:r>
              <a:rPr lang="ru-RU" sz="2800" dirty="0" err="1"/>
              <a:t>Європейський</a:t>
            </a:r>
            <a:r>
              <a:rPr lang="ru-RU" sz="2800" dirty="0"/>
              <a:t> суд з прав </a:t>
            </a:r>
            <a:r>
              <a:rPr lang="ru-RU" sz="2800" dirty="0" err="1"/>
              <a:t>людини</a:t>
            </a:r>
            <a:r>
              <a:rPr lang="ru-RU" sz="2800" dirty="0"/>
              <a:t> постановив, </a:t>
            </a:r>
            <a:r>
              <a:rPr lang="ru-RU" sz="2800" dirty="0" err="1"/>
              <a:t>що</a:t>
            </a:r>
            <a:r>
              <a:rPr lang="ru-RU" sz="2800" dirty="0"/>
              <a:t> мало </a:t>
            </a:r>
            <a:r>
              <a:rPr lang="ru-RU" sz="2800" dirty="0" err="1"/>
              <a:t>місце</a:t>
            </a:r>
            <a:r>
              <a:rPr lang="ru-RU" sz="2800" dirty="0"/>
              <a:t>: </a:t>
            </a:r>
            <a:r>
              <a:rPr lang="ru-RU" sz="2800" b="1" dirty="0" err="1"/>
              <a:t>порушення</a:t>
            </a:r>
            <a:r>
              <a:rPr lang="ru-RU" sz="2800" b="1" dirty="0"/>
              <a:t> </a:t>
            </a:r>
            <a:r>
              <a:rPr lang="ru-RU" sz="2800" b="1" dirty="0" err="1"/>
              <a:t>статті</a:t>
            </a:r>
            <a:r>
              <a:rPr lang="ru-RU" sz="2800" b="1" dirty="0"/>
              <a:t> 1 Протоколу № 1</a:t>
            </a:r>
            <a:r>
              <a:rPr lang="ru-RU" sz="2800" dirty="0"/>
              <a:t> (</a:t>
            </a:r>
            <a:r>
              <a:rPr lang="ru-RU" sz="2800" dirty="0" err="1"/>
              <a:t>захист</a:t>
            </a:r>
            <a:r>
              <a:rPr lang="ru-RU" sz="2800" dirty="0"/>
              <a:t> </a:t>
            </a:r>
            <a:r>
              <a:rPr lang="ru-RU" sz="2800" dirty="0" err="1"/>
              <a:t>власності</a:t>
            </a:r>
            <a:r>
              <a:rPr lang="ru-RU" sz="2800" dirty="0"/>
              <a:t>) </a:t>
            </a:r>
            <a:r>
              <a:rPr lang="ru-RU" sz="2800" dirty="0" err="1"/>
              <a:t>Європейської</a:t>
            </a:r>
            <a:r>
              <a:rPr lang="ru-RU" sz="2800" dirty="0"/>
              <a:t> </a:t>
            </a:r>
            <a:r>
              <a:rPr lang="ru-RU" sz="2800" dirty="0" err="1"/>
              <a:t>конвенції</a:t>
            </a:r>
            <a:r>
              <a:rPr lang="ru-RU" sz="2800" dirty="0"/>
              <a:t> з прав </a:t>
            </a:r>
            <a:r>
              <a:rPr lang="ru-RU" sz="2800" dirty="0" err="1"/>
              <a:t>людини</a:t>
            </a:r>
            <a:r>
              <a:rPr lang="ru-RU" sz="2800" dirty="0"/>
              <a:t> (одноголосно) </a:t>
            </a:r>
            <a:r>
              <a:rPr lang="ru-RU" sz="2800" dirty="0" err="1"/>
              <a:t>стосовно</a:t>
            </a:r>
            <a:r>
              <a:rPr lang="ru-RU" sz="2800" dirty="0"/>
              <a:t> </a:t>
            </a:r>
            <a:r>
              <a:rPr lang="en-US" sz="2800" dirty="0"/>
              <a:t>Ayla </a:t>
            </a:r>
            <a:r>
              <a:rPr lang="en-US" sz="2800" dirty="0" err="1"/>
              <a:t>Uzan-Ashaboğlu</a:t>
            </a:r>
            <a:r>
              <a:rPr lang="en-US" sz="2800" dirty="0"/>
              <a:t>, </a:t>
            </a:r>
            <a:r>
              <a:rPr lang="en-US" sz="2800" dirty="0" err="1"/>
              <a:t>Nimet</a:t>
            </a:r>
            <a:r>
              <a:rPr lang="en-US" sz="2800" dirty="0"/>
              <a:t> </a:t>
            </a:r>
            <a:r>
              <a:rPr lang="en-US" sz="2800" dirty="0" err="1"/>
              <a:t>Hülya</a:t>
            </a:r>
            <a:r>
              <a:rPr lang="en-US" sz="2800" dirty="0"/>
              <a:t> </a:t>
            </a:r>
            <a:r>
              <a:rPr lang="en-US" sz="2800" dirty="0" err="1"/>
              <a:t>Talu</a:t>
            </a:r>
            <a:r>
              <a:rPr lang="en-US" sz="2800" dirty="0"/>
              <a:t> </a:t>
            </a:r>
            <a:r>
              <a:rPr lang="ru-RU" sz="2800" dirty="0"/>
              <a:t>та </a:t>
            </a:r>
            <a:r>
              <a:rPr lang="en-US" sz="2800" dirty="0"/>
              <a:t>Bilge </a:t>
            </a:r>
            <a:r>
              <a:rPr lang="en-US" sz="2800" dirty="0" err="1"/>
              <a:t>Doğru</a:t>
            </a:r>
            <a:r>
              <a:rPr lang="en-US" sz="2800" dirty="0"/>
              <a:t>.</a:t>
            </a:r>
            <a:r>
              <a:rPr lang="uk-UA" sz="2800" dirty="0"/>
              <a:t> </a:t>
            </a:r>
            <a:r>
              <a:rPr lang="ru-RU" sz="2800" dirty="0"/>
              <a:t>Суд </a:t>
            </a:r>
            <a:r>
              <a:rPr lang="ru-RU" sz="2800" dirty="0" err="1"/>
              <a:t>встановив</a:t>
            </a:r>
            <a:r>
              <a:rPr lang="ru-RU" sz="2800" dirty="0"/>
              <a:t>, </a:t>
            </a:r>
            <a:r>
              <a:rPr lang="ru-RU" sz="2800" dirty="0" err="1"/>
              <a:t>зокрема</a:t>
            </a:r>
            <a:r>
              <a:rPr lang="ru-RU" sz="2800" dirty="0"/>
              <a:t>, </a:t>
            </a:r>
            <a:r>
              <a:rPr lang="ru-RU" sz="2800" dirty="0" err="1"/>
              <a:t>що</a:t>
            </a:r>
            <a:r>
              <a:rPr lang="ru-RU" sz="2800" dirty="0"/>
              <a:t> </a:t>
            </a:r>
            <a:r>
              <a:rPr lang="ru-RU" sz="2800" dirty="0" err="1"/>
              <a:t>органи</a:t>
            </a:r>
            <a:r>
              <a:rPr lang="ru-RU" sz="2800" dirty="0"/>
              <a:t> </a:t>
            </a:r>
            <a:r>
              <a:rPr lang="ru-RU" sz="2800" dirty="0" err="1"/>
              <a:t>влади</a:t>
            </a:r>
            <a:r>
              <a:rPr lang="ru-RU" sz="2800" dirty="0"/>
              <a:t> </a:t>
            </a:r>
            <a:r>
              <a:rPr lang="ru-RU" sz="2800" dirty="0" err="1"/>
              <a:t>Туреччини</a:t>
            </a:r>
            <a:r>
              <a:rPr lang="ru-RU" sz="2800" dirty="0"/>
              <a:t> не </a:t>
            </a:r>
            <a:r>
              <a:rPr lang="ru-RU" sz="2800" dirty="0" err="1"/>
              <a:t>встановили</a:t>
            </a:r>
            <a:r>
              <a:rPr lang="ru-RU" sz="2800" dirty="0"/>
              <a:t> </a:t>
            </a:r>
            <a:r>
              <a:rPr lang="ru-RU" sz="2800" dirty="0" err="1"/>
              <a:t>справедливий</a:t>
            </a:r>
            <a:r>
              <a:rPr lang="ru-RU" sz="2800" dirty="0"/>
              <a:t> баланс </a:t>
            </a:r>
            <a:r>
              <a:rPr lang="ru-RU" sz="2800" dirty="0" err="1"/>
              <a:t>між</a:t>
            </a:r>
            <a:r>
              <a:rPr lang="ru-RU" sz="2800" dirty="0"/>
              <a:t> </a:t>
            </a:r>
            <a:r>
              <a:rPr lang="ru-RU" sz="2800" dirty="0" err="1"/>
              <a:t>обов’язками</a:t>
            </a:r>
            <a:r>
              <a:rPr lang="ru-RU" sz="2800" dirty="0"/>
              <a:t> </a:t>
            </a:r>
            <a:r>
              <a:rPr lang="ru-RU" sz="2800" dirty="0" err="1"/>
              <a:t>інтересу</a:t>
            </a:r>
            <a:r>
              <a:rPr lang="ru-RU" sz="2800" dirty="0"/>
              <a:t> </a:t>
            </a:r>
            <a:r>
              <a:rPr lang="ru-RU" sz="2800" dirty="0" err="1"/>
              <a:t>суспільства</a:t>
            </a:r>
            <a:r>
              <a:rPr lang="ru-RU" sz="2800" dirty="0"/>
              <a:t> та </a:t>
            </a:r>
            <a:r>
              <a:rPr lang="ru-RU" sz="2800" dirty="0" err="1"/>
              <a:t>вимогою</a:t>
            </a:r>
            <a:r>
              <a:rPr lang="ru-RU" sz="2800" dirty="0"/>
              <a:t> </a:t>
            </a:r>
            <a:r>
              <a:rPr lang="ru-RU" sz="2800" dirty="0" err="1"/>
              <a:t>захисту</a:t>
            </a:r>
            <a:r>
              <a:rPr lang="ru-RU" sz="2800" dirty="0"/>
              <a:t> права </a:t>
            </a:r>
            <a:r>
              <a:rPr lang="ru-RU" sz="2800" dirty="0" err="1"/>
              <a:t>заявників</a:t>
            </a:r>
            <a:r>
              <a:rPr lang="ru-RU" sz="2800" dirty="0"/>
              <a:t> на </a:t>
            </a:r>
            <a:r>
              <a:rPr lang="ru-RU" sz="2800" dirty="0" err="1"/>
              <a:t>повагу</a:t>
            </a:r>
            <a:r>
              <a:rPr lang="ru-RU" sz="2800" dirty="0"/>
              <a:t> до </a:t>
            </a:r>
            <a:r>
              <a:rPr lang="ru-RU" sz="2800" dirty="0" err="1"/>
              <a:t>їх</a:t>
            </a:r>
            <a:r>
              <a:rPr lang="ru-RU" sz="2800" dirty="0"/>
              <a:t> </a:t>
            </a:r>
            <a:r>
              <a:rPr lang="ru-RU" sz="2800" dirty="0" err="1"/>
              <a:t>власності</a:t>
            </a:r>
            <a:r>
              <a:rPr lang="ru-RU" sz="2800" dirty="0"/>
              <a:t>. У </a:t>
            </a:r>
            <a:r>
              <a:rPr lang="ru-RU" sz="2800" dirty="0" err="1"/>
              <a:t>своєму</a:t>
            </a:r>
            <a:r>
              <a:rPr lang="ru-RU" sz="2800" dirty="0"/>
              <a:t> </a:t>
            </a:r>
            <a:r>
              <a:rPr lang="ru-RU" sz="2800" dirty="0" err="1"/>
              <a:t>обґрунтуванні</a:t>
            </a:r>
            <a:r>
              <a:rPr lang="ru-RU" sz="2800" dirty="0"/>
              <a:t> Суд </a:t>
            </a:r>
            <a:r>
              <a:rPr lang="ru-RU" sz="2800" dirty="0" err="1"/>
              <a:t>зазначив</a:t>
            </a:r>
            <a:r>
              <a:rPr lang="ru-RU" sz="2800" dirty="0"/>
              <a:t>, </a:t>
            </a:r>
            <a:r>
              <a:rPr lang="ru-RU" sz="2800" dirty="0" err="1"/>
              <a:t>серед</a:t>
            </a:r>
            <a:r>
              <a:rPr lang="ru-RU" sz="2800" dirty="0"/>
              <a:t> </a:t>
            </a:r>
            <a:r>
              <a:rPr lang="ru-RU" sz="2800" dirty="0" err="1"/>
              <a:t>іншого</a:t>
            </a:r>
            <a:r>
              <a:rPr lang="ru-RU" sz="2800" dirty="0"/>
              <a:t>, </a:t>
            </a:r>
            <a:r>
              <a:rPr lang="ru-RU" sz="2800" dirty="0" err="1"/>
              <a:t>що</a:t>
            </a:r>
            <a:r>
              <a:rPr lang="ru-RU" sz="2800" dirty="0"/>
              <a:t> </a:t>
            </a:r>
            <a:r>
              <a:rPr lang="ru-RU" sz="2800" dirty="0" err="1"/>
              <a:t>термін</a:t>
            </a:r>
            <a:r>
              <a:rPr lang="ru-RU" sz="2800" dirty="0"/>
              <a:t> </a:t>
            </a:r>
            <a:r>
              <a:rPr lang="ru-RU" sz="2800" dirty="0" err="1"/>
              <a:t>дії</a:t>
            </a:r>
            <a:r>
              <a:rPr lang="ru-RU" sz="2800" dirty="0"/>
              <a:t> </a:t>
            </a:r>
            <a:r>
              <a:rPr lang="ru-RU" sz="2800" dirty="0" err="1"/>
              <a:t>оскаржених</a:t>
            </a:r>
            <a:r>
              <a:rPr lang="ru-RU" sz="2800" dirty="0"/>
              <a:t> </a:t>
            </a:r>
            <a:r>
              <a:rPr lang="ru-RU" sz="2800" dirty="0" err="1"/>
              <a:t>обмежень</a:t>
            </a:r>
            <a:r>
              <a:rPr lang="ru-RU" sz="2800" dirty="0"/>
              <a:t> </a:t>
            </a:r>
            <a:r>
              <a:rPr lang="ru-RU" sz="2800" dirty="0" err="1"/>
              <a:t>складав</a:t>
            </a:r>
            <a:r>
              <a:rPr lang="ru-RU" sz="2800" dirty="0"/>
              <a:t> </a:t>
            </a:r>
            <a:r>
              <a:rPr lang="ru-RU" sz="2800" dirty="0" err="1"/>
              <a:t>майже</a:t>
            </a:r>
            <a:r>
              <a:rPr lang="ru-RU" sz="2800" dirty="0"/>
              <a:t> 10 </a:t>
            </a:r>
            <a:r>
              <a:rPr lang="ru-RU" sz="2800" dirty="0" err="1"/>
              <a:t>років</a:t>
            </a:r>
            <a:r>
              <a:rPr lang="ru-RU" sz="2800" dirty="0"/>
              <a:t> у </a:t>
            </a:r>
            <a:r>
              <a:rPr lang="ru-RU" sz="2800" dirty="0" err="1"/>
              <a:t>випадку</a:t>
            </a:r>
            <a:r>
              <a:rPr lang="ru-RU" sz="2800" dirty="0"/>
              <a:t> одного </a:t>
            </a:r>
            <a:r>
              <a:rPr lang="ru-RU" sz="2800" dirty="0" err="1"/>
              <a:t>заявника</a:t>
            </a:r>
            <a:r>
              <a:rPr lang="ru-RU" sz="2800" dirty="0"/>
              <a:t> і </a:t>
            </a:r>
            <a:r>
              <a:rPr lang="ru-RU" sz="2800" dirty="0" err="1"/>
              <a:t>більш</a:t>
            </a:r>
            <a:r>
              <a:rPr lang="ru-RU" sz="2800" dirty="0"/>
              <a:t> </a:t>
            </a:r>
            <a:r>
              <a:rPr lang="ru-RU" sz="2800" dirty="0" err="1"/>
              <a:t>ніж</a:t>
            </a:r>
            <a:r>
              <a:rPr lang="ru-RU" sz="2800" dirty="0"/>
              <a:t> 12 і 15 </a:t>
            </a:r>
            <a:r>
              <a:rPr lang="ru-RU" sz="2800" dirty="0" err="1"/>
              <a:t>років</a:t>
            </a:r>
            <a:r>
              <a:rPr lang="ru-RU" sz="2800" dirty="0"/>
              <a:t> </a:t>
            </a:r>
            <a:r>
              <a:rPr lang="ru-RU" sz="2800" dirty="0" err="1"/>
              <a:t>щодо</a:t>
            </a:r>
            <a:r>
              <a:rPr lang="ru-RU" sz="2800" dirty="0"/>
              <a:t> </a:t>
            </a:r>
            <a:r>
              <a:rPr lang="ru-RU" sz="2800" dirty="0" err="1"/>
              <a:t>інших</a:t>
            </a:r>
            <a:r>
              <a:rPr lang="ru-RU" sz="2800" dirty="0"/>
              <a:t>. Суд </a:t>
            </a:r>
            <a:r>
              <a:rPr lang="ru-RU" sz="2800" dirty="0" err="1"/>
              <a:t>також</a:t>
            </a:r>
            <a:r>
              <a:rPr lang="ru-RU" sz="2800" dirty="0"/>
              <a:t> </a:t>
            </a:r>
            <a:r>
              <a:rPr lang="ru-RU" sz="2800" dirty="0" err="1"/>
              <a:t>звернув</a:t>
            </a:r>
            <a:r>
              <a:rPr lang="ru-RU" sz="2800" dirty="0"/>
              <a:t> </a:t>
            </a:r>
            <a:r>
              <a:rPr lang="ru-RU" sz="2800" dirty="0" err="1"/>
              <a:t>увагу</a:t>
            </a:r>
            <a:r>
              <a:rPr lang="ru-RU" sz="2800" dirty="0"/>
              <a:t> на </a:t>
            </a:r>
            <a:r>
              <a:rPr lang="ru-RU" sz="2800" dirty="0" err="1"/>
              <a:t>автоматичний</a:t>
            </a:r>
            <a:r>
              <a:rPr lang="ru-RU" sz="2800" dirty="0"/>
              <a:t>, </a:t>
            </a:r>
            <a:r>
              <a:rPr lang="ru-RU" sz="2800" dirty="0" err="1"/>
              <a:t>систематичний</a:t>
            </a:r>
            <a:r>
              <a:rPr lang="ru-RU" sz="2800" dirty="0"/>
              <a:t> і </a:t>
            </a:r>
            <a:r>
              <a:rPr lang="ru-RU" sz="2800" dirty="0" err="1"/>
              <a:t>негнучий</a:t>
            </a:r>
            <a:r>
              <a:rPr lang="ru-RU" sz="2800" dirty="0"/>
              <a:t> характер </a:t>
            </a:r>
            <a:r>
              <a:rPr lang="ru-RU" sz="2800" dirty="0" err="1"/>
              <a:t>цих</a:t>
            </a:r>
            <a:r>
              <a:rPr lang="ru-RU" sz="2800" dirty="0"/>
              <a:t> </a:t>
            </a:r>
            <a:r>
              <a:rPr lang="ru-RU" sz="2800" dirty="0" err="1"/>
              <a:t>заходів</a:t>
            </a:r>
            <a:r>
              <a:rPr lang="ru-RU" sz="2800" dirty="0"/>
              <a:t> , а </a:t>
            </a:r>
            <a:r>
              <a:rPr lang="ru-RU" sz="2800" dirty="0" err="1"/>
              <a:t>також</a:t>
            </a:r>
            <a:r>
              <a:rPr lang="ru-RU" sz="2800" dirty="0"/>
              <a:t> на </a:t>
            </a:r>
            <a:r>
              <a:rPr lang="ru-RU" sz="2800" dirty="0" err="1"/>
              <a:t>їх</a:t>
            </a:r>
            <a:r>
              <a:rPr lang="ru-RU" sz="2800" dirty="0"/>
              <a:t> </a:t>
            </a:r>
            <a:r>
              <a:rPr lang="ru-RU" sz="2800" dirty="0" err="1"/>
              <a:t>широке</a:t>
            </a:r>
            <a:r>
              <a:rPr lang="ru-RU" sz="2800" dirty="0"/>
              <a:t> </a:t>
            </a:r>
            <a:r>
              <a:rPr lang="ru-RU" sz="2800" dirty="0" err="1"/>
              <a:t>охоплення</a:t>
            </a:r>
            <a:r>
              <a:rPr lang="ru-RU" sz="2800" dirty="0"/>
              <a:t> (</a:t>
            </a:r>
            <a:r>
              <a:rPr lang="ru-RU" sz="2800" dirty="0" err="1"/>
              <a:t>двоє</a:t>
            </a:r>
            <a:r>
              <a:rPr lang="ru-RU" sz="2800" dirty="0"/>
              <a:t> з </a:t>
            </a:r>
            <a:r>
              <a:rPr lang="ru-RU" sz="2800" dirty="0" err="1"/>
              <a:t>заявників</a:t>
            </a:r>
            <a:r>
              <a:rPr lang="ru-RU" sz="2800" dirty="0"/>
              <a:t>, </a:t>
            </a:r>
            <a:r>
              <a:rPr lang="ru-RU" sz="2800" dirty="0" err="1"/>
              <a:t>які</a:t>
            </a:r>
            <a:r>
              <a:rPr lang="ru-RU" sz="2800" dirty="0"/>
              <a:t> на той час </a:t>
            </a:r>
            <a:r>
              <a:rPr lang="ru-RU" sz="2800" dirty="0" err="1"/>
              <a:t>були</a:t>
            </a:r>
            <a:r>
              <a:rPr lang="ru-RU" sz="2800" dirty="0"/>
              <a:t> </a:t>
            </a:r>
            <a:r>
              <a:rPr lang="ru-RU" sz="2800" dirty="0" err="1"/>
              <a:t>неповнолітніми</a:t>
            </a:r>
            <a:r>
              <a:rPr lang="ru-RU" sz="2800" dirty="0"/>
              <a:t>, </a:t>
            </a:r>
            <a:r>
              <a:rPr lang="ru-RU" sz="2800" dirty="0" err="1"/>
              <a:t>були</a:t>
            </a:r>
            <a:r>
              <a:rPr lang="ru-RU" sz="2800" dirty="0"/>
              <a:t> </a:t>
            </a:r>
            <a:r>
              <a:rPr lang="ru-RU" sz="2800" dirty="0" err="1"/>
              <a:t>позбавлені</a:t>
            </a:r>
            <a:r>
              <a:rPr lang="ru-RU" sz="2800" dirty="0"/>
              <a:t> </a:t>
            </a:r>
            <a:r>
              <a:rPr lang="ru-RU" sz="2800" dirty="0" err="1"/>
              <a:t>можливості</a:t>
            </a:r>
            <a:r>
              <a:rPr lang="ru-RU" sz="2800" dirty="0"/>
              <a:t> </a:t>
            </a:r>
            <a:r>
              <a:rPr lang="ru-RU" sz="2800" dirty="0" err="1"/>
              <a:t>придбати</a:t>
            </a:r>
            <a:r>
              <a:rPr lang="ru-RU" sz="2800" dirty="0"/>
              <a:t> широкий </a:t>
            </a:r>
            <a:r>
              <a:rPr lang="ru-RU" sz="2800" dirty="0" err="1"/>
              <a:t>асортимент</a:t>
            </a:r>
            <a:r>
              <a:rPr lang="ru-RU" sz="2800" dirty="0"/>
              <a:t> </a:t>
            </a:r>
            <a:r>
              <a:rPr lang="ru-RU" sz="2800" dirty="0" err="1"/>
              <a:t>товарів</a:t>
            </a:r>
            <a:r>
              <a:rPr lang="ru-RU" sz="2800" dirty="0"/>
              <a:t>, в той час як </a:t>
            </a:r>
            <a:r>
              <a:rPr lang="ru-RU" sz="2800" dirty="0" err="1"/>
              <a:t>інші</a:t>
            </a:r>
            <a:r>
              <a:rPr lang="ru-RU" sz="2800" dirty="0"/>
              <a:t> </a:t>
            </a:r>
            <a:r>
              <a:rPr lang="ru-RU" sz="2800" dirty="0" err="1"/>
              <a:t>заявники</a:t>
            </a:r>
            <a:r>
              <a:rPr lang="ru-RU" sz="2800" dirty="0"/>
              <a:t> не </a:t>
            </a:r>
            <a:r>
              <a:rPr lang="ru-RU" sz="2800" dirty="0" err="1"/>
              <a:t>мали</a:t>
            </a:r>
            <a:r>
              <a:rPr lang="ru-RU" sz="2800" dirty="0"/>
              <a:t> </a:t>
            </a:r>
            <a:r>
              <a:rPr lang="ru-RU" sz="2800" dirty="0" err="1"/>
              <a:t>змоги</a:t>
            </a:r>
            <a:r>
              <a:rPr lang="ru-RU" sz="2800" dirty="0"/>
              <a:t> </a:t>
            </a:r>
            <a:r>
              <a:rPr lang="ru-RU" sz="2800" dirty="0" err="1"/>
              <a:t>скористатися</a:t>
            </a:r>
            <a:r>
              <a:rPr lang="ru-RU" sz="2800" dirty="0"/>
              <a:t> </a:t>
            </a:r>
            <a:r>
              <a:rPr lang="ru-RU" sz="2800" dirty="0" err="1"/>
              <a:t>їх</a:t>
            </a:r>
            <a:r>
              <a:rPr lang="ru-RU" sz="2800" dirty="0"/>
              <a:t> </a:t>
            </a:r>
            <a:r>
              <a:rPr lang="ru-RU" sz="2800" dirty="0" err="1"/>
              <a:t>заробітними</a:t>
            </a:r>
            <a:r>
              <a:rPr lang="ru-RU" sz="2800" dirty="0"/>
              <a:t> платами, </a:t>
            </a:r>
            <a:r>
              <a:rPr lang="ru-RU" sz="2800" dirty="0" err="1"/>
              <a:t>власними</a:t>
            </a:r>
            <a:r>
              <a:rPr lang="ru-RU" sz="2800" dirty="0"/>
              <a:t> </a:t>
            </a:r>
            <a:r>
              <a:rPr lang="ru-RU" sz="2800" dirty="0" err="1"/>
              <a:t>транспортними</a:t>
            </a:r>
            <a:r>
              <a:rPr lang="ru-RU" sz="2800" dirty="0"/>
              <a:t> </a:t>
            </a:r>
            <a:r>
              <a:rPr lang="ru-RU" sz="2800" dirty="0" err="1"/>
              <a:t>засобами</a:t>
            </a:r>
            <a:r>
              <a:rPr lang="ru-RU" sz="2800" dirty="0"/>
              <a:t> </a:t>
            </a:r>
            <a:r>
              <a:rPr lang="ru-RU" sz="2800" dirty="0" err="1"/>
              <a:t>тощо</a:t>
            </a:r>
            <a:r>
              <a:rPr lang="ru-RU" sz="2800" dirty="0"/>
              <a:t>). </a:t>
            </a:r>
            <a:r>
              <a:rPr lang="ru-RU" sz="2800" dirty="0" err="1"/>
              <a:t>Наприкінці</a:t>
            </a:r>
            <a:r>
              <a:rPr lang="ru-RU" sz="2800" dirty="0"/>
              <a:t>, Суд </a:t>
            </a:r>
            <a:r>
              <a:rPr lang="ru-RU" sz="2800" dirty="0" err="1"/>
              <a:t>звернув</a:t>
            </a:r>
            <a:r>
              <a:rPr lang="ru-RU" sz="2800" dirty="0"/>
              <a:t> </a:t>
            </a:r>
            <a:r>
              <a:rPr lang="ru-RU" sz="2800" dirty="0" err="1"/>
              <a:t>увагу</a:t>
            </a:r>
            <a:r>
              <a:rPr lang="ru-RU" sz="2800" dirty="0"/>
              <a:t> на </a:t>
            </a:r>
            <a:r>
              <a:rPr lang="ru-RU" sz="2800" dirty="0" err="1"/>
              <a:t>відсутність</a:t>
            </a:r>
            <a:r>
              <a:rPr lang="ru-RU" sz="2800" dirty="0"/>
              <a:t> </a:t>
            </a:r>
            <a:r>
              <a:rPr lang="ru-RU" sz="2800" dirty="0" err="1"/>
              <a:t>доказів</a:t>
            </a:r>
            <a:r>
              <a:rPr lang="ru-RU" sz="2800" dirty="0"/>
              <a:t> </a:t>
            </a:r>
            <a:r>
              <a:rPr lang="ru-RU" sz="2800" dirty="0" err="1"/>
              <a:t>участі</a:t>
            </a:r>
            <a:r>
              <a:rPr lang="ru-RU" sz="2800" dirty="0"/>
              <a:t> </a:t>
            </a:r>
            <a:r>
              <a:rPr lang="ru-RU" sz="2800" dirty="0" err="1"/>
              <a:t>заявників</a:t>
            </a:r>
            <a:r>
              <a:rPr lang="ru-RU" sz="2800" dirty="0"/>
              <a:t> у будь-</a:t>
            </a:r>
            <a:r>
              <a:rPr lang="ru-RU" sz="2800" dirty="0" err="1"/>
              <a:t>якій</a:t>
            </a:r>
            <a:r>
              <a:rPr lang="ru-RU" sz="2800" dirty="0"/>
              <a:t> </a:t>
            </a:r>
            <a:r>
              <a:rPr lang="ru-RU" sz="2800" dirty="0" err="1"/>
              <a:t>шахрайській</a:t>
            </a:r>
            <a:r>
              <a:rPr lang="ru-RU" sz="2800" dirty="0"/>
              <a:t> </a:t>
            </a:r>
            <a:r>
              <a:rPr lang="ru-RU" sz="2800" dirty="0" err="1"/>
              <a:t>діяльності</a:t>
            </a:r>
            <a:r>
              <a:rPr lang="ru-RU" sz="2800" dirty="0"/>
              <a:t>.</a:t>
            </a:r>
          </a:p>
          <a:p>
            <a:pPr marL="0" indent="0" algn="just" fontAlgn="base">
              <a:buNone/>
            </a:pPr>
            <a:r>
              <a:rPr lang="ru-RU" sz="2800" dirty="0"/>
              <a:t>Суд </a:t>
            </a:r>
            <a:r>
              <a:rPr lang="ru-RU" sz="2800" dirty="0" err="1"/>
              <a:t>зазначив</a:t>
            </a:r>
            <a:r>
              <a:rPr lang="ru-RU" sz="2800" dirty="0"/>
              <a:t>, </a:t>
            </a:r>
            <a:r>
              <a:rPr lang="ru-RU" sz="2800" dirty="0" err="1"/>
              <a:t>що</a:t>
            </a:r>
            <a:r>
              <a:rPr lang="ru-RU" sz="2800" dirty="0"/>
              <a:t> </a:t>
            </a:r>
            <a:r>
              <a:rPr lang="ru-RU" sz="2800" dirty="0" err="1"/>
              <a:t>втручання</a:t>
            </a:r>
            <a:r>
              <a:rPr lang="ru-RU" sz="2800" dirty="0"/>
              <a:t> в права, </a:t>
            </a:r>
            <a:r>
              <a:rPr lang="ru-RU" sz="2800" dirty="0" err="1"/>
              <a:t>викладені</a:t>
            </a:r>
            <a:r>
              <a:rPr lang="ru-RU" sz="2800" dirty="0"/>
              <a:t> в </a:t>
            </a:r>
            <a:r>
              <a:rPr lang="ru-RU" sz="2800" dirty="0" err="1"/>
              <a:t>статті</a:t>
            </a:r>
            <a:r>
              <a:rPr lang="ru-RU" sz="2800" dirty="0"/>
              <a:t> 1 Протоколу № 1, </a:t>
            </a:r>
            <a:r>
              <a:rPr lang="ru-RU" sz="2800" dirty="0" err="1"/>
              <a:t>було</a:t>
            </a:r>
            <a:r>
              <a:rPr lang="ru-RU" sz="2800" dirty="0"/>
              <a:t> </a:t>
            </a:r>
            <a:r>
              <a:rPr lang="ru-RU" sz="2800" dirty="0" err="1"/>
              <a:t>необґрунтованим</a:t>
            </a:r>
            <a:r>
              <a:rPr lang="ru-RU" sz="2800" dirty="0"/>
              <a:t> за </a:t>
            </a:r>
            <a:r>
              <a:rPr lang="ru-RU" sz="2800" dirty="0" err="1"/>
              <a:t>відсутності</a:t>
            </a:r>
            <a:r>
              <a:rPr lang="ru-RU" sz="2800" dirty="0"/>
              <a:t> </a:t>
            </a:r>
            <a:r>
              <a:rPr lang="ru-RU" sz="2800" dirty="0" err="1"/>
              <a:t>змагального</a:t>
            </a:r>
            <a:r>
              <a:rPr lang="ru-RU" sz="2800" dirty="0"/>
              <a:t> судового </a:t>
            </a:r>
            <a:r>
              <a:rPr lang="ru-RU" sz="2800" dirty="0" err="1"/>
              <a:t>розгляду</a:t>
            </a:r>
            <a:r>
              <a:rPr lang="ru-RU" sz="2800" dirty="0"/>
              <a:t>, </a:t>
            </a:r>
            <a:r>
              <a:rPr lang="ru-RU" sz="2800" dirty="0" err="1"/>
              <a:t>який</a:t>
            </a:r>
            <a:r>
              <a:rPr lang="ru-RU" sz="2800" dirty="0"/>
              <a:t> </a:t>
            </a:r>
            <a:r>
              <a:rPr lang="ru-RU" sz="2800" dirty="0" err="1"/>
              <a:t>відповідає</a:t>
            </a:r>
            <a:r>
              <a:rPr lang="ru-RU" sz="2800" dirty="0"/>
              <a:t> принципу </a:t>
            </a:r>
            <a:r>
              <a:rPr lang="ru-RU" sz="2800" dirty="0" err="1"/>
              <a:t>рівності</a:t>
            </a:r>
            <a:r>
              <a:rPr lang="ru-RU" sz="2800" dirty="0"/>
              <a:t> </a:t>
            </a:r>
            <a:r>
              <a:rPr lang="ru-RU" sz="2800" dirty="0" err="1"/>
              <a:t>сторін</a:t>
            </a:r>
            <a:r>
              <a:rPr lang="ru-RU" sz="2800" dirty="0"/>
              <a:t>. У </a:t>
            </a:r>
            <a:r>
              <a:rPr lang="ru-RU" sz="2800" dirty="0" err="1"/>
              <a:t>зв’язку</a:t>
            </a:r>
            <a:r>
              <a:rPr lang="ru-RU" sz="2800" dirty="0"/>
              <a:t> з </a:t>
            </a:r>
            <a:r>
              <a:rPr lang="ru-RU" sz="2800" dirty="0" err="1"/>
              <a:t>цим</a:t>
            </a:r>
            <a:r>
              <a:rPr lang="ru-RU" sz="2800" dirty="0"/>
              <a:t> </a:t>
            </a:r>
            <a:r>
              <a:rPr lang="ru-RU" sz="2800" dirty="0" err="1"/>
              <a:t>він</a:t>
            </a:r>
            <a:r>
              <a:rPr lang="ru-RU" sz="2800" dirty="0"/>
              <a:t> </a:t>
            </a:r>
            <a:r>
              <a:rPr lang="ru-RU" sz="2800" dirty="0" err="1"/>
              <a:t>зазначив</a:t>
            </a:r>
            <a:r>
              <a:rPr lang="ru-RU" sz="2800" dirty="0"/>
              <a:t>, </a:t>
            </a:r>
            <a:r>
              <a:rPr lang="ru-RU" sz="2800" dirty="0" err="1"/>
              <a:t>що</a:t>
            </a:r>
            <a:r>
              <a:rPr lang="ru-RU" sz="2800" dirty="0"/>
              <a:t> </a:t>
            </a:r>
            <a:r>
              <a:rPr lang="ru-RU" sz="2800" dirty="0" err="1"/>
              <a:t>заявники</a:t>
            </a:r>
            <a:r>
              <a:rPr lang="ru-RU" sz="2800" dirty="0"/>
              <a:t>, </a:t>
            </a:r>
            <a:r>
              <a:rPr lang="ru-RU" sz="2800" dirty="0" err="1"/>
              <a:t>які</a:t>
            </a:r>
            <a:r>
              <a:rPr lang="ru-RU" sz="2800" dirty="0"/>
              <a:t> не </a:t>
            </a:r>
            <a:r>
              <a:rPr lang="ru-RU" sz="2800" dirty="0" err="1"/>
              <a:t>були</a:t>
            </a:r>
            <a:r>
              <a:rPr lang="ru-RU" sz="2800" dirty="0"/>
              <a:t> сторонами в головному </a:t>
            </a:r>
            <a:r>
              <a:rPr lang="ru-RU" sz="2800" dirty="0" err="1"/>
              <a:t>кримінальному</a:t>
            </a:r>
            <a:r>
              <a:rPr lang="ru-RU" sz="2800" dirty="0"/>
              <a:t> </a:t>
            </a:r>
            <a:r>
              <a:rPr lang="ru-RU" sz="2800" dirty="0" err="1"/>
              <a:t>провадженні</a:t>
            </a:r>
            <a:r>
              <a:rPr lang="ru-RU" sz="2800" dirty="0"/>
              <a:t>, не </a:t>
            </a:r>
            <a:r>
              <a:rPr lang="ru-RU" sz="2800" dirty="0" err="1"/>
              <a:t>отримали</a:t>
            </a:r>
            <a:r>
              <a:rPr lang="ru-RU" sz="2800" dirty="0"/>
              <a:t> </a:t>
            </a:r>
            <a:r>
              <a:rPr lang="ru-RU" sz="2800" dirty="0" err="1"/>
              <a:t>користі</a:t>
            </a:r>
            <a:r>
              <a:rPr lang="ru-RU" sz="2800" dirty="0"/>
              <a:t> </a:t>
            </a:r>
            <a:r>
              <a:rPr lang="ru-RU" sz="2800" dirty="0" err="1"/>
              <a:t>від</a:t>
            </a:r>
            <a:r>
              <a:rPr lang="ru-RU" sz="2800" dirty="0"/>
              <a:t> </a:t>
            </a:r>
            <a:r>
              <a:rPr lang="ru-RU" sz="2800" dirty="0" err="1"/>
              <a:t>процесуальних</a:t>
            </a:r>
            <a:r>
              <a:rPr lang="ru-RU" sz="2800" dirty="0"/>
              <a:t> </a:t>
            </a:r>
            <a:r>
              <a:rPr lang="ru-RU" sz="2800" dirty="0" err="1"/>
              <a:t>гарантій</a:t>
            </a:r>
            <a:r>
              <a:rPr lang="ru-RU" sz="2800" dirty="0"/>
              <a:t>, про </a:t>
            </a:r>
            <a:r>
              <a:rPr lang="ru-RU" sz="2800" dirty="0" err="1"/>
              <a:t>які</a:t>
            </a:r>
            <a:r>
              <a:rPr lang="ru-RU" sz="2800" dirty="0"/>
              <a:t> </a:t>
            </a:r>
            <a:r>
              <a:rPr lang="ru-RU" sz="2800" dirty="0" err="1"/>
              <a:t>йде</a:t>
            </a:r>
            <a:r>
              <a:rPr lang="ru-RU" sz="2800" dirty="0"/>
              <a:t> </a:t>
            </a:r>
            <a:r>
              <a:rPr lang="ru-RU" sz="2800" dirty="0" err="1"/>
              <a:t>мова</a:t>
            </a:r>
            <a:r>
              <a:rPr lang="ru-RU" sz="2800" dirty="0"/>
              <a:t>.</a:t>
            </a:r>
          </a:p>
          <a:p>
            <a:pPr marL="0" indent="0" algn="just" fontAlgn="base">
              <a:buNone/>
            </a:pPr>
            <a:r>
              <a:rPr lang="ru-RU" sz="2800" dirty="0"/>
              <a:t>Суд постановив, </a:t>
            </a:r>
            <a:r>
              <a:rPr lang="ru-RU" sz="2800" dirty="0" err="1"/>
              <a:t>що</a:t>
            </a:r>
            <a:r>
              <a:rPr lang="ru-RU" sz="2800" dirty="0"/>
              <a:t> </a:t>
            </a:r>
            <a:r>
              <a:rPr lang="ru-RU" sz="2800" dirty="0" err="1"/>
              <a:t>питання</a:t>
            </a:r>
            <a:r>
              <a:rPr lang="ru-RU" sz="2800" dirty="0"/>
              <a:t> </a:t>
            </a:r>
            <a:r>
              <a:rPr lang="ru-RU" sz="2800" dirty="0" err="1"/>
              <a:t>справедливої</a:t>
            </a:r>
            <a:r>
              <a:rPr lang="ru-RU" sz="2800" dirty="0"/>
              <a:t> </a:t>
            </a:r>
            <a:r>
              <a:rPr lang="ru-RU" sz="2800" dirty="0" err="1"/>
              <a:t>сатисфакції</a:t>
            </a:r>
            <a:r>
              <a:rPr lang="ru-RU" sz="2800" dirty="0"/>
              <a:t> не </a:t>
            </a:r>
            <a:r>
              <a:rPr lang="ru-RU" sz="2800" dirty="0" err="1"/>
              <a:t>було</a:t>
            </a:r>
            <a:r>
              <a:rPr lang="ru-RU" sz="2800" dirty="0"/>
              <a:t> </a:t>
            </a:r>
            <a:r>
              <a:rPr lang="ru-RU" sz="2800" dirty="0" err="1"/>
              <a:t>готове</a:t>
            </a:r>
            <a:r>
              <a:rPr lang="ru-RU" sz="2800" dirty="0"/>
              <a:t> для </a:t>
            </a:r>
            <a:r>
              <a:rPr lang="ru-RU" sz="2800" dirty="0" err="1"/>
              <a:t>вирішення</a:t>
            </a:r>
            <a:r>
              <a:rPr lang="ru-RU" sz="2800" dirty="0"/>
              <a:t> і </a:t>
            </a:r>
            <a:r>
              <a:rPr lang="ru-RU" sz="2800" dirty="0" err="1"/>
              <a:t>відклав</a:t>
            </a:r>
            <a:r>
              <a:rPr lang="ru-RU" sz="2800" dirty="0"/>
              <a:t> </a:t>
            </a:r>
            <a:r>
              <a:rPr lang="ru-RU" sz="2800" dirty="0" err="1"/>
              <a:t>його</a:t>
            </a:r>
            <a:r>
              <a:rPr lang="ru-RU" sz="2800" dirty="0"/>
              <a:t> на </a:t>
            </a:r>
            <a:r>
              <a:rPr lang="ru-RU" sz="2800" dirty="0" err="1"/>
              <a:t>більш</a:t>
            </a:r>
            <a:r>
              <a:rPr lang="ru-RU" sz="2800" dirty="0"/>
              <a:t> </a:t>
            </a:r>
            <a:r>
              <a:rPr lang="ru-RU" sz="2800" dirty="0" err="1"/>
              <a:t>пізню</a:t>
            </a:r>
            <a:r>
              <a:rPr lang="ru-RU" sz="2800" dirty="0"/>
              <a:t> дату.</a:t>
            </a:r>
          </a:p>
          <a:p>
            <a:pPr marL="0" indent="0">
              <a:buNone/>
            </a:pPr>
            <a:endParaRPr lang="en-US" dirty="0"/>
          </a:p>
        </p:txBody>
      </p:sp>
    </p:spTree>
    <p:extLst>
      <p:ext uri="{BB962C8B-B14F-4D97-AF65-F5344CB8AC3E}">
        <p14:creationId xmlns:p14="http://schemas.microsoft.com/office/powerpoint/2010/main" val="19771998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1008112"/>
          </a:xfrm>
        </p:spPr>
        <p:txBody>
          <a:bodyPr>
            <a:normAutofit/>
          </a:bodyPr>
          <a:lstStyle/>
          <a:p>
            <a:pPr algn="ctr"/>
            <a:r>
              <a:rPr lang="en-US" sz="2000" b="1" dirty="0"/>
              <a:t>CASE OF PETUKHOV v. UKRAINE (No. 2)</a:t>
            </a:r>
            <a:br>
              <a:rPr lang="en-US" sz="2000" b="1" dirty="0"/>
            </a:br>
            <a:r>
              <a:rPr lang="en-US" sz="2000" b="1" dirty="0"/>
              <a:t>14/03/2019 </a:t>
            </a:r>
            <a:r>
              <a:rPr lang="en-US" sz="2000" b="1" dirty="0" smtClean="0"/>
              <a:t/>
            </a:r>
            <a:br>
              <a:rPr lang="en-US" sz="2000" b="1" dirty="0" smtClean="0"/>
            </a:br>
            <a:r>
              <a:rPr lang="en-US" sz="2000" b="1" dirty="0" smtClean="0"/>
              <a:t> </a:t>
            </a:r>
            <a:r>
              <a:rPr lang="en-US" sz="2000" b="1" dirty="0"/>
              <a:t>(Application no. 41216/13)</a:t>
            </a:r>
          </a:p>
        </p:txBody>
      </p:sp>
      <p:sp>
        <p:nvSpPr>
          <p:cNvPr id="3" name="Объект 2"/>
          <p:cNvSpPr>
            <a:spLocks noGrp="1"/>
          </p:cNvSpPr>
          <p:nvPr>
            <p:ph idx="1"/>
          </p:nvPr>
        </p:nvSpPr>
        <p:spPr/>
        <p:txBody>
          <a:bodyPr>
            <a:normAutofit fontScale="92500" lnSpcReduction="10000"/>
          </a:bodyPr>
          <a:lstStyle/>
          <a:p>
            <a:pPr marL="0" indent="0" algn="just">
              <a:buNone/>
            </a:pPr>
            <a:r>
              <a:rPr lang="ru-RU" dirty="0"/>
              <a:t>3 </a:t>
            </a:r>
            <a:r>
              <a:rPr lang="ru-RU" dirty="0" err="1"/>
              <a:t>грудня</a:t>
            </a:r>
            <a:r>
              <a:rPr lang="ru-RU" dirty="0"/>
              <a:t> 2004 року </a:t>
            </a:r>
            <a:r>
              <a:rPr lang="ru-RU" dirty="0" err="1"/>
              <a:t>заявника</a:t>
            </a:r>
            <a:r>
              <a:rPr lang="ru-RU" dirty="0"/>
              <a:t> </a:t>
            </a:r>
            <a:r>
              <a:rPr lang="ru-RU" dirty="0" err="1"/>
              <a:t>було</a:t>
            </a:r>
            <a:r>
              <a:rPr lang="ru-RU" dirty="0"/>
              <a:t> </a:t>
            </a:r>
            <a:r>
              <a:rPr lang="ru-RU" dirty="0" err="1"/>
              <a:t>визнано</a:t>
            </a:r>
            <a:r>
              <a:rPr lang="ru-RU" dirty="0"/>
              <a:t> </a:t>
            </a:r>
            <a:r>
              <a:rPr lang="ru-RU" dirty="0" err="1"/>
              <a:t>винним</a:t>
            </a:r>
            <a:r>
              <a:rPr lang="ru-RU" dirty="0"/>
              <a:t> у </a:t>
            </a:r>
            <a:r>
              <a:rPr lang="ru-RU" dirty="0" err="1"/>
              <a:t>скоєнні</a:t>
            </a:r>
            <a:r>
              <a:rPr lang="ru-RU" dirty="0"/>
              <a:t> у </a:t>
            </a:r>
            <a:r>
              <a:rPr lang="ru-RU" dirty="0" err="1"/>
              <a:t>складі</a:t>
            </a:r>
            <a:r>
              <a:rPr lang="ru-RU" dirty="0"/>
              <a:t> </a:t>
            </a:r>
            <a:r>
              <a:rPr lang="ru-RU" dirty="0" err="1"/>
              <a:t>організованої</a:t>
            </a:r>
            <a:r>
              <a:rPr lang="ru-RU" dirty="0"/>
              <a:t> </a:t>
            </a:r>
            <a:r>
              <a:rPr lang="ru-RU" dirty="0" err="1"/>
              <a:t>злочинної</a:t>
            </a:r>
            <a:r>
              <a:rPr lang="ru-RU" dirty="0"/>
              <a:t> </a:t>
            </a:r>
            <a:r>
              <a:rPr lang="ru-RU" dirty="0" err="1"/>
              <a:t>групи</a:t>
            </a:r>
            <a:r>
              <a:rPr lang="ru-RU" dirty="0"/>
              <a:t> ряду </a:t>
            </a:r>
            <a:r>
              <a:rPr lang="ru-RU" dirty="0" err="1"/>
              <a:t>злочинів</a:t>
            </a:r>
            <a:r>
              <a:rPr lang="ru-RU" dirty="0"/>
              <a:t>, а </a:t>
            </a:r>
            <a:r>
              <a:rPr lang="ru-RU" dirty="0" err="1"/>
              <a:t>саме</a:t>
            </a:r>
            <a:r>
              <a:rPr lang="ru-RU" dirty="0"/>
              <a:t>: </a:t>
            </a:r>
            <a:r>
              <a:rPr lang="ru-RU" dirty="0" err="1"/>
              <a:t>декількох</a:t>
            </a:r>
            <a:r>
              <a:rPr lang="ru-RU" dirty="0"/>
              <a:t> </a:t>
            </a:r>
            <a:r>
              <a:rPr lang="ru-RU" dirty="0" err="1"/>
              <a:t>вбивств</a:t>
            </a:r>
            <a:r>
              <a:rPr lang="ru-RU" dirty="0"/>
              <a:t> </a:t>
            </a:r>
            <a:r>
              <a:rPr lang="ru-RU" dirty="0" err="1"/>
              <a:t>із</a:t>
            </a:r>
            <a:r>
              <a:rPr lang="ru-RU" dirty="0"/>
              <a:t> </a:t>
            </a:r>
            <a:r>
              <a:rPr lang="ru-RU" dirty="0" err="1"/>
              <a:t>обтяжуючими</a:t>
            </a:r>
            <a:r>
              <a:rPr lang="ru-RU" dirty="0"/>
              <a:t> </a:t>
            </a:r>
            <a:r>
              <a:rPr lang="ru-RU" dirty="0" err="1"/>
              <a:t>обставинами</a:t>
            </a:r>
            <a:r>
              <a:rPr lang="ru-RU" dirty="0"/>
              <a:t>, </a:t>
            </a:r>
            <a:r>
              <a:rPr lang="ru-RU" dirty="0" err="1"/>
              <a:t>розбою</a:t>
            </a:r>
            <a:r>
              <a:rPr lang="ru-RU" dirty="0"/>
              <a:t> </a:t>
            </a:r>
            <a:r>
              <a:rPr lang="ru-RU" dirty="0" err="1"/>
              <a:t>із</a:t>
            </a:r>
            <a:r>
              <a:rPr lang="ru-RU" dirty="0"/>
              <a:t> </a:t>
            </a:r>
            <a:r>
              <a:rPr lang="ru-RU" dirty="0" err="1"/>
              <a:t>використанням</a:t>
            </a:r>
            <a:r>
              <a:rPr lang="ru-RU" dirty="0"/>
              <a:t> </a:t>
            </a:r>
            <a:r>
              <a:rPr lang="ru-RU" dirty="0" err="1"/>
              <a:t>зброї</a:t>
            </a:r>
            <a:r>
              <a:rPr lang="ru-RU" dirty="0"/>
              <a:t>, незаконного </a:t>
            </a:r>
            <a:r>
              <a:rPr lang="ru-RU" dirty="0" err="1"/>
              <a:t>володіння</a:t>
            </a:r>
            <a:r>
              <a:rPr lang="ru-RU" dirty="0"/>
              <a:t> </a:t>
            </a:r>
            <a:r>
              <a:rPr lang="ru-RU" dirty="0" err="1"/>
              <a:t>зброєю</a:t>
            </a:r>
            <a:r>
              <a:rPr lang="ru-RU" dirty="0"/>
              <a:t>, незаконного </a:t>
            </a:r>
            <a:r>
              <a:rPr lang="ru-RU" dirty="0" err="1"/>
              <a:t>заволодіння</a:t>
            </a:r>
            <a:r>
              <a:rPr lang="ru-RU" dirty="0"/>
              <a:t> </a:t>
            </a:r>
            <a:r>
              <a:rPr lang="ru-RU" dirty="0" err="1"/>
              <a:t>транспортним</a:t>
            </a:r>
            <a:r>
              <a:rPr lang="ru-RU" dirty="0"/>
              <a:t> </a:t>
            </a:r>
            <a:r>
              <a:rPr lang="ru-RU" dirty="0" err="1"/>
              <a:t>засобом</a:t>
            </a:r>
            <a:r>
              <a:rPr lang="ru-RU" dirty="0"/>
              <a:t>, а </a:t>
            </a:r>
            <a:r>
              <a:rPr lang="ru-RU" dirty="0" err="1"/>
              <a:t>також</a:t>
            </a:r>
            <a:r>
              <a:rPr lang="ru-RU" dirty="0"/>
              <a:t> замаху на </a:t>
            </a:r>
            <a:r>
              <a:rPr lang="ru-RU" dirty="0" err="1"/>
              <a:t>вбивство</a:t>
            </a:r>
            <a:r>
              <a:rPr lang="ru-RU" dirty="0"/>
              <a:t> </a:t>
            </a:r>
            <a:r>
              <a:rPr lang="ru-RU" dirty="0" err="1"/>
              <a:t>працівника</a:t>
            </a:r>
            <a:r>
              <a:rPr lang="ru-RU" dirty="0"/>
              <a:t> </a:t>
            </a:r>
            <a:r>
              <a:rPr lang="ru-RU" dirty="0" err="1"/>
              <a:t>правоохоронних</a:t>
            </a:r>
            <a:r>
              <a:rPr lang="ru-RU" dirty="0"/>
              <a:t> </a:t>
            </a:r>
            <a:r>
              <a:rPr lang="ru-RU" dirty="0" err="1"/>
              <a:t>органів</a:t>
            </a:r>
            <a:r>
              <a:rPr lang="ru-RU" dirty="0"/>
              <a:t>, та </a:t>
            </a:r>
            <a:r>
              <a:rPr lang="ru-RU" dirty="0" err="1"/>
              <a:t>призначено</a:t>
            </a:r>
            <a:r>
              <a:rPr lang="ru-RU" dirty="0"/>
              <a:t> </a:t>
            </a:r>
            <a:r>
              <a:rPr lang="ru-RU" dirty="0" err="1"/>
              <a:t>покарання</a:t>
            </a:r>
            <a:r>
              <a:rPr lang="ru-RU" dirty="0"/>
              <a:t> у </a:t>
            </a:r>
            <a:r>
              <a:rPr lang="ru-RU" dirty="0" err="1"/>
              <a:t>вигляді</a:t>
            </a:r>
            <a:r>
              <a:rPr lang="ru-RU" dirty="0"/>
              <a:t> </a:t>
            </a:r>
            <a:r>
              <a:rPr lang="ru-RU" dirty="0" err="1"/>
              <a:t>довічного</a:t>
            </a:r>
            <a:r>
              <a:rPr lang="ru-RU" dirty="0"/>
              <a:t> </a:t>
            </a:r>
            <a:r>
              <a:rPr lang="ru-RU" dirty="0" err="1"/>
              <a:t>позбавлення</a:t>
            </a:r>
            <a:r>
              <a:rPr lang="ru-RU" dirty="0"/>
              <a:t> </a:t>
            </a:r>
            <a:r>
              <a:rPr lang="ru-RU" dirty="0" err="1"/>
              <a:t>волі</a:t>
            </a:r>
            <a:r>
              <a:rPr lang="ru-RU" dirty="0" smtClean="0"/>
              <a:t>.</a:t>
            </a:r>
            <a:r>
              <a:rPr lang="en-US" dirty="0" smtClean="0"/>
              <a:t> </a:t>
            </a:r>
            <a:r>
              <a:rPr lang="ru-RU" dirty="0" err="1"/>
              <a:t>Заявник</a:t>
            </a:r>
            <a:r>
              <a:rPr lang="ru-RU" dirty="0"/>
              <a:t> </a:t>
            </a:r>
            <a:r>
              <a:rPr lang="ru-RU" dirty="0" err="1"/>
              <a:t>скаржився</a:t>
            </a:r>
            <a:r>
              <a:rPr lang="ru-RU" dirty="0"/>
              <a:t> на </a:t>
            </a:r>
            <a:r>
              <a:rPr lang="ru-RU" dirty="0" err="1"/>
              <a:t>неналежні</a:t>
            </a:r>
            <a:r>
              <a:rPr lang="ru-RU" dirty="0"/>
              <a:t> </a:t>
            </a:r>
            <a:r>
              <a:rPr lang="ru-RU" dirty="0" err="1"/>
              <a:t>умови</a:t>
            </a:r>
            <a:r>
              <a:rPr lang="ru-RU" dirty="0"/>
              <a:t> </a:t>
            </a:r>
            <a:r>
              <a:rPr lang="ru-RU" dirty="0" err="1"/>
              <a:t>перебування</a:t>
            </a:r>
            <a:r>
              <a:rPr lang="ru-RU" dirty="0"/>
              <a:t> </a:t>
            </a:r>
            <a:r>
              <a:rPr lang="ru-RU" dirty="0" err="1"/>
              <a:t>під</a:t>
            </a:r>
            <a:r>
              <a:rPr lang="ru-RU" dirty="0"/>
              <a:t> </a:t>
            </a:r>
            <a:r>
              <a:rPr lang="ru-RU" dirty="0" err="1"/>
              <a:t>вартою</a:t>
            </a:r>
            <a:r>
              <a:rPr lang="ru-RU" dirty="0"/>
              <a:t>, а </a:t>
            </a:r>
            <a:r>
              <a:rPr lang="ru-RU" dirty="0" err="1"/>
              <a:t>також</a:t>
            </a:r>
            <a:r>
              <a:rPr lang="ru-RU" dirty="0"/>
              <a:t> на </a:t>
            </a:r>
            <a:r>
              <a:rPr lang="ru-RU" dirty="0" err="1"/>
              <a:t>відсутність</a:t>
            </a:r>
            <a:r>
              <a:rPr lang="ru-RU" dirty="0"/>
              <a:t> </a:t>
            </a:r>
            <a:r>
              <a:rPr lang="ru-RU" dirty="0" err="1"/>
              <a:t>адекватної</a:t>
            </a:r>
            <a:r>
              <a:rPr lang="ru-RU" dirty="0"/>
              <a:t> </a:t>
            </a:r>
            <a:r>
              <a:rPr lang="ru-RU" dirty="0" err="1"/>
              <a:t>медичної</a:t>
            </a:r>
            <a:r>
              <a:rPr lang="ru-RU" dirty="0"/>
              <a:t> </a:t>
            </a:r>
            <a:r>
              <a:rPr lang="ru-RU" dirty="0" err="1"/>
              <a:t>допомоги</a:t>
            </a:r>
            <a:r>
              <a:rPr lang="ru-RU" dirty="0"/>
              <a:t> </a:t>
            </a:r>
            <a:r>
              <a:rPr lang="ru-RU" dirty="0" err="1"/>
              <a:t>під</a:t>
            </a:r>
            <a:r>
              <a:rPr lang="ru-RU" dirty="0"/>
              <a:t> час </a:t>
            </a:r>
            <a:r>
              <a:rPr lang="ru-RU" dirty="0" err="1"/>
              <a:t>перебування</a:t>
            </a:r>
            <a:r>
              <a:rPr lang="ru-RU" dirty="0"/>
              <a:t> </a:t>
            </a:r>
            <a:r>
              <a:rPr lang="ru-RU" dirty="0" err="1"/>
              <a:t>під</a:t>
            </a:r>
            <a:r>
              <a:rPr lang="ru-RU" dirty="0"/>
              <a:t> </a:t>
            </a:r>
            <a:r>
              <a:rPr lang="ru-RU" dirty="0" err="1"/>
              <a:t>вартою</a:t>
            </a:r>
            <a:r>
              <a:rPr lang="ru-RU" dirty="0"/>
              <a:t>; </a:t>
            </a:r>
            <a:r>
              <a:rPr lang="ru-RU" dirty="0" err="1"/>
              <a:t>стверджував</a:t>
            </a:r>
            <a:r>
              <a:rPr lang="ru-RU" dirty="0"/>
              <a:t>, </a:t>
            </a:r>
            <a:r>
              <a:rPr lang="ru-RU" dirty="0" err="1"/>
              <a:t>що</a:t>
            </a:r>
            <a:r>
              <a:rPr lang="ru-RU" dirty="0"/>
              <a:t> </a:t>
            </a:r>
            <a:r>
              <a:rPr lang="ru-RU" dirty="0" err="1"/>
              <a:t>його</a:t>
            </a:r>
            <a:r>
              <a:rPr lang="ru-RU" dirty="0"/>
              <a:t> </a:t>
            </a:r>
            <a:r>
              <a:rPr lang="ru-RU" dirty="0" err="1"/>
              <a:t>довічне</a:t>
            </a:r>
            <a:r>
              <a:rPr lang="ru-RU" dirty="0"/>
              <a:t> </a:t>
            </a:r>
            <a:r>
              <a:rPr lang="ru-RU" dirty="0" err="1"/>
              <a:t>позбавлення</a:t>
            </a:r>
            <a:r>
              <a:rPr lang="ru-RU" dirty="0"/>
              <a:t> </a:t>
            </a:r>
            <a:r>
              <a:rPr lang="ru-RU" dirty="0" err="1"/>
              <a:t>волі</a:t>
            </a:r>
            <a:r>
              <a:rPr lang="ru-RU" dirty="0"/>
              <a:t> у </a:t>
            </a:r>
            <a:r>
              <a:rPr lang="ru-RU" dirty="0" err="1"/>
              <a:t>зв’язку</a:t>
            </a:r>
            <a:r>
              <a:rPr lang="ru-RU" dirty="0"/>
              <a:t> з </a:t>
            </a:r>
            <a:r>
              <a:rPr lang="ru-RU" dirty="0" err="1"/>
              <a:t>відсутністю</a:t>
            </a:r>
            <a:r>
              <a:rPr lang="ru-RU" dirty="0"/>
              <a:t> </a:t>
            </a:r>
            <a:r>
              <a:rPr lang="ru-RU" dirty="0" err="1"/>
              <a:t>перспективи</a:t>
            </a:r>
            <a:r>
              <a:rPr lang="ru-RU" dirty="0"/>
              <a:t> </a:t>
            </a:r>
            <a:r>
              <a:rPr lang="ru-RU" dirty="0" err="1"/>
              <a:t>звільнення</a:t>
            </a:r>
            <a:r>
              <a:rPr lang="ru-RU" dirty="0"/>
              <a:t> становило </a:t>
            </a:r>
            <a:r>
              <a:rPr lang="ru-RU" dirty="0" err="1"/>
              <a:t>порушення</a:t>
            </a:r>
            <a:r>
              <a:rPr lang="ru-RU" dirty="0"/>
              <a:t> </a:t>
            </a:r>
            <a:r>
              <a:rPr lang="ru-RU" dirty="0" err="1"/>
              <a:t>його</a:t>
            </a:r>
            <a:r>
              <a:rPr lang="ru-RU" dirty="0"/>
              <a:t> прав</a:t>
            </a:r>
            <a:endParaRPr lang="en-US" dirty="0" smtClean="0"/>
          </a:p>
          <a:p>
            <a:pPr marL="0" indent="0">
              <a:buNone/>
            </a:pPr>
            <a:endParaRPr lang="en-US" dirty="0"/>
          </a:p>
        </p:txBody>
      </p:sp>
    </p:spTree>
    <p:extLst>
      <p:ext uri="{BB962C8B-B14F-4D97-AF65-F5344CB8AC3E}">
        <p14:creationId xmlns:p14="http://schemas.microsoft.com/office/powerpoint/2010/main" val="438064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832648"/>
          </a:xfrm>
        </p:spPr>
        <p:txBody>
          <a:bodyPr>
            <a:normAutofit fontScale="85000" lnSpcReduction="10000"/>
          </a:bodyPr>
          <a:lstStyle/>
          <a:p>
            <a:pPr marL="0" indent="0" algn="ctr">
              <a:buNone/>
            </a:pPr>
            <a:r>
              <a:rPr lang="ru-RU" dirty="0" err="1" smtClean="0"/>
              <a:t>Порушення</a:t>
            </a:r>
            <a:r>
              <a:rPr lang="ru-RU" dirty="0" smtClean="0"/>
              <a:t> </a:t>
            </a:r>
            <a:r>
              <a:rPr lang="ru-RU" dirty="0" err="1"/>
              <a:t>статті</a:t>
            </a:r>
            <a:r>
              <a:rPr lang="ru-RU" dirty="0"/>
              <a:t> 3 </a:t>
            </a:r>
            <a:r>
              <a:rPr lang="ru-RU" dirty="0" err="1"/>
              <a:t>Конвенції</a:t>
            </a:r>
            <a:r>
              <a:rPr lang="ru-RU" dirty="0"/>
              <a:t> (заборона </a:t>
            </a:r>
            <a:r>
              <a:rPr lang="ru-RU" dirty="0" err="1"/>
              <a:t>катування</a:t>
            </a:r>
            <a:r>
              <a:rPr lang="ru-RU" dirty="0"/>
              <a:t>) у </a:t>
            </a:r>
            <a:r>
              <a:rPr lang="ru-RU" dirty="0" err="1"/>
              <a:t>зв’язку</a:t>
            </a:r>
            <a:r>
              <a:rPr lang="ru-RU" dirty="0"/>
              <a:t> </a:t>
            </a:r>
            <a:r>
              <a:rPr lang="ru-RU" dirty="0" err="1"/>
              <a:t>із</a:t>
            </a:r>
            <a:r>
              <a:rPr lang="ru-RU" dirty="0"/>
              <a:t> </a:t>
            </a:r>
            <a:r>
              <a:rPr lang="ru-RU" dirty="0" err="1"/>
              <a:t>відсутністю</a:t>
            </a:r>
            <a:r>
              <a:rPr lang="ru-RU" dirty="0"/>
              <a:t> </a:t>
            </a:r>
            <a:r>
              <a:rPr lang="ru-RU" dirty="0" err="1"/>
              <a:t>адекватної</a:t>
            </a:r>
            <a:r>
              <a:rPr lang="ru-RU" dirty="0"/>
              <a:t> </a:t>
            </a:r>
            <a:r>
              <a:rPr lang="ru-RU" dirty="0" err="1"/>
              <a:t>медичної</a:t>
            </a:r>
            <a:r>
              <a:rPr lang="ru-RU" dirty="0"/>
              <a:t> </a:t>
            </a:r>
            <a:r>
              <a:rPr lang="ru-RU" dirty="0" err="1"/>
              <a:t>допомоги</a:t>
            </a:r>
            <a:r>
              <a:rPr lang="ru-RU" dirty="0"/>
              <a:t> </a:t>
            </a:r>
            <a:r>
              <a:rPr lang="ru-RU" dirty="0" err="1"/>
              <a:t>заявникові</a:t>
            </a:r>
            <a:r>
              <a:rPr lang="ru-RU" dirty="0"/>
              <a:t> </a:t>
            </a:r>
            <a:r>
              <a:rPr lang="ru-RU" dirty="0" err="1"/>
              <a:t>під</a:t>
            </a:r>
            <a:r>
              <a:rPr lang="ru-RU" dirty="0"/>
              <a:t> </a:t>
            </a:r>
            <a:r>
              <a:rPr lang="ru-RU" dirty="0" err="1"/>
              <a:t>його</a:t>
            </a:r>
            <a:r>
              <a:rPr lang="ru-RU" dirty="0"/>
              <a:t> </a:t>
            </a:r>
            <a:r>
              <a:rPr lang="ru-RU" dirty="0" err="1"/>
              <a:t>перебування</a:t>
            </a:r>
            <a:r>
              <a:rPr lang="ru-RU" dirty="0"/>
              <a:t> </a:t>
            </a:r>
            <a:r>
              <a:rPr lang="ru-RU" dirty="0" err="1"/>
              <a:t>під</a:t>
            </a:r>
            <a:r>
              <a:rPr lang="ru-RU" dirty="0"/>
              <a:t> </a:t>
            </a:r>
            <a:r>
              <a:rPr lang="ru-RU" dirty="0" err="1"/>
              <a:t>вартою</a:t>
            </a:r>
            <a:r>
              <a:rPr lang="ru-RU" dirty="0"/>
              <a:t> з 3 </a:t>
            </a:r>
            <a:r>
              <a:rPr lang="ru-RU" dirty="0" err="1"/>
              <a:t>липня</a:t>
            </a:r>
            <a:r>
              <a:rPr lang="ru-RU" dirty="0"/>
              <a:t> 2010 року. </a:t>
            </a:r>
            <a:endParaRPr lang="ru-RU" dirty="0" smtClean="0"/>
          </a:p>
          <a:p>
            <a:pPr marL="0" indent="0" algn="just">
              <a:buNone/>
            </a:pPr>
            <a:r>
              <a:rPr lang="ru-RU" dirty="0"/>
              <a:t>44. </a:t>
            </a:r>
            <a:r>
              <a:rPr lang="ru-RU" dirty="0" err="1"/>
              <a:t>Національні</a:t>
            </a:r>
            <a:r>
              <a:rPr lang="ru-RU" dirty="0"/>
              <a:t> </a:t>
            </a:r>
            <a:r>
              <a:rPr lang="ru-RU" dirty="0" err="1"/>
              <a:t>органи</a:t>
            </a:r>
            <a:r>
              <a:rPr lang="ru-RU" dirty="0"/>
              <a:t> </a:t>
            </a:r>
            <a:r>
              <a:rPr lang="ru-RU" dirty="0" err="1"/>
              <a:t>влади</a:t>
            </a:r>
            <a:r>
              <a:rPr lang="ru-RU" dirty="0"/>
              <a:t> </a:t>
            </a:r>
            <a:r>
              <a:rPr lang="ru-RU" dirty="0" err="1"/>
              <a:t>визнали</a:t>
            </a:r>
            <a:r>
              <a:rPr lang="ru-RU" dirty="0"/>
              <a:t> </a:t>
            </a:r>
            <a:r>
              <a:rPr lang="ru-RU" dirty="0" err="1"/>
              <a:t>кілька</a:t>
            </a:r>
            <a:r>
              <a:rPr lang="ru-RU" dirty="0"/>
              <a:t> </a:t>
            </a:r>
            <a:r>
              <a:rPr lang="ru-RU" dirty="0" err="1"/>
              <a:t>разів</a:t>
            </a:r>
            <a:r>
              <a:rPr lang="ru-RU" dirty="0"/>
              <a:t>, а </a:t>
            </a:r>
            <a:r>
              <a:rPr lang="ru-RU" dirty="0" err="1"/>
              <a:t>саме</a:t>
            </a:r>
            <a:r>
              <a:rPr lang="ru-RU" dirty="0"/>
              <a:t> в </a:t>
            </a:r>
            <a:r>
              <a:rPr lang="ru-RU" dirty="0" err="1"/>
              <a:t>грудні</a:t>
            </a:r>
            <a:r>
              <a:rPr lang="ru-RU" dirty="0"/>
              <a:t> 2010 р, </a:t>
            </a:r>
            <a:r>
              <a:rPr lang="ru-RU" dirty="0" err="1"/>
              <a:t>вересні</a:t>
            </a:r>
            <a:r>
              <a:rPr lang="ru-RU" dirty="0"/>
              <a:t> та </a:t>
            </a:r>
            <a:r>
              <a:rPr lang="ru-RU" dirty="0" err="1"/>
              <a:t>листопаді</a:t>
            </a:r>
            <a:r>
              <a:rPr lang="ru-RU" dirty="0"/>
              <a:t> 2011 р, а </a:t>
            </a:r>
            <a:r>
              <a:rPr lang="ru-RU" dirty="0" err="1"/>
              <a:t>також</a:t>
            </a:r>
            <a:r>
              <a:rPr lang="ru-RU" dirty="0"/>
              <a:t> в </a:t>
            </a:r>
            <a:r>
              <a:rPr lang="ru-RU" dirty="0" err="1"/>
              <a:t>липні</a:t>
            </a:r>
            <a:r>
              <a:rPr lang="ru-RU" dirty="0"/>
              <a:t> 2012 р, </a:t>
            </a:r>
            <a:r>
              <a:rPr lang="ru-RU" dirty="0" err="1"/>
              <a:t>що</a:t>
            </a:r>
            <a:r>
              <a:rPr lang="ru-RU" dirty="0"/>
              <a:t> мала </a:t>
            </a:r>
            <a:r>
              <a:rPr lang="ru-RU" dirty="0" err="1"/>
              <a:t>місце</a:t>
            </a:r>
            <a:r>
              <a:rPr lang="ru-RU" dirty="0"/>
              <a:t> </a:t>
            </a:r>
            <a:r>
              <a:rPr lang="ru-RU" dirty="0" err="1"/>
              <a:t>нестача</a:t>
            </a:r>
            <a:r>
              <a:rPr lang="ru-RU" dirty="0"/>
              <a:t> </a:t>
            </a:r>
            <a:r>
              <a:rPr lang="ru-RU" dirty="0" err="1"/>
              <a:t>протитуберкульозних</a:t>
            </a:r>
            <a:r>
              <a:rPr lang="ru-RU" dirty="0"/>
              <a:t> </a:t>
            </a:r>
            <a:r>
              <a:rPr lang="ru-RU" dirty="0" err="1"/>
              <a:t>препаратів</a:t>
            </a:r>
            <a:r>
              <a:rPr lang="ru-RU" dirty="0"/>
              <a:t> в </a:t>
            </a:r>
            <a:r>
              <a:rPr lang="ru-RU" dirty="0" err="1"/>
              <a:t>Херсонській</a:t>
            </a:r>
            <a:r>
              <a:rPr lang="ru-RU" dirty="0"/>
              <a:t> </a:t>
            </a:r>
            <a:r>
              <a:rPr lang="ru-RU" dirty="0" err="1"/>
              <a:t>в'язниці</a:t>
            </a:r>
            <a:r>
              <a:rPr lang="ru-RU" dirty="0"/>
              <a:t> № 61 (див. </a:t>
            </a:r>
            <a:r>
              <a:rPr lang="ru-RU" dirty="0" err="1"/>
              <a:t>Пункти</a:t>
            </a:r>
            <a:r>
              <a:rPr lang="ru-RU" dirty="0"/>
              <a:t> 40, 42 , 44 і 47 </a:t>
            </a:r>
            <a:r>
              <a:rPr lang="ru-RU" dirty="0" err="1"/>
              <a:t>вище</a:t>
            </a:r>
            <a:r>
              <a:rPr lang="ru-RU" dirty="0"/>
              <a:t>). </a:t>
            </a:r>
            <a:r>
              <a:rPr lang="ru-RU" dirty="0" err="1"/>
              <a:t>Крім</a:t>
            </a:r>
            <a:r>
              <a:rPr lang="ru-RU" dirty="0"/>
              <a:t> того, </a:t>
            </a:r>
            <a:r>
              <a:rPr lang="ru-RU" dirty="0" err="1"/>
              <a:t>беручи</a:t>
            </a:r>
            <a:r>
              <a:rPr lang="ru-RU" dirty="0"/>
              <a:t> до </a:t>
            </a:r>
            <a:r>
              <a:rPr lang="ru-RU" dirty="0" err="1"/>
              <a:t>уваги</a:t>
            </a:r>
            <a:r>
              <a:rPr lang="ru-RU" dirty="0"/>
              <a:t> </a:t>
            </a:r>
            <a:r>
              <a:rPr lang="ru-RU" dirty="0" err="1"/>
              <a:t>недоліки</a:t>
            </a:r>
            <a:r>
              <a:rPr lang="ru-RU" dirty="0"/>
              <a:t> в </a:t>
            </a:r>
            <a:r>
              <a:rPr lang="ru-RU" dirty="0" err="1"/>
              <a:t>процедурі</a:t>
            </a:r>
            <a:r>
              <a:rPr lang="ru-RU" dirty="0"/>
              <a:t> </a:t>
            </a:r>
            <a:r>
              <a:rPr lang="ru-RU" dirty="0" err="1"/>
              <a:t>закупівлі</a:t>
            </a:r>
            <a:r>
              <a:rPr lang="ru-RU" dirty="0"/>
              <a:t>, яку </a:t>
            </a:r>
            <a:r>
              <a:rPr lang="ru-RU" dirty="0" err="1"/>
              <a:t>критикували</a:t>
            </a:r>
            <a:r>
              <a:rPr lang="ru-RU" dirty="0"/>
              <a:t> </a:t>
            </a:r>
            <a:r>
              <a:rPr lang="ru-RU" dirty="0" err="1"/>
              <a:t>самі</a:t>
            </a:r>
            <a:r>
              <a:rPr lang="ru-RU" dirty="0"/>
              <a:t> </a:t>
            </a:r>
            <a:r>
              <a:rPr lang="ru-RU" dirty="0" err="1"/>
              <a:t>пенітенціарні</a:t>
            </a:r>
            <a:r>
              <a:rPr lang="ru-RU" dirty="0"/>
              <a:t> </a:t>
            </a:r>
            <a:r>
              <a:rPr lang="ru-RU" dirty="0" err="1"/>
              <a:t>органи</a:t>
            </a:r>
            <a:r>
              <a:rPr lang="ru-RU" dirty="0"/>
              <a:t> (див. Пункт 40 </a:t>
            </a:r>
            <a:r>
              <a:rPr lang="ru-RU" dirty="0" err="1"/>
              <a:t>вище</a:t>
            </a:r>
            <a:r>
              <a:rPr lang="ru-RU" dirty="0"/>
              <a:t>), </a:t>
            </a:r>
            <a:r>
              <a:rPr lang="ru-RU" dirty="0" err="1"/>
              <a:t>така</a:t>
            </a:r>
            <a:r>
              <a:rPr lang="ru-RU" dirty="0"/>
              <a:t> </a:t>
            </a:r>
            <a:r>
              <a:rPr lang="ru-RU" dirty="0" err="1"/>
              <a:t>ситуація</a:t>
            </a:r>
            <a:r>
              <a:rPr lang="ru-RU" dirty="0"/>
              <a:t> </a:t>
            </a:r>
            <a:r>
              <a:rPr lang="ru-RU" dirty="0" err="1"/>
              <a:t>була</a:t>
            </a:r>
            <a:r>
              <a:rPr lang="ru-RU" dirty="0"/>
              <a:t> далеко не </a:t>
            </a:r>
            <a:r>
              <a:rPr lang="ru-RU" dirty="0" err="1"/>
              <a:t>виключною</a:t>
            </a:r>
            <a:r>
              <a:rPr lang="ru-RU" dirty="0"/>
              <a:t>.</a:t>
            </a:r>
          </a:p>
          <a:p>
            <a:pPr marL="0" indent="0" algn="just">
              <a:buNone/>
            </a:pPr>
            <a:r>
              <a:rPr lang="ru-RU" dirty="0"/>
              <a:t>145. Суд </a:t>
            </a:r>
            <a:r>
              <a:rPr lang="ru-RU" dirty="0" err="1"/>
              <a:t>повторює</a:t>
            </a:r>
            <a:r>
              <a:rPr lang="ru-RU" dirty="0"/>
              <a:t> в </a:t>
            </a:r>
            <a:r>
              <a:rPr lang="ru-RU" dirty="0" err="1"/>
              <a:t>зв'язку</a:t>
            </a:r>
            <a:r>
              <a:rPr lang="ru-RU" dirty="0"/>
              <a:t> з </a:t>
            </a:r>
            <a:r>
              <a:rPr lang="ru-RU" dirty="0" err="1"/>
              <a:t>цим</a:t>
            </a:r>
            <a:r>
              <a:rPr lang="ru-RU" dirty="0"/>
              <a:t>, </a:t>
            </a:r>
            <a:r>
              <a:rPr lang="ru-RU" dirty="0" err="1"/>
              <a:t>що</a:t>
            </a:r>
            <a:r>
              <a:rPr lang="ru-RU" dirty="0"/>
              <a:t> </a:t>
            </a:r>
            <a:r>
              <a:rPr lang="ru-RU" dirty="0" err="1"/>
              <a:t>нездатність</a:t>
            </a:r>
            <a:r>
              <a:rPr lang="ru-RU" dirty="0"/>
              <a:t> </a:t>
            </a:r>
            <a:r>
              <a:rPr lang="ru-RU" dirty="0" err="1"/>
              <a:t>органів</a:t>
            </a:r>
            <a:r>
              <a:rPr lang="ru-RU" dirty="0"/>
              <a:t> </a:t>
            </a:r>
            <a:r>
              <a:rPr lang="ru-RU" dirty="0" err="1"/>
              <a:t>влади</a:t>
            </a:r>
            <a:r>
              <a:rPr lang="ru-RU" dirty="0"/>
              <a:t> </a:t>
            </a:r>
            <a:r>
              <a:rPr lang="ru-RU" dirty="0" err="1"/>
              <a:t>забезпечити</a:t>
            </a:r>
            <a:r>
              <a:rPr lang="ru-RU" dirty="0"/>
              <a:t> </a:t>
            </a:r>
            <a:r>
              <a:rPr lang="ru-RU" dirty="0" err="1"/>
              <a:t>регулярний</a:t>
            </a:r>
            <a:r>
              <a:rPr lang="ru-RU" dirty="0"/>
              <a:t>, </a:t>
            </a:r>
            <a:r>
              <a:rPr lang="ru-RU" dirty="0" err="1"/>
              <a:t>безперервний</a:t>
            </a:r>
            <a:r>
              <a:rPr lang="ru-RU" dirty="0"/>
              <a:t> </a:t>
            </a:r>
            <a:r>
              <a:rPr lang="ru-RU" dirty="0" err="1"/>
              <a:t>приплив</a:t>
            </a:r>
            <a:r>
              <a:rPr lang="ru-RU" dirty="0"/>
              <a:t> </a:t>
            </a:r>
            <a:r>
              <a:rPr lang="ru-RU" dirty="0" err="1"/>
              <a:t>життєво</a:t>
            </a:r>
            <a:r>
              <a:rPr lang="ru-RU" dirty="0"/>
              <a:t> </a:t>
            </a:r>
            <a:r>
              <a:rPr lang="ru-RU" dirty="0" err="1"/>
              <a:t>важливих</a:t>
            </a:r>
            <a:r>
              <a:rPr lang="ru-RU" dirty="0"/>
              <a:t> </a:t>
            </a:r>
            <a:r>
              <a:rPr lang="ru-RU" dirty="0" err="1"/>
              <a:t>протитуберкульозних</a:t>
            </a:r>
            <a:r>
              <a:rPr lang="ru-RU" dirty="0"/>
              <a:t> </a:t>
            </a:r>
            <a:r>
              <a:rPr lang="ru-RU" dirty="0" err="1"/>
              <a:t>ліків</a:t>
            </a:r>
            <a:r>
              <a:rPr lang="ru-RU" dirty="0"/>
              <a:t> є </a:t>
            </a:r>
            <a:r>
              <a:rPr lang="ru-RU" dirty="0" err="1"/>
              <a:t>ключовим</a:t>
            </a:r>
            <a:r>
              <a:rPr lang="ru-RU" dirty="0"/>
              <a:t> фактором в </a:t>
            </a:r>
            <a:r>
              <a:rPr lang="ru-RU" dirty="0" err="1"/>
              <a:t>провалі</a:t>
            </a:r>
            <a:r>
              <a:rPr lang="ru-RU" dirty="0"/>
              <a:t> </a:t>
            </a:r>
            <a:r>
              <a:rPr lang="ru-RU" dirty="0" err="1"/>
              <a:t>лікування</a:t>
            </a:r>
            <a:r>
              <a:rPr lang="ru-RU" dirty="0"/>
              <a:t> ТБ (див. </a:t>
            </a:r>
            <a:r>
              <a:rPr lang="en-US" dirty="0" err="1"/>
              <a:t>Reshetnyak</a:t>
            </a:r>
            <a:r>
              <a:rPr lang="en-US" dirty="0"/>
              <a:t> v. Russia, № 56027/10, § 87, 8 </a:t>
            </a:r>
            <a:r>
              <a:rPr lang="ru-RU" dirty="0" err="1"/>
              <a:t>січня</a:t>
            </a:r>
            <a:r>
              <a:rPr lang="ru-RU" dirty="0"/>
              <a:t> 2013). </a:t>
            </a:r>
            <a:r>
              <a:rPr lang="ru-RU" dirty="0" err="1"/>
              <a:t>Крім</a:t>
            </a:r>
            <a:r>
              <a:rPr lang="ru-RU" dirty="0"/>
              <a:t> того, коли </a:t>
            </a:r>
            <a:r>
              <a:rPr lang="ru-RU" dirty="0" err="1"/>
              <a:t>необхідні</a:t>
            </a:r>
            <a:r>
              <a:rPr lang="ru-RU" dirty="0"/>
              <a:t> </a:t>
            </a:r>
            <a:r>
              <a:rPr lang="ru-RU" dirty="0" err="1"/>
              <a:t>ліки</a:t>
            </a:r>
            <a:r>
              <a:rPr lang="ru-RU" dirty="0"/>
              <a:t> </a:t>
            </a:r>
            <a:r>
              <a:rPr lang="ru-RU" dirty="0" err="1"/>
              <a:t>недоступні</a:t>
            </a:r>
            <a:r>
              <a:rPr lang="ru-RU" dirty="0"/>
              <a:t>, </a:t>
            </a:r>
            <a:r>
              <a:rPr lang="ru-RU" dirty="0" err="1"/>
              <a:t>загальна</a:t>
            </a:r>
            <a:r>
              <a:rPr lang="ru-RU" dirty="0"/>
              <a:t> </a:t>
            </a:r>
            <a:r>
              <a:rPr lang="ru-RU" dirty="0" err="1"/>
              <a:t>якість</a:t>
            </a:r>
            <a:r>
              <a:rPr lang="ru-RU" dirty="0"/>
              <a:t> </a:t>
            </a:r>
            <a:r>
              <a:rPr lang="ru-RU" dirty="0" err="1"/>
              <a:t>медичної</a:t>
            </a:r>
            <a:r>
              <a:rPr lang="ru-RU" dirty="0"/>
              <a:t> </a:t>
            </a:r>
            <a:r>
              <a:rPr lang="ru-RU" dirty="0" err="1"/>
              <a:t>допомоги</a:t>
            </a:r>
            <a:r>
              <a:rPr lang="ru-RU" dirty="0"/>
              <a:t> ставиться </a:t>
            </a:r>
            <a:r>
              <a:rPr lang="ru-RU" dirty="0" err="1"/>
              <a:t>під</a:t>
            </a:r>
            <a:r>
              <a:rPr lang="ru-RU" dirty="0"/>
              <a:t> </a:t>
            </a:r>
            <a:r>
              <a:rPr lang="ru-RU" dirty="0" err="1"/>
              <a:t>сумнів</a:t>
            </a:r>
            <a:r>
              <a:rPr lang="ru-RU" dirty="0"/>
              <a:t> (див. </a:t>
            </a:r>
            <a:r>
              <a:rPr lang="en-US" dirty="0" err="1"/>
              <a:t>Makharadze</a:t>
            </a:r>
            <a:r>
              <a:rPr lang="en-US" dirty="0"/>
              <a:t> and </a:t>
            </a:r>
            <a:r>
              <a:rPr lang="en-US" dirty="0" err="1"/>
              <a:t>Sikharulidze</a:t>
            </a:r>
            <a:r>
              <a:rPr lang="en-US" dirty="0"/>
              <a:t> v. Georgia, № 35254/07, § 80, 22 </a:t>
            </a:r>
            <a:r>
              <a:rPr lang="ru-RU" dirty="0"/>
              <a:t>листопада 2011).</a:t>
            </a:r>
          </a:p>
          <a:p>
            <a:pPr marL="0" indent="0" algn="ctr">
              <a:buNone/>
            </a:pPr>
            <a:endParaRPr lang="en-US" dirty="0" smtClean="0"/>
          </a:p>
        </p:txBody>
      </p:sp>
    </p:spTree>
    <p:extLst>
      <p:ext uri="{BB962C8B-B14F-4D97-AF65-F5344CB8AC3E}">
        <p14:creationId xmlns:p14="http://schemas.microsoft.com/office/powerpoint/2010/main" val="2147550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703912"/>
          </a:xfrm>
        </p:spPr>
        <p:txBody>
          <a:bodyPr>
            <a:normAutofit fontScale="92500" lnSpcReduction="20000"/>
          </a:bodyPr>
          <a:lstStyle/>
          <a:p>
            <a:pPr marL="0" indent="0" algn="just">
              <a:buNone/>
            </a:pPr>
            <a:r>
              <a:rPr lang="ru-RU" dirty="0" smtClean="0"/>
              <a:t>146</a:t>
            </a:r>
            <a:r>
              <a:rPr lang="ru-RU" dirty="0"/>
              <a:t>. </a:t>
            </a:r>
            <a:r>
              <a:rPr lang="ru-RU" dirty="0" err="1"/>
              <a:t>Беручи</a:t>
            </a:r>
            <a:r>
              <a:rPr lang="ru-RU" dirty="0"/>
              <a:t> </a:t>
            </a:r>
            <a:r>
              <a:rPr lang="ru-RU" dirty="0" err="1"/>
              <a:t>це</a:t>
            </a:r>
            <a:r>
              <a:rPr lang="ru-RU" dirty="0"/>
              <a:t> до </a:t>
            </a:r>
            <a:r>
              <a:rPr lang="ru-RU" dirty="0" err="1"/>
              <a:t>уваги</a:t>
            </a:r>
            <a:r>
              <a:rPr lang="ru-RU" dirty="0"/>
              <a:t>, Суд </a:t>
            </a:r>
            <a:r>
              <a:rPr lang="ru-RU" dirty="0" err="1"/>
              <a:t>вважає</a:t>
            </a:r>
            <a:r>
              <a:rPr lang="ru-RU" dirty="0"/>
              <a:t>, </a:t>
            </a:r>
            <a:r>
              <a:rPr lang="ru-RU" dirty="0" err="1"/>
              <a:t>що</a:t>
            </a:r>
            <a:r>
              <a:rPr lang="ru-RU" dirty="0"/>
              <a:t> </a:t>
            </a:r>
            <a:r>
              <a:rPr lang="ru-RU" dirty="0" err="1"/>
              <a:t>окремі</a:t>
            </a:r>
            <a:r>
              <a:rPr lang="ru-RU" dirty="0"/>
              <a:t> </a:t>
            </a:r>
            <a:r>
              <a:rPr lang="ru-RU" dirty="0" err="1"/>
              <a:t>відмови</a:t>
            </a:r>
            <a:r>
              <a:rPr lang="ru-RU" dirty="0"/>
              <a:t> </a:t>
            </a:r>
            <a:r>
              <a:rPr lang="ru-RU" dirty="0" err="1"/>
              <a:t>заявника</a:t>
            </a:r>
            <a:r>
              <a:rPr lang="ru-RU" dirty="0"/>
              <a:t> </a:t>
            </a:r>
            <a:r>
              <a:rPr lang="ru-RU" dirty="0" err="1"/>
              <a:t>від</a:t>
            </a:r>
            <a:r>
              <a:rPr lang="ru-RU" dirty="0"/>
              <a:t> </a:t>
            </a:r>
            <a:r>
              <a:rPr lang="ru-RU" dirty="0" err="1"/>
              <a:t>лікування</a:t>
            </a:r>
            <a:r>
              <a:rPr lang="ru-RU" dirty="0"/>
              <a:t> </a:t>
            </a:r>
            <a:r>
              <a:rPr lang="ru-RU" dirty="0" err="1"/>
              <a:t>були</a:t>
            </a:r>
            <a:r>
              <a:rPr lang="ru-RU" dirty="0"/>
              <a:t> законною </a:t>
            </a:r>
            <a:r>
              <a:rPr lang="ru-RU" dirty="0" err="1"/>
              <a:t>спробою</a:t>
            </a:r>
            <a:r>
              <a:rPr lang="ru-RU" dirty="0"/>
              <a:t> </a:t>
            </a:r>
            <a:r>
              <a:rPr lang="ru-RU" dirty="0" err="1"/>
              <a:t>привернути</a:t>
            </a:r>
            <a:r>
              <a:rPr lang="ru-RU" dirty="0"/>
              <a:t> </a:t>
            </a:r>
            <a:r>
              <a:rPr lang="ru-RU" dirty="0" err="1"/>
              <a:t>увагу</a:t>
            </a:r>
            <a:r>
              <a:rPr lang="ru-RU" dirty="0"/>
              <a:t> </a:t>
            </a:r>
            <a:r>
              <a:rPr lang="ru-RU" dirty="0" err="1"/>
              <a:t>органів</a:t>
            </a:r>
            <a:r>
              <a:rPr lang="ru-RU" dirty="0"/>
              <a:t> </a:t>
            </a:r>
            <a:r>
              <a:rPr lang="ru-RU" dirty="0" err="1"/>
              <a:t>влади</a:t>
            </a:r>
            <a:r>
              <a:rPr lang="ru-RU" dirty="0"/>
              <a:t> до </a:t>
            </a:r>
            <a:r>
              <a:rPr lang="ru-RU" dirty="0" err="1"/>
              <a:t>поганої</a:t>
            </a:r>
            <a:r>
              <a:rPr lang="ru-RU" dirty="0"/>
              <a:t> </a:t>
            </a:r>
            <a:r>
              <a:rPr lang="ru-RU" dirty="0" err="1"/>
              <a:t>якості</a:t>
            </a:r>
            <a:r>
              <a:rPr lang="ru-RU" dirty="0"/>
              <a:t> доступного </a:t>
            </a:r>
            <a:r>
              <a:rPr lang="ru-RU" dirty="0" err="1"/>
              <a:t>йому</a:t>
            </a:r>
            <a:r>
              <a:rPr lang="ru-RU" dirty="0"/>
              <a:t> </a:t>
            </a:r>
            <a:r>
              <a:rPr lang="ru-RU" dirty="0" err="1"/>
              <a:t>медичного</a:t>
            </a:r>
            <a:r>
              <a:rPr lang="ru-RU" dirty="0"/>
              <a:t> </a:t>
            </a:r>
            <a:r>
              <a:rPr lang="ru-RU" dirty="0" err="1"/>
              <a:t>обслуговування</a:t>
            </a:r>
            <a:r>
              <a:rPr lang="ru-RU" dirty="0"/>
              <a:t> (</a:t>
            </a:r>
            <a:r>
              <a:rPr lang="ru-RU" dirty="0" err="1"/>
              <a:t>порівняйте</a:t>
            </a:r>
            <a:r>
              <a:rPr lang="ru-RU" dirty="0"/>
              <a:t> з </a:t>
            </a:r>
            <a:r>
              <a:rPr lang="en-US" dirty="0" err="1"/>
              <a:t>Makshakov</a:t>
            </a:r>
            <a:r>
              <a:rPr lang="en-US" dirty="0"/>
              <a:t> v. Russia, № 52526/07, § 100, 24 </a:t>
            </a:r>
            <a:r>
              <a:rPr lang="ru-RU" dirty="0" err="1"/>
              <a:t>травня</a:t>
            </a:r>
            <a:r>
              <a:rPr lang="ru-RU" dirty="0"/>
              <a:t> 2016) </a:t>
            </a:r>
            <a:endParaRPr lang="ru-RU" dirty="0" smtClean="0"/>
          </a:p>
          <a:p>
            <a:pPr marL="0" indent="0" algn="just">
              <a:buNone/>
            </a:pPr>
            <a:r>
              <a:rPr lang="ru-RU" sz="2800" dirty="0"/>
              <a:t>147. Суд </a:t>
            </a:r>
            <a:r>
              <a:rPr lang="ru-RU" sz="2800" dirty="0" err="1"/>
              <a:t>зазначив</a:t>
            </a:r>
            <a:r>
              <a:rPr lang="ru-RU" sz="2800" dirty="0"/>
              <a:t> </a:t>
            </a:r>
            <a:r>
              <a:rPr lang="ru-RU" sz="2800" dirty="0" err="1"/>
              <a:t>докази</a:t>
            </a:r>
            <a:r>
              <a:rPr lang="ru-RU" sz="2800" dirty="0"/>
              <a:t> поганого </a:t>
            </a:r>
            <a:r>
              <a:rPr lang="ru-RU" sz="2800" dirty="0" err="1"/>
              <a:t>медичного</a:t>
            </a:r>
            <a:r>
              <a:rPr lang="ru-RU" sz="2800" dirty="0"/>
              <a:t> </a:t>
            </a:r>
            <a:r>
              <a:rPr lang="ru-RU" sz="2800" dirty="0" err="1"/>
              <a:t>обслуговування</a:t>
            </a:r>
            <a:r>
              <a:rPr lang="ru-RU" sz="2800" dirty="0"/>
              <a:t> та </a:t>
            </a:r>
            <a:r>
              <a:rPr lang="ru-RU" sz="2800" dirty="0" err="1"/>
              <a:t>захисту</a:t>
            </a:r>
            <a:r>
              <a:rPr lang="ru-RU" sz="2800" dirty="0"/>
              <a:t> </a:t>
            </a:r>
            <a:r>
              <a:rPr lang="ru-RU" sz="2800" dirty="0" err="1"/>
              <a:t>від</a:t>
            </a:r>
            <a:r>
              <a:rPr lang="ru-RU" sz="2800" dirty="0"/>
              <a:t> </a:t>
            </a:r>
            <a:r>
              <a:rPr lang="ru-RU" sz="2800" dirty="0" err="1"/>
              <a:t>туберкульозу</a:t>
            </a:r>
            <a:r>
              <a:rPr lang="ru-RU" sz="2800" dirty="0"/>
              <a:t> в </a:t>
            </a:r>
            <a:r>
              <a:rPr lang="ru-RU" sz="2800" dirty="0" err="1"/>
              <a:t>місцях</a:t>
            </a:r>
            <a:r>
              <a:rPr lang="ru-RU" sz="2800" dirty="0"/>
              <a:t> </a:t>
            </a:r>
            <a:r>
              <a:rPr lang="ru-RU" sz="2800" dirty="0" err="1"/>
              <a:t>утримання</a:t>
            </a:r>
            <a:r>
              <a:rPr lang="ru-RU" sz="2800" dirty="0"/>
              <a:t> </a:t>
            </a:r>
            <a:r>
              <a:rPr lang="ru-RU" sz="2800" dirty="0" err="1"/>
              <a:t>під</a:t>
            </a:r>
            <a:r>
              <a:rPr lang="ru-RU" sz="2800" dirty="0"/>
              <a:t> </a:t>
            </a:r>
            <a:r>
              <a:rPr lang="ru-RU" sz="2800" dirty="0" err="1"/>
              <a:t>вартою</a:t>
            </a:r>
            <a:r>
              <a:rPr lang="ru-RU" sz="2800" dirty="0"/>
              <a:t> в </a:t>
            </a:r>
            <a:r>
              <a:rPr lang="ru-RU" sz="2800" dirty="0" err="1"/>
              <a:t>Україні</a:t>
            </a:r>
            <a:r>
              <a:rPr lang="ru-RU" sz="2800" dirty="0"/>
              <a:t> в </a:t>
            </a:r>
            <a:r>
              <a:rPr lang="ru-RU" sz="2800" dirty="0" err="1"/>
              <a:t>ряді</a:t>
            </a:r>
            <a:r>
              <a:rPr lang="ru-RU" sz="2800" dirty="0"/>
              <a:t> справ </a:t>
            </a:r>
            <a:r>
              <a:rPr lang="ru-RU" sz="2800" dirty="0" err="1"/>
              <a:t>проти</a:t>
            </a:r>
            <a:r>
              <a:rPr lang="ru-RU" sz="2800" dirty="0"/>
              <a:t> </a:t>
            </a:r>
            <a:r>
              <a:rPr lang="ru-RU" sz="2800" dirty="0" err="1"/>
              <a:t>України</a:t>
            </a:r>
            <a:r>
              <a:rPr lang="ru-RU" sz="2800" dirty="0"/>
              <a:t> (Див., </a:t>
            </a:r>
            <a:r>
              <a:rPr lang="ru-RU" sz="2800" dirty="0" err="1"/>
              <a:t>Наприклад</a:t>
            </a:r>
            <a:r>
              <a:rPr lang="ru-RU" sz="2800" dirty="0"/>
              <a:t>, </a:t>
            </a:r>
            <a:r>
              <a:rPr lang="en-US" sz="2800" dirty="0" err="1"/>
              <a:t>Kushnir</a:t>
            </a:r>
            <a:r>
              <a:rPr lang="en-US" sz="2800" dirty="0"/>
              <a:t> v. Ukraine, № 42184/09, § 142 11 </a:t>
            </a:r>
            <a:r>
              <a:rPr lang="ru-RU" sz="2800" dirty="0" err="1"/>
              <a:t>грудня</a:t>
            </a:r>
            <a:r>
              <a:rPr lang="ru-RU" sz="2800" dirty="0"/>
              <a:t> 2014 року, з </a:t>
            </a:r>
            <a:r>
              <a:rPr lang="ru-RU" sz="2800" dirty="0" err="1"/>
              <a:t>подальшими</a:t>
            </a:r>
            <a:r>
              <a:rPr lang="ru-RU" sz="2800" dirty="0"/>
              <a:t> </a:t>
            </a:r>
            <a:r>
              <a:rPr lang="ru-RU" sz="2800" dirty="0" err="1"/>
              <a:t>посиланнями</a:t>
            </a:r>
            <a:r>
              <a:rPr lang="ru-RU" sz="2800" dirty="0"/>
              <a:t> ). У </a:t>
            </a:r>
            <a:r>
              <a:rPr lang="ru-RU" sz="2800" dirty="0" err="1"/>
              <a:t>справі</a:t>
            </a:r>
            <a:r>
              <a:rPr lang="ru-RU" sz="2800" dirty="0"/>
              <a:t> </a:t>
            </a:r>
            <a:r>
              <a:rPr lang="en-US" sz="2800" dirty="0" err="1"/>
              <a:t>Kondratyev</a:t>
            </a:r>
            <a:r>
              <a:rPr lang="en-US" sz="2800" dirty="0"/>
              <a:t> v. Ukraine (№ 5203/09, § 72, 15 </a:t>
            </a:r>
            <a:r>
              <a:rPr lang="ru-RU" sz="2800" dirty="0" err="1"/>
              <a:t>грудня</a:t>
            </a:r>
            <a:r>
              <a:rPr lang="ru-RU" sz="2800" dirty="0"/>
              <a:t> 2011) </a:t>
            </a:r>
            <a:r>
              <a:rPr lang="ru-RU" sz="2800" dirty="0" err="1"/>
              <a:t>він</a:t>
            </a:r>
            <a:r>
              <a:rPr lang="ru-RU" sz="2800" dirty="0"/>
              <a:t> </a:t>
            </a:r>
            <a:r>
              <a:rPr lang="ru-RU" sz="2800" dirty="0" err="1"/>
              <a:t>зазначив</a:t>
            </a:r>
            <a:r>
              <a:rPr lang="ru-RU" sz="2800" dirty="0"/>
              <a:t> </a:t>
            </a:r>
            <a:r>
              <a:rPr lang="ru-RU" sz="2800" dirty="0" err="1"/>
              <a:t>стурбованість</a:t>
            </a:r>
            <a:r>
              <a:rPr lang="ru-RU" sz="2800" dirty="0"/>
              <a:t> у </a:t>
            </a:r>
            <a:r>
              <a:rPr lang="ru-RU" sz="2800" dirty="0" err="1"/>
              <a:t>зв'язку</a:t>
            </a:r>
            <a:r>
              <a:rPr lang="ru-RU" sz="2800" dirty="0"/>
              <a:t> з МЛС на </a:t>
            </a:r>
            <a:r>
              <a:rPr lang="ru-RU" sz="2800" dirty="0" err="1"/>
              <a:t>туберкульоз</a:t>
            </a:r>
            <a:r>
              <a:rPr lang="ru-RU" sz="2800" dirty="0"/>
              <a:t> в </a:t>
            </a:r>
            <a:r>
              <a:rPr lang="ru-RU" sz="2800" dirty="0" err="1"/>
              <a:t>тюрмах</a:t>
            </a:r>
            <a:r>
              <a:rPr lang="ru-RU" sz="2800" dirty="0"/>
              <a:t> і </a:t>
            </a:r>
            <a:r>
              <a:rPr lang="ru-RU" sz="2800" dirty="0" err="1"/>
              <a:t>тим</a:t>
            </a:r>
            <a:r>
              <a:rPr lang="ru-RU" sz="2800" dirty="0"/>
              <a:t> фактом, </a:t>
            </a:r>
            <a:r>
              <a:rPr lang="ru-RU" sz="2800" dirty="0" err="1"/>
              <a:t>що</a:t>
            </a:r>
            <a:r>
              <a:rPr lang="ru-RU" sz="2800" dirty="0"/>
              <a:t> </a:t>
            </a:r>
            <a:r>
              <a:rPr lang="ru-RU" sz="2800" dirty="0" err="1"/>
              <a:t>Україна</a:t>
            </a:r>
            <a:r>
              <a:rPr lang="ru-RU" sz="2800" dirty="0"/>
              <a:t> все </a:t>
            </a:r>
            <a:r>
              <a:rPr lang="ru-RU" sz="2800" dirty="0" err="1"/>
              <a:t>ще</a:t>
            </a:r>
            <a:r>
              <a:rPr lang="ru-RU" sz="2800" dirty="0"/>
              <a:t> </a:t>
            </a:r>
            <a:r>
              <a:rPr lang="ru-RU" sz="2800" dirty="0" err="1"/>
              <a:t>займала</a:t>
            </a:r>
            <a:r>
              <a:rPr lang="ru-RU" sz="2800" dirty="0"/>
              <a:t> </a:t>
            </a:r>
            <a:r>
              <a:rPr lang="ru-RU" sz="2800" dirty="0" err="1"/>
              <a:t>одне</a:t>
            </a:r>
            <a:r>
              <a:rPr lang="ru-RU" sz="2800" dirty="0"/>
              <a:t> з перших </a:t>
            </a:r>
            <a:r>
              <a:rPr lang="ru-RU" sz="2800" dirty="0" err="1"/>
              <a:t>місць</a:t>
            </a:r>
            <a:r>
              <a:rPr lang="ru-RU" sz="2800" dirty="0"/>
              <a:t> за </a:t>
            </a:r>
            <a:r>
              <a:rPr lang="ru-RU" sz="2800" dirty="0" err="1"/>
              <a:t>кількістю</a:t>
            </a:r>
            <a:r>
              <a:rPr lang="ru-RU" sz="2800" dirty="0"/>
              <a:t> </a:t>
            </a:r>
            <a:r>
              <a:rPr lang="ru-RU" sz="2800" dirty="0" err="1"/>
              <a:t>випадків</a:t>
            </a:r>
            <a:r>
              <a:rPr lang="ru-RU" sz="2800" dirty="0"/>
              <a:t> </a:t>
            </a:r>
            <a:r>
              <a:rPr lang="ru-RU" sz="2800" dirty="0" err="1"/>
              <a:t>туберкульозу</a:t>
            </a:r>
            <a:r>
              <a:rPr lang="ru-RU" sz="2800" dirty="0"/>
              <a:t> в </a:t>
            </a:r>
            <a:r>
              <a:rPr lang="ru-RU" sz="2800" dirty="0" err="1"/>
              <a:t>Європі</a:t>
            </a:r>
            <a:r>
              <a:rPr lang="ru-RU" sz="2800" dirty="0"/>
              <a:t>.</a:t>
            </a:r>
          </a:p>
          <a:p>
            <a:pPr marL="0" indent="0" algn="just">
              <a:buNone/>
            </a:pPr>
            <a:endParaRPr lang="en-US" dirty="0"/>
          </a:p>
        </p:txBody>
      </p:sp>
    </p:spTree>
    <p:extLst>
      <p:ext uri="{BB962C8B-B14F-4D97-AF65-F5344CB8AC3E}">
        <p14:creationId xmlns:p14="http://schemas.microsoft.com/office/powerpoint/2010/main" val="19595941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568952" cy="6279976"/>
          </a:xfrm>
        </p:spPr>
        <p:txBody>
          <a:bodyPr>
            <a:normAutofit fontScale="55000" lnSpcReduction="20000"/>
          </a:bodyPr>
          <a:lstStyle/>
          <a:p>
            <a:pPr marL="0" indent="0" algn="just">
              <a:buNone/>
            </a:pPr>
            <a:r>
              <a:rPr lang="ru-RU" sz="3600" dirty="0" smtClean="0"/>
              <a:t>148</a:t>
            </a:r>
            <a:r>
              <a:rPr lang="ru-RU" sz="3600" dirty="0"/>
              <a:t>. </a:t>
            </a:r>
            <a:r>
              <a:rPr lang="ru-RU" sz="3600" dirty="0" err="1"/>
              <a:t>Аналогічна</a:t>
            </a:r>
            <a:r>
              <a:rPr lang="ru-RU" sz="3600" dirty="0"/>
              <a:t> </a:t>
            </a:r>
            <a:r>
              <a:rPr lang="ru-RU" sz="3600" dirty="0" err="1"/>
              <a:t>стурбованість</a:t>
            </a:r>
            <a:r>
              <a:rPr lang="ru-RU" sz="3600" dirty="0"/>
              <a:t> </a:t>
            </a:r>
            <a:r>
              <a:rPr lang="ru-RU" sz="3600" dirty="0" err="1"/>
              <a:t>була</a:t>
            </a:r>
            <a:r>
              <a:rPr lang="ru-RU" sz="3600" dirty="0"/>
              <a:t> недавно </a:t>
            </a:r>
            <a:r>
              <a:rPr lang="ru-RU" sz="3600" dirty="0" err="1"/>
              <a:t>виражена</a:t>
            </a:r>
            <a:r>
              <a:rPr lang="ru-RU" sz="3600" dirty="0"/>
              <a:t> </a:t>
            </a:r>
            <a:r>
              <a:rPr lang="ru-RU" sz="3600" dirty="0" err="1"/>
              <a:t>Європейським</a:t>
            </a:r>
            <a:r>
              <a:rPr lang="ru-RU" sz="3600" dirty="0"/>
              <a:t> </a:t>
            </a:r>
            <a:r>
              <a:rPr lang="ru-RU" sz="3600" dirty="0" err="1"/>
              <a:t>регіональним</a:t>
            </a:r>
            <a:r>
              <a:rPr lang="ru-RU" sz="3600" dirty="0"/>
              <a:t> бюро ВООЗ. </a:t>
            </a:r>
            <a:r>
              <a:rPr lang="ru-RU" sz="3600" dirty="0" err="1"/>
              <a:t>відповідно</a:t>
            </a:r>
            <a:r>
              <a:rPr lang="ru-RU" sz="3600" dirty="0"/>
              <a:t> до </a:t>
            </a:r>
            <a:r>
              <a:rPr lang="ru-RU" sz="3600" dirty="0" err="1"/>
              <a:t>його</a:t>
            </a:r>
            <a:r>
              <a:rPr lang="ru-RU" sz="3600" dirty="0"/>
              <a:t> </a:t>
            </a:r>
            <a:r>
              <a:rPr lang="ru-RU" sz="3600" dirty="0" err="1"/>
              <a:t>даними</a:t>
            </a:r>
            <a:r>
              <a:rPr lang="ru-RU" sz="3600" dirty="0"/>
              <a:t> за 2016 </a:t>
            </a:r>
            <a:r>
              <a:rPr lang="ru-RU" sz="3600" dirty="0" err="1"/>
              <a:t>рік</a:t>
            </a:r>
            <a:r>
              <a:rPr lang="ru-RU" sz="3600" dirty="0"/>
              <a:t>, </a:t>
            </a:r>
            <a:r>
              <a:rPr lang="ru-RU" sz="3600" dirty="0" err="1"/>
              <a:t>Україна</a:t>
            </a:r>
            <a:r>
              <a:rPr lang="ru-RU" sz="3600" dirty="0"/>
              <a:t> </a:t>
            </a:r>
            <a:r>
              <a:rPr lang="ru-RU" sz="3600" dirty="0" err="1"/>
              <a:t>була</a:t>
            </a:r>
            <a:r>
              <a:rPr lang="ru-RU" sz="3600" dirty="0"/>
              <a:t> </a:t>
            </a:r>
            <a:r>
              <a:rPr lang="ru-RU" sz="3600" dirty="0" err="1"/>
              <a:t>серед</a:t>
            </a:r>
            <a:r>
              <a:rPr lang="ru-RU" sz="3600" dirty="0"/>
              <a:t> </a:t>
            </a:r>
            <a:r>
              <a:rPr lang="ru-RU" sz="3600" dirty="0" err="1"/>
              <a:t>країн</a:t>
            </a:r>
            <a:r>
              <a:rPr lang="ru-RU" sz="3600" dirty="0"/>
              <a:t> з </a:t>
            </a:r>
            <a:r>
              <a:rPr lang="ru-RU" sz="3600" dirty="0" err="1"/>
              <a:t>найвищим</a:t>
            </a:r>
            <a:r>
              <a:rPr lang="ru-RU" sz="3600" dirty="0"/>
              <a:t> </a:t>
            </a:r>
            <a:r>
              <a:rPr lang="ru-RU" sz="3600" dirty="0" err="1"/>
              <a:t>рівнем</a:t>
            </a:r>
            <a:r>
              <a:rPr lang="ru-RU" sz="3600" dirty="0"/>
              <a:t> </a:t>
            </a:r>
            <a:r>
              <a:rPr lang="ru-RU" sz="3600" dirty="0" err="1"/>
              <a:t>провалів</a:t>
            </a:r>
            <a:r>
              <a:rPr lang="ru-RU" sz="3600" dirty="0"/>
              <a:t> в </a:t>
            </a:r>
            <a:r>
              <a:rPr lang="ru-RU" sz="3600" dirty="0" err="1"/>
              <a:t>лікуванні</a:t>
            </a:r>
            <a:r>
              <a:rPr lang="ru-RU" sz="3600" dirty="0"/>
              <a:t> </a:t>
            </a:r>
            <a:r>
              <a:rPr lang="ru-RU" sz="3600" dirty="0" err="1"/>
              <a:t>туберкульозу</a:t>
            </a:r>
            <a:r>
              <a:rPr lang="ru-RU" sz="3600" dirty="0"/>
              <a:t>. </a:t>
            </a:r>
            <a:r>
              <a:rPr lang="ru-RU" sz="3600" dirty="0" err="1"/>
              <a:t>Воно</a:t>
            </a:r>
            <a:r>
              <a:rPr lang="ru-RU" sz="3600" dirty="0"/>
              <a:t> </a:t>
            </a:r>
            <a:r>
              <a:rPr lang="ru-RU" sz="3600" dirty="0" err="1"/>
              <a:t>також</a:t>
            </a:r>
            <a:r>
              <a:rPr lang="ru-RU" sz="3600" dirty="0"/>
              <a:t> </a:t>
            </a:r>
            <a:r>
              <a:rPr lang="ru-RU" sz="3600" dirty="0" err="1"/>
              <a:t>відзначило</a:t>
            </a:r>
            <a:r>
              <a:rPr lang="ru-RU" sz="3600" dirty="0"/>
              <a:t>, </a:t>
            </a:r>
            <a:r>
              <a:rPr lang="ru-RU" sz="3600" dirty="0" err="1"/>
              <a:t>що</a:t>
            </a:r>
            <a:r>
              <a:rPr lang="ru-RU" sz="3600" dirty="0"/>
              <a:t> в </a:t>
            </a:r>
            <a:r>
              <a:rPr lang="ru-RU" sz="3600" dirty="0" err="1"/>
              <a:t>Україні</a:t>
            </a:r>
            <a:r>
              <a:rPr lang="ru-RU" sz="3600" dirty="0"/>
              <a:t> </a:t>
            </a:r>
            <a:r>
              <a:rPr lang="ru-RU" sz="3600" dirty="0" err="1"/>
              <a:t>продовжував</a:t>
            </a:r>
            <a:r>
              <a:rPr lang="ru-RU" sz="3600" dirty="0"/>
              <a:t> </a:t>
            </a:r>
            <a:r>
              <a:rPr lang="ru-RU" sz="3600" dirty="0" err="1"/>
              <a:t>поширюватися</a:t>
            </a:r>
            <a:r>
              <a:rPr lang="ru-RU" sz="3600" dirty="0"/>
              <a:t> </a:t>
            </a:r>
            <a:r>
              <a:rPr lang="ru-RU" sz="3600" dirty="0" err="1"/>
              <a:t>стійкий</a:t>
            </a:r>
            <a:r>
              <a:rPr lang="ru-RU" sz="3600" dirty="0"/>
              <a:t> до </a:t>
            </a:r>
            <a:r>
              <a:rPr lang="ru-RU" sz="3600" dirty="0" err="1"/>
              <a:t>ліків</a:t>
            </a:r>
            <a:r>
              <a:rPr lang="ru-RU" sz="3600" dirty="0"/>
              <a:t> </a:t>
            </a:r>
            <a:r>
              <a:rPr lang="ru-RU" sz="3600" dirty="0" err="1"/>
              <a:t>туберкульоз</a:t>
            </a:r>
            <a:r>
              <a:rPr lang="ru-RU" sz="3600" dirty="0"/>
              <a:t>, і </a:t>
            </a:r>
            <a:r>
              <a:rPr lang="ru-RU" sz="3600" dirty="0" err="1"/>
              <a:t>що</a:t>
            </a:r>
            <a:r>
              <a:rPr lang="ru-RU" sz="3600" dirty="0"/>
              <a:t> причини </a:t>
            </a:r>
            <a:r>
              <a:rPr lang="ru-RU" sz="3600" dirty="0" err="1"/>
              <a:t>цього</a:t>
            </a:r>
            <a:r>
              <a:rPr lang="ru-RU" sz="3600" dirty="0"/>
              <a:t> включали </a:t>
            </a:r>
            <a:r>
              <a:rPr lang="ru-RU" sz="3600" dirty="0" err="1"/>
              <a:t>постійну</a:t>
            </a:r>
            <a:r>
              <a:rPr lang="ru-RU" sz="3600" dirty="0"/>
              <a:t> </a:t>
            </a:r>
            <a:r>
              <a:rPr lang="ru-RU" sz="3600" dirty="0" err="1"/>
              <a:t>нестачу</a:t>
            </a:r>
            <a:r>
              <a:rPr lang="ru-RU" sz="3600" dirty="0"/>
              <a:t> </a:t>
            </a:r>
            <a:r>
              <a:rPr lang="ru-RU" sz="3600" dirty="0" err="1"/>
              <a:t>препаратів</a:t>
            </a:r>
            <a:r>
              <a:rPr lang="ru-RU" sz="3600" dirty="0"/>
              <a:t> </a:t>
            </a:r>
            <a:r>
              <a:rPr lang="ru-RU" sz="3600" dirty="0" err="1"/>
              <a:t>першої</a:t>
            </a:r>
            <a:r>
              <a:rPr lang="ru-RU" sz="3600" dirty="0"/>
              <a:t> </a:t>
            </a:r>
            <a:r>
              <a:rPr lang="ru-RU" sz="3600" dirty="0" err="1"/>
              <a:t>лінії</a:t>
            </a:r>
            <a:r>
              <a:rPr lang="ru-RU" sz="3600" dirty="0"/>
              <a:t> і </a:t>
            </a:r>
            <a:r>
              <a:rPr lang="ru-RU" sz="3600" dirty="0" err="1"/>
              <a:t>відсутність</a:t>
            </a:r>
            <a:r>
              <a:rPr lang="ru-RU" sz="3600" dirty="0"/>
              <a:t> доступу до </a:t>
            </a:r>
            <a:r>
              <a:rPr lang="ru-RU" sz="3600" dirty="0" err="1"/>
              <a:t>повних</a:t>
            </a:r>
            <a:r>
              <a:rPr lang="ru-RU" sz="3600" dirty="0"/>
              <a:t> схем </a:t>
            </a:r>
            <a:r>
              <a:rPr lang="ru-RU" sz="3600" dirty="0" err="1"/>
              <a:t>лікування</a:t>
            </a:r>
            <a:r>
              <a:rPr lang="ru-RU" sz="3600" dirty="0"/>
              <a:t> </a:t>
            </a:r>
            <a:r>
              <a:rPr lang="ru-RU" sz="3600" dirty="0" err="1"/>
              <a:t>другої</a:t>
            </a:r>
            <a:r>
              <a:rPr lang="ru-RU" sz="3600" dirty="0"/>
              <a:t> </a:t>
            </a:r>
            <a:r>
              <a:rPr lang="ru-RU" sz="3600" dirty="0" err="1"/>
              <a:t>лінії</a:t>
            </a:r>
            <a:r>
              <a:rPr lang="ru-RU" sz="3600" dirty="0"/>
              <a:t>, особливо в </a:t>
            </a:r>
            <a:r>
              <a:rPr lang="ru-RU" sz="3600" dirty="0" err="1"/>
              <a:t>тюрмах</a:t>
            </a:r>
            <a:r>
              <a:rPr lang="ru-RU" sz="3600" dirty="0"/>
              <a:t> (див. </a:t>
            </a:r>
            <a:r>
              <a:rPr lang="ru-RU" sz="3600" dirty="0" err="1"/>
              <a:t>Пункти</a:t>
            </a:r>
            <a:r>
              <a:rPr lang="ru-RU" sz="3600" dirty="0"/>
              <a:t> 103 і 104 </a:t>
            </a:r>
            <a:r>
              <a:rPr lang="ru-RU" sz="3600" dirty="0" err="1"/>
              <a:t>вище</a:t>
            </a:r>
            <a:r>
              <a:rPr lang="ru-RU" sz="3600" dirty="0"/>
              <a:t>).</a:t>
            </a:r>
          </a:p>
          <a:p>
            <a:pPr marL="0" indent="0" algn="just">
              <a:buNone/>
            </a:pPr>
            <a:r>
              <a:rPr lang="ru-RU" sz="3600" dirty="0"/>
              <a:t>149. </a:t>
            </a:r>
            <a:r>
              <a:rPr lang="ru-RU" sz="3600" dirty="0" err="1"/>
              <a:t>Обставини</a:t>
            </a:r>
            <a:r>
              <a:rPr lang="ru-RU" sz="3600" dirty="0"/>
              <a:t> </a:t>
            </a:r>
            <a:r>
              <a:rPr lang="ru-RU" sz="3600" dirty="0" err="1"/>
              <a:t>даної</a:t>
            </a:r>
            <a:r>
              <a:rPr lang="ru-RU" sz="3600" dirty="0"/>
              <a:t> </a:t>
            </a:r>
            <a:r>
              <a:rPr lang="ru-RU" sz="3600" dirty="0" err="1"/>
              <a:t>справи</a:t>
            </a:r>
            <a:r>
              <a:rPr lang="ru-RU" sz="3600" dirty="0"/>
              <a:t> </a:t>
            </a:r>
            <a:r>
              <a:rPr lang="ru-RU" sz="3600" dirty="0" err="1"/>
              <a:t>розкривають</a:t>
            </a:r>
            <a:r>
              <a:rPr lang="ru-RU" sz="3600" dirty="0"/>
              <a:t> </a:t>
            </a:r>
            <a:r>
              <a:rPr lang="ru-RU" sz="3600" dirty="0" err="1"/>
              <a:t>ще</a:t>
            </a:r>
            <a:r>
              <a:rPr lang="ru-RU" sz="3600" dirty="0"/>
              <a:t> один приклад </a:t>
            </a:r>
            <a:r>
              <a:rPr lang="ru-RU" sz="3600" dirty="0" err="1"/>
              <a:t>цих</a:t>
            </a:r>
            <a:r>
              <a:rPr lang="ru-RU" sz="3600" dirty="0"/>
              <a:t> проблем.</a:t>
            </a:r>
          </a:p>
          <a:p>
            <a:pPr marL="0" indent="0" algn="just">
              <a:buNone/>
            </a:pPr>
            <a:r>
              <a:rPr lang="ru-RU" sz="3600" dirty="0"/>
              <a:t>150. </a:t>
            </a:r>
            <a:r>
              <a:rPr lang="ru-RU" sz="3600" dirty="0" err="1"/>
              <a:t>Нарешті</a:t>
            </a:r>
            <a:r>
              <a:rPr lang="ru-RU" sz="3600" dirty="0"/>
              <a:t>, Суд </a:t>
            </a:r>
            <a:r>
              <a:rPr lang="ru-RU" sz="3600" dirty="0" err="1"/>
              <a:t>зазначає</a:t>
            </a:r>
            <a:r>
              <a:rPr lang="ru-RU" sz="3600" dirty="0"/>
              <a:t> </a:t>
            </a:r>
            <a:r>
              <a:rPr lang="ru-RU" sz="3600" dirty="0" err="1"/>
              <a:t>аргументи</a:t>
            </a:r>
            <a:r>
              <a:rPr lang="ru-RU" sz="3600" dirty="0"/>
              <a:t> </a:t>
            </a:r>
            <a:r>
              <a:rPr lang="ru-RU" sz="3600" dirty="0" err="1"/>
              <a:t>заявника</a:t>
            </a:r>
            <a:r>
              <a:rPr lang="ru-RU" sz="3600" dirty="0"/>
              <a:t> про </a:t>
            </a:r>
            <a:r>
              <a:rPr lang="ru-RU" sz="3600" dirty="0" err="1"/>
              <a:t>відсутність</a:t>
            </a:r>
            <a:r>
              <a:rPr lang="ru-RU" sz="3600" dirty="0"/>
              <a:t> </a:t>
            </a:r>
            <a:r>
              <a:rPr lang="ru-RU" sz="3600" dirty="0" err="1"/>
              <a:t>належного</a:t>
            </a:r>
            <a:r>
              <a:rPr lang="ru-RU" sz="3600" dirty="0"/>
              <a:t> </a:t>
            </a:r>
            <a:r>
              <a:rPr lang="ru-RU" sz="3600" dirty="0" err="1"/>
              <a:t>паліативного</a:t>
            </a:r>
            <a:r>
              <a:rPr lang="ru-RU" sz="3600" dirty="0"/>
              <a:t> </a:t>
            </a:r>
            <a:r>
              <a:rPr lang="ru-RU" sz="3600" dirty="0" err="1"/>
              <a:t>лікування</a:t>
            </a:r>
            <a:r>
              <a:rPr lang="ru-RU" sz="3600" dirty="0"/>
              <a:t> </a:t>
            </a:r>
            <a:r>
              <a:rPr lang="ru-RU" sz="3600" dirty="0" err="1"/>
              <a:t>під</a:t>
            </a:r>
            <a:r>
              <a:rPr lang="ru-RU" sz="3600" dirty="0"/>
              <a:t> </a:t>
            </a:r>
            <a:r>
              <a:rPr lang="ru-RU" sz="3600" dirty="0" err="1"/>
              <a:t>вартою</a:t>
            </a:r>
            <a:r>
              <a:rPr lang="ru-RU" sz="3600" dirty="0"/>
              <a:t>. </a:t>
            </a:r>
            <a:r>
              <a:rPr lang="ru-RU" sz="3600" dirty="0" err="1"/>
              <a:t>Ці</a:t>
            </a:r>
            <a:r>
              <a:rPr lang="ru-RU" sz="3600" dirty="0"/>
              <a:t> </a:t>
            </a:r>
            <a:r>
              <a:rPr lang="ru-RU" sz="3600" dirty="0" err="1"/>
              <a:t>аргументи</a:t>
            </a:r>
            <a:r>
              <a:rPr lang="ru-RU" sz="3600" dirty="0"/>
              <a:t> є </a:t>
            </a:r>
            <a:r>
              <a:rPr lang="ru-RU" sz="3600" dirty="0" err="1"/>
              <a:t>небезпідставними</a:t>
            </a:r>
            <a:r>
              <a:rPr lang="ru-RU" sz="3600" dirty="0" smtClean="0"/>
              <a:t>.</a:t>
            </a:r>
          </a:p>
          <a:p>
            <a:pPr marL="0" indent="0" algn="just">
              <a:buNone/>
            </a:pPr>
            <a:r>
              <a:rPr lang="ru-RU" sz="3600" dirty="0"/>
              <a:t>151. Суд </a:t>
            </a:r>
            <a:r>
              <a:rPr lang="ru-RU" sz="3600" dirty="0" err="1"/>
              <a:t>зазначає</a:t>
            </a:r>
            <a:r>
              <a:rPr lang="ru-RU" sz="3600" dirty="0"/>
              <a:t>, </a:t>
            </a:r>
            <a:r>
              <a:rPr lang="ru-RU" sz="3600" dirty="0" err="1"/>
              <a:t>що</a:t>
            </a:r>
            <a:r>
              <a:rPr lang="ru-RU" sz="3600" dirty="0"/>
              <a:t>, як </a:t>
            </a:r>
            <a:r>
              <a:rPr lang="ru-RU" sz="3600" dirty="0" err="1"/>
              <a:t>зазначено</a:t>
            </a:r>
            <a:r>
              <a:rPr lang="ru-RU" sz="3600" dirty="0"/>
              <a:t> </a:t>
            </a:r>
            <a:r>
              <a:rPr lang="ru-RU" sz="3600" dirty="0" err="1"/>
              <a:t>заявником</a:t>
            </a:r>
            <a:r>
              <a:rPr lang="ru-RU" sz="3600" dirty="0"/>
              <a:t>, </a:t>
            </a:r>
            <a:r>
              <a:rPr lang="ru-RU" sz="3600" dirty="0" err="1"/>
              <a:t>застосування</a:t>
            </a:r>
            <a:r>
              <a:rPr lang="ru-RU" sz="3600" dirty="0"/>
              <a:t> </a:t>
            </a:r>
            <a:r>
              <a:rPr lang="ru-RU" sz="3600" dirty="0" err="1"/>
              <a:t>ізоніазиду</a:t>
            </a:r>
            <a:r>
              <a:rPr lang="ru-RU" sz="3600" dirty="0"/>
              <a:t> </a:t>
            </a:r>
            <a:r>
              <a:rPr lang="ru-RU" sz="3600" dirty="0" err="1"/>
              <a:t>незалежно</a:t>
            </a:r>
            <a:r>
              <a:rPr lang="ru-RU" sz="3600" dirty="0"/>
              <a:t> </a:t>
            </a:r>
            <a:r>
              <a:rPr lang="ru-RU" sz="3600" dirty="0" err="1"/>
              <a:t>від</a:t>
            </a:r>
            <a:r>
              <a:rPr lang="ru-RU" sz="3600" dirty="0"/>
              <a:t> </a:t>
            </a:r>
            <a:r>
              <a:rPr lang="ru-RU" sz="3600" dirty="0" err="1"/>
              <a:t>стійкості</a:t>
            </a:r>
            <a:r>
              <a:rPr lang="ru-RU" sz="3600" dirty="0"/>
              <a:t> до </a:t>
            </a:r>
            <a:r>
              <a:rPr lang="ru-RU" sz="3600" dirty="0" err="1"/>
              <a:t>нього</a:t>
            </a:r>
            <a:r>
              <a:rPr lang="ru-RU" sz="3600" dirty="0"/>
              <a:t> </a:t>
            </a:r>
            <a:r>
              <a:rPr lang="ru-RU" sz="3600" dirty="0" err="1"/>
              <a:t>пацієнта</a:t>
            </a:r>
            <a:r>
              <a:rPr lang="ru-RU" sz="3600" dirty="0"/>
              <a:t> </a:t>
            </a:r>
            <a:r>
              <a:rPr lang="ru-RU" sz="3600" dirty="0" err="1"/>
              <a:t>було</a:t>
            </a:r>
            <a:r>
              <a:rPr lang="ru-RU" sz="3600" dirty="0"/>
              <a:t> </a:t>
            </a:r>
            <a:r>
              <a:rPr lang="ru-RU" sz="3600" dirty="0" err="1"/>
              <a:t>частиною</a:t>
            </a:r>
            <a:r>
              <a:rPr lang="ru-RU" sz="3600" dirty="0"/>
              <a:t> </a:t>
            </a:r>
            <a:r>
              <a:rPr lang="ru-RU" sz="3600" dirty="0" err="1"/>
              <a:t>стандартних</a:t>
            </a:r>
            <a:r>
              <a:rPr lang="ru-RU" sz="3600" dirty="0"/>
              <a:t> </a:t>
            </a:r>
            <a:r>
              <a:rPr lang="ru-RU" sz="3600" dirty="0" err="1"/>
              <a:t>заходів</a:t>
            </a:r>
            <a:r>
              <a:rPr lang="ru-RU" sz="3600" dirty="0"/>
              <a:t> </a:t>
            </a:r>
            <a:r>
              <a:rPr lang="ru-RU" sz="3600" dirty="0" err="1"/>
              <a:t>паліативного</a:t>
            </a:r>
            <a:r>
              <a:rPr lang="ru-RU" sz="3600" dirty="0"/>
              <a:t> догляду до </a:t>
            </a:r>
            <a:r>
              <a:rPr lang="ru-RU" sz="3600" dirty="0" err="1"/>
              <a:t>зміни</a:t>
            </a:r>
            <a:r>
              <a:rPr lang="ru-RU" sz="3600" dirty="0"/>
              <a:t> </a:t>
            </a:r>
            <a:r>
              <a:rPr lang="ru-RU" sz="3600" dirty="0" err="1"/>
              <a:t>застосовних</a:t>
            </a:r>
            <a:r>
              <a:rPr lang="ru-RU" sz="3600" dirty="0"/>
              <a:t> </a:t>
            </a:r>
            <a:r>
              <a:rPr lang="ru-RU" sz="3600" dirty="0" err="1"/>
              <a:t>правових</a:t>
            </a:r>
            <a:r>
              <a:rPr lang="ru-RU" sz="3600" dirty="0"/>
              <a:t> </a:t>
            </a:r>
            <a:r>
              <a:rPr lang="ru-RU" sz="3600" dirty="0" err="1"/>
              <a:t>стандартів</a:t>
            </a:r>
            <a:r>
              <a:rPr lang="ru-RU" sz="3600" dirty="0"/>
              <a:t> у </a:t>
            </a:r>
            <a:r>
              <a:rPr lang="ru-RU" sz="3600" dirty="0" err="1"/>
              <a:t>вересні</a:t>
            </a:r>
            <a:r>
              <a:rPr lang="ru-RU" sz="3600" dirty="0"/>
              <a:t> 2014 року (див. </a:t>
            </a:r>
            <a:r>
              <a:rPr lang="ru-RU" sz="3600" dirty="0" err="1"/>
              <a:t>Пункти</a:t>
            </a:r>
            <a:r>
              <a:rPr lang="ru-RU" sz="3600" dirty="0"/>
              <a:t> 52, 72 і 134). </a:t>
            </a:r>
            <a:r>
              <a:rPr lang="ru-RU" sz="3600" dirty="0" err="1"/>
              <a:t>Хоча</a:t>
            </a:r>
            <a:r>
              <a:rPr lang="ru-RU" sz="3600" dirty="0"/>
              <a:t> </a:t>
            </a:r>
            <a:r>
              <a:rPr lang="ru-RU" sz="3600" dirty="0" err="1"/>
              <a:t>стійкість</a:t>
            </a:r>
            <a:r>
              <a:rPr lang="ru-RU" sz="3600" dirty="0"/>
              <a:t> </a:t>
            </a:r>
            <a:r>
              <a:rPr lang="ru-RU" sz="3600" dirty="0" err="1"/>
              <a:t>заявника</a:t>
            </a:r>
            <a:r>
              <a:rPr lang="ru-RU" sz="3600" dirty="0"/>
              <a:t> до </a:t>
            </a:r>
            <a:r>
              <a:rPr lang="ru-RU" sz="3600" dirty="0" err="1"/>
              <a:t>цього</a:t>
            </a:r>
            <a:r>
              <a:rPr lang="ru-RU" sz="3600" dirty="0"/>
              <a:t> препарату </a:t>
            </a:r>
            <a:r>
              <a:rPr lang="ru-RU" sz="3600" dirty="0" err="1"/>
              <a:t>була</a:t>
            </a:r>
            <a:r>
              <a:rPr lang="ru-RU" sz="3600" dirty="0"/>
              <a:t> </a:t>
            </a:r>
            <a:r>
              <a:rPr lang="ru-RU" sz="3600" dirty="0" err="1"/>
              <a:t>зареєстрована</a:t>
            </a:r>
            <a:r>
              <a:rPr lang="ru-RU" sz="3600" dirty="0"/>
              <a:t> </a:t>
            </a:r>
            <a:r>
              <a:rPr lang="ru-RU" sz="3600" dirty="0" err="1"/>
              <a:t>ще</a:t>
            </a:r>
            <a:r>
              <a:rPr lang="ru-RU" sz="3600" dirty="0"/>
              <a:t> в </a:t>
            </a:r>
            <a:r>
              <a:rPr lang="ru-RU" sz="3600" dirty="0" err="1"/>
              <a:t>липні</a:t>
            </a:r>
            <a:r>
              <a:rPr lang="ru-RU" sz="3600" dirty="0"/>
              <a:t> 2010 року (див. Пункт 36 </a:t>
            </a:r>
            <a:r>
              <a:rPr lang="ru-RU" sz="3600" dirty="0" err="1"/>
              <a:t>вище</a:t>
            </a:r>
            <a:r>
              <a:rPr lang="ru-RU" sz="3600" dirty="0"/>
              <a:t>), як </a:t>
            </a:r>
            <a:r>
              <a:rPr lang="ru-RU" sz="3600" dirty="0" err="1"/>
              <a:t>тільки</a:t>
            </a:r>
            <a:r>
              <a:rPr lang="ru-RU" sz="3600" dirty="0"/>
              <a:t> </a:t>
            </a:r>
            <a:r>
              <a:rPr lang="ru-RU" sz="3600" dirty="0" err="1"/>
              <a:t>йому</a:t>
            </a:r>
            <a:r>
              <a:rPr lang="ru-RU" sz="3600" dirty="0"/>
              <a:t> </a:t>
            </a:r>
            <a:r>
              <a:rPr lang="ru-RU" sz="3600" dirty="0" err="1"/>
              <a:t>був</a:t>
            </a:r>
            <a:r>
              <a:rPr lang="ru-RU" sz="3600" dirty="0"/>
              <a:t> </a:t>
            </a:r>
            <a:r>
              <a:rPr lang="ru-RU" sz="3600" dirty="0" err="1"/>
              <a:t>забезпечений</a:t>
            </a:r>
            <a:r>
              <a:rPr lang="ru-RU" sz="3600" dirty="0"/>
              <a:t> </a:t>
            </a:r>
            <a:r>
              <a:rPr lang="ru-RU" sz="3600" dirty="0" err="1"/>
              <a:t>паліативний</a:t>
            </a:r>
            <a:r>
              <a:rPr lang="ru-RU" sz="3600" dirty="0"/>
              <a:t> догляд в </a:t>
            </a:r>
            <a:r>
              <a:rPr lang="ru-RU" sz="3600" dirty="0" err="1"/>
              <a:t>липні</a:t>
            </a:r>
            <a:r>
              <a:rPr lang="ru-RU" sz="3600" dirty="0"/>
              <a:t> 2013 року, </a:t>
            </a:r>
            <a:r>
              <a:rPr lang="ru-RU" sz="3600" dirty="0" err="1"/>
              <a:t>йому</a:t>
            </a:r>
            <a:r>
              <a:rPr lang="ru-RU" sz="3600" dirty="0"/>
              <a:t> </a:t>
            </a:r>
            <a:r>
              <a:rPr lang="ru-RU" sz="3600" dirty="0" err="1"/>
              <a:t>видавали</a:t>
            </a:r>
            <a:r>
              <a:rPr lang="ru-RU" sz="3600" dirty="0"/>
              <a:t> </a:t>
            </a:r>
            <a:r>
              <a:rPr lang="ru-RU" sz="3600" dirty="0" err="1"/>
              <a:t>ізоніазид</a:t>
            </a:r>
            <a:r>
              <a:rPr lang="ru-RU" sz="3600" dirty="0"/>
              <a:t> на </a:t>
            </a:r>
            <a:r>
              <a:rPr lang="ru-RU" sz="3600" dirty="0" err="1"/>
              <a:t>регулярній</a:t>
            </a:r>
            <a:r>
              <a:rPr lang="ru-RU" sz="3600" dirty="0"/>
              <a:t> </a:t>
            </a:r>
            <a:r>
              <a:rPr lang="ru-RU" sz="3600" dirty="0" err="1"/>
              <a:t>основі</a:t>
            </a:r>
            <a:r>
              <a:rPr lang="ru-RU" sz="3600" dirty="0"/>
              <a:t>. </a:t>
            </a:r>
            <a:r>
              <a:rPr lang="ru-RU" sz="3600" dirty="0" err="1"/>
              <a:t>Згодом</a:t>
            </a:r>
            <a:r>
              <a:rPr lang="ru-RU" sz="3600" dirty="0"/>
              <a:t>, в </a:t>
            </a:r>
            <a:r>
              <a:rPr lang="ru-RU" sz="3600" dirty="0" err="1"/>
              <a:t>квітні</a:t>
            </a:r>
            <a:r>
              <a:rPr lang="ru-RU" sz="3600" dirty="0"/>
              <a:t> 2014 р </a:t>
            </a:r>
            <a:r>
              <a:rPr lang="ru-RU" sz="3600" dirty="0" err="1"/>
              <a:t>заявник</a:t>
            </a:r>
            <a:r>
              <a:rPr lang="ru-RU" sz="3600" dirty="0"/>
              <a:t> </a:t>
            </a:r>
            <a:r>
              <a:rPr lang="ru-RU" sz="3600" dirty="0" err="1"/>
              <a:t>отримав</a:t>
            </a:r>
            <a:r>
              <a:rPr lang="ru-RU" sz="3600" dirty="0"/>
              <a:t> </a:t>
            </a:r>
            <a:r>
              <a:rPr lang="ru-RU" sz="3600" dirty="0" err="1"/>
              <a:t>підтвердження</a:t>
            </a:r>
            <a:r>
              <a:rPr lang="ru-RU" sz="3600" dirty="0"/>
              <a:t> </a:t>
            </a:r>
            <a:r>
              <a:rPr lang="ru-RU" sz="3600" dirty="0" err="1"/>
              <a:t>від</a:t>
            </a:r>
            <a:r>
              <a:rPr lang="ru-RU" sz="3600" dirty="0"/>
              <a:t> </a:t>
            </a:r>
            <a:r>
              <a:rPr lang="ru-RU" sz="3600" dirty="0" err="1"/>
              <a:t>незалежного</a:t>
            </a:r>
            <a:r>
              <a:rPr lang="ru-RU" sz="3600" dirty="0"/>
              <a:t> </a:t>
            </a:r>
            <a:r>
              <a:rPr lang="ru-RU" sz="3600" dirty="0" err="1"/>
              <a:t>фтизіатра</a:t>
            </a:r>
            <a:r>
              <a:rPr lang="ru-RU" sz="3600" dirty="0"/>
              <a:t>, </a:t>
            </a:r>
            <a:r>
              <a:rPr lang="ru-RU" sz="3600" dirty="0" err="1"/>
              <a:t>що</a:t>
            </a:r>
            <a:r>
              <a:rPr lang="ru-RU" sz="3600" dirty="0"/>
              <a:t> «</a:t>
            </a:r>
            <a:r>
              <a:rPr lang="ru-RU" sz="3600" dirty="0" err="1"/>
              <a:t>йому</a:t>
            </a:r>
            <a:r>
              <a:rPr lang="ru-RU" sz="3600" dirty="0"/>
              <a:t> не </a:t>
            </a:r>
            <a:r>
              <a:rPr lang="ru-RU" sz="3600" dirty="0" err="1"/>
              <a:t>слід</a:t>
            </a:r>
            <a:r>
              <a:rPr lang="ru-RU" sz="3600" dirty="0"/>
              <a:t> </a:t>
            </a:r>
            <a:r>
              <a:rPr lang="ru-RU" sz="3600" dirty="0" err="1"/>
              <a:t>було</a:t>
            </a:r>
            <a:r>
              <a:rPr lang="ru-RU" sz="3600" dirty="0"/>
              <a:t> </a:t>
            </a:r>
            <a:r>
              <a:rPr lang="ru-RU" sz="3600" dirty="0" err="1"/>
              <a:t>давати</a:t>
            </a:r>
            <a:r>
              <a:rPr lang="ru-RU" sz="3600" dirty="0"/>
              <a:t> </a:t>
            </a:r>
            <a:r>
              <a:rPr lang="ru-RU" sz="3600" dirty="0" err="1"/>
              <a:t>протитуберкульозні</a:t>
            </a:r>
            <a:r>
              <a:rPr lang="ru-RU" sz="3600" dirty="0"/>
              <a:t> </a:t>
            </a:r>
            <a:r>
              <a:rPr lang="ru-RU" sz="3600" dirty="0" err="1"/>
              <a:t>ліки</a:t>
            </a:r>
            <a:r>
              <a:rPr lang="ru-RU" sz="3600" dirty="0"/>
              <a:t>, </a:t>
            </a:r>
            <a:r>
              <a:rPr lang="ru-RU" sz="3600" dirty="0" err="1"/>
              <a:t>приймаючи</a:t>
            </a:r>
            <a:r>
              <a:rPr lang="ru-RU" sz="3600" dirty="0"/>
              <a:t> до </a:t>
            </a:r>
            <a:r>
              <a:rPr lang="ru-RU" sz="3600" dirty="0" err="1"/>
              <a:t>уваги</a:t>
            </a:r>
            <a:r>
              <a:rPr lang="ru-RU" sz="3600" dirty="0"/>
              <a:t> </a:t>
            </a:r>
            <a:r>
              <a:rPr lang="ru-RU" sz="3600" dirty="0" err="1"/>
              <a:t>його</a:t>
            </a:r>
            <a:r>
              <a:rPr lang="ru-RU" sz="3600" dirty="0"/>
              <a:t> </a:t>
            </a:r>
            <a:r>
              <a:rPr lang="ru-RU" sz="3600" dirty="0" err="1"/>
              <a:t>стійкість</a:t>
            </a:r>
            <a:r>
              <a:rPr lang="ru-RU" sz="3600" dirty="0"/>
              <a:t> до них і </a:t>
            </a:r>
            <a:r>
              <a:rPr lang="ru-RU" sz="3600" dirty="0" err="1"/>
              <a:t>їх</a:t>
            </a:r>
            <a:r>
              <a:rPr lang="ru-RU" sz="3600" dirty="0"/>
              <a:t> </a:t>
            </a:r>
            <a:r>
              <a:rPr lang="ru-RU" sz="3600" dirty="0" err="1"/>
              <a:t>неефективність</a:t>
            </a:r>
            <a:r>
              <a:rPr lang="ru-RU" sz="3600" dirty="0"/>
              <a:t>, а </a:t>
            </a:r>
            <a:r>
              <a:rPr lang="ru-RU" sz="3600" dirty="0" err="1"/>
              <a:t>також</a:t>
            </a:r>
            <a:r>
              <a:rPr lang="ru-RU" sz="3600" dirty="0"/>
              <a:t> </a:t>
            </a:r>
            <a:r>
              <a:rPr lang="ru-RU" sz="3600" dirty="0" err="1"/>
              <a:t>їх</a:t>
            </a:r>
            <a:r>
              <a:rPr lang="ru-RU" sz="3600" dirty="0"/>
              <a:t> </a:t>
            </a:r>
            <a:r>
              <a:rPr lang="ru-RU" sz="3600" dirty="0" err="1"/>
              <a:t>токсичний</a:t>
            </a:r>
            <a:r>
              <a:rPr lang="ru-RU" sz="3600" dirty="0"/>
              <a:t> </a:t>
            </a:r>
            <a:r>
              <a:rPr lang="ru-RU" sz="3600" dirty="0" err="1"/>
              <a:t>вплив</a:t>
            </a:r>
            <a:r>
              <a:rPr lang="ru-RU" sz="3600" dirty="0"/>
              <a:t> на </a:t>
            </a:r>
            <a:r>
              <a:rPr lang="ru-RU" sz="3600" dirty="0" err="1"/>
              <a:t>всі</a:t>
            </a:r>
            <a:r>
              <a:rPr lang="ru-RU" sz="3600" dirty="0"/>
              <a:t> </a:t>
            </a:r>
            <a:r>
              <a:rPr lang="ru-RU" sz="3600" dirty="0" err="1"/>
              <a:t>інші</a:t>
            </a:r>
            <a:r>
              <a:rPr lang="ru-RU" sz="3600" dirty="0"/>
              <a:t> </a:t>
            </a:r>
            <a:r>
              <a:rPr lang="ru-RU" sz="3600" dirty="0" err="1"/>
              <a:t>органи</a:t>
            </a:r>
            <a:r>
              <a:rPr lang="ru-RU" sz="3600" dirty="0"/>
              <a:t>» (див. Пункт 55 </a:t>
            </a:r>
            <a:r>
              <a:rPr lang="ru-RU" sz="3600" dirty="0" err="1"/>
              <a:t>вище</a:t>
            </a:r>
            <a:r>
              <a:rPr lang="ru-RU" sz="3600" dirty="0"/>
              <a:t>).</a:t>
            </a:r>
          </a:p>
          <a:p>
            <a:pPr marL="0" indent="0" algn="just">
              <a:buNone/>
            </a:pPr>
            <a:endParaRPr lang="en-US" dirty="0"/>
          </a:p>
        </p:txBody>
      </p:sp>
    </p:spTree>
    <p:extLst>
      <p:ext uri="{BB962C8B-B14F-4D97-AF65-F5344CB8AC3E}">
        <p14:creationId xmlns:p14="http://schemas.microsoft.com/office/powerpoint/2010/main" val="5928346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normAutofit fontScale="92500" lnSpcReduction="10000"/>
          </a:bodyPr>
          <a:lstStyle/>
          <a:p>
            <a:pPr marL="0" indent="0" algn="just">
              <a:buNone/>
            </a:pPr>
            <a:r>
              <a:rPr lang="ru-RU" dirty="0" smtClean="0"/>
              <a:t>152</a:t>
            </a:r>
            <a:r>
              <a:rPr lang="ru-RU" dirty="0"/>
              <a:t>. </a:t>
            </a:r>
            <a:r>
              <a:rPr lang="ru-RU" dirty="0" err="1" smtClean="0"/>
              <a:t>Висловлюючись</a:t>
            </a:r>
            <a:r>
              <a:rPr lang="ru-RU" dirty="0" smtClean="0"/>
              <a:t> у </a:t>
            </a:r>
            <a:r>
              <a:rPr lang="ru-RU" dirty="0" err="1"/>
              <a:t>більш</a:t>
            </a:r>
            <a:r>
              <a:rPr lang="ru-RU" dirty="0"/>
              <a:t> </a:t>
            </a:r>
            <a:r>
              <a:rPr lang="ru-RU" dirty="0" err="1" smtClean="0"/>
              <a:t>загальних</a:t>
            </a:r>
            <a:r>
              <a:rPr lang="ru-RU" dirty="0" smtClean="0"/>
              <a:t> </a:t>
            </a:r>
            <a:r>
              <a:rPr lang="ru-RU" dirty="0" err="1" smtClean="0"/>
              <a:t>виразах</a:t>
            </a:r>
            <a:r>
              <a:rPr lang="ru-RU" dirty="0" smtClean="0"/>
              <a:t>, </a:t>
            </a:r>
            <a:r>
              <a:rPr lang="ru-RU" dirty="0"/>
              <a:t>Суд </a:t>
            </a:r>
            <a:r>
              <a:rPr lang="ru-RU" dirty="0" err="1"/>
              <a:t>зазначає</a:t>
            </a:r>
            <a:r>
              <a:rPr lang="ru-RU" dirty="0"/>
              <a:t> </a:t>
            </a:r>
            <a:r>
              <a:rPr lang="ru-RU" dirty="0" err="1"/>
              <a:t>відсутність</a:t>
            </a:r>
            <a:r>
              <a:rPr lang="ru-RU" dirty="0"/>
              <a:t> в </a:t>
            </a:r>
            <a:r>
              <a:rPr lang="ru-RU" dirty="0" err="1"/>
              <a:t>Україні</a:t>
            </a:r>
            <a:r>
              <a:rPr lang="ru-RU" dirty="0"/>
              <a:t> </a:t>
            </a:r>
            <a:r>
              <a:rPr lang="ru-RU" dirty="0" err="1"/>
              <a:t>юридичної</a:t>
            </a:r>
            <a:r>
              <a:rPr lang="ru-RU" dirty="0"/>
              <a:t> </a:t>
            </a:r>
            <a:r>
              <a:rPr lang="ru-RU" dirty="0" err="1"/>
              <a:t>системи</a:t>
            </a:r>
            <a:r>
              <a:rPr lang="ru-RU" dirty="0"/>
              <a:t> для </a:t>
            </a:r>
            <a:r>
              <a:rPr lang="ru-RU" dirty="0" err="1"/>
              <a:t>забезпечення</a:t>
            </a:r>
            <a:r>
              <a:rPr lang="ru-RU" dirty="0"/>
              <a:t> </a:t>
            </a:r>
            <a:r>
              <a:rPr lang="ru-RU" dirty="0" err="1"/>
              <a:t>паліативного</a:t>
            </a:r>
            <a:r>
              <a:rPr lang="ru-RU" dirty="0"/>
              <a:t> догляду в </a:t>
            </a:r>
            <a:r>
              <a:rPr lang="ru-RU" dirty="0" err="1"/>
              <a:t>тюрмах</a:t>
            </a:r>
            <a:r>
              <a:rPr lang="ru-RU" dirty="0"/>
              <a:t> (див. </a:t>
            </a:r>
            <a:r>
              <a:rPr lang="ru-RU" dirty="0" err="1"/>
              <a:t>Пункти</a:t>
            </a:r>
            <a:r>
              <a:rPr lang="ru-RU" dirty="0"/>
              <a:t> 71 і 72 </a:t>
            </a:r>
            <a:r>
              <a:rPr lang="ru-RU" dirty="0" err="1"/>
              <a:t>вище</a:t>
            </a:r>
            <a:r>
              <a:rPr lang="ru-RU" dirty="0"/>
              <a:t>). </a:t>
            </a:r>
            <a:r>
              <a:rPr lang="ru-RU" dirty="0" err="1"/>
              <a:t>Крім</a:t>
            </a:r>
            <a:r>
              <a:rPr lang="ru-RU" dirty="0"/>
              <a:t> того, Уряд не </a:t>
            </a:r>
            <a:r>
              <a:rPr lang="ru-RU" dirty="0" err="1"/>
              <a:t>продемонстрував</a:t>
            </a:r>
            <a:r>
              <a:rPr lang="ru-RU" dirty="0"/>
              <a:t>, </a:t>
            </a:r>
            <a:r>
              <a:rPr lang="ru-RU" dirty="0" err="1"/>
              <a:t>що</a:t>
            </a:r>
            <a:r>
              <a:rPr lang="ru-RU" dirty="0"/>
              <a:t> для </a:t>
            </a:r>
            <a:r>
              <a:rPr lang="ru-RU" dirty="0" err="1"/>
              <a:t>заявника</a:t>
            </a:r>
            <a:r>
              <a:rPr lang="ru-RU" dirty="0"/>
              <a:t> </a:t>
            </a:r>
            <a:r>
              <a:rPr lang="ru-RU" dirty="0" err="1"/>
              <a:t>були</a:t>
            </a:r>
            <a:r>
              <a:rPr lang="ru-RU" dirty="0"/>
              <a:t> </a:t>
            </a:r>
            <a:r>
              <a:rPr lang="ru-RU" dirty="0" err="1"/>
              <a:t>забезпечені</a:t>
            </a:r>
            <a:r>
              <a:rPr lang="ru-RU" dirty="0"/>
              <a:t> будь-</a:t>
            </a:r>
            <a:r>
              <a:rPr lang="ru-RU" dirty="0" err="1"/>
              <a:t>які</a:t>
            </a:r>
            <a:r>
              <a:rPr lang="ru-RU" dirty="0"/>
              <a:t> </a:t>
            </a:r>
            <a:r>
              <a:rPr lang="ru-RU" dirty="0" err="1"/>
              <a:t>медичні</a:t>
            </a:r>
            <a:r>
              <a:rPr lang="ru-RU" dirty="0"/>
              <a:t> </a:t>
            </a:r>
            <a:r>
              <a:rPr lang="ru-RU" dirty="0" err="1"/>
              <a:t>умови</a:t>
            </a:r>
            <a:r>
              <a:rPr lang="ru-RU" dirty="0"/>
              <a:t> в </a:t>
            </a:r>
            <a:r>
              <a:rPr lang="ru-RU" dirty="0" err="1"/>
              <a:t>Київському</a:t>
            </a:r>
            <a:r>
              <a:rPr lang="ru-RU" dirty="0"/>
              <a:t> СІЗО, </a:t>
            </a:r>
            <a:r>
              <a:rPr lang="ru-RU" dirty="0" err="1"/>
              <a:t>крім</a:t>
            </a:r>
            <a:r>
              <a:rPr lang="ru-RU" dirty="0"/>
              <a:t> умов для </a:t>
            </a:r>
            <a:r>
              <a:rPr lang="ru-RU" dirty="0" err="1"/>
              <a:t>здорових</a:t>
            </a:r>
            <a:r>
              <a:rPr lang="ru-RU" dirty="0"/>
              <a:t> </a:t>
            </a:r>
            <a:r>
              <a:rPr lang="ru-RU" dirty="0" err="1"/>
              <a:t>ув'язнених</a:t>
            </a:r>
            <a:r>
              <a:rPr lang="ru-RU" dirty="0"/>
              <a:t>. Тому Суд </a:t>
            </a:r>
            <a:r>
              <a:rPr lang="ru-RU" dirty="0" err="1"/>
              <a:t>вважає</a:t>
            </a:r>
            <a:r>
              <a:rPr lang="ru-RU" dirty="0"/>
              <a:t> </a:t>
            </a:r>
            <a:r>
              <a:rPr lang="ru-RU" dirty="0" err="1"/>
              <a:t>правдоподібним</a:t>
            </a:r>
            <a:r>
              <a:rPr lang="ru-RU" dirty="0"/>
              <a:t> </a:t>
            </a:r>
            <a:r>
              <a:rPr lang="ru-RU" dirty="0" err="1"/>
              <a:t>твердження</a:t>
            </a:r>
            <a:r>
              <a:rPr lang="ru-RU" dirty="0"/>
              <a:t> </a:t>
            </a:r>
            <a:r>
              <a:rPr lang="ru-RU" dirty="0" err="1"/>
              <a:t>заявника</a:t>
            </a:r>
            <a:r>
              <a:rPr lang="ru-RU" dirty="0"/>
              <a:t> про те, </a:t>
            </a:r>
            <a:r>
              <a:rPr lang="ru-RU" dirty="0" err="1"/>
              <a:t>що</a:t>
            </a:r>
            <a:r>
              <a:rPr lang="ru-RU" dirty="0"/>
              <a:t> </a:t>
            </a:r>
            <a:r>
              <a:rPr lang="ru-RU" dirty="0" err="1"/>
              <a:t>призначений</a:t>
            </a:r>
            <a:r>
              <a:rPr lang="ru-RU" dirty="0"/>
              <a:t> </a:t>
            </a:r>
            <a:r>
              <a:rPr lang="ru-RU" dirty="0" err="1"/>
              <a:t>йому</a:t>
            </a:r>
            <a:r>
              <a:rPr lang="ru-RU" dirty="0"/>
              <a:t> </a:t>
            </a:r>
            <a:r>
              <a:rPr lang="ru-RU" dirty="0" err="1"/>
              <a:t>паліативний</a:t>
            </a:r>
            <a:r>
              <a:rPr lang="ru-RU" dirty="0"/>
              <a:t> догляд на </a:t>
            </a:r>
            <a:r>
              <a:rPr lang="ru-RU" dirty="0" err="1"/>
              <a:t>практиці</a:t>
            </a:r>
            <a:r>
              <a:rPr lang="ru-RU" dirty="0"/>
              <a:t> не </a:t>
            </a:r>
            <a:r>
              <a:rPr lang="ru-RU" dirty="0" err="1"/>
              <a:t>відбувся</a:t>
            </a:r>
            <a:r>
              <a:rPr lang="ru-RU" dirty="0" smtClean="0"/>
              <a:t>.</a:t>
            </a:r>
          </a:p>
          <a:p>
            <a:pPr marL="0" indent="0" algn="just">
              <a:buNone/>
            </a:pPr>
            <a:r>
              <a:rPr lang="ru-RU" dirty="0"/>
              <a:t>153. У </a:t>
            </a:r>
            <a:r>
              <a:rPr lang="ru-RU" dirty="0" err="1"/>
              <a:t>світлі</a:t>
            </a:r>
            <a:r>
              <a:rPr lang="ru-RU" dirty="0"/>
              <a:t> </a:t>
            </a:r>
            <a:r>
              <a:rPr lang="ru-RU" dirty="0" err="1"/>
              <a:t>поточних</a:t>
            </a:r>
            <a:r>
              <a:rPr lang="ru-RU" dirty="0"/>
              <a:t> </a:t>
            </a:r>
            <a:r>
              <a:rPr lang="ru-RU" dirty="0" err="1"/>
              <a:t>міркувань</a:t>
            </a:r>
            <a:r>
              <a:rPr lang="ru-RU" dirty="0"/>
              <a:t>, не </a:t>
            </a:r>
            <a:r>
              <a:rPr lang="ru-RU" dirty="0" err="1"/>
              <a:t>рахуючи</a:t>
            </a:r>
            <a:r>
              <a:rPr lang="ru-RU" dirty="0"/>
              <a:t> </a:t>
            </a:r>
            <a:r>
              <a:rPr lang="ru-RU" dirty="0" err="1"/>
              <a:t>необхідним</a:t>
            </a:r>
            <a:r>
              <a:rPr lang="ru-RU" dirty="0"/>
              <a:t> </a:t>
            </a:r>
            <a:r>
              <a:rPr lang="ru-RU" dirty="0" err="1"/>
              <a:t>аналізувати</a:t>
            </a:r>
            <a:r>
              <a:rPr lang="ru-RU" dirty="0"/>
              <a:t> </a:t>
            </a:r>
            <a:r>
              <a:rPr lang="ru-RU" dirty="0" err="1"/>
              <a:t>надану</a:t>
            </a:r>
            <a:r>
              <a:rPr lang="ru-RU" dirty="0"/>
              <a:t> </a:t>
            </a:r>
            <a:r>
              <a:rPr lang="ru-RU" dirty="0" err="1"/>
              <a:t>заявнику</a:t>
            </a:r>
            <a:r>
              <a:rPr lang="ru-RU" dirty="0"/>
              <a:t> </a:t>
            </a:r>
            <a:r>
              <a:rPr lang="ru-RU" dirty="0" err="1"/>
              <a:t>медичну</a:t>
            </a:r>
            <a:r>
              <a:rPr lang="ru-RU" dirty="0"/>
              <a:t> </a:t>
            </a:r>
            <a:r>
              <a:rPr lang="ru-RU" dirty="0" err="1"/>
              <a:t>допомогу</a:t>
            </a:r>
            <a:r>
              <a:rPr lang="ru-RU" dirty="0"/>
              <a:t> в </a:t>
            </a:r>
            <a:r>
              <a:rPr lang="ru-RU" dirty="0" err="1"/>
              <a:t>інших</a:t>
            </a:r>
            <a:r>
              <a:rPr lang="ru-RU" dirty="0"/>
              <a:t> </a:t>
            </a:r>
            <a:r>
              <a:rPr lang="ru-RU" dirty="0" err="1"/>
              <a:t>пенітенціарних</a:t>
            </a:r>
            <a:r>
              <a:rPr lang="ru-RU" dirty="0"/>
              <a:t> </a:t>
            </a:r>
            <a:r>
              <a:rPr lang="ru-RU" dirty="0" err="1"/>
              <a:t>установах</a:t>
            </a:r>
            <a:r>
              <a:rPr lang="ru-RU" dirty="0"/>
              <a:t> </a:t>
            </a:r>
            <a:r>
              <a:rPr lang="ru-RU" dirty="0" err="1"/>
              <a:t>або</a:t>
            </a:r>
            <a:r>
              <a:rPr lang="ru-RU" dirty="0"/>
              <a:t> </a:t>
            </a:r>
            <a:r>
              <a:rPr lang="ru-RU" dirty="0" err="1"/>
              <a:t>його</a:t>
            </a:r>
            <a:r>
              <a:rPr lang="ru-RU" dirty="0"/>
              <a:t> </a:t>
            </a:r>
            <a:r>
              <a:rPr lang="ru-RU" dirty="0" err="1"/>
              <a:t>інші</a:t>
            </a:r>
            <a:r>
              <a:rPr lang="ru-RU" dirty="0"/>
              <a:t> </a:t>
            </a:r>
            <a:r>
              <a:rPr lang="ru-RU" dirty="0" err="1"/>
              <a:t>скарги</a:t>
            </a:r>
            <a:r>
              <a:rPr lang="ru-RU" dirty="0"/>
              <a:t> </a:t>
            </a:r>
            <a:r>
              <a:rPr lang="ru-RU" dirty="0" err="1"/>
              <a:t>щодо</a:t>
            </a:r>
            <a:r>
              <a:rPr lang="ru-RU" dirty="0"/>
              <a:t> </a:t>
            </a:r>
            <a:r>
              <a:rPr lang="ru-RU" dirty="0" err="1"/>
              <a:t>здоров'я</a:t>
            </a:r>
            <a:r>
              <a:rPr lang="ru-RU" dirty="0"/>
              <a:t>, Суд </a:t>
            </a:r>
            <a:r>
              <a:rPr lang="ru-RU" dirty="0" err="1"/>
              <a:t>вважає</a:t>
            </a:r>
            <a:r>
              <a:rPr lang="ru-RU" dirty="0"/>
              <a:t>, </a:t>
            </a:r>
            <a:r>
              <a:rPr lang="ru-RU" dirty="0" err="1"/>
              <a:t>що</a:t>
            </a:r>
            <a:r>
              <a:rPr lang="ru-RU" dirty="0"/>
              <a:t> є </a:t>
            </a:r>
            <a:r>
              <a:rPr lang="ru-RU" dirty="0" err="1"/>
              <a:t>достатньо</a:t>
            </a:r>
            <a:r>
              <a:rPr lang="ru-RU" dirty="0"/>
              <a:t> </a:t>
            </a:r>
            <a:r>
              <a:rPr lang="ru-RU" dirty="0" err="1"/>
              <a:t>підстав</a:t>
            </a:r>
            <a:r>
              <a:rPr lang="ru-RU" dirty="0"/>
              <a:t> </a:t>
            </a:r>
            <a:r>
              <a:rPr lang="ru-RU" dirty="0" err="1"/>
              <a:t>визнати</a:t>
            </a:r>
            <a:r>
              <a:rPr lang="ru-RU" dirty="0"/>
              <a:t> </a:t>
            </a:r>
            <a:r>
              <a:rPr lang="ru-RU" dirty="0" err="1"/>
              <a:t>порушення</a:t>
            </a:r>
            <a:r>
              <a:rPr lang="ru-RU" dirty="0"/>
              <a:t> </a:t>
            </a:r>
            <a:r>
              <a:rPr lang="ru-RU" dirty="0" err="1"/>
              <a:t>статті</a:t>
            </a:r>
            <a:r>
              <a:rPr lang="ru-RU" dirty="0"/>
              <a:t> 3 </a:t>
            </a:r>
            <a:r>
              <a:rPr lang="ru-RU" dirty="0" err="1"/>
              <a:t>Конвенції</a:t>
            </a:r>
            <a:r>
              <a:rPr lang="ru-RU" dirty="0"/>
              <a:t> через </a:t>
            </a:r>
            <a:r>
              <a:rPr lang="ru-RU" dirty="0" err="1"/>
              <a:t>нездатність</a:t>
            </a:r>
            <a:r>
              <a:rPr lang="ru-RU" dirty="0"/>
              <a:t> </a:t>
            </a:r>
            <a:r>
              <a:rPr lang="ru-RU" dirty="0" err="1"/>
              <a:t>органів</a:t>
            </a:r>
            <a:r>
              <a:rPr lang="ru-RU" dirty="0"/>
              <a:t> </a:t>
            </a:r>
            <a:r>
              <a:rPr lang="ru-RU" dirty="0" err="1"/>
              <a:t>влади</a:t>
            </a:r>
            <a:r>
              <a:rPr lang="ru-RU" dirty="0"/>
              <a:t> </a:t>
            </a:r>
            <a:r>
              <a:rPr lang="ru-RU" dirty="0" err="1"/>
              <a:t>подбати</a:t>
            </a:r>
            <a:r>
              <a:rPr lang="ru-RU" dirty="0"/>
              <a:t> про </a:t>
            </a:r>
            <a:r>
              <a:rPr lang="ru-RU" dirty="0" err="1"/>
              <a:t>здоров'я</a:t>
            </a:r>
            <a:r>
              <a:rPr lang="ru-RU" dirty="0"/>
              <a:t> </a:t>
            </a:r>
            <a:r>
              <a:rPr lang="ru-RU" dirty="0" err="1"/>
              <a:t>заявника</a:t>
            </a:r>
            <a:r>
              <a:rPr lang="ru-RU" dirty="0"/>
              <a:t> </a:t>
            </a:r>
            <a:r>
              <a:rPr lang="ru-RU" dirty="0" err="1"/>
              <a:t>під</a:t>
            </a:r>
            <a:r>
              <a:rPr lang="ru-RU" dirty="0"/>
              <a:t> </a:t>
            </a:r>
            <a:r>
              <a:rPr lang="ru-RU" dirty="0" err="1"/>
              <a:t>вартою</a:t>
            </a:r>
            <a:r>
              <a:rPr lang="ru-RU" dirty="0"/>
              <a:t> з 3 </a:t>
            </a:r>
            <a:r>
              <a:rPr lang="ru-RU" dirty="0" err="1"/>
              <a:t>липня</a:t>
            </a:r>
            <a:r>
              <a:rPr lang="ru-RU" dirty="0"/>
              <a:t> 2010 р</a:t>
            </a:r>
            <a:endParaRPr lang="en-US" dirty="0"/>
          </a:p>
        </p:txBody>
      </p:sp>
    </p:spTree>
    <p:extLst>
      <p:ext uri="{BB962C8B-B14F-4D97-AF65-F5344CB8AC3E}">
        <p14:creationId xmlns:p14="http://schemas.microsoft.com/office/powerpoint/2010/main" val="3036644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552728"/>
          </a:xfrm>
        </p:spPr>
        <p:txBody>
          <a:bodyPr>
            <a:noAutofit/>
          </a:bodyPr>
          <a:lstStyle/>
          <a:p>
            <a:pPr marL="0" indent="0" algn="ctr">
              <a:buNone/>
            </a:pPr>
            <a:r>
              <a:rPr lang="uk-UA" sz="1800" b="1" dirty="0" smtClean="0"/>
              <a:t>Постанова ВП ВС від </a:t>
            </a:r>
            <a:r>
              <a:rPr lang="ru-RU" sz="1800" b="1" dirty="0"/>
              <a:t>16 </a:t>
            </a:r>
            <a:r>
              <a:rPr lang="ru-RU" sz="1800" b="1" dirty="0" err="1"/>
              <a:t>січня</a:t>
            </a:r>
            <a:r>
              <a:rPr lang="ru-RU" sz="1800" b="1" dirty="0"/>
              <a:t> 2019 </a:t>
            </a:r>
            <a:r>
              <a:rPr lang="ru-RU" sz="1800" b="1" dirty="0" smtClean="0"/>
              <a:t>року, справа </a:t>
            </a:r>
            <a:r>
              <a:rPr lang="ru-RU" sz="1800" b="1" dirty="0"/>
              <a:t>№ </a:t>
            </a:r>
            <a:r>
              <a:rPr lang="ru-RU" sz="1800" b="1" dirty="0" smtClean="0"/>
              <a:t>751/7557/15-к</a:t>
            </a:r>
            <a:endParaRPr lang="ru-RU" sz="1800" b="1" dirty="0"/>
          </a:p>
          <a:p>
            <a:pPr marL="0" indent="0" algn="just">
              <a:buNone/>
            </a:pPr>
            <a:endParaRPr lang="ru-RU" sz="1700" dirty="0" smtClean="0"/>
          </a:p>
          <a:p>
            <a:pPr marL="0" indent="0" algn="just">
              <a:buNone/>
            </a:pPr>
            <a:r>
              <a:rPr lang="ru-RU" sz="1700" dirty="0" smtClean="0"/>
              <a:t>55. На </a:t>
            </a:r>
            <a:r>
              <a:rPr lang="ru-RU" sz="1700" dirty="0" err="1"/>
              <a:t>необхідність</a:t>
            </a:r>
            <a:r>
              <a:rPr lang="ru-RU" sz="1700" dirty="0"/>
              <a:t> </a:t>
            </a:r>
            <a:r>
              <a:rPr lang="ru-RU" sz="1700" dirty="0" err="1"/>
              <a:t>дотримання</a:t>
            </a:r>
            <a:r>
              <a:rPr lang="ru-RU" sz="1700" dirty="0"/>
              <a:t> </a:t>
            </a:r>
            <a:r>
              <a:rPr lang="ru-RU" sz="1700" dirty="0" err="1"/>
              <a:t>законної</a:t>
            </a:r>
            <a:r>
              <a:rPr lang="ru-RU" sz="1700" dirty="0"/>
              <a:t> </a:t>
            </a:r>
            <a:r>
              <a:rPr lang="ru-RU" sz="1700" dirty="0" err="1"/>
              <a:t>процедури</a:t>
            </a:r>
            <a:r>
              <a:rPr lang="ru-RU" sz="1700" dirty="0"/>
              <a:t>, принципу </a:t>
            </a:r>
            <a:r>
              <a:rPr lang="ru-RU" sz="1700" dirty="0" err="1"/>
              <a:t>рівності</a:t>
            </a:r>
            <a:r>
              <a:rPr lang="ru-RU" sz="1700" dirty="0"/>
              <a:t> </a:t>
            </a:r>
            <a:r>
              <a:rPr lang="ru-RU" sz="1700" dirty="0" err="1"/>
              <a:t>сторін</a:t>
            </a:r>
            <a:r>
              <a:rPr lang="ru-RU" sz="1700" dirty="0"/>
              <a:t>    та права </a:t>
            </a:r>
            <a:r>
              <a:rPr lang="ru-RU" sz="1700" dirty="0" err="1"/>
              <a:t>обвинуваченої</a:t>
            </a:r>
            <a:r>
              <a:rPr lang="ru-RU" sz="1700" dirty="0"/>
              <a:t> особи на </a:t>
            </a:r>
            <a:r>
              <a:rPr lang="ru-RU" sz="1700" dirty="0" err="1"/>
              <a:t>захист</a:t>
            </a:r>
            <a:r>
              <a:rPr lang="ru-RU" sz="1700" dirty="0"/>
              <a:t> </a:t>
            </a:r>
            <a:r>
              <a:rPr lang="ru-RU" sz="1700" dirty="0" err="1"/>
              <a:t>під</a:t>
            </a:r>
            <a:r>
              <a:rPr lang="ru-RU" sz="1700" dirty="0"/>
              <a:t> час </a:t>
            </a:r>
            <a:r>
              <a:rPr lang="ru-RU" sz="1700" dirty="0" err="1"/>
              <a:t>кримінального</a:t>
            </a:r>
            <a:r>
              <a:rPr lang="ru-RU" sz="1700" dirty="0"/>
              <a:t> </a:t>
            </a:r>
            <a:r>
              <a:rPr lang="ru-RU" sz="1700" dirty="0" err="1"/>
              <a:t>провадження</a:t>
            </a:r>
            <a:r>
              <a:rPr lang="ru-RU" sz="1700" dirty="0"/>
              <a:t> </a:t>
            </a:r>
            <a:r>
              <a:rPr lang="ru-RU" sz="1700" dirty="0" err="1"/>
              <a:t>неодноразово</a:t>
            </a:r>
            <a:r>
              <a:rPr lang="ru-RU" sz="1700" dirty="0"/>
              <a:t> у </a:t>
            </a:r>
            <a:r>
              <a:rPr lang="ru-RU" sz="1700" dirty="0" err="1"/>
              <a:t>своїх</a:t>
            </a:r>
            <a:r>
              <a:rPr lang="ru-RU" sz="1700" dirty="0"/>
              <a:t> </a:t>
            </a:r>
            <a:r>
              <a:rPr lang="ru-RU" sz="1700" dirty="0" err="1"/>
              <a:t>рішеннях</a:t>
            </a:r>
            <a:r>
              <a:rPr lang="ru-RU" sz="1700" dirty="0"/>
              <a:t> </a:t>
            </a:r>
            <a:r>
              <a:rPr lang="ru-RU" sz="1700" dirty="0" err="1" smtClean="0"/>
              <a:t>наголошував</a:t>
            </a:r>
            <a:r>
              <a:rPr lang="ru-RU" sz="1700" dirty="0"/>
              <a:t> </a:t>
            </a:r>
            <a:r>
              <a:rPr lang="ru-RU" sz="1700" dirty="0" smtClean="0"/>
              <a:t>ЄСПЛ. </a:t>
            </a:r>
            <a:r>
              <a:rPr lang="ru-RU" sz="1700" dirty="0" err="1" smtClean="0"/>
              <a:t>Зокрема</a:t>
            </a:r>
            <a:r>
              <a:rPr lang="ru-RU" sz="1700" dirty="0"/>
              <a:t>, суд </a:t>
            </a:r>
            <a:r>
              <a:rPr lang="ru-RU" sz="1700" dirty="0" err="1"/>
              <a:t>зазначав</a:t>
            </a:r>
            <a:r>
              <a:rPr lang="ru-RU" sz="1700" dirty="0"/>
              <a:t>, </a:t>
            </a:r>
            <a:r>
              <a:rPr lang="ru-RU" sz="1700" dirty="0" err="1"/>
              <a:t>що</a:t>
            </a:r>
            <a:r>
              <a:rPr lang="ru-RU" sz="1700" dirty="0"/>
              <a:t> </a:t>
            </a:r>
            <a:r>
              <a:rPr lang="ru-RU" sz="1700" dirty="0" err="1"/>
              <a:t>кримінальне</a:t>
            </a:r>
            <a:r>
              <a:rPr lang="ru-RU" sz="1700" dirty="0"/>
              <a:t> </a:t>
            </a:r>
            <a:r>
              <a:rPr lang="ru-RU" sz="1700" dirty="0" err="1"/>
              <a:t>провадження</a:t>
            </a:r>
            <a:r>
              <a:rPr lang="ru-RU" sz="1700" dirty="0"/>
              <a:t>, у тому </a:t>
            </a:r>
            <a:r>
              <a:rPr lang="ru-RU" sz="1700" dirty="0" err="1"/>
              <a:t>числі</a:t>
            </a:r>
            <a:r>
              <a:rPr lang="ru-RU" sz="1700" dirty="0"/>
              <a:t> </a:t>
            </a:r>
            <a:r>
              <a:rPr lang="ru-RU" sz="1700" dirty="0" err="1"/>
              <a:t>складові</a:t>
            </a:r>
            <a:r>
              <a:rPr lang="ru-RU" sz="1700" dirty="0"/>
              <a:t> такого </a:t>
            </a:r>
            <a:r>
              <a:rPr lang="ru-RU" sz="1700" dirty="0" err="1"/>
              <a:t>провадження</a:t>
            </a:r>
            <a:r>
              <a:rPr lang="ru-RU" sz="1700" dirty="0"/>
              <a:t>, </a:t>
            </a:r>
            <a:r>
              <a:rPr lang="ru-RU" sz="1700" dirty="0" err="1"/>
              <a:t>які</a:t>
            </a:r>
            <a:r>
              <a:rPr lang="ru-RU" sz="1700" dirty="0"/>
              <a:t> </a:t>
            </a:r>
            <a:r>
              <a:rPr lang="ru-RU" sz="1700" dirty="0" err="1"/>
              <a:t>стосуються</a:t>
            </a:r>
            <a:r>
              <a:rPr lang="ru-RU" sz="1700" dirty="0"/>
              <a:t> </a:t>
            </a:r>
            <a:r>
              <a:rPr lang="ru-RU" sz="1700" dirty="0" err="1"/>
              <a:t>процедури</a:t>
            </a:r>
            <a:r>
              <a:rPr lang="ru-RU" sz="1700" dirty="0"/>
              <a:t>, </a:t>
            </a:r>
            <a:r>
              <a:rPr lang="ru-RU" sz="1700" dirty="0" err="1"/>
              <a:t>мають</a:t>
            </a:r>
            <a:r>
              <a:rPr lang="ru-RU" sz="1700" dirty="0"/>
              <a:t> бути </a:t>
            </a:r>
            <a:r>
              <a:rPr lang="ru-RU" sz="1700" dirty="0" err="1"/>
              <a:t>засновані</a:t>
            </a:r>
            <a:r>
              <a:rPr lang="ru-RU" sz="1700" dirty="0"/>
              <a:t> на </a:t>
            </a:r>
            <a:r>
              <a:rPr lang="ru-RU" sz="1700" dirty="0" err="1"/>
              <a:t>принципі</a:t>
            </a:r>
            <a:r>
              <a:rPr lang="ru-RU" sz="1700" dirty="0"/>
              <a:t> </a:t>
            </a:r>
            <a:r>
              <a:rPr lang="ru-RU" sz="1700" dirty="0" err="1"/>
              <a:t>змагальності</a:t>
            </a:r>
            <a:r>
              <a:rPr lang="ru-RU" sz="1700" dirty="0"/>
              <a:t>, і </a:t>
            </a:r>
            <a:r>
              <a:rPr lang="ru-RU" sz="1700" dirty="0" err="1"/>
              <a:t>має</a:t>
            </a:r>
            <a:r>
              <a:rPr lang="ru-RU" sz="1700" dirty="0"/>
              <a:t> бути </a:t>
            </a:r>
            <a:r>
              <a:rPr lang="ru-RU" sz="1700" dirty="0" err="1"/>
              <a:t>забезпечена</a:t>
            </a:r>
            <a:r>
              <a:rPr lang="ru-RU" sz="1700" dirty="0"/>
              <a:t> </a:t>
            </a:r>
            <a:r>
              <a:rPr lang="ru-RU" sz="1700" dirty="0" err="1"/>
              <a:t>процесуальна</a:t>
            </a:r>
            <a:r>
              <a:rPr lang="ru-RU" sz="1700" dirty="0"/>
              <a:t> </a:t>
            </a:r>
            <a:r>
              <a:rPr lang="ru-RU" sz="1700" dirty="0" err="1"/>
              <a:t>рівність</a:t>
            </a:r>
            <a:r>
              <a:rPr lang="ru-RU" sz="1700" dirty="0"/>
              <a:t> </a:t>
            </a:r>
            <a:r>
              <a:rPr lang="ru-RU" sz="1700" dirty="0" err="1"/>
              <a:t>сторін</a:t>
            </a:r>
            <a:r>
              <a:rPr lang="ru-RU" sz="1700" dirty="0"/>
              <a:t> </a:t>
            </a:r>
            <a:r>
              <a:rPr lang="ru-RU" sz="1700" dirty="0" err="1" smtClean="0"/>
              <a:t>обвинувачення</a:t>
            </a:r>
            <a:r>
              <a:rPr lang="ru-RU" sz="1700" dirty="0"/>
              <a:t> </a:t>
            </a:r>
            <a:r>
              <a:rPr lang="ru-RU" sz="1700" dirty="0" smtClean="0"/>
              <a:t>і </a:t>
            </a:r>
            <a:r>
              <a:rPr lang="ru-RU" sz="1700" dirty="0" err="1" smtClean="0"/>
              <a:t>захисту</a:t>
            </a:r>
            <a:r>
              <a:rPr lang="ru-RU" sz="1700" dirty="0" smtClean="0"/>
              <a:t>. Право на </a:t>
            </a:r>
            <a:r>
              <a:rPr lang="ru-RU" sz="1700" dirty="0" err="1" smtClean="0"/>
              <a:t>судовий</a:t>
            </a:r>
            <a:r>
              <a:rPr lang="ru-RU" sz="1700" dirty="0" smtClean="0"/>
              <a:t> </a:t>
            </a:r>
            <a:r>
              <a:rPr lang="ru-RU" sz="1700" dirty="0" err="1" smtClean="0"/>
              <a:t>розгляд</a:t>
            </a:r>
            <a:r>
              <a:rPr lang="ru-RU" sz="1700" dirty="0" smtClean="0"/>
              <a:t> за принципом </a:t>
            </a:r>
            <a:r>
              <a:rPr lang="ru-RU" sz="1700" dirty="0" err="1" smtClean="0"/>
              <a:t>змагальності</a:t>
            </a:r>
            <a:r>
              <a:rPr lang="ru-RU" sz="1700" dirty="0" smtClean="0"/>
              <a:t> </a:t>
            </a:r>
            <a:r>
              <a:rPr lang="ru-RU" sz="1700" dirty="0" err="1" smtClean="0"/>
              <a:t>означає</a:t>
            </a:r>
            <a:r>
              <a:rPr lang="ru-RU" sz="1700" dirty="0" smtClean="0"/>
              <a:t>,   </a:t>
            </a:r>
            <a:r>
              <a:rPr lang="ru-RU" sz="1700" dirty="0" err="1" smtClean="0"/>
              <a:t>що</a:t>
            </a:r>
            <a:r>
              <a:rPr lang="ru-RU" sz="1700" dirty="0" smtClean="0"/>
              <a:t> сторонам </a:t>
            </a:r>
            <a:r>
              <a:rPr lang="ru-RU" sz="1700" dirty="0" err="1" smtClean="0"/>
              <a:t>обвинувачення</a:t>
            </a:r>
            <a:r>
              <a:rPr lang="ru-RU" sz="1700" dirty="0" smtClean="0"/>
              <a:t> і </a:t>
            </a:r>
            <a:r>
              <a:rPr lang="ru-RU" sz="1700" dirty="0" err="1" smtClean="0"/>
              <a:t>захисту</a:t>
            </a:r>
            <a:r>
              <a:rPr lang="ru-RU" sz="1700" dirty="0" smtClean="0"/>
              <a:t> </a:t>
            </a:r>
            <a:r>
              <a:rPr lang="ru-RU" sz="1700" dirty="0" err="1" smtClean="0"/>
              <a:t>має</a:t>
            </a:r>
            <a:r>
              <a:rPr lang="ru-RU" sz="1700" dirty="0" smtClean="0"/>
              <a:t> бути </a:t>
            </a:r>
            <a:r>
              <a:rPr lang="ru-RU" sz="1700" dirty="0" err="1" smtClean="0"/>
              <a:t>надана</a:t>
            </a:r>
            <a:r>
              <a:rPr lang="ru-RU" sz="1700" dirty="0" smtClean="0"/>
              <a:t> </a:t>
            </a:r>
            <a:r>
              <a:rPr lang="ru-RU" sz="1700" dirty="0" err="1" smtClean="0"/>
              <a:t>можливість</a:t>
            </a:r>
            <a:r>
              <a:rPr lang="ru-RU" sz="1700" dirty="0" smtClean="0"/>
              <a:t> </a:t>
            </a:r>
            <a:r>
              <a:rPr lang="ru-RU" sz="1700" dirty="0" err="1" smtClean="0"/>
              <a:t>ознайомитися</a:t>
            </a:r>
            <a:r>
              <a:rPr lang="ru-RU" sz="1700" dirty="0" smtClean="0"/>
              <a:t> </a:t>
            </a:r>
            <a:r>
              <a:rPr lang="ru-RU" sz="1700" dirty="0" err="1" smtClean="0"/>
              <a:t>із</a:t>
            </a:r>
            <a:r>
              <a:rPr lang="ru-RU" sz="1700" dirty="0" smtClean="0"/>
              <a:t> </a:t>
            </a:r>
            <a:r>
              <a:rPr lang="ru-RU" sz="1700" dirty="0" err="1" smtClean="0"/>
              <a:t>зауваженнями</a:t>
            </a:r>
            <a:r>
              <a:rPr lang="ru-RU" sz="1700" dirty="0" smtClean="0"/>
              <a:t> та </a:t>
            </a:r>
            <a:r>
              <a:rPr lang="ru-RU" sz="1700" dirty="0" err="1" smtClean="0"/>
              <a:t>доказами</a:t>
            </a:r>
            <a:r>
              <a:rPr lang="ru-RU" sz="1700" dirty="0" smtClean="0"/>
              <a:t>, </a:t>
            </a:r>
            <a:r>
              <a:rPr lang="ru-RU" sz="1700" dirty="0" err="1" smtClean="0"/>
              <a:t>наданими</a:t>
            </a:r>
            <a:r>
              <a:rPr lang="ru-RU" sz="1700" dirty="0" smtClean="0"/>
              <a:t> </a:t>
            </a:r>
            <a:r>
              <a:rPr lang="ru-RU" sz="1700" dirty="0" err="1" smtClean="0"/>
              <a:t>іншою</a:t>
            </a:r>
            <a:r>
              <a:rPr lang="ru-RU" sz="1700" dirty="0" smtClean="0"/>
              <a:t> стороною, і </a:t>
            </a:r>
            <a:r>
              <a:rPr lang="ru-RU" sz="1700" dirty="0" err="1" smtClean="0"/>
              <a:t>відповісти</a:t>
            </a:r>
            <a:r>
              <a:rPr lang="ru-RU" sz="1700" dirty="0" smtClean="0"/>
              <a:t> на них («</a:t>
            </a:r>
            <a:r>
              <a:rPr lang="ru-RU" sz="1700" i="1" dirty="0" err="1" smtClean="0"/>
              <a:t>Джеват</a:t>
            </a:r>
            <a:r>
              <a:rPr lang="ru-RU" sz="1700" i="1" dirty="0" smtClean="0"/>
              <a:t> </a:t>
            </a:r>
            <a:r>
              <a:rPr lang="ru-RU" sz="1700" i="1" dirty="0" err="1" smtClean="0"/>
              <a:t>Сойсал</a:t>
            </a:r>
            <a:r>
              <a:rPr lang="ru-RU" sz="1700" i="1" dirty="0" smtClean="0"/>
              <a:t> </a:t>
            </a:r>
            <a:r>
              <a:rPr lang="ru-RU" sz="1700" i="1" dirty="0" err="1" smtClean="0"/>
              <a:t>проти</a:t>
            </a:r>
            <a:r>
              <a:rPr lang="ru-RU" sz="1700" i="1" dirty="0" smtClean="0"/>
              <a:t> </a:t>
            </a:r>
            <a:r>
              <a:rPr lang="ru-RU" sz="1700" i="1" dirty="0" err="1" smtClean="0"/>
              <a:t>Туреччини</a:t>
            </a:r>
            <a:r>
              <a:rPr lang="ru-RU" sz="1700" dirty="0" smtClean="0"/>
              <a:t>», </a:t>
            </a:r>
            <a:r>
              <a:rPr lang="ru-RU" sz="1700" dirty="0" err="1" smtClean="0"/>
              <a:t>заява</a:t>
            </a:r>
            <a:r>
              <a:rPr lang="ru-RU" sz="1700" dirty="0" smtClean="0"/>
              <a:t> № 17362/03, </a:t>
            </a:r>
            <a:r>
              <a:rPr lang="ru-RU" sz="1700" dirty="0" err="1" smtClean="0"/>
              <a:t>ріш</a:t>
            </a:r>
            <a:r>
              <a:rPr lang="ru-RU" sz="1700" dirty="0" smtClean="0"/>
              <a:t>. </a:t>
            </a:r>
            <a:r>
              <a:rPr lang="ru-RU" sz="1700" dirty="0" err="1" smtClean="0"/>
              <a:t>від</a:t>
            </a:r>
            <a:r>
              <a:rPr lang="ru-RU" sz="1700" dirty="0" smtClean="0"/>
              <a:t> 23.09.2014 р.); </a:t>
            </a:r>
            <a:r>
              <a:rPr lang="ru-RU" sz="1700" dirty="0" err="1" smtClean="0"/>
              <a:t>згідно</a:t>
            </a:r>
            <a:r>
              <a:rPr lang="ru-RU" sz="1700" dirty="0" smtClean="0"/>
              <a:t>  з принципом </a:t>
            </a:r>
            <a:r>
              <a:rPr lang="ru-RU" sz="1700" dirty="0" err="1" smtClean="0"/>
              <a:t>рівності</a:t>
            </a:r>
            <a:r>
              <a:rPr lang="ru-RU" sz="1700" dirty="0" smtClean="0"/>
              <a:t> </a:t>
            </a:r>
            <a:r>
              <a:rPr lang="ru-RU" sz="1700" dirty="0" err="1" smtClean="0"/>
              <a:t>сторін</a:t>
            </a:r>
            <a:r>
              <a:rPr lang="ru-RU" sz="1700" dirty="0" smtClean="0"/>
              <a:t> </a:t>
            </a:r>
            <a:r>
              <a:rPr lang="ru-RU" sz="1700" dirty="0" err="1" smtClean="0"/>
              <a:t>змагального</a:t>
            </a:r>
            <a:r>
              <a:rPr lang="ru-RU" sz="1700" dirty="0" smtClean="0"/>
              <a:t> </a:t>
            </a:r>
            <a:r>
              <a:rPr lang="ru-RU" sz="1700" dirty="0" err="1" smtClean="0"/>
              <a:t>процесу</a:t>
            </a:r>
            <a:r>
              <a:rPr lang="ru-RU" sz="1700" dirty="0" smtClean="0"/>
              <a:t> як </a:t>
            </a:r>
            <a:r>
              <a:rPr lang="ru-RU" sz="1700" dirty="0" err="1" smtClean="0"/>
              <a:t>однієї</a:t>
            </a:r>
            <a:r>
              <a:rPr lang="ru-RU" sz="1700" dirty="0" smtClean="0"/>
              <a:t> </a:t>
            </a:r>
            <a:r>
              <a:rPr lang="ru-RU" sz="1700" dirty="0" err="1" smtClean="0"/>
              <a:t>зі</a:t>
            </a:r>
            <a:r>
              <a:rPr lang="ru-RU" sz="1700" dirty="0" smtClean="0"/>
              <a:t> </a:t>
            </a:r>
            <a:r>
              <a:rPr lang="ru-RU" sz="1700" dirty="0" err="1" smtClean="0"/>
              <a:t>складових</a:t>
            </a:r>
            <a:r>
              <a:rPr lang="ru-RU" sz="1700" dirty="0" smtClean="0"/>
              <a:t> </a:t>
            </a:r>
            <a:r>
              <a:rPr lang="ru-RU" sz="1700" dirty="0" err="1" smtClean="0"/>
              <a:t>розширеної</a:t>
            </a:r>
            <a:r>
              <a:rPr lang="ru-RU" sz="1700" dirty="0" smtClean="0"/>
              <a:t> </a:t>
            </a:r>
            <a:r>
              <a:rPr lang="ru-RU" sz="1700" dirty="0" err="1" smtClean="0"/>
              <a:t>концепції</a:t>
            </a:r>
            <a:r>
              <a:rPr lang="ru-RU" sz="1700" dirty="0" smtClean="0"/>
              <a:t> справедливого суду </a:t>
            </a:r>
            <a:r>
              <a:rPr lang="ru-RU" sz="1700" dirty="0" err="1" smtClean="0"/>
              <a:t>кожній</a:t>
            </a:r>
            <a:r>
              <a:rPr lang="ru-RU" sz="1700" dirty="0" smtClean="0"/>
              <a:t> </a:t>
            </a:r>
            <a:r>
              <a:rPr lang="ru-RU" sz="1700" dirty="0" err="1" smtClean="0"/>
              <a:t>стороні</a:t>
            </a:r>
            <a:r>
              <a:rPr lang="ru-RU" sz="1700" dirty="0" smtClean="0"/>
              <a:t> повинно бути </a:t>
            </a:r>
            <a:r>
              <a:rPr lang="ru-RU" sz="1700" dirty="0" err="1" smtClean="0"/>
              <a:t>надано</a:t>
            </a:r>
            <a:r>
              <a:rPr lang="ru-RU" sz="1700" dirty="0" smtClean="0"/>
              <a:t> </a:t>
            </a:r>
            <a:r>
              <a:rPr lang="ru-RU" sz="1700" dirty="0" err="1" smtClean="0"/>
              <a:t>розумну</a:t>
            </a:r>
            <a:r>
              <a:rPr lang="ru-RU" sz="1700" dirty="0" smtClean="0"/>
              <a:t> </a:t>
            </a:r>
            <a:r>
              <a:rPr lang="ru-RU" sz="1700" dirty="0" err="1" smtClean="0"/>
              <a:t>можливість</a:t>
            </a:r>
            <a:r>
              <a:rPr lang="ru-RU" sz="1700" dirty="0" smtClean="0"/>
              <a:t> </a:t>
            </a:r>
            <a:r>
              <a:rPr lang="ru-RU" sz="1700" dirty="0" err="1" smtClean="0"/>
              <a:t>представити</a:t>
            </a:r>
            <a:r>
              <a:rPr lang="ru-RU" sz="1700" dirty="0" smtClean="0"/>
              <a:t> </a:t>
            </a:r>
            <a:r>
              <a:rPr lang="ru-RU" sz="1700" dirty="0" err="1" smtClean="0"/>
              <a:t>свої</a:t>
            </a:r>
            <a:r>
              <a:rPr lang="ru-RU" sz="1700" dirty="0" smtClean="0"/>
              <a:t> </a:t>
            </a:r>
            <a:r>
              <a:rPr lang="ru-RU" sz="1700" dirty="0" err="1" smtClean="0"/>
              <a:t>аргументи</a:t>
            </a:r>
            <a:r>
              <a:rPr lang="ru-RU" sz="1700" dirty="0" smtClean="0"/>
              <a:t> на </a:t>
            </a:r>
            <a:r>
              <a:rPr lang="ru-RU" sz="1700" dirty="0" err="1" smtClean="0"/>
              <a:t>умовах</a:t>
            </a:r>
            <a:r>
              <a:rPr lang="ru-RU" sz="1700" dirty="0" smtClean="0"/>
              <a:t>, </a:t>
            </a:r>
            <a:r>
              <a:rPr lang="ru-RU" sz="1700" dirty="0" err="1" smtClean="0"/>
              <a:t>які</a:t>
            </a:r>
            <a:r>
              <a:rPr lang="ru-RU" sz="1700" dirty="0" smtClean="0"/>
              <a:t> не </a:t>
            </a:r>
            <a:r>
              <a:rPr lang="ru-RU" sz="1700" dirty="0" err="1" smtClean="0"/>
              <a:t>ставлять</a:t>
            </a:r>
            <a:r>
              <a:rPr lang="ru-RU" sz="1700" dirty="0" smtClean="0"/>
              <a:t> </a:t>
            </a:r>
            <a:r>
              <a:rPr lang="ru-RU" sz="1700" dirty="0" err="1" smtClean="0"/>
              <a:t>її</a:t>
            </a:r>
            <a:r>
              <a:rPr lang="ru-RU" sz="1700" dirty="0" smtClean="0"/>
              <a:t>  у </a:t>
            </a:r>
            <a:r>
              <a:rPr lang="ru-RU" sz="1700" dirty="0" err="1" smtClean="0"/>
              <a:t>гірше</a:t>
            </a:r>
            <a:r>
              <a:rPr lang="ru-RU" sz="1700" dirty="0" smtClean="0"/>
              <a:t> становище </a:t>
            </a:r>
            <a:r>
              <a:rPr lang="ru-RU" sz="1700" dirty="0" err="1" smtClean="0"/>
              <a:t>порівняно</a:t>
            </a:r>
            <a:r>
              <a:rPr lang="ru-RU" sz="1700" dirty="0" smtClean="0"/>
              <a:t> з </a:t>
            </a:r>
            <a:r>
              <a:rPr lang="ru-RU" sz="1700" dirty="0" err="1" smtClean="0"/>
              <a:t>опонентом</a:t>
            </a:r>
            <a:r>
              <a:rPr lang="ru-RU" sz="1700" dirty="0" smtClean="0"/>
              <a:t>. </a:t>
            </a:r>
            <a:r>
              <a:rPr lang="ru-RU" sz="1700" dirty="0" err="1" smtClean="0"/>
              <a:t>Заявникові</a:t>
            </a:r>
            <a:r>
              <a:rPr lang="ru-RU" sz="1700" dirty="0" smtClean="0"/>
              <a:t> </a:t>
            </a:r>
            <a:r>
              <a:rPr lang="ru-RU" sz="1700" dirty="0" err="1" smtClean="0"/>
              <a:t>було</a:t>
            </a:r>
            <a:r>
              <a:rPr lang="ru-RU" sz="1700" dirty="0" smtClean="0"/>
              <a:t> </a:t>
            </a:r>
            <a:r>
              <a:rPr lang="ru-RU" sz="1700" dirty="0" err="1" smtClean="0"/>
              <a:t>важливо</a:t>
            </a:r>
            <a:r>
              <a:rPr lang="ru-RU" sz="1700" dirty="0" smtClean="0"/>
              <a:t> </a:t>
            </a:r>
            <a:r>
              <a:rPr lang="ru-RU" sz="1700" dirty="0" err="1" smtClean="0"/>
              <a:t>мати</a:t>
            </a:r>
            <a:r>
              <a:rPr lang="ru-RU" sz="1700" dirty="0" smtClean="0"/>
              <a:t> доступ до </a:t>
            </a:r>
            <a:r>
              <a:rPr lang="ru-RU" sz="1700" dirty="0" err="1" smtClean="0"/>
              <a:t>матеріалів</a:t>
            </a:r>
            <a:r>
              <a:rPr lang="ru-RU" sz="1700" dirty="0" smtClean="0"/>
              <a:t> </a:t>
            </a:r>
            <a:r>
              <a:rPr lang="ru-RU" sz="1700" dirty="0" err="1" smtClean="0"/>
              <a:t>своєї</a:t>
            </a:r>
            <a:r>
              <a:rPr lang="ru-RU" sz="1700" dirty="0" smtClean="0"/>
              <a:t> </a:t>
            </a:r>
            <a:r>
              <a:rPr lang="ru-RU" sz="1700" dirty="0" err="1" smtClean="0"/>
              <a:t>справи</a:t>
            </a:r>
            <a:r>
              <a:rPr lang="ru-RU" sz="1700" dirty="0" smtClean="0"/>
              <a:t> і </a:t>
            </a:r>
            <a:r>
              <a:rPr lang="ru-RU" sz="1700" dirty="0" err="1" smtClean="0"/>
              <a:t>отримати</a:t>
            </a:r>
            <a:r>
              <a:rPr lang="ru-RU" sz="1700" dirty="0" smtClean="0"/>
              <a:t> </a:t>
            </a:r>
            <a:r>
              <a:rPr lang="ru-RU" sz="1700" dirty="0" err="1" smtClean="0"/>
              <a:t>копію</a:t>
            </a:r>
            <a:r>
              <a:rPr lang="ru-RU" sz="1700" dirty="0" smtClean="0"/>
              <a:t> </a:t>
            </a:r>
            <a:r>
              <a:rPr lang="ru-RU" sz="1700" dirty="0" err="1" smtClean="0"/>
              <a:t>документів</a:t>
            </a:r>
            <a:r>
              <a:rPr lang="ru-RU" sz="1700" dirty="0" smtClean="0"/>
              <a:t>, </a:t>
            </a:r>
            <a:r>
              <a:rPr lang="ru-RU" sz="1700" dirty="0" err="1" smtClean="0"/>
              <a:t>які</a:t>
            </a:r>
            <a:r>
              <a:rPr lang="ru-RU" sz="1700" dirty="0" smtClean="0"/>
              <a:t> в </a:t>
            </a:r>
            <a:r>
              <a:rPr lang="ru-RU" sz="1700" dirty="0" err="1" smtClean="0"/>
              <a:t>ній</a:t>
            </a:r>
            <a:r>
              <a:rPr lang="ru-RU" sz="1700" dirty="0" smtClean="0"/>
              <a:t> </a:t>
            </a:r>
            <a:r>
              <a:rPr lang="ru-RU" sz="1700" dirty="0" err="1" smtClean="0"/>
              <a:t>містилися</a:t>
            </a:r>
            <a:r>
              <a:rPr lang="ru-RU" sz="1700" dirty="0" smtClean="0"/>
              <a:t>, для того </a:t>
            </a:r>
            <a:r>
              <a:rPr lang="ru-RU" sz="1700" dirty="0" err="1" smtClean="0"/>
              <a:t>щоб</a:t>
            </a:r>
            <a:r>
              <a:rPr lang="ru-RU" sz="1700" dirty="0" smtClean="0"/>
              <a:t> </a:t>
            </a:r>
            <a:r>
              <a:rPr lang="ru-RU" sz="1700" dirty="0" err="1" smtClean="0"/>
              <a:t>мати</a:t>
            </a:r>
            <a:r>
              <a:rPr lang="ru-RU" sz="1700" dirty="0" smtClean="0"/>
              <a:t> </a:t>
            </a:r>
            <a:r>
              <a:rPr lang="ru-RU" sz="1700" dirty="0" err="1" smtClean="0"/>
              <a:t>змогу</a:t>
            </a:r>
            <a:r>
              <a:rPr lang="ru-RU" sz="1700" dirty="0" smtClean="0"/>
              <a:t> </a:t>
            </a:r>
            <a:r>
              <a:rPr lang="ru-RU" sz="1700" dirty="0" err="1" smtClean="0"/>
              <a:t>оскаржити</a:t>
            </a:r>
            <a:r>
              <a:rPr lang="ru-RU" sz="1700" dirty="0" smtClean="0"/>
              <a:t> </a:t>
            </a:r>
            <a:r>
              <a:rPr lang="ru-RU" sz="1700" dirty="0" err="1" smtClean="0"/>
              <a:t>офіційний</a:t>
            </a:r>
            <a:r>
              <a:rPr lang="ru-RU" sz="1700" dirty="0" smtClean="0"/>
              <a:t> протокол </a:t>
            </a:r>
            <a:r>
              <a:rPr lang="ru-RU" sz="1700" dirty="0" err="1" smtClean="0"/>
              <a:t>стосовно</a:t>
            </a:r>
            <a:r>
              <a:rPr lang="ru-RU" sz="1700" dirty="0" smtClean="0"/>
              <a:t> </a:t>
            </a:r>
            <a:r>
              <a:rPr lang="ru-RU" sz="1700" dirty="0" err="1" smtClean="0"/>
              <a:t>його</a:t>
            </a:r>
            <a:r>
              <a:rPr lang="ru-RU" sz="1700" dirty="0" smtClean="0"/>
              <a:t> </a:t>
            </a:r>
            <a:r>
              <a:rPr lang="ru-RU" sz="1700" dirty="0" err="1" smtClean="0"/>
              <a:t>дій</a:t>
            </a:r>
            <a:r>
              <a:rPr lang="ru-RU" sz="1700" dirty="0" smtClean="0"/>
              <a:t>. Не </a:t>
            </a:r>
            <a:r>
              <a:rPr lang="ru-RU" sz="1700" dirty="0" err="1" smtClean="0"/>
              <a:t>маючи</a:t>
            </a:r>
            <a:r>
              <a:rPr lang="ru-RU" sz="1700" dirty="0" smtClean="0"/>
              <a:t> такого доступу, </a:t>
            </a:r>
            <a:r>
              <a:rPr lang="ru-RU" sz="1700" dirty="0" err="1" smtClean="0"/>
              <a:t>заявник</a:t>
            </a:r>
            <a:r>
              <a:rPr lang="ru-RU" sz="1700" dirty="0" smtClean="0"/>
              <a:t> не </a:t>
            </a:r>
            <a:r>
              <a:rPr lang="ru-RU" sz="1700" dirty="0" err="1" smtClean="0"/>
              <a:t>зміг</a:t>
            </a:r>
            <a:r>
              <a:rPr lang="ru-RU" sz="1700" dirty="0" smtClean="0"/>
              <a:t> </a:t>
            </a:r>
            <a:r>
              <a:rPr lang="ru-RU" sz="1700" dirty="0" err="1" smtClean="0"/>
              <a:t>підготувати</a:t>
            </a:r>
            <a:r>
              <a:rPr lang="ru-RU" sz="1700" dirty="0" smtClean="0"/>
              <a:t> </a:t>
            </a:r>
            <a:r>
              <a:rPr lang="ru-RU" sz="1700" dirty="0" err="1" smtClean="0"/>
              <a:t>адекватний</a:t>
            </a:r>
            <a:r>
              <a:rPr lang="ru-RU" sz="1700" dirty="0" smtClean="0"/>
              <a:t> </a:t>
            </a:r>
            <a:r>
              <a:rPr lang="ru-RU" sz="1700" dirty="0" err="1" smtClean="0"/>
              <a:t>захист</a:t>
            </a:r>
            <a:r>
              <a:rPr lang="ru-RU" sz="1700" dirty="0" smtClean="0"/>
              <a:t> і </a:t>
            </a:r>
            <a:r>
              <a:rPr lang="ru-RU" sz="1700" dirty="0" err="1" smtClean="0"/>
              <a:t>скористатися</a:t>
            </a:r>
            <a:r>
              <a:rPr lang="ru-RU" sz="1700" dirty="0" smtClean="0"/>
              <a:t> принципом </a:t>
            </a:r>
            <a:r>
              <a:rPr lang="ru-RU" sz="1700" dirty="0" err="1" smtClean="0"/>
              <a:t>рівності</a:t>
            </a:r>
            <a:r>
              <a:rPr lang="ru-RU" sz="1700" dirty="0" smtClean="0"/>
              <a:t> </a:t>
            </a:r>
            <a:r>
              <a:rPr lang="ru-RU" sz="1700" dirty="0" err="1" smtClean="0"/>
              <a:t>сторін</a:t>
            </a:r>
            <a:r>
              <a:rPr lang="ru-RU" sz="1700" dirty="0" smtClean="0"/>
              <a:t> </a:t>
            </a:r>
            <a:r>
              <a:rPr lang="ru-RU" sz="1700" dirty="0" err="1" smtClean="0"/>
              <a:t>змагального</a:t>
            </a:r>
            <a:r>
              <a:rPr lang="ru-RU" sz="1700" dirty="0" smtClean="0"/>
              <a:t> </a:t>
            </a:r>
            <a:r>
              <a:rPr lang="ru-RU" sz="1700" dirty="0" err="1" smtClean="0"/>
              <a:t>процесу</a:t>
            </a:r>
            <a:r>
              <a:rPr lang="ru-RU" sz="1700" dirty="0" smtClean="0"/>
              <a:t> </a:t>
            </a:r>
            <a:r>
              <a:rPr lang="ru-RU" sz="1700" dirty="0" err="1" smtClean="0"/>
              <a:t>всупереч</a:t>
            </a:r>
            <a:r>
              <a:rPr lang="ru-RU" sz="1700" dirty="0" smtClean="0"/>
              <a:t> </a:t>
            </a:r>
            <a:r>
              <a:rPr lang="ru-RU" sz="1700" dirty="0" err="1" smtClean="0"/>
              <a:t>вимогам</a:t>
            </a:r>
            <a:r>
              <a:rPr lang="ru-RU" sz="1700" dirty="0" smtClean="0"/>
              <a:t> п. 1 ст. 6 </a:t>
            </a:r>
            <a:r>
              <a:rPr lang="ru-RU" sz="1700" dirty="0" err="1" smtClean="0"/>
              <a:t>Конвенції</a:t>
            </a:r>
            <a:r>
              <a:rPr lang="ru-RU" sz="1700" dirty="0" smtClean="0"/>
              <a:t> у </a:t>
            </a:r>
            <a:r>
              <a:rPr lang="ru-RU" sz="1700" dirty="0" err="1" smtClean="0"/>
              <a:t>поєднанні</a:t>
            </a:r>
            <a:r>
              <a:rPr lang="ru-RU" sz="1700" dirty="0" smtClean="0"/>
              <a:t> з п. 3 ст. 6 («</a:t>
            </a:r>
            <a:r>
              <a:rPr lang="ru-RU" sz="1700" i="1" dirty="0" err="1" smtClean="0"/>
              <a:t>Фуше</a:t>
            </a:r>
            <a:r>
              <a:rPr lang="ru-RU" sz="1700" i="1" dirty="0" smtClean="0"/>
              <a:t> </a:t>
            </a:r>
            <a:r>
              <a:rPr lang="ru-RU" sz="1700" i="1" dirty="0" err="1" smtClean="0"/>
              <a:t>проти</a:t>
            </a:r>
            <a:r>
              <a:rPr lang="ru-RU" sz="1700" i="1" dirty="0" smtClean="0"/>
              <a:t> </a:t>
            </a:r>
            <a:r>
              <a:rPr lang="ru-RU" sz="1700" i="1" dirty="0" err="1" smtClean="0"/>
              <a:t>Франції</a:t>
            </a:r>
            <a:r>
              <a:rPr lang="ru-RU" sz="1700" dirty="0" smtClean="0"/>
              <a:t>», </a:t>
            </a:r>
            <a:r>
              <a:rPr lang="ru-RU" sz="1700" dirty="0" err="1" smtClean="0"/>
              <a:t>заява</a:t>
            </a:r>
            <a:r>
              <a:rPr lang="ru-RU" sz="1700" dirty="0" smtClean="0"/>
              <a:t> № 22209, </a:t>
            </a:r>
            <a:r>
              <a:rPr lang="ru-RU" sz="1700" dirty="0" err="1" smtClean="0"/>
              <a:t>рішення</a:t>
            </a:r>
            <a:r>
              <a:rPr lang="ru-RU" sz="1700" dirty="0" smtClean="0"/>
              <a:t> </a:t>
            </a:r>
            <a:r>
              <a:rPr lang="ru-RU" sz="1700" dirty="0" err="1" smtClean="0"/>
              <a:t>від</a:t>
            </a:r>
            <a:r>
              <a:rPr lang="ru-RU" sz="1700" dirty="0" smtClean="0"/>
              <a:t> 18.03.1997 р.); той факт, </a:t>
            </a:r>
            <a:r>
              <a:rPr lang="ru-RU" sz="1700" dirty="0" err="1" smtClean="0"/>
              <a:t>що</a:t>
            </a:r>
            <a:r>
              <a:rPr lang="ru-RU" sz="1700" dirty="0" smtClean="0"/>
              <a:t> </a:t>
            </a:r>
            <a:r>
              <a:rPr lang="ru-RU" sz="1700" dirty="0" err="1" smtClean="0"/>
              <a:t>заявникові</a:t>
            </a:r>
            <a:r>
              <a:rPr lang="ru-RU" sz="1700" dirty="0" smtClean="0"/>
              <a:t> та </a:t>
            </a:r>
            <a:r>
              <a:rPr lang="ru-RU" sz="1700" dirty="0" err="1" smtClean="0"/>
              <a:t>його</a:t>
            </a:r>
            <a:r>
              <a:rPr lang="ru-RU" sz="1700" dirty="0" smtClean="0"/>
              <a:t> </a:t>
            </a:r>
            <a:r>
              <a:rPr lang="ru-RU" sz="1700" dirty="0" err="1" smtClean="0"/>
              <a:t>захисникам</a:t>
            </a:r>
            <a:r>
              <a:rPr lang="ru-RU" sz="1700" dirty="0" smtClean="0"/>
              <a:t> не </a:t>
            </a:r>
            <a:r>
              <a:rPr lang="ru-RU" sz="1700" dirty="0" err="1" smtClean="0"/>
              <a:t>був</a:t>
            </a:r>
            <a:r>
              <a:rPr lang="ru-RU" sz="1700" dirty="0" smtClean="0"/>
              <a:t> </a:t>
            </a:r>
            <a:r>
              <a:rPr lang="ru-RU" sz="1700" dirty="0" err="1" smtClean="0"/>
              <a:t>наданий</a:t>
            </a:r>
            <a:r>
              <a:rPr lang="ru-RU" sz="1700" dirty="0" smtClean="0"/>
              <a:t> </a:t>
            </a:r>
            <a:r>
              <a:rPr lang="ru-RU" sz="1700" dirty="0" err="1" smtClean="0"/>
              <a:t>відповідний</a:t>
            </a:r>
            <a:r>
              <a:rPr lang="ru-RU" sz="1700" dirty="0" smtClean="0"/>
              <a:t> доступ до </a:t>
            </a:r>
            <a:r>
              <a:rPr lang="ru-RU" sz="1700" dirty="0" err="1" smtClean="0"/>
              <a:t>документів</a:t>
            </a:r>
            <a:r>
              <a:rPr lang="ru-RU" sz="1700" dirty="0" smtClean="0"/>
              <a:t> (…), </a:t>
            </a:r>
            <a:r>
              <a:rPr lang="ru-RU" sz="1700" dirty="0" err="1" smtClean="0"/>
              <a:t>призвів</a:t>
            </a:r>
            <a:r>
              <a:rPr lang="ru-RU" sz="1700" dirty="0" smtClean="0"/>
              <a:t> до </a:t>
            </a:r>
            <a:r>
              <a:rPr lang="ru-RU" sz="1700" dirty="0" err="1" smtClean="0"/>
              <a:t>посилення</a:t>
            </a:r>
            <a:r>
              <a:rPr lang="ru-RU" sz="1700" dirty="0" smtClean="0"/>
              <a:t> </a:t>
            </a:r>
            <a:r>
              <a:rPr lang="ru-RU" sz="1700" dirty="0" err="1" smtClean="0"/>
              <a:t>труднощів</a:t>
            </a:r>
            <a:r>
              <a:rPr lang="ru-RU" sz="1700" dirty="0" smtClean="0"/>
              <a:t> у </a:t>
            </a:r>
            <a:r>
              <a:rPr lang="ru-RU" sz="1700" dirty="0" err="1" smtClean="0"/>
              <a:t>підготовці</a:t>
            </a:r>
            <a:r>
              <a:rPr lang="ru-RU" sz="1700" dirty="0" smtClean="0"/>
              <a:t> </a:t>
            </a:r>
            <a:r>
              <a:rPr lang="ru-RU" sz="1700" dirty="0" err="1" smtClean="0"/>
              <a:t>його</a:t>
            </a:r>
            <a:r>
              <a:rPr lang="ru-RU" sz="1700" dirty="0" smtClean="0"/>
              <a:t> </a:t>
            </a:r>
            <a:r>
              <a:rPr lang="ru-RU" sz="1700" dirty="0" err="1" smtClean="0"/>
              <a:t>захисту</a:t>
            </a:r>
            <a:r>
              <a:rPr lang="ru-RU" sz="1700" dirty="0" smtClean="0"/>
              <a:t> («</a:t>
            </a:r>
            <a:r>
              <a:rPr lang="ru-RU" sz="1700" i="1" dirty="0" err="1" smtClean="0"/>
              <a:t>Моісєєв</a:t>
            </a:r>
            <a:r>
              <a:rPr lang="ru-RU" sz="1700" i="1" dirty="0" smtClean="0"/>
              <a:t> </a:t>
            </a:r>
            <a:r>
              <a:rPr lang="ru-RU" sz="1700" i="1" dirty="0" err="1" smtClean="0"/>
              <a:t>проти</a:t>
            </a:r>
            <a:r>
              <a:rPr lang="ru-RU" sz="1700" i="1" dirty="0" smtClean="0"/>
              <a:t> </a:t>
            </a:r>
            <a:r>
              <a:rPr lang="ru-RU" sz="1700" i="1" dirty="0" err="1" smtClean="0"/>
              <a:t>Росії</a:t>
            </a:r>
            <a:r>
              <a:rPr lang="ru-RU" sz="1700" dirty="0" smtClean="0"/>
              <a:t>», </a:t>
            </a:r>
            <a:r>
              <a:rPr lang="ru-RU" sz="1700" dirty="0" err="1" smtClean="0"/>
              <a:t>заява</a:t>
            </a:r>
            <a:r>
              <a:rPr lang="ru-RU" sz="1700" dirty="0" smtClean="0"/>
              <a:t> № 62936/00, </a:t>
            </a:r>
            <a:r>
              <a:rPr lang="ru-RU" sz="1700" dirty="0" err="1" smtClean="0"/>
              <a:t>ріш</a:t>
            </a:r>
            <a:r>
              <a:rPr lang="ru-RU" sz="1700" dirty="0" smtClean="0"/>
              <a:t>. </a:t>
            </a:r>
            <a:r>
              <a:rPr lang="ru-RU" sz="1700" dirty="0" err="1" smtClean="0"/>
              <a:t>від</a:t>
            </a:r>
            <a:r>
              <a:rPr lang="ru-RU" sz="1700" dirty="0" smtClean="0"/>
              <a:t> 09. 10. 2008 р.);</a:t>
            </a:r>
          </a:p>
          <a:p>
            <a:pPr marL="0" indent="0" algn="ctr">
              <a:buNone/>
            </a:pPr>
            <a:endParaRPr lang="en-US" sz="1700" dirty="0"/>
          </a:p>
        </p:txBody>
      </p:sp>
    </p:spTree>
    <p:extLst>
      <p:ext uri="{BB962C8B-B14F-4D97-AF65-F5344CB8AC3E}">
        <p14:creationId xmlns:p14="http://schemas.microsoft.com/office/powerpoint/2010/main" val="20107410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568952" cy="6336704"/>
          </a:xfrm>
        </p:spPr>
        <p:txBody>
          <a:bodyPr>
            <a:normAutofit fontScale="62500" lnSpcReduction="20000"/>
          </a:bodyPr>
          <a:lstStyle/>
          <a:p>
            <a:pPr marL="0" indent="0" algn="ctr">
              <a:buNone/>
            </a:pPr>
            <a:endParaRPr lang="ru-RU" b="1" dirty="0" smtClean="0"/>
          </a:p>
          <a:p>
            <a:pPr marL="0" indent="0" algn="ctr">
              <a:buNone/>
            </a:pPr>
            <a:r>
              <a:rPr lang="ru-RU" b="1" dirty="0" err="1" smtClean="0"/>
              <a:t>Порушення</a:t>
            </a:r>
            <a:r>
              <a:rPr lang="ru-RU" b="1" dirty="0" smtClean="0"/>
              <a:t> </a:t>
            </a:r>
            <a:r>
              <a:rPr lang="ru-RU" b="1" dirty="0" err="1"/>
              <a:t>статті</a:t>
            </a:r>
            <a:r>
              <a:rPr lang="ru-RU" b="1" dirty="0"/>
              <a:t> 3 </a:t>
            </a:r>
            <a:r>
              <a:rPr lang="ru-RU" b="1" dirty="0" err="1"/>
              <a:t>Конвенції</a:t>
            </a:r>
            <a:r>
              <a:rPr lang="ru-RU" b="1" dirty="0"/>
              <a:t> (заборона </a:t>
            </a:r>
            <a:r>
              <a:rPr lang="ru-RU" b="1" dirty="0" err="1"/>
              <a:t>катування</a:t>
            </a:r>
            <a:r>
              <a:rPr lang="ru-RU" b="1" dirty="0"/>
              <a:t>) </a:t>
            </a:r>
            <a:r>
              <a:rPr lang="uk-UA" b="1" dirty="0" smtClean="0"/>
              <a:t>щодо відсутності перспектив звільнення при відбуванні покарання у вигляді довічного позбавлення волі</a:t>
            </a:r>
            <a:endParaRPr lang="ru-RU" b="1" dirty="0"/>
          </a:p>
          <a:p>
            <a:pPr marL="0" indent="0">
              <a:buNone/>
            </a:pPr>
            <a:r>
              <a:rPr lang="ru-RU" dirty="0"/>
              <a:t>168. </a:t>
            </a:r>
            <a:r>
              <a:rPr lang="ru-RU" dirty="0" err="1"/>
              <a:t>Загальні</a:t>
            </a:r>
            <a:r>
              <a:rPr lang="ru-RU" dirty="0"/>
              <a:t> </a:t>
            </a:r>
            <a:r>
              <a:rPr lang="ru-RU" dirty="0" err="1"/>
              <a:t>принципи</a:t>
            </a:r>
            <a:r>
              <a:rPr lang="ru-RU" dirty="0"/>
              <a:t>, </a:t>
            </a:r>
            <a:r>
              <a:rPr lang="ru-RU" dirty="0" err="1"/>
              <a:t>встановлені</a:t>
            </a:r>
            <a:r>
              <a:rPr lang="ru-RU" dirty="0"/>
              <a:t> в прецедентному </a:t>
            </a:r>
            <a:r>
              <a:rPr lang="ru-RU" dirty="0" err="1"/>
              <a:t>праві</a:t>
            </a:r>
            <a:r>
              <a:rPr lang="ru-RU" dirty="0"/>
              <a:t> Суду по </a:t>
            </a:r>
            <a:r>
              <a:rPr lang="ru-RU" dirty="0" err="1"/>
              <a:t>довічних</a:t>
            </a:r>
            <a:r>
              <a:rPr lang="ru-RU" dirty="0"/>
              <a:t> </a:t>
            </a:r>
            <a:r>
              <a:rPr lang="ru-RU" dirty="0" err="1"/>
              <a:t>ув'язнень</a:t>
            </a:r>
            <a:r>
              <a:rPr lang="ru-RU" dirty="0"/>
              <a:t>, </a:t>
            </a:r>
            <a:r>
              <a:rPr lang="ru-RU" dirty="0" err="1"/>
              <a:t>були</a:t>
            </a:r>
            <a:r>
              <a:rPr lang="ru-RU" dirty="0"/>
              <a:t> недавно </a:t>
            </a:r>
            <a:r>
              <a:rPr lang="ru-RU" dirty="0" err="1"/>
              <a:t>узагальнені</a:t>
            </a:r>
            <a:r>
              <a:rPr lang="ru-RU" dirty="0"/>
              <a:t> в </a:t>
            </a:r>
            <a:r>
              <a:rPr lang="ru-RU" dirty="0" err="1"/>
              <a:t>справі</a:t>
            </a:r>
            <a:r>
              <a:rPr lang="ru-RU" dirty="0"/>
              <a:t> </a:t>
            </a:r>
            <a:r>
              <a:rPr lang="en-US" dirty="0"/>
              <a:t>Hutchinson v. the United Kingdom ([GC], № 57592/08, §§ 42-45, 17 </a:t>
            </a:r>
            <a:r>
              <a:rPr lang="ru-RU" dirty="0" err="1"/>
              <a:t>січня</a:t>
            </a:r>
            <a:r>
              <a:rPr lang="ru-RU" dirty="0"/>
              <a:t> 2017) і </a:t>
            </a:r>
            <a:r>
              <a:rPr lang="ru-RU" dirty="0" err="1"/>
              <a:t>говорять</a:t>
            </a:r>
            <a:r>
              <a:rPr lang="ru-RU" dirty="0"/>
              <a:t>:</a:t>
            </a:r>
          </a:p>
          <a:p>
            <a:pPr marL="0" indent="0" algn="just">
              <a:buNone/>
            </a:pPr>
            <a:r>
              <a:rPr lang="ru-RU" dirty="0"/>
              <a:t>"42. </a:t>
            </a:r>
            <a:r>
              <a:rPr lang="ru-RU" dirty="0" err="1"/>
              <a:t>Відповідні</a:t>
            </a:r>
            <a:r>
              <a:rPr lang="ru-RU" dirty="0"/>
              <a:t> </a:t>
            </a:r>
            <a:r>
              <a:rPr lang="ru-RU" dirty="0" err="1"/>
              <a:t>принципи</a:t>
            </a:r>
            <a:r>
              <a:rPr lang="ru-RU" dirty="0"/>
              <a:t> і </a:t>
            </a:r>
            <a:r>
              <a:rPr lang="ru-RU" dirty="0" err="1"/>
              <a:t>висновки</a:t>
            </a:r>
            <a:r>
              <a:rPr lang="ru-RU" dirty="0"/>
              <a:t>, </a:t>
            </a:r>
            <a:r>
              <a:rPr lang="ru-RU" dirty="0" err="1"/>
              <a:t>які</a:t>
            </a:r>
            <a:r>
              <a:rPr lang="ru-RU" dirty="0"/>
              <a:t> </a:t>
            </a:r>
            <a:r>
              <a:rPr lang="ru-RU" dirty="0" err="1"/>
              <a:t>потрібно</a:t>
            </a:r>
            <a:r>
              <a:rPr lang="ru-RU" dirty="0"/>
              <a:t> з них </a:t>
            </a:r>
            <a:r>
              <a:rPr lang="ru-RU" dirty="0" err="1"/>
              <a:t>зробити</a:t>
            </a:r>
            <a:r>
              <a:rPr lang="ru-RU" dirty="0"/>
              <a:t>, детально </a:t>
            </a:r>
            <a:r>
              <a:rPr lang="ru-RU" dirty="0" err="1"/>
              <a:t>викладені</a:t>
            </a:r>
            <a:r>
              <a:rPr lang="ru-RU" dirty="0"/>
              <a:t> в </a:t>
            </a:r>
            <a:r>
              <a:rPr lang="ru-RU" dirty="0" err="1" smtClean="0"/>
              <a:t>згадуваній</a:t>
            </a:r>
            <a:r>
              <a:rPr lang="ru-RU" dirty="0" smtClean="0"/>
              <a:t> </a:t>
            </a:r>
            <a:r>
              <a:rPr lang="ru-RU" dirty="0" err="1"/>
              <a:t>вище</a:t>
            </a:r>
            <a:r>
              <a:rPr lang="ru-RU" dirty="0"/>
              <a:t> </a:t>
            </a:r>
            <a:r>
              <a:rPr lang="ru-RU" dirty="0" err="1"/>
              <a:t>Постанові</a:t>
            </a:r>
            <a:r>
              <a:rPr lang="ru-RU" dirty="0"/>
              <a:t> </a:t>
            </a:r>
            <a:r>
              <a:rPr lang="ru-RU" dirty="0" err="1"/>
              <a:t>Великої</a:t>
            </a:r>
            <a:r>
              <a:rPr lang="ru-RU" dirty="0"/>
              <a:t> </a:t>
            </a:r>
            <a:r>
              <a:rPr lang="ru-RU" dirty="0" err="1"/>
              <a:t>палати</a:t>
            </a:r>
            <a:r>
              <a:rPr lang="ru-RU" dirty="0"/>
              <a:t> </a:t>
            </a:r>
            <a:r>
              <a:rPr lang="ru-RU" dirty="0" err="1"/>
              <a:t>Європейського</a:t>
            </a:r>
            <a:r>
              <a:rPr lang="ru-RU" dirty="0"/>
              <a:t> Суду у </a:t>
            </a:r>
            <a:r>
              <a:rPr lang="ru-RU" dirty="0" err="1"/>
              <a:t>справі</a:t>
            </a:r>
            <a:r>
              <a:rPr lang="ru-RU" dirty="0"/>
              <a:t> "</a:t>
            </a:r>
            <a:r>
              <a:rPr lang="ru-RU" dirty="0" err="1"/>
              <a:t>Вінтер</a:t>
            </a:r>
            <a:r>
              <a:rPr lang="ru-RU" dirty="0"/>
              <a:t> і </a:t>
            </a:r>
            <a:r>
              <a:rPr lang="ru-RU" dirty="0" err="1"/>
              <a:t>інші</a:t>
            </a:r>
            <a:r>
              <a:rPr lang="ru-RU" dirty="0"/>
              <a:t> </a:t>
            </a:r>
            <a:r>
              <a:rPr lang="ru-RU" dirty="0" err="1"/>
              <a:t>проти</a:t>
            </a:r>
            <a:r>
              <a:rPr lang="ru-RU" dirty="0"/>
              <a:t> </a:t>
            </a:r>
            <a:r>
              <a:rPr lang="ru-RU" dirty="0" err="1"/>
              <a:t>Сполученого</a:t>
            </a:r>
            <a:r>
              <a:rPr lang="ru-RU" dirty="0"/>
              <a:t> </a:t>
            </a:r>
            <a:r>
              <a:rPr lang="ru-RU" dirty="0" err="1"/>
              <a:t>Королівства</a:t>
            </a:r>
            <a:r>
              <a:rPr lang="ru-RU" dirty="0"/>
              <a:t>" (див. §§ 103 - 122). </a:t>
            </a:r>
            <a:r>
              <a:rPr lang="ru-RU" dirty="0" err="1"/>
              <a:t>Нещодавно</a:t>
            </a:r>
            <a:r>
              <a:rPr lang="ru-RU" dirty="0"/>
              <a:t> вони </a:t>
            </a:r>
            <a:r>
              <a:rPr lang="ru-RU" dirty="0" err="1"/>
              <a:t>знову</a:t>
            </a:r>
            <a:r>
              <a:rPr lang="ru-RU" dirty="0"/>
              <a:t> </a:t>
            </a:r>
            <a:r>
              <a:rPr lang="ru-RU" dirty="0" err="1"/>
              <a:t>були</a:t>
            </a:r>
            <a:r>
              <a:rPr lang="ru-RU" dirty="0"/>
              <a:t> </a:t>
            </a:r>
            <a:r>
              <a:rPr lang="ru-RU" dirty="0" err="1"/>
              <a:t>підтверджені</a:t>
            </a:r>
            <a:r>
              <a:rPr lang="ru-RU" dirty="0"/>
              <a:t> в </a:t>
            </a:r>
            <a:r>
              <a:rPr lang="ru-RU" dirty="0" err="1"/>
              <a:t>Постанові</a:t>
            </a:r>
            <a:r>
              <a:rPr lang="ru-RU" dirty="0"/>
              <a:t> </a:t>
            </a:r>
            <a:r>
              <a:rPr lang="ru-RU" dirty="0" err="1"/>
              <a:t>Великої</a:t>
            </a:r>
            <a:r>
              <a:rPr lang="ru-RU" dirty="0"/>
              <a:t> </a:t>
            </a:r>
            <a:r>
              <a:rPr lang="ru-RU" dirty="0" err="1"/>
              <a:t>палати</a:t>
            </a:r>
            <a:r>
              <a:rPr lang="ru-RU" dirty="0"/>
              <a:t> </a:t>
            </a:r>
            <a:r>
              <a:rPr lang="ru-RU" dirty="0" err="1"/>
              <a:t>Європейського</a:t>
            </a:r>
            <a:r>
              <a:rPr lang="ru-RU" dirty="0"/>
              <a:t> Суду у </a:t>
            </a:r>
            <a:r>
              <a:rPr lang="ru-RU" dirty="0" err="1"/>
              <a:t>справі</a:t>
            </a:r>
            <a:r>
              <a:rPr lang="ru-RU" dirty="0"/>
              <a:t> "</a:t>
            </a:r>
            <a:r>
              <a:rPr lang="ru-RU" i="1" dirty="0" err="1"/>
              <a:t>Мюррей</a:t>
            </a:r>
            <a:r>
              <a:rPr lang="ru-RU" i="1" dirty="0"/>
              <a:t> </a:t>
            </a:r>
            <a:r>
              <a:rPr lang="ru-RU" i="1" dirty="0" err="1"/>
              <a:t>проти</a:t>
            </a:r>
            <a:r>
              <a:rPr lang="ru-RU" i="1" dirty="0"/>
              <a:t> </a:t>
            </a:r>
            <a:r>
              <a:rPr lang="ru-RU" i="1" dirty="0" err="1"/>
              <a:t>Нідерландів</a:t>
            </a:r>
            <a:r>
              <a:rPr lang="ru-RU" i="1" dirty="0"/>
              <a:t>" (</a:t>
            </a:r>
            <a:r>
              <a:rPr lang="en-US" i="1" dirty="0"/>
              <a:t>Murray v. Netherlands), </a:t>
            </a:r>
            <a:r>
              <a:rPr lang="ru-RU" dirty="0" err="1"/>
              <a:t>скарга</a:t>
            </a:r>
            <a:r>
              <a:rPr lang="ru-RU" dirty="0"/>
              <a:t> </a:t>
            </a:r>
            <a:r>
              <a:rPr lang="en-US" dirty="0"/>
              <a:t>N 10511/10, §§ 99 - 100, ECHR 2016). </a:t>
            </a:r>
            <a:r>
              <a:rPr lang="ru-RU" dirty="0" err="1"/>
              <a:t>Конвенція</a:t>
            </a:r>
            <a:r>
              <a:rPr lang="ru-RU" dirty="0"/>
              <a:t> не </a:t>
            </a:r>
            <a:r>
              <a:rPr lang="ru-RU" dirty="0" err="1"/>
              <a:t>забороняє</a:t>
            </a:r>
            <a:r>
              <a:rPr lang="ru-RU" dirty="0"/>
              <a:t> </a:t>
            </a:r>
            <a:r>
              <a:rPr lang="ru-RU" dirty="0" err="1"/>
              <a:t>призначати</a:t>
            </a:r>
            <a:r>
              <a:rPr lang="ru-RU" dirty="0"/>
              <a:t> </a:t>
            </a:r>
            <a:r>
              <a:rPr lang="ru-RU" dirty="0" err="1"/>
              <a:t>покарання</a:t>
            </a:r>
            <a:r>
              <a:rPr lang="ru-RU" dirty="0"/>
              <a:t> у </a:t>
            </a:r>
            <a:r>
              <a:rPr lang="ru-RU" dirty="0" err="1"/>
              <a:t>вигляді</a:t>
            </a:r>
            <a:r>
              <a:rPr lang="ru-RU" dirty="0"/>
              <a:t> </a:t>
            </a:r>
            <a:r>
              <a:rPr lang="ru-RU" dirty="0" err="1"/>
              <a:t>довічного</a:t>
            </a:r>
            <a:r>
              <a:rPr lang="ru-RU" dirty="0"/>
              <a:t> </a:t>
            </a:r>
            <a:r>
              <a:rPr lang="ru-RU" dirty="0" err="1"/>
              <a:t>позбавлення</a:t>
            </a:r>
            <a:r>
              <a:rPr lang="ru-RU" dirty="0"/>
              <a:t> </a:t>
            </a:r>
            <a:r>
              <a:rPr lang="ru-RU" dirty="0" err="1"/>
              <a:t>волі</a:t>
            </a:r>
            <a:r>
              <a:rPr lang="ru-RU" dirty="0"/>
              <a:t> особам, </a:t>
            </a:r>
            <a:r>
              <a:rPr lang="ru-RU" dirty="0" err="1"/>
              <a:t>визнаним</a:t>
            </a:r>
            <a:r>
              <a:rPr lang="ru-RU" dirty="0"/>
              <a:t> </a:t>
            </a:r>
            <a:r>
              <a:rPr lang="ru-RU" dirty="0" err="1"/>
              <a:t>винними</a:t>
            </a:r>
            <a:r>
              <a:rPr lang="ru-RU" dirty="0"/>
              <a:t> в </a:t>
            </a:r>
            <a:r>
              <a:rPr lang="ru-RU" dirty="0" err="1"/>
              <a:t>скоєнні</a:t>
            </a:r>
            <a:r>
              <a:rPr lang="ru-RU" dirty="0"/>
              <a:t> особливо тяжких </a:t>
            </a:r>
            <a:r>
              <a:rPr lang="ru-RU" dirty="0" err="1"/>
              <a:t>злочинів</a:t>
            </a:r>
            <a:r>
              <a:rPr lang="ru-RU" dirty="0"/>
              <a:t>, </a:t>
            </a:r>
            <a:r>
              <a:rPr lang="ru-RU" dirty="0" err="1"/>
              <a:t>наприклад</a:t>
            </a:r>
            <a:r>
              <a:rPr lang="ru-RU" dirty="0"/>
              <a:t>, в </a:t>
            </a:r>
            <a:r>
              <a:rPr lang="ru-RU" dirty="0" err="1"/>
              <a:t>умисному</a:t>
            </a:r>
            <a:r>
              <a:rPr lang="ru-RU" dirty="0"/>
              <a:t> </a:t>
            </a:r>
            <a:r>
              <a:rPr lang="ru-RU" dirty="0" err="1"/>
              <a:t>вбивстві</a:t>
            </a:r>
            <a:r>
              <a:rPr lang="ru-RU" dirty="0"/>
              <a:t>. </a:t>
            </a:r>
            <a:r>
              <a:rPr lang="ru-RU" dirty="0" err="1"/>
              <a:t>Однак</a:t>
            </a:r>
            <a:r>
              <a:rPr lang="ru-RU" dirty="0"/>
              <a:t> для того, </a:t>
            </a:r>
            <a:r>
              <a:rPr lang="ru-RU" dirty="0" err="1"/>
              <a:t>щоб</a:t>
            </a:r>
            <a:r>
              <a:rPr lang="ru-RU" dirty="0"/>
              <a:t> </a:t>
            </a:r>
            <a:r>
              <a:rPr lang="ru-RU" dirty="0" err="1"/>
              <a:t>це</a:t>
            </a:r>
            <a:r>
              <a:rPr lang="ru-RU" dirty="0"/>
              <a:t> </a:t>
            </a:r>
            <a:r>
              <a:rPr lang="ru-RU" dirty="0" err="1"/>
              <a:t>покарання</a:t>
            </a:r>
            <a:r>
              <a:rPr lang="ru-RU" dirty="0"/>
              <a:t> </a:t>
            </a:r>
            <a:r>
              <a:rPr lang="ru-RU" dirty="0" err="1"/>
              <a:t>відповідало</a:t>
            </a:r>
            <a:r>
              <a:rPr lang="ru-RU" dirty="0"/>
              <a:t> </a:t>
            </a:r>
            <a:r>
              <a:rPr lang="ru-RU" dirty="0" err="1"/>
              <a:t>вимогам</a:t>
            </a:r>
            <a:r>
              <a:rPr lang="ru-RU" dirty="0"/>
              <a:t> </a:t>
            </a:r>
            <a:r>
              <a:rPr lang="ru-RU" dirty="0" err="1"/>
              <a:t>статті</a:t>
            </a:r>
            <a:r>
              <a:rPr lang="ru-RU" dirty="0"/>
              <a:t> 3 </a:t>
            </a:r>
            <a:r>
              <a:rPr lang="ru-RU" dirty="0" err="1"/>
              <a:t>Конвенції</a:t>
            </a:r>
            <a:r>
              <a:rPr lang="ru-RU" dirty="0"/>
              <a:t>, </a:t>
            </a:r>
            <a:r>
              <a:rPr lang="ru-RU" dirty="0" err="1"/>
              <a:t>необхідна</a:t>
            </a:r>
            <a:r>
              <a:rPr lang="ru-RU" dirty="0"/>
              <a:t> </a:t>
            </a:r>
            <a:r>
              <a:rPr lang="ru-RU" dirty="0" err="1"/>
              <a:t>наявність</a:t>
            </a:r>
            <a:r>
              <a:rPr lang="ru-RU" dirty="0"/>
              <a:t> </a:t>
            </a:r>
            <a:r>
              <a:rPr lang="ru-RU" dirty="0" err="1"/>
              <a:t>юридичної</a:t>
            </a:r>
            <a:r>
              <a:rPr lang="ru-RU" dirty="0"/>
              <a:t> і </a:t>
            </a:r>
            <a:r>
              <a:rPr lang="ru-RU" dirty="0" err="1"/>
              <a:t>фактичної</a:t>
            </a:r>
            <a:r>
              <a:rPr lang="ru-RU" dirty="0"/>
              <a:t> </a:t>
            </a:r>
            <a:r>
              <a:rPr lang="ru-RU" dirty="0" err="1"/>
              <a:t>можливості</a:t>
            </a:r>
            <a:r>
              <a:rPr lang="ru-RU" dirty="0"/>
              <a:t> </a:t>
            </a:r>
            <a:r>
              <a:rPr lang="ru-RU" dirty="0" err="1"/>
              <a:t>його</a:t>
            </a:r>
            <a:r>
              <a:rPr lang="ru-RU" dirty="0"/>
              <a:t> </a:t>
            </a:r>
            <a:r>
              <a:rPr lang="ru-RU" dirty="0" err="1"/>
              <a:t>пом'якшити</a:t>
            </a:r>
            <a:r>
              <a:rPr lang="ru-RU" dirty="0"/>
              <a:t>. </a:t>
            </a:r>
            <a:r>
              <a:rPr lang="ru-RU" dirty="0" err="1"/>
              <a:t>Це</a:t>
            </a:r>
            <a:r>
              <a:rPr lang="ru-RU" dirty="0"/>
              <a:t> </a:t>
            </a:r>
            <a:r>
              <a:rPr lang="ru-RU" dirty="0" err="1"/>
              <a:t>означає</a:t>
            </a:r>
            <a:r>
              <a:rPr lang="ru-RU" dirty="0"/>
              <a:t>, </a:t>
            </a:r>
            <a:r>
              <a:rPr lang="ru-RU" dirty="0" err="1"/>
              <a:t>що</a:t>
            </a:r>
            <a:r>
              <a:rPr lang="ru-RU" dirty="0"/>
              <a:t> у </a:t>
            </a:r>
            <a:r>
              <a:rPr lang="ru-RU" dirty="0" err="1"/>
              <a:t>в'язня</a:t>
            </a:r>
            <a:r>
              <a:rPr lang="ru-RU" dirty="0"/>
              <a:t> </a:t>
            </a:r>
            <a:r>
              <a:rPr lang="ru-RU" dirty="0" err="1"/>
              <a:t>повинні</a:t>
            </a:r>
            <a:r>
              <a:rPr lang="ru-RU" dirty="0"/>
              <a:t> бути </a:t>
            </a:r>
            <a:r>
              <a:rPr lang="ru-RU" dirty="0" err="1"/>
              <a:t>шанси</a:t>
            </a:r>
            <a:r>
              <a:rPr lang="ru-RU" dirty="0"/>
              <a:t> на </a:t>
            </a:r>
            <a:r>
              <a:rPr lang="ru-RU" dirty="0" err="1"/>
              <a:t>дострокове</a:t>
            </a:r>
            <a:r>
              <a:rPr lang="ru-RU" dirty="0"/>
              <a:t> </a:t>
            </a:r>
            <a:r>
              <a:rPr lang="ru-RU" dirty="0" err="1"/>
              <a:t>звільнення</a:t>
            </a:r>
            <a:r>
              <a:rPr lang="ru-RU" dirty="0"/>
              <a:t>, а </a:t>
            </a:r>
            <a:r>
              <a:rPr lang="ru-RU" dirty="0" err="1"/>
              <a:t>також</a:t>
            </a:r>
            <a:r>
              <a:rPr lang="ru-RU" dirty="0"/>
              <a:t> </a:t>
            </a:r>
            <a:r>
              <a:rPr lang="ru-RU" dirty="0" err="1"/>
              <a:t>можливість</a:t>
            </a:r>
            <a:r>
              <a:rPr lang="ru-RU" dirty="0"/>
              <a:t> </a:t>
            </a:r>
            <a:r>
              <a:rPr lang="ru-RU" dirty="0" err="1"/>
              <a:t>перевірки</a:t>
            </a:r>
            <a:r>
              <a:rPr lang="ru-RU" dirty="0"/>
              <a:t> </a:t>
            </a:r>
            <a:r>
              <a:rPr lang="ru-RU" dirty="0" err="1"/>
              <a:t>законності</a:t>
            </a:r>
            <a:r>
              <a:rPr lang="ru-RU" dirty="0"/>
              <a:t> і </a:t>
            </a:r>
            <a:r>
              <a:rPr lang="ru-RU" dirty="0" err="1"/>
              <a:t>обґрунтованості</a:t>
            </a:r>
            <a:r>
              <a:rPr lang="ru-RU" dirty="0"/>
              <a:t> </a:t>
            </a:r>
            <a:r>
              <a:rPr lang="ru-RU" dirty="0" err="1"/>
              <a:t>призначеного</a:t>
            </a:r>
            <a:r>
              <a:rPr lang="ru-RU" dirty="0"/>
              <a:t> </a:t>
            </a:r>
            <a:r>
              <a:rPr lang="ru-RU" dirty="0" err="1"/>
              <a:t>йому</a:t>
            </a:r>
            <a:r>
              <a:rPr lang="ru-RU" dirty="0"/>
              <a:t> </a:t>
            </a:r>
            <a:r>
              <a:rPr lang="ru-RU" dirty="0" err="1"/>
              <a:t>покарання</a:t>
            </a:r>
            <a:r>
              <a:rPr lang="ru-RU" dirty="0"/>
              <a:t>. </a:t>
            </a:r>
            <a:r>
              <a:rPr lang="ru-RU" dirty="0" err="1"/>
              <a:t>Зокрема</a:t>
            </a:r>
            <a:r>
              <a:rPr lang="ru-RU" dirty="0"/>
              <a:t>, </a:t>
            </a:r>
            <a:r>
              <a:rPr lang="ru-RU" dirty="0" err="1"/>
              <a:t>така</a:t>
            </a:r>
            <a:r>
              <a:rPr lang="ru-RU" dirty="0"/>
              <a:t> </a:t>
            </a:r>
            <a:r>
              <a:rPr lang="ru-RU" dirty="0" err="1"/>
              <a:t>перевірка</a:t>
            </a:r>
            <a:r>
              <a:rPr lang="ru-RU" dirty="0"/>
              <a:t> повинна </a:t>
            </a:r>
            <a:r>
              <a:rPr lang="ru-RU" dirty="0" err="1"/>
              <a:t>включати</a:t>
            </a:r>
            <a:r>
              <a:rPr lang="ru-RU" dirty="0"/>
              <a:t> в себе </a:t>
            </a:r>
            <a:r>
              <a:rPr lang="ru-RU" dirty="0" err="1"/>
              <a:t>оцінку</a:t>
            </a:r>
            <a:r>
              <a:rPr lang="ru-RU" dirty="0"/>
              <a:t> того, </a:t>
            </a:r>
            <a:r>
              <a:rPr lang="ru-RU" dirty="0" err="1"/>
              <a:t>чи</a:t>
            </a:r>
            <a:r>
              <a:rPr lang="ru-RU" dirty="0"/>
              <a:t> </a:t>
            </a:r>
            <a:r>
              <a:rPr lang="ru-RU" dirty="0" err="1"/>
              <a:t>існують</a:t>
            </a:r>
            <a:r>
              <a:rPr lang="ru-RU" dirty="0"/>
              <a:t> </a:t>
            </a:r>
            <a:r>
              <a:rPr lang="ru-RU" dirty="0" err="1"/>
              <a:t>підстави</a:t>
            </a:r>
            <a:r>
              <a:rPr lang="ru-RU" dirty="0"/>
              <a:t> </a:t>
            </a:r>
            <a:r>
              <a:rPr lang="ru-RU" dirty="0" err="1"/>
              <a:t>пенологіческого</a:t>
            </a:r>
            <a:r>
              <a:rPr lang="ru-RU" dirty="0"/>
              <a:t> характеру, </a:t>
            </a:r>
            <a:r>
              <a:rPr lang="ru-RU" dirty="0" err="1"/>
              <a:t>що</a:t>
            </a:r>
            <a:r>
              <a:rPr lang="ru-RU" dirty="0"/>
              <a:t> </a:t>
            </a:r>
            <a:r>
              <a:rPr lang="ru-RU" dirty="0" err="1"/>
              <a:t>виправдовують</a:t>
            </a:r>
            <a:r>
              <a:rPr lang="ru-RU" dirty="0"/>
              <a:t> подальше </a:t>
            </a:r>
            <a:r>
              <a:rPr lang="ru-RU" dirty="0" err="1"/>
              <a:t>утримання</a:t>
            </a:r>
            <a:r>
              <a:rPr lang="ru-RU" dirty="0"/>
              <a:t> </a:t>
            </a:r>
            <a:r>
              <a:rPr lang="ru-RU" dirty="0" err="1"/>
              <a:t>ув'язненого</a:t>
            </a:r>
            <a:r>
              <a:rPr lang="ru-RU" dirty="0"/>
              <a:t> </a:t>
            </a:r>
            <a:r>
              <a:rPr lang="ru-RU" dirty="0" err="1"/>
              <a:t>під</a:t>
            </a:r>
            <a:r>
              <a:rPr lang="ru-RU" dirty="0"/>
              <a:t> </a:t>
            </a:r>
            <a:r>
              <a:rPr lang="ru-RU" dirty="0" err="1"/>
              <a:t>вартою</a:t>
            </a:r>
            <a:r>
              <a:rPr lang="ru-RU" dirty="0"/>
              <a:t>. До </a:t>
            </a:r>
            <a:r>
              <a:rPr lang="ru-RU" dirty="0" err="1"/>
              <a:t>цих</a:t>
            </a:r>
            <a:r>
              <a:rPr lang="ru-RU" dirty="0"/>
              <a:t> </a:t>
            </a:r>
            <a:r>
              <a:rPr lang="ru-RU" dirty="0" err="1"/>
              <a:t>підстав</a:t>
            </a:r>
            <a:r>
              <a:rPr lang="ru-RU" dirty="0"/>
              <a:t> </a:t>
            </a:r>
            <a:r>
              <a:rPr lang="ru-RU" dirty="0" err="1"/>
              <a:t>відносяться</a:t>
            </a:r>
            <a:r>
              <a:rPr lang="ru-RU" dirty="0"/>
              <a:t> </a:t>
            </a:r>
            <a:r>
              <a:rPr lang="ru-RU" dirty="0" err="1"/>
              <a:t>покарання</a:t>
            </a:r>
            <a:r>
              <a:rPr lang="ru-RU" dirty="0"/>
              <a:t>, </a:t>
            </a:r>
            <a:r>
              <a:rPr lang="ru-RU" dirty="0" err="1"/>
              <a:t>залякування</a:t>
            </a:r>
            <a:r>
              <a:rPr lang="ru-RU" dirty="0"/>
              <a:t>, </a:t>
            </a:r>
            <a:r>
              <a:rPr lang="ru-RU" dirty="0" err="1"/>
              <a:t>захист</a:t>
            </a:r>
            <a:r>
              <a:rPr lang="ru-RU" dirty="0"/>
              <a:t> </a:t>
            </a:r>
            <a:r>
              <a:rPr lang="ru-RU" dirty="0" err="1"/>
              <a:t>суспільства</a:t>
            </a:r>
            <a:r>
              <a:rPr lang="ru-RU" dirty="0"/>
              <a:t> і </a:t>
            </a:r>
            <a:r>
              <a:rPr lang="ru-RU" dirty="0" err="1"/>
              <a:t>виправлення</a:t>
            </a:r>
            <a:r>
              <a:rPr lang="ru-RU" dirty="0"/>
              <a:t> </a:t>
            </a:r>
            <a:r>
              <a:rPr lang="ru-RU" dirty="0" err="1"/>
              <a:t>злочинця</a:t>
            </a:r>
            <a:r>
              <a:rPr lang="ru-RU" dirty="0"/>
              <a:t>. </a:t>
            </a:r>
            <a:r>
              <a:rPr lang="ru-RU" dirty="0" err="1"/>
              <a:t>Співвідношення</a:t>
            </a:r>
            <a:r>
              <a:rPr lang="ru-RU" dirty="0"/>
              <a:t> </a:t>
            </a:r>
            <a:r>
              <a:rPr lang="ru-RU" dirty="0" err="1"/>
              <a:t>даних</a:t>
            </a:r>
            <a:r>
              <a:rPr lang="ru-RU" dirty="0"/>
              <a:t> </a:t>
            </a:r>
            <a:r>
              <a:rPr lang="ru-RU" dirty="0" err="1"/>
              <a:t>підстав</a:t>
            </a:r>
            <a:r>
              <a:rPr lang="ru-RU" dirty="0"/>
              <a:t> </a:t>
            </a:r>
            <a:r>
              <a:rPr lang="ru-RU" dirty="0" err="1"/>
              <a:t>необов'язково</a:t>
            </a:r>
            <a:r>
              <a:rPr lang="ru-RU" dirty="0"/>
              <a:t> є </a:t>
            </a:r>
            <a:r>
              <a:rPr lang="ru-RU" dirty="0" err="1"/>
              <a:t>постійним</a:t>
            </a:r>
            <a:r>
              <a:rPr lang="ru-RU" dirty="0"/>
              <a:t> і в </a:t>
            </a:r>
            <a:r>
              <a:rPr lang="ru-RU" dirty="0" err="1"/>
              <a:t>ході</a:t>
            </a:r>
            <a:r>
              <a:rPr lang="ru-RU" dirty="0"/>
              <a:t> </a:t>
            </a:r>
            <a:r>
              <a:rPr lang="ru-RU" dirty="0" err="1"/>
              <a:t>відбування</a:t>
            </a:r>
            <a:r>
              <a:rPr lang="ru-RU" dirty="0"/>
              <a:t> </a:t>
            </a:r>
            <a:r>
              <a:rPr lang="ru-RU" dirty="0" err="1"/>
              <a:t>покарання</a:t>
            </a:r>
            <a:r>
              <a:rPr lang="ru-RU" dirty="0"/>
              <a:t> </a:t>
            </a:r>
            <a:r>
              <a:rPr lang="ru-RU" dirty="0" err="1"/>
              <a:t>може</a:t>
            </a:r>
            <a:r>
              <a:rPr lang="ru-RU" dirty="0"/>
              <a:t> </a:t>
            </a:r>
            <a:r>
              <a:rPr lang="ru-RU" dirty="0" err="1"/>
              <a:t>змінюватися</a:t>
            </a:r>
            <a:r>
              <a:rPr lang="ru-RU" dirty="0"/>
              <a:t>, так </a:t>
            </a:r>
            <a:r>
              <a:rPr lang="ru-RU" dirty="0" err="1"/>
              <a:t>що</a:t>
            </a:r>
            <a:r>
              <a:rPr lang="ru-RU" dirty="0"/>
              <a:t> </a:t>
            </a:r>
            <a:r>
              <a:rPr lang="ru-RU" dirty="0" err="1"/>
              <a:t>підстави</a:t>
            </a:r>
            <a:r>
              <a:rPr lang="ru-RU" dirty="0"/>
              <a:t>, </a:t>
            </a:r>
            <a:r>
              <a:rPr lang="ru-RU" dirty="0" err="1"/>
              <a:t>які</a:t>
            </a:r>
            <a:r>
              <a:rPr lang="ru-RU" dirty="0"/>
              <a:t> </a:t>
            </a:r>
            <a:r>
              <a:rPr lang="ru-RU" dirty="0" err="1"/>
              <a:t>спочатку</a:t>
            </a:r>
            <a:r>
              <a:rPr lang="ru-RU" dirty="0"/>
              <a:t> </a:t>
            </a:r>
            <a:r>
              <a:rPr lang="ru-RU" dirty="0" err="1"/>
              <a:t>виправдовували</a:t>
            </a:r>
            <a:r>
              <a:rPr lang="ru-RU" dirty="0"/>
              <a:t> </a:t>
            </a:r>
            <a:r>
              <a:rPr lang="ru-RU" dirty="0" err="1"/>
              <a:t>утримання</a:t>
            </a:r>
            <a:r>
              <a:rPr lang="ru-RU" dirty="0"/>
              <a:t> </a:t>
            </a:r>
            <a:r>
              <a:rPr lang="ru-RU" dirty="0" err="1"/>
              <a:t>ув'язненого</a:t>
            </a:r>
            <a:r>
              <a:rPr lang="ru-RU" dirty="0"/>
              <a:t> </a:t>
            </a:r>
            <a:r>
              <a:rPr lang="ru-RU" dirty="0" err="1"/>
              <a:t>під</a:t>
            </a:r>
            <a:r>
              <a:rPr lang="ru-RU" dirty="0"/>
              <a:t> </a:t>
            </a:r>
            <a:r>
              <a:rPr lang="ru-RU" dirty="0" err="1"/>
              <a:t>вартою</a:t>
            </a:r>
            <a:r>
              <a:rPr lang="ru-RU" dirty="0"/>
              <a:t>, </a:t>
            </a:r>
            <a:r>
              <a:rPr lang="ru-RU" dirty="0" err="1"/>
              <a:t>можуть</a:t>
            </a:r>
            <a:r>
              <a:rPr lang="ru-RU" dirty="0"/>
              <a:t> стати </a:t>
            </a:r>
            <a:r>
              <a:rPr lang="ru-RU" dirty="0" err="1"/>
              <a:t>неактуальними</a:t>
            </a:r>
            <a:r>
              <a:rPr lang="ru-RU" dirty="0"/>
              <a:t>, коли з моменту початку </a:t>
            </a:r>
            <a:r>
              <a:rPr lang="ru-RU" dirty="0" err="1"/>
              <a:t>відбування</a:t>
            </a:r>
            <a:r>
              <a:rPr lang="ru-RU" dirty="0"/>
              <a:t> </a:t>
            </a:r>
            <a:r>
              <a:rPr lang="ru-RU" dirty="0" err="1"/>
              <a:t>покарання</a:t>
            </a:r>
            <a:r>
              <a:rPr lang="ru-RU" dirty="0"/>
              <a:t> </a:t>
            </a:r>
            <a:r>
              <a:rPr lang="ru-RU" dirty="0" err="1"/>
              <a:t>пройде</a:t>
            </a:r>
            <a:r>
              <a:rPr lang="ru-RU" dirty="0"/>
              <a:t> </a:t>
            </a:r>
            <a:r>
              <a:rPr lang="ru-RU" dirty="0" err="1"/>
              <a:t>багато</a:t>
            </a:r>
            <a:r>
              <a:rPr lang="ru-RU" dirty="0"/>
              <a:t> часу. </a:t>
            </a:r>
            <a:r>
              <a:rPr lang="ru-RU" dirty="0" err="1"/>
              <a:t>Європейський</a:t>
            </a:r>
            <a:r>
              <a:rPr lang="ru-RU" dirty="0"/>
              <a:t> Суд </a:t>
            </a:r>
            <a:r>
              <a:rPr lang="ru-RU" dirty="0" err="1"/>
              <a:t>підкреслював</a:t>
            </a:r>
            <a:r>
              <a:rPr lang="ru-RU" dirty="0"/>
              <a:t> </a:t>
            </a:r>
            <a:r>
              <a:rPr lang="ru-RU" dirty="0" err="1"/>
              <a:t>важливість</a:t>
            </a:r>
            <a:r>
              <a:rPr lang="ru-RU" dirty="0"/>
              <a:t> </a:t>
            </a:r>
            <a:r>
              <a:rPr lang="ru-RU" dirty="0" err="1"/>
              <a:t>виправлення</a:t>
            </a:r>
            <a:r>
              <a:rPr lang="ru-RU" dirty="0"/>
              <a:t> </a:t>
            </a:r>
            <a:r>
              <a:rPr lang="ru-RU" dirty="0" err="1"/>
              <a:t>злочинця</a:t>
            </a:r>
            <a:r>
              <a:rPr lang="ru-RU" dirty="0"/>
              <a:t>, </a:t>
            </a:r>
            <a:r>
              <a:rPr lang="ru-RU" dirty="0" err="1"/>
              <a:t>оскільки</a:t>
            </a:r>
            <a:r>
              <a:rPr lang="ru-RU" dirty="0"/>
              <a:t> </a:t>
            </a:r>
            <a:r>
              <a:rPr lang="ru-RU" dirty="0" err="1"/>
              <a:t>саме</a:t>
            </a:r>
            <a:r>
              <a:rPr lang="ru-RU" dirty="0"/>
              <a:t> на </a:t>
            </a:r>
            <a:r>
              <a:rPr lang="ru-RU" dirty="0" err="1"/>
              <a:t>цьому</a:t>
            </a:r>
            <a:r>
              <a:rPr lang="ru-RU" dirty="0"/>
              <a:t> </a:t>
            </a:r>
            <a:r>
              <a:rPr lang="ru-RU" dirty="0" err="1"/>
              <a:t>робиться</a:t>
            </a:r>
            <a:r>
              <a:rPr lang="ru-RU" dirty="0"/>
              <a:t> зараз акцент в </a:t>
            </a:r>
            <a:r>
              <a:rPr lang="ru-RU" dirty="0" err="1"/>
              <a:t>політиці</a:t>
            </a:r>
            <a:r>
              <a:rPr lang="ru-RU" dirty="0"/>
              <a:t> </a:t>
            </a:r>
            <a:r>
              <a:rPr lang="ru-RU" dirty="0" err="1"/>
              <a:t>європейських</a:t>
            </a:r>
            <a:r>
              <a:rPr lang="ru-RU" dirty="0"/>
              <a:t> </a:t>
            </a:r>
            <a:r>
              <a:rPr lang="ru-RU" dirty="0" err="1"/>
              <a:t>країн</a:t>
            </a:r>
            <a:r>
              <a:rPr lang="ru-RU" dirty="0"/>
              <a:t> з </a:t>
            </a:r>
            <a:r>
              <a:rPr lang="ru-RU" dirty="0" err="1"/>
              <a:t>питань</a:t>
            </a:r>
            <a:r>
              <a:rPr lang="ru-RU" dirty="0"/>
              <a:t> </a:t>
            </a:r>
            <a:r>
              <a:rPr lang="ru-RU" dirty="0" err="1"/>
              <a:t>призначення</a:t>
            </a:r>
            <a:r>
              <a:rPr lang="ru-RU" dirty="0"/>
              <a:t> </a:t>
            </a:r>
            <a:r>
              <a:rPr lang="ru-RU" dirty="0" err="1"/>
              <a:t>покарань</a:t>
            </a:r>
            <a:r>
              <a:rPr lang="ru-RU" dirty="0"/>
              <a:t>, яка </a:t>
            </a:r>
            <a:r>
              <a:rPr lang="ru-RU" dirty="0" err="1"/>
              <a:t>знаходить</a:t>
            </a:r>
            <a:r>
              <a:rPr lang="ru-RU" dirty="0"/>
              <a:t> </a:t>
            </a:r>
            <a:r>
              <a:rPr lang="ru-RU" dirty="0" err="1"/>
              <a:t>відображення</a:t>
            </a:r>
            <a:r>
              <a:rPr lang="ru-RU" dirty="0"/>
              <a:t> в </a:t>
            </a:r>
            <a:r>
              <a:rPr lang="ru-RU" dirty="0" err="1"/>
              <a:t>практиці</a:t>
            </a:r>
            <a:r>
              <a:rPr lang="ru-RU" dirty="0"/>
              <a:t> держав-</a:t>
            </a:r>
            <a:r>
              <a:rPr lang="ru-RU" dirty="0" err="1"/>
              <a:t>учасників</a:t>
            </a:r>
            <a:r>
              <a:rPr lang="ru-RU" dirty="0"/>
              <a:t>, стандартах, </a:t>
            </a:r>
            <a:r>
              <a:rPr lang="ru-RU" dirty="0" err="1"/>
              <a:t>прийнятих</a:t>
            </a:r>
            <a:r>
              <a:rPr lang="ru-RU" dirty="0"/>
              <a:t> Радою </a:t>
            </a:r>
            <a:r>
              <a:rPr lang="ru-RU" dirty="0" err="1"/>
              <a:t>Європи</a:t>
            </a:r>
            <a:r>
              <a:rPr lang="ru-RU" dirty="0"/>
              <a:t> по </a:t>
            </a:r>
            <a:r>
              <a:rPr lang="ru-RU" dirty="0" err="1"/>
              <a:t>даному</a:t>
            </a:r>
            <a:r>
              <a:rPr lang="ru-RU" dirty="0"/>
              <a:t> </a:t>
            </a:r>
            <a:r>
              <a:rPr lang="ru-RU" dirty="0" err="1"/>
              <a:t>питанню</a:t>
            </a:r>
            <a:r>
              <a:rPr lang="ru-RU" dirty="0"/>
              <a:t>, і </a:t>
            </a:r>
            <a:r>
              <a:rPr lang="ru-RU" dirty="0" err="1"/>
              <a:t>відповідних</a:t>
            </a:r>
            <a:r>
              <a:rPr lang="ru-RU" dirty="0"/>
              <a:t> </a:t>
            </a:r>
            <a:r>
              <a:rPr lang="ru-RU" dirty="0" err="1"/>
              <a:t>міжнародно-правових</a:t>
            </a:r>
            <a:r>
              <a:rPr lang="ru-RU" dirty="0"/>
              <a:t> актах (див. </a:t>
            </a:r>
            <a:r>
              <a:rPr lang="ru-RU" dirty="0" err="1"/>
              <a:t>згадане</a:t>
            </a:r>
            <a:r>
              <a:rPr lang="ru-RU" dirty="0"/>
              <a:t> </a:t>
            </a:r>
            <a:r>
              <a:rPr lang="ru-RU" dirty="0" err="1"/>
              <a:t>вище</a:t>
            </a:r>
            <a:r>
              <a:rPr lang="ru-RU" dirty="0"/>
              <a:t> </a:t>
            </a:r>
            <a:r>
              <a:rPr lang="ru-RU" dirty="0" err="1"/>
              <a:t>рішення</a:t>
            </a:r>
            <a:r>
              <a:rPr lang="ru-RU" dirty="0"/>
              <a:t> </a:t>
            </a:r>
            <a:r>
              <a:rPr lang="ru-RU" dirty="0" err="1"/>
              <a:t>Великої</a:t>
            </a:r>
            <a:r>
              <a:rPr lang="ru-RU" dirty="0"/>
              <a:t> </a:t>
            </a:r>
            <a:r>
              <a:rPr lang="ru-RU" dirty="0" err="1"/>
              <a:t>палати</a:t>
            </a:r>
            <a:r>
              <a:rPr lang="ru-RU" dirty="0"/>
              <a:t> </a:t>
            </a:r>
            <a:r>
              <a:rPr lang="ru-RU" dirty="0" err="1"/>
              <a:t>Європейського</a:t>
            </a:r>
            <a:r>
              <a:rPr lang="ru-RU" dirty="0"/>
              <a:t> Суду у </a:t>
            </a:r>
            <a:r>
              <a:rPr lang="ru-RU" dirty="0" err="1"/>
              <a:t>справі</a:t>
            </a:r>
            <a:r>
              <a:rPr lang="ru-RU" dirty="0"/>
              <a:t> "</a:t>
            </a:r>
            <a:r>
              <a:rPr lang="ru-RU" dirty="0" err="1"/>
              <a:t>Вінтер</a:t>
            </a:r>
            <a:r>
              <a:rPr lang="ru-RU" dirty="0"/>
              <a:t> і </a:t>
            </a:r>
            <a:r>
              <a:rPr lang="ru-RU" dirty="0" err="1"/>
              <a:t>інші</a:t>
            </a:r>
            <a:r>
              <a:rPr lang="ru-RU" dirty="0"/>
              <a:t> </a:t>
            </a:r>
            <a:r>
              <a:rPr lang="ru-RU" dirty="0" err="1"/>
              <a:t>проти</a:t>
            </a:r>
            <a:r>
              <a:rPr lang="ru-RU" dirty="0"/>
              <a:t> </a:t>
            </a:r>
            <a:r>
              <a:rPr lang="ru-RU" dirty="0" err="1"/>
              <a:t>Сполученого</a:t>
            </a:r>
            <a:r>
              <a:rPr lang="ru-RU" dirty="0"/>
              <a:t> </a:t>
            </a:r>
            <a:r>
              <a:rPr lang="ru-RU" dirty="0" err="1"/>
              <a:t>Королівства</a:t>
            </a:r>
            <a:r>
              <a:rPr lang="ru-RU" dirty="0"/>
              <a:t>", §§ 59 - 81).</a:t>
            </a:r>
            <a:endParaRPr lang="en-US" dirty="0"/>
          </a:p>
        </p:txBody>
      </p:sp>
    </p:spTree>
    <p:extLst>
      <p:ext uri="{BB962C8B-B14F-4D97-AF65-F5344CB8AC3E}">
        <p14:creationId xmlns:p14="http://schemas.microsoft.com/office/powerpoint/2010/main" val="20641027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363272" cy="6048672"/>
          </a:xfrm>
        </p:spPr>
        <p:txBody>
          <a:bodyPr>
            <a:normAutofit fontScale="77500" lnSpcReduction="20000"/>
          </a:bodyPr>
          <a:lstStyle/>
          <a:p>
            <a:pPr marL="0" indent="0" algn="just">
              <a:buNone/>
            </a:pPr>
            <a:r>
              <a:rPr lang="ru-RU" dirty="0"/>
              <a:t>43. </a:t>
            </a:r>
            <a:r>
              <a:rPr lang="ru-RU" dirty="0" err="1"/>
              <a:t>Нещодавно</a:t>
            </a:r>
            <a:r>
              <a:rPr lang="ru-RU" dirty="0"/>
              <a:t> </a:t>
            </a:r>
            <a:r>
              <a:rPr lang="ru-RU" dirty="0" err="1"/>
              <a:t>Європейський</a:t>
            </a:r>
            <a:r>
              <a:rPr lang="ru-RU" dirty="0"/>
              <a:t> Суд у </a:t>
            </a:r>
            <a:r>
              <a:rPr lang="ru-RU" dirty="0" err="1"/>
              <a:t>контексті</a:t>
            </a:r>
            <a:r>
              <a:rPr lang="ru-RU" dirty="0"/>
              <a:t> </a:t>
            </a:r>
            <a:r>
              <a:rPr lang="ru-RU" dirty="0" err="1"/>
              <a:t>статті</a:t>
            </a:r>
            <a:r>
              <a:rPr lang="ru-RU" dirty="0"/>
              <a:t> 8 </a:t>
            </a:r>
            <a:r>
              <a:rPr lang="ru-RU" dirty="0" err="1"/>
              <a:t>Конвенції</a:t>
            </a:r>
            <a:r>
              <a:rPr lang="ru-RU" dirty="0"/>
              <a:t> </a:t>
            </a:r>
            <a:r>
              <a:rPr lang="ru-RU" dirty="0" err="1"/>
              <a:t>зазначив</a:t>
            </a:r>
            <a:r>
              <a:rPr lang="ru-RU" dirty="0"/>
              <a:t>, </a:t>
            </a:r>
            <a:r>
              <a:rPr lang="ru-RU" dirty="0" err="1"/>
              <a:t>що</a:t>
            </a:r>
            <a:r>
              <a:rPr lang="ru-RU" dirty="0"/>
              <a:t> "акцент на </a:t>
            </a:r>
            <a:r>
              <a:rPr lang="ru-RU" dirty="0" err="1"/>
              <a:t>виправленні</a:t>
            </a:r>
            <a:r>
              <a:rPr lang="ru-RU" dirty="0"/>
              <a:t> </a:t>
            </a:r>
            <a:r>
              <a:rPr lang="ru-RU" dirty="0" err="1"/>
              <a:t>злочинця</a:t>
            </a:r>
            <a:r>
              <a:rPr lang="ru-RU" dirty="0"/>
              <a:t> і </a:t>
            </a:r>
            <a:r>
              <a:rPr lang="ru-RU" dirty="0" err="1"/>
              <a:t>його</a:t>
            </a:r>
            <a:r>
              <a:rPr lang="ru-RU" dirty="0"/>
              <a:t> </a:t>
            </a:r>
            <a:r>
              <a:rPr lang="ru-RU" dirty="0" err="1"/>
              <a:t>реінтеграції</a:t>
            </a:r>
            <a:r>
              <a:rPr lang="ru-RU" dirty="0"/>
              <a:t> в </a:t>
            </a:r>
            <a:r>
              <a:rPr lang="ru-RU" dirty="0" err="1"/>
              <a:t>суспільство</a:t>
            </a:r>
            <a:r>
              <a:rPr lang="ru-RU" dirty="0"/>
              <a:t> став </a:t>
            </a:r>
            <a:r>
              <a:rPr lang="ru-RU" dirty="0" err="1"/>
              <a:t>обов'язковим</a:t>
            </a:r>
            <a:r>
              <a:rPr lang="ru-RU" dirty="0"/>
              <a:t> фактором, </a:t>
            </a:r>
            <a:r>
              <a:rPr lang="ru-RU" dirty="0" err="1"/>
              <a:t>який</a:t>
            </a:r>
            <a:r>
              <a:rPr lang="ru-RU" dirty="0"/>
              <a:t> державам-</a:t>
            </a:r>
            <a:r>
              <a:rPr lang="ru-RU" dirty="0" err="1"/>
              <a:t>учасникам</a:t>
            </a:r>
            <a:r>
              <a:rPr lang="ru-RU" dirty="0"/>
              <a:t> </a:t>
            </a:r>
            <a:r>
              <a:rPr lang="ru-RU" dirty="0" err="1"/>
              <a:t>необхідно</a:t>
            </a:r>
            <a:r>
              <a:rPr lang="ru-RU" dirty="0"/>
              <a:t> </a:t>
            </a:r>
            <a:r>
              <a:rPr lang="ru-RU" dirty="0" err="1"/>
              <a:t>брати</a:t>
            </a:r>
            <a:r>
              <a:rPr lang="ru-RU" dirty="0"/>
              <a:t> до </a:t>
            </a:r>
            <a:r>
              <a:rPr lang="ru-RU" dirty="0" err="1"/>
              <a:t>уваги</a:t>
            </a:r>
            <a:r>
              <a:rPr lang="ru-RU" dirty="0"/>
              <a:t> при </a:t>
            </a:r>
            <a:r>
              <a:rPr lang="ru-RU" dirty="0" err="1"/>
              <a:t>розробці</a:t>
            </a:r>
            <a:r>
              <a:rPr lang="ru-RU" dirty="0"/>
              <a:t> </a:t>
            </a:r>
            <a:r>
              <a:rPr lang="ru-RU" dirty="0" err="1"/>
              <a:t>своєї</a:t>
            </a:r>
            <a:r>
              <a:rPr lang="ru-RU" dirty="0"/>
              <a:t> </a:t>
            </a:r>
            <a:r>
              <a:rPr lang="ru-RU" dirty="0" err="1"/>
              <a:t>політики</a:t>
            </a:r>
            <a:r>
              <a:rPr lang="ru-RU" dirty="0"/>
              <a:t> в </a:t>
            </a:r>
            <a:r>
              <a:rPr lang="ru-RU" dirty="0" err="1"/>
              <a:t>області</a:t>
            </a:r>
            <a:r>
              <a:rPr lang="ru-RU" dirty="0"/>
              <a:t> </a:t>
            </a:r>
            <a:r>
              <a:rPr lang="ru-RU" dirty="0" err="1"/>
              <a:t>призначення</a:t>
            </a:r>
            <a:r>
              <a:rPr lang="ru-RU" dirty="0"/>
              <a:t> </a:t>
            </a:r>
            <a:r>
              <a:rPr lang="ru-RU" dirty="0" err="1"/>
              <a:t>покарання</a:t>
            </a:r>
            <a:r>
              <a:rPr lang="ru-RU" dirty="0"/>
              <a:t>" (див. </a:t>
            </a:r>
            <a:r>
              <a:rPr lang="ru-RU" dirty="0" smtClean="0"/>
              <a:t>Постанова </a:t>
            </a:r>
            <a:r>
              <a:rPr lang="ru-RU" dirty="0" err="1"/>
              <a:t>Великої</a:t>
            </a:r>
            <a:r>
              <a:rPr lang="ru-RU" dirty="0"/>
              <a:t> </a:t>
            </a:r>
            <a:r>
              <a:rPr lang="ru-RU" dirty="0" err="1"/>
              <a:t>палати</a:t>
            </a:r>
            <a:r>
              <a:rPr lang="ru-RU" dirty="0"/>
              <a:t> </a:t>
            </a:r>
            <a:r>
              <a:rPr lang="ru-RU" dirty="0" err="1"/>
              <a:t>рішення</a:t>
            </a:r>
            <a:r>
              <a:rPr lang="ru-RU" dirty="0"/>
              <a:t> у </a:t>
            </a:r>
            <a:r>
              <a:rPr lang="ru-RU" dirty="0" err="1"/>
              <a:t>справі</a:t>
            </a:r>
            <a:r>
              <a:rPr lang="ru-RU" dirty="0"/>
              <a:t> "</a:t>
            </a:r>
            <a:r>
              <a:rPr lang="ru-RU" dirty="0" err="1"/>
              <a:t>Хорошенко</a:t>
            </a:r>
            <a:r>
              <a:rPr lang="ru-RU" dirty="0"/>
              <a:t> </a:t>
            </a:r>
            <a:r>
              <a:rPr lang="ru-RU" dirty="0" err="1"/>
              <a:t>проти</a:t>
            </a:r>
            <a:r>
              <a:rPr lang="ru-RU" dirty="0"/>
              <a:t> </a:t>
            </a:r>
            <a:r>
              <a:rPr lang="ru-RU" dirty="0" err="1"/>
              <a:t>Російської</a:t>
            </a:r>
            <a:r>
              <a:rPr lang="ru-RU" dirty="0"/>
              <a:t> </a:t>
            </a:r>
            <a:r>
              <a:rPr lang="ru-RU" dirty="0" err="1"/>
              <a:t>Федерації</a:t>
            </a:r>
            <a:r>
              <a:rPr lang="ru-RU" dirty="0"/>
              <a:t>" (</a:t>
            </a:r>
            <a:r>
              <a:rPr lang="en-US" dirty="0" err="1"/>
              <a:t>Khoroshenko</a:t>
            </a:r>
            <a:r>
              <a:rPr lang="en-US" dirty="0"/>
              <a:t> v. Russia), </a:t>
            </a:r>
            <a:r>
              <a:rPr lang="ru-RU" dirty="0" err="1"/>
              <a:t>скарга</a:t>
            </a:r>
            <a:r>
              <a:rPr lang="ru-RU" dirty="0"/>
              <a:t> </a:t>
            </a:r>
            <a:r>
              <a:rPr lang="en-US" dirty="0"/>
              <a:t>N 41418/04 &lt;1&gt;, § 121, ECHR 2015-</a:t>
            </a:r>
            <a:r>
              <a:rPr lang="ru-RU" dirty="0" err="1"/>
              <a:t>го</a:t>
            </a:r>
            <a:r>
              <a:rPr lang="ru-RU" dirty="0"/>
              <a:t>, а </a:t>
            </a:r>
            <a:r>
              <a:rPr lang="ru-RU" dirty="0" err="1"/>
              <a:t>також</a:t>
            </a:r>
            <a:r>
              <a:rPr lang="ru-RU" dirty="0"/>
              <a:t> Постанови </a:t>
            </a:r>
            <a:r>
              <a:rPr lang="ru-RU" dirty="0" err="1"/>
              <a:t>Європейського</a:t>
            </a:r>
            <a:r>
              <a:rPr lang="ru-RU" dirty="0"/>
              <a:t> Суду, </a:t>
            </a:r>
            <a:r>
              <a:rPr lang="ru-RU" dirty="0" err="1"/>
              <a:t>посилання</a:t>
            </a:r>
            <a:r>
              <a:rPr lang="ru-RU" dirty="0"/>
              <a:t> на </a:t>
            </a:r>
            <a:r>
              <a:rPr lang="ru-RU" dirty="0" err="1"/>
              <a:t>які</a:t>
            </a:r>
            <a:r>
              <a:rPr lang="ru-RU" dirty="0"/>
              <a:t> </a:t>
            </a:r>
            <a:r>
              <a:rPr lang="ru-RU" dirty="0" err="1"/>
              <a:t>наведені</a:t>
            </a:r>
            <a:r>
              <a:rPr lang="ru-RU" dirty="0"/>
              <a:t> в </a:t>
            </a:r>
            <a:r>
              <a:rPr lang="ru-RU" dirty="0" err="1"/>
              <a:t>згадуваному</a:t>
            </a:r>
            <a:r>
              <a:rPr lang="ru-RU" dirty="0"/>
              <a:t> </a:t>
            </a:r>
            <a:r>
              <a:rPr lang="ru-RU" dirty="0" err="1"/>
              <a:t>вище</a:t>
            </a:r>
            <a:r>
              <a:rPr lang="ru-RU" dirty="0"/>
              <a:t> </a:t>
            </a:r>
            <a:r>
              <a:rPr lang="ru-RU" dirty="0" err="1"/>
              <a:t>Постанові</a:t>
            </a:r>
            <a:r>
              <a:rPr lang="ru-RU" dirty="0"/>
              <a:t> </a:t>
            </a:r>
            <a:r>
              <a:rPr lang="ru-RU" dirty="0" err="1"/>
              <a:t>Больш</a:t>
            </a:r>
            <a:r>
              <a:rPr lang="ru-RU" dirty="0"/>
              <a:t> й </a:t>
            </a:r>
            <a:r>
              <a:rPr lang="ru-RU" dirty="0" err="1"/>
              <a:t>Палати</a:t>
            </a:r>
            <a:r>
              <a:rPr lang="ru-RU" dirty="0"/>
              <a:t> </a:t>
            </a:r>
            <a:r>
              <a:rPr lang="ru-RU" dirty="0" err="1"/>
              <a:t>Європейського</a:t>
            </a:r>
            <a:r>
              <a:rPr lang="ru-RU" dirty="0"/>
              <a:t> Суду у </a:t>
            </a:r>
            <a:r>
              <a:rPr lang="ru-RU" dirty="0" err="1"/>
              <a:t>справі</a:t>
            </a:r>
            <a:r>
              <a:rPr lang="ru-RU" dirty="0"/>
              <a:t> "</a:t>
            </a:r>
            <a:r>
              <a:rPr lang="ru-RU" dirty="0" err="1"/>
              <a:t>Мюррей</a:t>
            </a:r>
            <a:r>
              <a:rPr lang="ru-RU" dirty="0"/>
              <a:t> </a:t>
            </a:r>
            <a:r>
              <a:rPr lang="ru-RU" dirty="0" err="1"/>
              <a:t>проти</a:t>
            </a:r>
            <a:r>
              <a:rPr lang="ru-RU" dirty="0"/>
              <a:t> </a:t>
            </a:r>
            <a:r>
              <a:rPr lang="ru-RU" dirty="0" err="1"/>
              <a:t>Нідерландів</a:t>
            </a:r>
            <a:r>
              <a:rPr lang="ru-RU" dirty="0"/>
              <a:t>", § 102). </a:t>
            </a:r>
            <a:r>
              <a:rPr lang="ru-RU" dirty="0" err="1"/>
              <a:t>Аналогічні</a:t>
            </a:r>
            <a:r>
              <a:rPr lang="ru-RU" dirty="0"/>
              <a:t> </a:t>
            </a:r>
            <a:r>
              <a:rPr lang="ru-RU" dirty="0" err="1"/>
              <a:t>міркування</a:t>
            </a:r>
            <a:r>
              <a:rPr lang="ru-RU" dirty="0"/>
              <a:t> </a:t>
            </a:r>
            <a:r>
              <a:rPr lang="ru-RU" dirty="0" err="1"/>
              <a:t>діють</a:t>
            </a:r>
            <a:r>
              <a:rPr lang="ru-RU" dirty="0"/>
              <a:t> і в </a:t>
            </a:r>
            <a:r>
              <a:rPr lang="ru-RU" dirty="0" err="1"/>
              <a:t>контексті</a:t>
            </a:r>
            <a:r>
              <a:rPr lang="ru-RU" dirty="0"/>
              <a:t> </a:t>
            </a:r>
            <a:r>
              <a:rPr lang="ru-RU" dirty="0" err="1"/>
              <a:t>статті</a:t>
            </a:r>
            <a:r>
              <a:rPr lang="ru-RU" dirty="0"/>
              <a:t> 3 </a:t>
            </a:r>
            <a:r>
              <a:rPr lang="ru-RU" dirty="0" err="1"/>
              <a:t>Конвенції</a:t>
            </a:r>
            <a:r>
              <a:rPr lang="ru-RU" dirty="0"/>
              <a:t>, </a:t>
            </a:r>
            <a:r>
              <a:rPr lang="ru-RU" dirty="0" err="1"/>
              <a:t>враховуючи</a:t>
            </a:r>
            <a:r>
              <a:rPr lang="ru-RU" dirty="0"/>
              <a:t>, </a:t>
            </a:r>
            <a:r>
              <a:rPr lang="ru-RU" dirty="0" err="1"/>
              <a:t>що</a:t>
            </a:r>
            <a:r>
              <a:rPr lang="ru-RU" dirty="0"/>
              <a:t> </a:t>
            </a:r>
            <a:r>
              <a:rPr lang="ru-RU" dirty="0" err="1"/>
              <a:t>повага</a:t>
            </a:r>
            <a:r>
              <a:rPr lang="ru-RU" dirty="0"/>
              <a:t> </a:t>
            </a:r>
            <a:r>
              <a:rPr lang="ru-RU" dirty="0" err="1"/>
              <a:t>гідності</a:t>
            </a:r>
            <a:r>
              <a:rPr lang="ru-RU" dirty="0"/>
              <a:t> </a:t>
            </a:r>
            <a:r>
              <a:rPr lang="ru-RU" dirty="0" err="1"/>
              <a:t>людини</a:t>
            </a:r>
            <a:r>
              <a:rPr lang="ru-RU" dirty="0"/>
              <a:t> </a:t>
            </a:r>
            <a:r>
              <a:rPr lang="ru-RU" dirty="0" err="1"/>
              <a:t>вимагає</a:t>
            </a:r>
            <a:r>
              <a:rPr lang="ru-RU" dirty="0"/>
              <a:t> </a:t>
            </a:r>
            <a:r>
              <a:rPr lang="ru-RU" dirty="0" err="1"/>
              <a:t>від</a:t>
            </a:r>
            <a:r>
              <a:rPr lang="ru-RU" dirty="0"/>
              <a:t> </a:t>
            </a:r>
            <a:r>
              <a:rPr lang="ru-RU" dirty="0" err="1"/>
              <a:t>адміністрації</a:t>
            </a:r>
            <a:r>
              <a:rPr lang="ru-RU" dirty="0"/>
              <a:t> </a:t>
            </a:r>
            <a:r>
              <a:rPr lang="ru-RU" dirty="0" err="1"/>
              <a:t>пенітенціарних</a:t>
            </a:r>
            <a:r>
              <a:rPr lang="ru-RU" dirty="0"/>
              <a:t> </a:t>
            </a:r>
            <a:r>
              <a:rPr lang="ru-RU" dirty="0" err="1"/>
              <a:t>установ</a:t>
            </a:r>
            <a:r>
              <a:rPr lang="ru-RU" dirty="0"/>
              <a:t> </a:t>
            </a:r>
            <a:r>
              <a:rPr lang="ru-RU" dirty="0" err="1"/>
              <a:t>боротися</a:t>
            </a:r>
            <a:r>
              <a:rPr lang="ru-RU" dirty="0"/>
              <a:t> за </a:t>
            </a:r>
            <a:r>
              <a:rPr lang="ru-RU" dirty="0" err="1"/>
              <a:t>виправлення</a:t>
            </a:r>
            <a:r>
              <a:rPr lang="ru-RU" dirty="0"/>
              <a:t> </a:t>
            </a:r>
            <a:r>
              <a:rPr lang="ru-RU" dirty="0" err="1"/>
              <a:t>в'язнів</a:t>
            </a:r>
            <a:r>
              <a:rPr lang="ru-RU" dirty="0"/>
              <a:t>, </a:t>
            </a:r>
            <a:r>
              <a:rPr lang="ru-RU" dirty="0" err="1"/>
              <a:t>засуджених</a:t>
            </a:r>
            <a:r>
              <a:rPr lang="ru-RU" dirty="0"/>
              <a:t> до </a:t>
            </a:r>
            <a:r>
              <a:rPr lang="ru-RU" dirty="0" err="1"/>
              <a:t>довічного</a:t>
            </a:r>
            <a:r>
              <a:rPr lang="ru-RU" dirty="0"/>
              <a:t> </a:t>
            </a:r>
            <a:r>
              <a:rPr lang="ru-RU" dirty="0" err="1"/>
              <a:t>позбавлення</a:t>
            </a:r>
            <a:r>
              <a:rPr lang="ru-RU" dirty="0"/>
              <a:t> </a:t>
            </a:r>
            <a:r>
              <a:rPr lang="ru-RU" dirty="0" err="1"/>
              <a:t>волі</a:t>
            </a:r>
            <a:r>
              <a:rPr lang="ru-RU" dirty="0"/>
              <a:t> (див. </a:t>
            </a:r>
            <a:r>
              <a:rPr lang="ru-RU" dirty="0" err="1"/>
              <a:t>Згадане</a:t>
            </a:r>
            <a:r>
              <a:rPr lang="ru-RU" dirty="0"/>
              <a:t> </a:t>
            </a:r>
            <a:r>
              <a:rPr lang="ru-RU" dirty="0" err="1"/>
              <a:t>вище</a:t>
            </a:r>
            <a:r>
              <a:rPr lang="ru-RU" dirty="0"/>
              <a:t> </a:t>
            </a:r>
            <a:r>
              <a:rPr lang="ru-RU" dirty="0" err="1"/>
              <a:t>рішення</a:t>
            </a:r>
            <a:r>
              <a:rPr lang="ru-RU" dirty="0"/>
              <a:t> </a:t>
            </a:r>
            <a:r>
              <a:rPr lang="ru-RU" dirty="0" err="1"/>
              <a:t>Великої</a:t>
            </a:r>
            <a:r>
              <a:rPr lang="ru-RU" dirty="0"/>
              <a:t> </a:t>
            </a:r>
            <a:r>
              <a:rPr lang="ru-RU" dirty="0" err="1"/>
              <a:t>палати</a:t>
            </a:r>
            <a:r>
              <a:rPr lang="ru-RU" dirty="0"/>
              <a:t> </a:t>
            </a:r>
            <a:r>
              <a:rPr lang="ru-RU" dirty="0" err="1"/>
              <a:t>Європейського</a:t>
            </a:r>
            <a:r>
              <a:rPr lang="ru-RU" dirty="0"/>
              <a:t> Суду у </a:t>
            </a:r>
            <a:r>
              <a:rPr lang="ru-RU" dirty="0" err="1"/>
              <a:t>справі</a:t>
            </a:r>
            <a:r>
              <a:rPr lang="ru-RU" dirty="0"/>
              <a:t> "</a:t>
            </a:r>
            <a:r>
              <a:rPr lang="ru-RU" dirty="0" err="1"/>
              <a:t>Мюррей</a:t>
            </a:r>
            <a:r>
              <a:rPr lang="ru-RU" dirty="0"/>
              <a:t> </a:t>
            </a:r>
            <a:r>
              <a:rPr lang="ru-RU" dirty="0" err="1"/>
              <a:t>проти</a:t>
            </a:r>
            <a:r>
              <a:rPr lang="ru-RU" dirty="0"/>
              <a:t> </a:t>
            </a:r>
            <a:r>
              <a:rPr lang="ru-RU" dirty="0" err="1"/>
              <a:t>Нідерландів</a:t>
            </a:r>
            <a:r>
              <a:rPr lang="ru-RU" dirty="0"/>
              <a:t>", § § 103 - 104). </a:t>
            </a:r>
            <a:r>
              <a:rPr lang="ru-RU" dirty="0" err="1"/>
              <a:t>Отже</a:t>
            </a:r>
            <a:r>
              <a:rPr lang="ru-RU" dirty="0"/>
              <a:t>, при </a:t>
            </a:r>
            <a:r>
              <a:rPr lang="ru-RU" dirty="0" err="1"/>
              <a:t>проведенні</a:t>
            </a:r>
            <a:r>
              <a:rPr lang="ru-RU" dirty="0"/>
              <a:t> </a:t>
            </a:r>
            <a:r>
              <a:rPr lang="ru-RU" dirty="0" err="1"/>
              <a:t>необхідної</a:t>
            </a:r>
            <a:r>
              <a:rPr lang="ru-RU" dirty="0"/>
              <a:t> </a:t>
            </a:r>
            <a:r>
              <a:rPr lang="ru-RU" dirty="0" err="1"/>
              <a:t>перевірки</a:t>
            </a:r>
            <a:r>
              <a:rPr lang="ru-RU" dirty="0"/>
              <a:t> </a:t>
            </a:r>
            <a:r>
              <a:rPr lang="ru-RU" dirty="0" err="1"/>
              <a:t>слід</a:t>
            </a:r>
            <a:r>
              <a:rPr lang="ru-RU" dirty="0"/>
              <a:t> </a:t>
            </a:r>
            <a:r>
              <a:rPr lang="ru-RU" dirty="0" err="1"/>
              <a:t>брати</a:t>
            </a:r>
            <a:r>
              <a:rPr lang="ru-RU" dirty="0"/>
              <a:t> до </a:t>
            </a:r>
            <a:r>
              <a:rPr lang="ru-RU" dirty="0" err="1"/>
              <a:t>уваги</a:t>
            </a:r>
            <a:r>
              <a:rPr lang="ru-RU" dirty="0"/>
              <a:t> </a:t>
            </a:r>
            <a:r>
              <a:rPr lang="ru-RU" dirty="0" err="1"/>
              <a:t>успіхи</a:t>
            </a:r>
            <a:r>
              <a:rPr lang="ru-RU" dirty="0"/>
              <a:t>, </a:t>
            </a:r>
            <a:r>
              <a:rPr lang="ru-RU" dirty="0" err="1"/>
              <a:t>зроблені</a:t>
            </a:r>
            <a:r>
              <a:rPr lang="ru-RU" dirty="0"/>
              <a:t> </a:t>
            </a:r>
            <a:r>
              <a:rPr lang="ru-RU" dirty="0" err="1" smtClean="0"/>
              <a:t>ув</a:t>
            </a:r>
            <a:r>
              <a:rPr lang="en-US" dirty="0" smtClean="0"/>
              <a:t>’</a:t>
            </a:r>
            <a:r>
              <a:rPr lang="ru-RU" dirty="0" err="1" smtClean="0"/>
              <a:t>язненими</a:t>
            </a:r>
            <a:r>
              <a:rPr lang="ru-RU" dirty="0" smtClean="0"/>
              <a:t> </a:t>
            </a:r>
            <a:r>
              <a:rPr lang="ru-RU" dirty="0"/>
              <a:t>на шляху </a:t>
            </a:r>
            <a:r>
              <a:rPr lang="ru-RU" dirty="0" err="1"/>
              <a:t>виправлення</a:t>
            </a:r>
            <a:r>
              <a:rPr lang="ru-RU" dirty="0"/>
              <a:t>, </a:t>
            </a:r>
            <a:r>
              <a:rPr lang="ru-RU" dirty="0" err="1"/>
              <a:t>визначаючи</a:t>
            </a:r>
            <a:r>
              <a:rPr lang="ru-RU" dirty="0"/>
              <a:t>, </a:t>
            </a:r>
            <a:r>
              <a:rPr lang="ru-RU" dirty="0" err="1"/>
              <a:t>чи</a:t>
            </a:r>
            <a:r>
              <a:rPr lang="ru-RU" dirty="0"/>
              <a:t> </a:t>
            </a:r>
            <a:r>
              <a:rPr lang="ru-RU" dirty="0" err="1"/>
              <a:t>були</a:t>
            </a:r>
            <a:r>
              <a:rPr lang="ru-RU" dirty="0"/>
              <a:t> вони </a:t>
            </a:r>
            <a:r>
              <a:rPr lang="ru-RU" dirty="0" err="1"/>
              <a:t>досить</a:t>
            </a:r>
            <a:r>
              <a:rPr lang="ru-RU" dirty="0"/>
              <a:t> </a:t>
            </a:r>
            <a:r>
              <a:rPr lang="ru-RU" dirty="0" err="1"/>
              <a:t>істотними</a:t>
            </a:r>
            <a:r>
              <a:rPr lang="ru-RU" dirty="0"/>
              <a:t>, </a:t>
            </a:r>
            <a:r>
              <a:rPr lang="ru-RU" dirty="0" err="1"/>
              <a:t>щоб</a:t>
            </a:r>
            <a:r>
              <a:rPr lang="ru-RU" dirty="0"/>
              <a:t> подальше </a:t>
            </a:r>
            <a:r>
              <a:rPr lang="ru-RU" dirty="0" err="1"/>
              <a:t>утримання</a:t>
            </a:r>
            <a:r>
              <a:rPr lang="ru-RU" dirty="0"/>
              <a:t> </a:t>
            </a:r>
            <a:r>
              <a:rPr lang="ru-RU" dirty="0" err="1"/>
              <a:t>ув'язненого</a:t>
            </a:r>
            <a:r>
              <a:rPr lang="ru-RU" dirty="0"/>
              <a:t> </a:t>
            </a:r>
            <a:r>
              <a:rPr lang="ru-RU" dirty="0" err="1"/>
              <a:t>під</a:t>
            </a:r>
            <a:r>
              <a:rPr lang="ru-RU" dirty="0"/>
              <a:t> </a:t>
            </a:r>
            <a:r>
              <a:rPr lang="ru-RU" dirty="0" err="1"/>
              <a:t>вартою</a:t>
            </a:r>
            <a:r>
              <a:rPr lang="ru-RU" dirty="0"/>
              <a:t> перестало </a:t>
            </a:r>
            <a:r>
              <a:rPr lang="ru-RU" dirty="0" err="1"/>
              <a:t>виправдовуватися</a:t>
            </a:r>
            <a:r>
              <a:rPr lang="ru-RU" dirty="0"/>
              <a:t> </a:t>
            </a:r>
            <a:r>
              <a:rPr lang="ru-RU" dirty="0" err="1"/>
              <a:t>правомірними</a:t>
            </a:r>
            <a:r>
              <a:rPr lang="ru-RU" dirty="0"/>
              <a:t> </a:t>
            </a:r>
            <a:r>
              <a:rPr lang="ru-RU" dirty="0" err="1"/>
              <a:t>підставами</a:t>
            </a:r>
            <a:r>
              <a:rPr lang="ru-RU" dirty="0"/>
              <a:t> </a:t>
            </a:r>
            <a:r>
              <a:rPr lang="ru-RU" dirty="0" err="1" smtClean="0"/>
              <a:t>пенологічного</a:t>
            </a:r>
            <a:r>
              <a:rPr lang="ru-RU" dirty="0" smtClean="0"/>
              <a:t> </a:t>
            </a:r>
            <a:r>
              <a:rPr lang="ru-RU" dirty="0"/>
              <a:t>характеру (див. </a:t>
            </a:r>
            <a:r>
              <a:rPr lang="ru-RU" dirty="0" err="1"/>
              <a:t>Згадане</a:t>
            </a:r>
            <a:r>
              <a:rPr lang="ru-RU" dirty="0"/>
              <a:t> </a:t>
            </a:r>
            <a:r>
              <a:rPr lang="ru-RU" dirty="0" err="1"/>
              <a:t>вище</a:t>
            </a:r>
            <a:r>
              <a:rPr lang="ru-RU" dirty="0"/>
              <a:t> </a:t>
            </a:r>
            <a:r>
              <a:rPr lang="ru-RU" dirty="0" err="1"/>
              <a:t>рішення</a:t>
            </a:r>
            <a:r>
              <a:rPr lang="ru-RU" dirty="0"/>
              <a:t> </a:t>
            </a:r>
            <a:r>
              <a:rPr lang="ru-RU" dirty="0" err="1"/>
              <a:t>Великої</a:t>
            </a:r>
            <a:r>
              <a:rPr lang="ru-RU" dirty="0"/>
              <a:t> </a:t>
            </a:r>
            <a:r>
              <a:rPr lang="ru-RU" dirty="0" err="1"/>
              <a:t>палати</a:t>
            </a:r>
            <a:r>
              <a:rPr lang="ru-RU" dirty="0"/>
              <a:t> </a:t>
            </a:r>
            <a:r>
              <a:rPr lang="ru-RU" dirty="0" err="1"/>
              <a:t>Європейського</a:t>
            </a:r>
            <a:r>
              <a:rPr lang="ru-RU" dirty="0"/>
              <a:t> Суду у </a:t>
            </a:r>
            <a:r>
              <a:rPr lang="ru-RU" dirty="0" err="1"/>
              <a:t>справі</a:t>
            </a:r>
            <a:r>
              <a:rPr lang="ru-RU" dirty="0"/>
              <a:t> "</a:t>
            </a:r>
            <a:r>
              <a:rPr lang="ru-RU" dirty="0" err="1"/>
              <a:t>Вінтер</a:t>
            </a:r>
            <a:r>
              <a:rPr lang="ru-RU" dirty="0"/>
              <a:t> і </a:t>
            </a:r>
            <a:r>
              <a:rPr lang="ru-RU" dirty="0" err="1"/>
              <a:t>інші</a:t>
            </a:r>
            <a:r>
              <a:rPr lang="ru-RU" dirty="0"/>
              <a:t> </a:t>
            </a:r>
            <a:r>
              <a:rPr lang="ru-RU" dirty="0" err="1"/>
              <a:t>проти</a:t>
            </a:r>
            <a:r>
              <a:rPr lang="ru-RU" dirty="0"/>
              <a:t> </a:t>
            </a:r>
            <a:r>
              <a:rPr lang="ru-RU" dirty="0" err="1"/>
              <a:t>Сполученого</a:t>
            </a:r>
            <a:r>
              <a:rPr lang="ru-RU" dirty="0"/>
              <a:t> </a:t>
            </a:r>
            <a:r>
              <a:rPr lang="ru-RU" dirty="0" err="1"/>
              <a:t>Королівства</a:t>
            </a:r>
            <a:r>
              <a:rPr lang="ru-RU" dirty="0"/>
              <a:t>", §§ 113 - 116). Таким чином, </a:t>
            </a:r>
            <a:r>
              <a:rPr lang="ru-RU" dirty="0" err="1"/>
              <a:t>перевірки</a:t>
            </a:r>
            <a:r>
              <a:rPr lang="ru-RU" dirty="0"/>
              <a:t> </a:t>
            </a:r>
            <a:r>
              <a:rPr lang="ru-RU" dirty="0" err="1"/>
              <a:t>законності</a:t>
            </a:r>
            <a:r>
              <a:rPr lang="ru-RU" dirty="0"/>
              <a:t> та </a:t>
            </a:r>
            <a:r>
              <a:rPr lang="ru-RU" dirty="0" err="1"/>
              <a:t>обґрунтованості</a:t>
            </a:r>
            <a:r>
              <a:rPr lang="ru-RU" dirty="0"/>
              <a:t> </a:t>
            </a:r>
            <a:r>
              <a:rPr lang="ru-RU" dirty="0" err="1"/>
              <a:t>призначеного</a:t>
            </a:r>
            <a:r>
              <a:rPr lang="ru-RU" dirty="0"/>
              <a:t> </a:t>
            </a:r>
            <a:r>
              <a:rPr lang="ru-RU" dirty="0" err="1"/>
              <a:t>покарання</a:t>
            </a:r>
            <a:r>
              <a:rPr lang="ru-RU" dirty="0"/>
              <a:t>, </a:t>
            </a:r>
            <a:r>
              <a:rPr lang="ru-RU" dirty="0" err="1" smtClean="0"/>
              <a:t>що</a:t>
            </a:r>
            <a:r>
              <a:rPr lang="ru-RU" dirty="0" smtClean="0"/>
              <a:t> </a:t>
            </a:r>
            <a:r>
              <a:rPr lang="ru-RU" dirty="0" err="1" smtClean="0"/>
              <a:t>обмежуються</a:t>
            </a:r>
            <a:r>
              <a:rPr lang="ru-RU" dirty="0" smtClean="0"/>
              <a:t> </a:t>
            </a:r>
            <a:r>
              <a:rPr lang="ru-RU" dirty="0" err="1"/>
              <a:t>тільки</a:t>
            </a:r>
            <a:r>
              <a:rPr lang="ru-RU" dirty="0"/>
              <a:t> </a:t>
            </a:r>
            <a:r>
              <a:rPr lang="ru-RU" dirty="0" err="1"/>
              <a:t>гуманітарними</a:t>
            </a:r>
            <a:r>
              <a:rPr lang="ru-RU" dirty="0"/>
              <a:t> </a:t>
            </a:r>
            <a:r>
              <a:rPr lang="ru-RU" dirty="0" err="1"/>
              <a:t>підставами</a:t>
            </a:r>
            <a:r>
              <a:rPr lang="ru-RU" dirty="0"/>
              <a:t>, </a:t>
            </a:r>
            <a:r>
              <a:rPr lang="ru-RU" dirty="0" smtClean="0"/>
              <a:t>є </a:t>
            </a:r>
            <a:r>
              <a:rPr lang="ru-RU" dirty="0" err="1" smtClean="0"/>
              <a:t>недостатніми</a:t>
            </a:r>
            <a:r>
              <a:rPr lang="ru-RU" dirty="0" smtClean="0"/>
              <a:t> </a:t>
            </a:r>
            <a:r>
              <a:rPr lang="ru-RU" dirty="0"/>
              <a:t>(див. Там же, § 127).</a:t>
            </a:r>
            <a:endParaRPr lang="en-US" dirty="0"/>
          </a:p>
        </p:txBody>
      </p:sp>
    </p:spTree>
    <p:extLst>
      <p:ext uri="{BB962C8B-B14F-4D97-AF65-F5344CB8AC3E}">
        <p14:creationId xmlns:p14="http://schemas.microsoft.com/office/powerpoint/2010/main" val="10965549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04664"/>
            <a:ext cx="8640960" cy="6120680"/>
          </a:xfrm>
        </p:spPr>
        <p:txBody>
          <a:bodyPr>
            <a:normAutofit fontScale="70000" lnSpcReduction="20000"/>
          </a:bodyPr>
          <a:lstStyle/>
          <a:p>
            <a:pPr marL="0" indent="0" algn="just">
              <a:buNone/>
            </a:pPr>
            <a:r>
              <a:rPr lang="ru-RU" dirty="0"/>
              <a:t>44. </a:t>
            </a:r>
            <a:r>
              <a:rPr lang="ru-RU" dirty="0" err="1"/>
              <a:t>Необхідно</a:t>
            </a:r>
            <a:r>
              <a:rPr lang="ru-RU" dirty="0"/>
              <a:t>, </a:t>
            </a:r>
            <a:r>
              <a:rPr lang="ru-RU" dirty="0" err="1"/>
              <a:t>щоб</a:t>
            </a:r>
            <a:r>
              <a:rPr lang="ru-RU" dirty="0"/>
              <a:t> </a:t>
            </a:r>
            <a:r>
              <a:rPr lang="ru-RU" dirty="0" err="1"/>
              <a:t>закріплені</a:t>
            </a:r>
            <a:r>
              <a:rPr lang="ru-RU" dirty="0"/>
              <a:t> у </a:t>
            </a:r>
            <a:r>
              <a:rPr lang="ru-RU" dirty="0" err="1"/>
              <a:t>внутрішньодержавному</a:t>
            </a:r>
            <a:r>
              <a:rPr lang="ru-RU" dirty="0"/>
              <a:t> </a:t>
            </a:r>
            <a:r>
              <a:rPr lang="ru-RU" dirty="0" err="1"/>
              <a:t>законодавстві</a:t>
            </a:r>
            <a:r>
              <a:rPr lang="ru-RU" dirty="0"/>
              <a:t> </a:t>
            </a:r>
            <a:r>
              <a:rPr lang="ru-RU" dirty="0" err="1"/>
              <a:t>критерії</a:t>
            </a:r>
            <a:r>
              <a:rPr lang="ru-RU" dirty="0"/>
              <a:t> та </a:t>
            </a:r>
            <a:r>
              <a:rPr lang="ru-RU" dirty="0" err="1"/>
              <a:t>умови</a:t>
            </a:r>
            <a:r>
              <a:rPr lang="ru-RU" dirty="0"/>
              <a:t>, </a:t>
            </a:r>
            <a:r>
              <a:rPr lang="ru-RU" dirty="0" err="1"/>
              <a:t>що</a:t>
            </a:r>
            <a:r>
              <a:rPr lang="ru-RU" dirty="0"/>
              <a:t> </a:t>
            </a:r>
            <a:r>
              <a:rPr lang="ru-RU" dirty="0" err="1"/>
              <a:t>стосуються</a:t>
            </a:r>
            <a:r>
              <a:rPr lang="ru-RU" dirty="0"/>
              <a:t> </a:t>
            </a:r>
            <a:r>
              <a:rPr lang="ru-RU" dirty="0" err="1"/>
              <a:t>перевірки</a:t>
            </a:r>
            <a:r>
              <a:rPr lang="ru-RU" dirty="0"/>
              <a:t> </a:t>
            </a:r>
            <a:r>
              <a:rPr lang="ru-RU" dirty="0" err="1"/>
              <a:t>законності</a:t>
            </a:r>
            <a:r>
              <a:rPr lang="ru-RU" dirty="0"/>
              <a:t> і </a:t>
            </a:r>
            <a:r>
              <a:rPr lang="ru-RU" dirty="0" err="1"/>
              <a:t>обґрунтованості</a:t>
            </a:r>
            <a:r>
              <a:rPr lang="ru-RU" dirty="0"/>
              <a:t> </a:t>
            </a:r>
            <a:r>
              <a:rPr lang="ru-RU" dirty="0" err="1"/>
              <a:t>призначеного</a:t>
            </a:r>
            <a:r>
              <a:rPr lang="ru-RU" dirty="0"/>
              <a:t> </a:t>
            </a:r>
            <a:r>
              <a:rPr lang="ru-RU" dirty="0" err="1"/>
              <a:t>покарання</a:t>
            </a:r>
            <a:r>
              <a:rPr lang="ru-RU" dirty="0"/>
              <a:t>, </a:t>
            </a:r>
            <a:r>
              <a:rPr lang="ru-RU" dirty="0" err="1"/>
              <a:t>були</a:t>
            </a:r>
            <a:r>
              <a:rPr lang="ru-RU" dirty="0"/>
              <a:t> </a:t>
            </a:r>
            <a:r>
              <a:rPr lang="ru-RU" dirty="0" err="1"/>
              <a:t>досить</a:t>
            </a:r>
            <a:r>
              <a:rPr lang="ru-RU" dirty="0"/>
              <a:t> </a:t>
            </a:r>
            <a:r>
              <a:rPr lang="ru-RU" dirty="0" err="1"/>
              <a:t>ясними</a:t>
            </a:r>
            <a:r>
              <a:rPr lang="ru-RU" dirty="0"/>
              <a:t> і </a:t>
            </a:r>
            <a:r>
              <a:rPr lang="ru-RU" dirty="0" err="1"/>
              <a:t>певними</a:t>
            </a:r>
            <a:r>
              <a:rPr lang="ru-RU" dirty="0"/>
              <a:t>, а </a:t>
            </a:r>
            <a:r>
              <a:rPr lang="ru-RU" dirty="0" err="1"/>
              <a:t>також</a:t>
            </a:r>
            <a:r>
              <a:rPr lang="ru-RU" dirty="0"/>
              <a:t> </a:t>
            </a:r>
            <a:r>
              <a:rPr lang="ru-RU" dirty="0" err="1"/>
              <a:t>відображали</a:t>
            </a:r>
            <a:r>
              <a:rPr lang="ru-RU" dirty="0"/>
              <a:t> </a:t>
            </a:r>
            <a:r>
              <a:rPr lang="ru-RU" dirty="0" err="1"/>
              <a:t>відповідну</a:t>
            </a:r>
            <a:r>
              <a:rPr lang="ru-RU" dirty="0"/>
              <a:t> </a:t>
            </a:r>
            <a:r>
              <a:rPr lang="ru-RU" dirty="0" err="1"/>
              <a:t>прецедентну</a:t>
            </a:r>
            <a:r>
              <a:rPr lang="ru-RU" dirty="0"/>
              <a:t> практику </a:t>
            </a:r>
            <a:r>
              <a:rPr lang="ru-RU" dirty="0" err="1"/>
              <a:t>Європейського</a:t>
            </a:r>
            <a:r>
              <a:rPr lang="ru-RU" dirty="0"/>
              <a:t> Суду. </a:t>
            </a:r>
            <a:r>
              <a:rPr lang="ru-RU" dirty="0" err="1"/>
              <a:t>Визначеність</a:t>
            </a:r>
            <a:r>
              <a:rPr lang="ru-RU" dirty="0"/>
              <a:t> у </a:t>
            </a:r>
            <a:r>
              <a:rPr lang="ru-RU" dirty="0" err="1"/>
              <a:t>цій</a:t>
            </a:r>
            <a:r>
              <a:rPr lang="ru-RU" dirty="0"/>
              <a:t> </a:t>
            </a:r>
            <a:r>
              <a:rPr lang="ru-RU" dirty="0" err="1"/>
              <a:t>галузі</a:t>
            </a:r>
            <a:r>
              <a:rPr lang="ru-RU" dirty="0"/>
              <a:t> є не </a:t>
            </a:r>
            <a:r>
              <a:rPr lang="ru-RU" dirty="0" err="1"/>
              <a:t>тільки</a:t>
            </a:r>
            <a:r>
              <a:rPr lang="ru-RU" dirty="0"/>
              <a:t> </a:t>
            </a:r>
            <a:r>
              <a:rPr lang="ru-RU" dirty="0" err="1"/>
              <a:t>загальним</a:t>
            </a:r>
            <a:r>
              <a:rPr lang="ru-RU" dirty="0"/>
              <a:t> </a:t>
            </a:r>
            <a:r>
              <a:rPr lang="ru-RU" dirty="0" err="1"/>
              <a:t>вимогою</a:t>
            </a:r>
            <a:r>
              <a:rPr lang="ru-RU" dirty="0"/>
              <a:t> принципу верховенства права, а й </a:t>
            </a:r>
            <a:r>
              <a:rPr lang="ru-RU" dirty="0" err="1"/>
              <a:t>лежить</a:t>
            </a:r>
            <a:r>
              <a:rPr lang="ru-RU" dirty="0"/>
              <a:t> в </a:t>
            </a:r>
            <a:r>
              <a:rPr lang="ru-RU" dirty="0" err="1"/>
              <a:t>основі</a:t>
            </a:r>
            <a:r>
              <a:rPr lang="ru-RU" dirty="0"/>
              <a:t> </a:t>
            </a:r>
            <a:r>
              <a:rPr lang="ru-RU" dirty="0" err="1"/>
              <a:t>процесу</a:t>
            </a:r>
            <a:r>
              <a:rPr lang="ru-RU" dirty="0"/>
              <a:t> </a:t>
            </a:r>
            <a:r>
              <a:rPr lang="ru-RU" dirty="0" err="1"/>
              <a:t>виправлення</a:t>
            </a:r>
            <a:r>
              <a:rPr lang="ru-RU" dirty="0"/>
              <a:t> </a:t>
            </a:r>
            <a:r>
              <a:rPr lang="ru-RU" dirty="0" err="1"/>
              <a:t>ув'язненого</a:t>
            </a:r>
            <a:r>
              <a:rPr lang="ru-RU" dirty="0"/>
              <a:t>, </a:t>
            </a:r>
            <a:r>
              <a:rPr lang="ru-RU" dirty="0" err="1"/>
              <a:t>який</a:t>
            </a:r>
            <a:r>
              <a:rPr lang="ru-RU" dirty="0"/>
              <a:t> </a:t>
            </a:r>
            <a:r>
              <a:rPr lang="ru-RU" dirty="0" err="1"/>
              <a:t>може</a:t>
            </a:r>
            <a:r>
              <a:rPr lang="ru-RU" dirty="0"/>
              <a:t> </a:t>
            </a:r>
            <a:r>
              <a:rPr lang="ru-RU" dirty="0" err="1"/>
              <a:t>порушитися</a:t>
            </a:r>
            <a:r>
              <a:rPr lang="ru-RU" dirty="0"/>
              <a:t>, </a:t>
            </a:r>
            <a:r>
              <a:rPr lang="ru-RU" dirty="0" err="1"/>
              <a:t>якщо</a:t>
            </a:r>
            <a:r>
              <a:rPr lang="ru-RU" dirty="0"/>
              <a:t> порядок </a:t>
            </a:r>
            <a:r>
              <a:rPr lang="ru-RU" dirty="0" err="1"/>
              <a:t>проведення</a:t>
            </a:r>
            <a:r>
              <a:rPr lang="ru-RU" dirty="0"/>
              <a:t> </a:t>
            </a:r>
            <a:r>
              <a:rPr lang="ru-RU" dirty="0" err="1"/>
              <a:t>перевірки</a:t>
            </a:r>
            <a:r>
              <a:rPr lang="ru-RU" dirty="0"/>
              <a:t> </a:t>
            </a:r>
            <a:r>
              <a:rPr lang="ru-RU" dirty="0" err="1"/>
              <a:t>законності</a:t>
            </a:r>
            <a:r>
              <a:rPr lang="ru-RU" dirty="0"/>
              <a:t> і </a:t>
            </a:r>
            <a:r>
              <a:rPr lang="ru-RU" dirty="0" err="1"/>
              <a:t>обґрунтованості</a:t>
            </a:r>
            <a:r>
              <a:rPr lang="ru-RU" dirty="0"/>
              <a:t> </a:t>
            </a:r>
            <a:r>
              <a:rPr lang="ru-RU" dirty="0" err="1"/>
              <a:t>призначеного</a:t>
            </a:r>
            <a:r>
              <a:rPr lang="ru-RU" dirty="0"/>
              <a:t> </a:t>
            </a:r>
            <a:r>
              <a:rPr lang="ru-RU" dirty="0" err="1"/>
              <a:t>покарання</a:t>
            </a:r>
            <a:r>
              <a:rPr lang="ru-RU" dirty="0"/>
              <a:t> і </a:t>
            </a:r>
            <a:r>
              <a:rPr lang="ru-RU" dirty="0" err="1"/>
              <a:t>шанси</a:t>
            </a:r>
            <a:r>
              <a:rPr lang="ru-RU" dirty="0"/>
              <a:t> на </a:t>
            </a:r>
            <a:r>
              <a:rPr lang="ru-RU" dirty="0" err="1"/>
              <a:t>дострокове</a:t>
            </a:r>
            <a:r>
              <a:rPr lang="ru-RU" dirty="0"/>
              <a:t> </a:t>
            </a:r>
            <a:r>
              <a:rPr lang="ru-RU" dirty="0" err="1"/>
              <a:t>звільнення</a:t>
            </a:r>
            <a:r>
              <a:rPr lang="ru-RU" dirty="0"/>
              <a:t> </a:t>
            </a:r>
            <a:r>
              <a:rPr lang="ru-RU" dirty="0" err="1"/>
              <a:t>виявляться</a:t>
            </a:r>
            <a:r>
              <a:rPr lang="ru-RU" dirty="0"/>
              <a:t> </a:t>
            </a:r>
            <a:r>
              <a:rPr lang="ru-RU" dirty="0" err="1"/>
              <a:t>неясними</a:t>
            </a:r>
            <a:r>
              <a:rPr lang="ru-RU" dirty="0"/>
              <a:t> </a:t>
            </a:r>
            <a:r>
              <a:rPr lang="ru-RU" dirty="0" err="1"/>
              <a:t>або</a:t>
            </a:r>
            <a:r>
              <a:rPr lang="ru-RU" dirty="0"/>
              <a:t> </a:t>
            </a:r>
            <a:r>
              <a:rPr lang="ru-RU" dirty="0" err="1"/>
              <a:t>невизначеними</a:t>
            </a:r>
            <a:r>
              <a:rPr lang="ru-RU" dirty="0"/>
              <a:t>. </a:t>
            </a:r>
            <a:r>
              <a:rPr lang="ru-RU" dirty="0" err="1"/>
              <a:t>Отже</a:t>
            </a:r>
            <a:r>
              <a:rPr lang="ru-RU" dirty="0"/>
              <a:t>, </a:t>
            </a:r>
            <a:r>
              <a:rPr lang="ru-RU" dirty="0" err="1"/>
              <a:t>укладений</a:t>
            </a:r>
            <a:r>
              <a:rPr lang="ru-RU" dirty="0"/>
              <a:t>, </a:t>
            </a:r>
            <a:r>
              <a:rPr lang="ru-RU" dirty="0" err="1"/>
              <a:t>якому</a:t>
            </a:r>
            <a:r>
              <a:rPr lang="ru-RU" dirty="0"/>
              <a:t> </a:t>
            </a:r>
            <a:r>
              <a:rPr lang="ru-RU" dirty="0" err="1"/>
              <a:t>було</a:t>
            </a:r>
            <a:r>
              <a:rPr lang="ru-RU" dirty="0"/>
              <a:t> </a:t>
            </a:r>
            <a:r>
              <a:rPr lang="ru-RU" dirty="0" err="1"/>
              <a:t>призначено</a:t>
            </a:r>
            <a:r>
              <a:rPr lang="ru-RU" dirty="0"/>
              <a:t> </a:t>
            </a:r>
            <a:r>
              <a:rPr lang="ru-RU" dirty="0" err="1"/>
              <a:t>незнижуваного</a:t>
            </a:r>
            <a:r>
              <a:rPr lang="ru-RU" dirty="0"/>
              <a:t> </a:t>
            </a:r>
            <a:r>
              <a:rPr lang="ru-RU" dirty="0" err="1"/>
              <a:t>покарання</a:t>
            </a:r>
            <a:r>
              <a:rPr lang="ru-RU" dirty="0"/>
              <a:t> у </a:t>
            </a:r>
            <a:r>
              <a:rPr lang="ru-RU" dirty="0" err="1"/>
              <a:t>вигляді</a:t>
            </a:r>
            <a:r>
              <a:rPr lang="ru-RU" dirty="0"/>
              <a:t> </a:t>
            </a:r>
            <a:r>
              <a:rPr lang="ru-RU" dirty="0" err="1"/>
              <a:t>довічного</a:t>
            </a:r>
            <a:r>
              <a:rPr lang="ru-RU" dirty="0"/>
              <a:t> </a:t>
            </a:r>
            <a:r>
              <a:rPr lang="ru-RU" dirty="0" err="1"/>
              <a:t>позбавлення</a:t>
            </a:r>
            <a:r>
              <a:rPr lang="ru-RU" dirty="0"/>
              <a:t> </a:t>
            </a:r>
            <a:r>
              <a:rPr lang="ru-RU" dirty="0" err="1"/>
              <a:t>волі</a:t>
            </a:r>
            <a:r>
              <a:rPr lang="ru-RU" dirty="0"/>
              <a:t>, </a:t>
            </a:r>
            <a:r>
              <a:rPr lang="ru-RU" dirty="0" err="1"/>
              <a:t>має</a:t>
            </a:r>
            <a:r>
              <a:rPr lang="ru-RU" dirty="0"/>
              <a:t> право з самого початку знати, </a:t>
            </a:r>
            <a:r>
              <a:rPr lang="ru-RU" dirty="0" err="1"/>
              <a:t>що</a:t>
            </a:r>
            <a:r>
              <a:rPr lang="ru-RU" dirty="0"/>
              <a:t> </a:t>
            </a:r>
            <a:r>
              <a:rPr lang="ru-RU" dirty="0" err="1"/>
              <a:t>він</a:t>
            </a:r>
            <a:r>
              <a:rPr lang="ru-RU" dirty="0"/>
              <a:t> повинен </a:t>
            </a:r>
            <a:r>
              <a:rPr lang="ru-RU" dirty="0" err="1"/>
              <a:t>зробити</a:t>
            </a:r>
            <a:r>
              <a:rPr lang="ru-RU" dirty="0"/>
              <a:t>, </a:t>
            </a:r>
            <a:r>
              <a:rPr lang="ru-RU" dirty="0" err="1"/>
              <a:t>щоб</a:t>
            </a:r>
            <a:r>
              <a:rPr lang="ru-RU" dirty="0"/>
              <a:t> </a:t>
            </a:r>
            <a:r>
              <a:rPr lang="ru-RU" dirty="0" err="1"/>
              <a:t>було</a:t>
            </a:r>
            <a:r>
              <a:rPr lang="ru-RU" dirty="0"/>
              <a:t> </a:t>
            </a:r>
            <a:r>
              <a:rPr lang="ru-RU" dirty="0" err="1"/>
              <a:t>розглянуто</a:t>
            </a:r>
            <a:r>
              <a:rPr lang="ru-RU" dirty="0"/>
              <a:t> </a:t>
            </a:r>
            <a:r>
              <a:rPr lang="ru-RU" dirty="0" err="1"/>
              <a:t>питання</a:t>
            </a:r>
            <a:r>
              <a:rPr lang="ru-RU" dirty="0"/>
              <a:t> про </a:t>
            </a:r>
            <a:r>
              <a:rPr lang="ru-RU" dirty="0" err="1"/>
              <a:t>його</a:t>
            </a:r>
            <a:r>
              <a:rPr lang="ru-RU" dirty="0"/>
              <a:t> </a:t>
            </a:r>
            <a:r>
              <a:rPr lang="ru-RU" dirty="0" err="1"/>
              <a:t>дострокове</a:t>
            </a:r>
            <a:r>
              <a:rPr lang="ru-RU" dirty="0"/>
              <a:t> </a:t>
            </a:r>
            <a:r>
              <a:rPr lang="ru-RU" dirty="0" err="1"/>
              <a:t>звільнення</a:t>
            </a:r>
            <a:r>
              <a:rPr lang="ru-RU" dirty="0"/>
              <a:t>, і за </a:t>
            </a:r>
            <a:r>
              <a:rPr lang="ru-RU" dirty="0" err="1"/>
              <a:t>яких</a:t>
            </a:r>
            <a:r>
              <a:rPr lang="ru-RU" dirty="0"/>
              <a:t> умов </a:t>
            </a:r>
            <a:r>
              <a:rPr lang="ru-RU" dirty="0" err="1"/>
              <a:t>це</a:t>
            </a:r>
            <a:r>
              <a:rPr lang="ru-RU" dirty="0"/>
              <a:t> </a:t>
            </a:r>
            <a:r>
              <a:rPr lang="ru-RU" dirty="0" err="1"/>
              <a:t>можливо</a:t>
            </a:r>
            <a:r>
              <a:rPr lang="ru-RU" dirty="0"/>
              <a:t>, в тому </a:t>
            </a:r>
            <a:r>
              <a:rPr lang="ru-RU" dirty="0" err="1"/>
              <a:t>числі</a:t>
            </a:r>
            <a:r>
              <a:rPr lang="ru-RU" dirty="0"/>
              <a:t>, коли </a:t>
            </a:r>
            <a:r>
              <a:rPr lang="ru-RU" dirty="0" err="1"/>
              <a:t>відбудеться</a:t>
            </a:r>
            <a:r>
              <a:rPr lang="ru-RU" dirty="0"/>
              <a:t> </a:t>
            </a:r>
            <a:r>
              <a:rPr lang="ru-RU" dirty="0" err="1"/>
              <a:t>перевірка</a:t>
            </a:r>
            <a:r>
              <a:rPr lang="ru-RU" dirty="0"/>
              <a:t> </a:t>
            </a:r>
            <a:r>
              <a:rPr lang="ru-RU" dirty="0" err="1"/>
              <a:t>законності</a:t>
            </a:r>
            <a:r>
              <a:rPr lang="ru-RU" dirty="0"/>
              <a:t> і </a:t>
            </a:r>
            <a:r>
              <a:rPr lang="ru-RU" dirty="0" err="1"/>
              <a:t>обгрунтованості</a:t>
            </a:r>
            <a:r>
              <a:rPr lang="ru-RU" dirty="0"/>
              <a:t> </a:t>
            </a:r>
            <a:r>
              <a:rPr lang="ru-RU" dirty="0" err="1"/>
              <a:t>призначеного</a:t>
            </a:r>
            <a:r>
              <a:rPr lang="ru-RU" dirty="0"/>
              <a:t> </a:t>
            </a:r>
            <a:r>
              <a:rPr lang="ru-RU" dirty="0" err="1"/>
              <a:t>йому</a:t>
            </a:r>
            <a:r>
              <a:rPr lang="ru-RU" dirty="0"/>
              <a:t> </a:t>
            </a:r>
            <a:r>
              <a:rPr lang="ru-RU" dirty="0" err="1"/>
              <a:t>покарання</a:t>
            </a:r>
            <a:r>
              <a:rPr lang="ru-RU" dirty="0"/>
              <a:t> </a:t>
            </a:r>
            <a:r>
              <a:rPr lang="ru-RU" dirty="0" err="1"/>
              <a:t>чи</a:t>
            </a:r>
            <a:r>
              <a:rPr lang="ru-RU" dirty="0"/>
              <a:t> коли </a:t>
            </a:r>
            <a:r>
              <a:rPr lang="ru-RU" dirty="0" err="1"/>
              <a:t>він</a:t>
            </a:r>
            <a:r>
              <a:rPr lang="ru-RU" dirty="0"/>
              <a:t> </a:t>
            </a:r>
            <a:r>
              <a:rPr lang="ru-RU" dirty="0" err="1"/>
              <a:t>може</a:t>
            </a:r>
            <a:r>
              <a:rPr lang="ru-RU" dirty="0"/>
              <a:t> </a:t>
            </a:r>
            <a:r>
              <a:rPr lang="ru-RU" dirty="0" err="1"/>
              <a:t>клопотати</a:t>
            </a:r>
            <a:r>
              <a:rPr lang="ru-RU" dirty="0"/>
              <a:t> про </a:t>
            </a:r>
            <a:r>
              <a:rPr lang="ru-RU" dirty="0" err="1"/>
              <a:t>її</a:t>
            </a:r>
            <a:r>
              <a:rPr lang="ru-RU" dirty="0"/>
              <a:t> </a:t>
            </a:r>
            <a:r>
              <a:rPr lang="ru-RU" dirty="0" err="1"/>
              <a:t>проведення</a:t>
            </a:r>
            <a:r>
              <a:rPr lang="ru-RU" dirty="0"/>
              <a:t> (див. </a:t>
            </a:r>
            <a:r>
              <a:rPr lang="ru-RU" dirty="0" err="1"/>
              <a:t>згадане</a:t>
            </a:r>
            <a:r>
              <a:rPr lang="ru-RU" dirty="0"/>
              <a:t> </a:t>
            </a:r>
            <a:r>
              <a:rPr lang="ru-RU" dirty="0" err="1"/>
              <a:t>вище</a:t>
            </a:r>
            <a:r>
              <a:rPr lang="ru-RU" dirty="0"/>
              <a:t> </a:t>
            </a:r>
            <a:r>
              <a:rPr lang="ru-RU" dirty="0" err="1"/>
              <a:t>рішення</a:t>
            </a:r>
            <a:r>
              <a:rPr lang="ru-RU" dirty="0"/>
              <a:t> </a:t>
            </a:r>
            <a:r>
              <a:rPr lang="ru-RU" dirty="0" err="1"/>
              <a:t>Великої</a:t>
            </a:r>
            <a:r>
              <a:rPr lang="ru-RU" dirty="0"/>
              <a:t> </a:t>
            </a:r>
            <a:r>
              <a:rPr lang="ru-RU" dirty="0" err="1"/>
              <a:t>палати</a:t>
            </a:r>
            <a:r>
              <a:rPr lang="ru-RU" dirty="0"/>
              <a:t> </a:t>
            </a:r>
            <a:r>
              <a:rPr lang="ru-RU" dirty="0" err="1"/>
              <a:t>Європейського</a:t>
            </a:r>
            <a:r>
              <a:rPr lang="ru-RU" dirty="0"/>
              <a:t> Суду у </a:t>
            </a:r>
            <a:r>
              <a:rPr lang="ru-RU" dirty="0" err="1"/>
              <a:t>справі</a:t>
            </a:r>
            <a:r>
              <a:rPr lang="ru-RU" dirty="0"/>
              <a:t> "</a:t>
            </a:r>
            <a:r>
              <a:rPr lang="ru-RU" dirty="0" err="1"/>
              <a:t>Вінтер</a:t>
            </a:r>
            <a:r>
              <a:rPr lang="ru-RU" dirty="0"/>
              <a:t> і </a:t>
            </a:r>
            <a:r>
              <a:rPr lang="ru-RU" dirty="0" err="1"/>
              <a:t>інші</a:t>
            </a:r>
            <a:r>
              <a:rPr lang="ru-RU" dirty="0"/>
              <a:t> </a:t>
            </a:r>
            <a:r>
              <a:rPr lang="ru-RU" dirty="0" err="1"/>
              <a:t>проти</a:t>
            </a:r>
            <a:r>
              <a:rPr lang="ru-RU" dirty="0"/>
              <a:t> </a:t>
            </a:r>
            <a:r>
              <a:rPr lang="ru-RU" dirty="0" err="1"/>
              <a:t>Сполученого</a:t>
            </a:r>
            <a:r>
              <a:rPr lang="ru-RU" dirty="0"/>
              <a:t> </a:t>
            </a:r>
            <a:r>
              <a:rPr lang="ru-RU" dirty="0" err="1"/>
              <a:t>Королівства</a:t>
            </a:r>
            <a:r>
              <a:rPr lang="ru-RU" dirty="0"/>
              <a:t>", § 122). У </a:t>
            </a:r>
            <a:r>
              <a:rPr lang="ru-RU" dirty="0" err="1"/>
              <a:t>зв'язку</a:t>
            </a:r>
            <a:r>
              <a:rPr lang="ru-RU" dirty="0"/>
              <a:t> з </a:t>
            </a:r>
            <a:r>
              <a:rPr lang="ru-RU" dirty="0" err="1"/>
              <a:t>цим</a:t>
            </a:r>
            <a:r>
              <a:rPr lang="ru-RU" dirty="0"/>
              <a:t> Суд </a:t>
            </a:r>
            <a:r>
              <a:rPr lang="ru-RU" dirty="0" err="1"/>
              <a:t>зазначає</a:t>
            </a:r>
            <a:r>
              <a:rPr lang="ru-RU" dirty="0"/>
              <a:t>, </a:t>
            </a:r>
            <a:r>
              <a:rPr lang="ru-RU" dirty="0" err="1"/>
              <a:t>що</a:t>
            </a:r>
            <a:r>
              <a:rPr lang="ru-RU" dirty="0"/>
              <a:t> </a:t>
            </a:r>
            <a:r>
              <a:rPr lang="ru-RU" dirty="0" err="1"/>
              <a:t>відповідні</a:t>
            </a:r>
            <a:r>
              <a:rPr lang="ru-RU" dirty="0"/>
              <a:t> </a:t>
            </a:r>
            <a:r>
              <a:rPr lang="ru-RU" dirty="0" err="1"/>
              <a:t>результати</a:t>
            </a:r>
            <a:r>
              <a:rPr lang="ru-RU" dirty="0"/>
              <a:t> </a:t>
            </a:r>
            <a:r>
              <a:rPr lang="ru-RU" dirty="0" err="1"/>
              <a:t>порівняльно-правових</a:t>
            </a:r>
            <a:r>
              <a:rPr lang="ru-RU" dirty="0"/>
              <a:t> </a:t>
            </a:r>
            <a:r>
              <a:rPr lang="ru-RU" dirty="0" err="1"/>
              <a:t>досліджень</a:t>
            </a:r>
            <a:r>
              <a:rPr lang="ru-RU" dirty="0"/>
              <a:t> і </a:t>
            </a:r>
            <a:r>
              <a:rPr lang="ru-RU" dirty="0" err="1"/>
              <a:t>міжнародно-правові</a:t>
            </a:r>
            <a:r>
              <a:rPr lang="ru-RU" dirty="0"/>
              <a:t> </a:t>
            </a:r>
            <a:r>
              <a:rPr lang="ru-RU" dirty="0" err="1"/>
              <a:t>акти</a:t>
            </a:r>
            <a:r>
              <a:rPr lang="ru-RU" dirty="0"/>
              <a:t> явно </a:t>
            </a:r>
            <a:r>
              <a:rPr lang="ru-RU" dirty="0" err="1"/>
              <a:t>говорять</a:t>
            </a:r>
            <a:r>
              <a:rPr lang="ru-RU" dirty="0"/>
              <a:t> на </a:t>
            </a:r>
            <a:r>
              <a:rPr lang="ru-RU" dirty="0" err="1"/>
              <a:t>користь</a:t>
            </a:r>
            <a:r>
              <a:rPr lang="ru-RU" dirty="0"/>
              <a:t> </a:t>
            </a:r>
            <a:r>
              <a:rPr lang="ru-RU" dirty="0" err="1"/>
              <a:t>проведення</a:t>
            </a:r>
            <a:r>
              <a:rPr lang="ru-RU" dirty="0"/>
              <a:t> </a:t>
            </a:r>
            <a:r>
              <a:rPr lang="ru-RU" dirty="0" err="1"/>
              <a:t>перевірки</a:t>
            </a:r>
            <a:r>
              <a:rPr lang="ru-RU" dirty="0"/>
              <a:t> </a:t>
            </a:r>
            <a:r>
              <a:rPr lang="ru-RU" dirty="0" err="1"/>
              <a:t>законності</a:t>
            </a:r>
            <a:r>
              <a:rPr lang="ru-RU" dirty="0"/>
              <a:t> та </a:t>
            </a:r>
            <a:r>
              <a:rPr lang="ru-RU" dirty="0" err="1"/>
              <a:t>обґрунтованості</a:t>
            </a:r>
            <a:r>
              <a:rPr lang="ru-RU" dirty="0"/>
              <a:t> </a:t>
            </a:r>
            <a:r>
              <a:rPr lang="ru-RU" dirty="0" err="1"/>
              <a:t>покарання</a:t>
            </a:r>
            <a:r>
              <a:rPr lang="ru-RU" dirty="0"/>
              <a:t> не </a:t>
            </a:r>
            <a:r>
              <a:rPr lang="ru-RU" dirty="0" err="1"/>
              <a:t>пізніше</a:t>
            </a:r>
            <a:r>
              <a:rPr lang="ru-RU" dirty="0"/>
              <a:t> </a:t>
            </a:r>
            <a:r>
              <a:rPr lang="ru-RU" dirty="0" err="1"/>
              <a:t>ніж</a:t>
            </a:r>
            <a:r>
              <a:rPr lang="ru-RU" dirty="0"/>
              <a:t> через 25 </a:t>
            </a:r>
            <a:r>
              <a:rPr lang="ru-RU" dirty="0" err="1"/>
              <a:t>років</a:t>
            </a:r>
            <a:r>
              <a:rPr lang="ru-RU" dirty="0"/>
              <a:t> з моменту </a:t>
            </a:r>
            <a:r>
              <a:rPr lang="ru-RU" dirty="0" err="1"/>
              <a:t>його</a:t>
            </a:r>
            <a:r>
              <a:rPr lang="ru-RU" dirty="0"/>
              <a:t> </a:t>
            </a:r>
            <a:r>
              <a:rPr lang="ru-RU" dirty="0" err="1"/>
              <a:t>призначення</a:t>
            </a:r>
            <a:r>
              <a:rPr lang="ru-RU" dirty="0"/>
              <a:t> і </a:t>
            </a:r>
            <a:r>
              <a:rPr lang="ru-RU" dirty="0" err="1"/>
              <a:t>періодичного</a:t>
            </a:r>
            <a:r>
              <a:rPr lang="ru-RU" dirty="0"/>
              <a:t> </a:t>
            </a:r>
            <a:r>
              <a:rPr lang="ru-RU" dirty="0" err="1"/>
              <a:t>проведення</a:t>
            </a:r>
            <a:r>
              <a:rPr lang="ru-RU" dirty="0"/>
              <a:t> </a:t>
            </a:r>
            <a:r>
              <a:rPr lang="ru-RU" dirty="0" err="1"/>
              <a:t>перевірок</a:t>
            </a:r>
            <a:r>
              <a:rPr lang="ru-RU" dirty="0"/>
              <a:t> </a:t>
            </a:r>
            <a:r>
              <a:rPr lang="ru-RU" dirty="0" err="1"/>
              <a:t>після</a:t>
            </a:r>
            <a:r>
              <a:rPr lang="ru-RU" dirty="0"/>
              <a:t> </a:t>
            </a:r>
            <a:r>
              <a:rPr lang="ru-RU" dirty="0" err="1"/>
              <a:t>цього</a:t>
            </a:r>
            <a:r>
              <a:rPr lang="ru-RU" dirty="0"/>
              <a:t> (див. т</a:t>
            </a:r>
            <a:r>
              <a:rPr lang="ru-RU" dirty="0" smtClean="0"/>
              <a:t>ам само, </a:t>
            </a:r>
            <a:r>
              <a:rPr lang="ru-RU" dirty="0"/>
              <a:t>§§ 68, 118 - 120). Разом з </a:t>
            </a:r>
            <a:r>
              <a:rPr lang="ru-RU" dirty="0" err="1"/>
              <a:t>тим</a:t>
            </a:r>
            <a:r>
              <a:rPr lang="ru-RU" dirty="0"/>
              <a:t> </a:t>
            </a:r>
            <a:r>
              <a:rPr lang="ru-RU" dirty="0" err="1"/>
              <a:t>він</a:t>
            </a:r>
            <a:r>
              <a:rPr lang="ru-RU" dirty="0"/>
              <a:t> </a:t>
            </a:r>
            <a:r>
              <a:rPr lang="ru-RU" dirty="0" err="1"/>
              <a:t>зазначив</a:t>
            </a:r>
            <a:r>
              <a:rPr lang="ru-RU" dirty="0"/>
              <a:t>, </a:t>
            </a:r>
            <a:r>
              <a:rPr lang="ru-RU" dirty="0" err="1"/>
              <a:t>що</a:t>
            </a:r>
            <a:r>
              <a:rPr lang="ru-RU" dirty="0"/>
              <a:t> </a:t>
            </a:r>
            <a:r>
              <a:rPr lang="ru-RU" dirty="0" err="1"/>
              <a:t>це</a:t>
            </a:r>
            <a:r>
              <a:rPr lang="ru-RU" dirty="0"/>
              <a:t> </a:t>
            </a:r>
            <a:r>
              <a:rPr lang="ru-RU" dirty="0" err="1"/>
              <a:t>питання</a:t>
            </a:r>
            <a:r>
              <a:rPr lang="ru-RU" dirty="0"/>
              <a:t> </a:t>
            </a:r>
            <a:r>
              <a:rPr lang="ru-RU" dirty="0" err="1"/>
              <a:t>належить</a:t>
            </a:r>
            <a:r>
              <a:rPr lang="ru-RU" dirty="0"/>
              <a:t> до меж </a:t>
            </a:r>
            <a:r>
              <a:rPr lang="ru-RU" dirty="0" err="1"/>
              <a:t>розсуду</a:t>
            </a:r>
            <a:r>
              <a:rPr lang="ru-RU" dirty="0"/>
              <a:t> держав-</a:t>
            </a:r>
            <a:r>
              <a:rPr lang="ru-RU" dirty="0" err="1"/>
              <a:t>відповідачів</a:t>
            </a:r>
            <a:r>
              <a:rPr lang="ru-RU" dirty="0"/>
              <a:t>, </a:t>
            </a:r>
            <a:r>
              <a:rPr lang="ru-RU" dirty="0" err="1"/>
              <a:t>які</a:t>
            </a:r>
            <a:r>
              <a:rPr lang="ru-RU" dirty="0"/>
              <a:t> </a:t>
            </a:r>
            <a:r>
              <a:rPr lang="ru-RU" dirty="0" err="1"/>
              <a:t>їм</a:t>
            </a:r>
            <a:r>
              <a:rPr lang="ru-RU" dirty="0"/>
              <a:t> треба </a:t>
            </a:r>
            <a:r>
              <a:rPr lang="ru-RU" dirty="0" err="1"/>
              <a:t>надавати</a:t>
            </a:r>
            <a:r>
              <a:rPr lang="ru-RU" dirty="0"/>
              <a:t> в </a:t>
            </a:r>
            <a:r>
              <a:rPr lang="ru-RU" dirty="0" err="1"/>
              <a:t>сфері</a:t>
            </a:r>
            <a:r>
              <a:rPr lang="ru-RU" dirty="0"/>
              <a:t> </a:t>
            </a:r>
            <a:r>
              <a:rPr lang="ru-RU" dirty="0" err="1"/>
              <a:t>здійснення</a:t>
            </a:r>
            <a:r>
              <a:rPr lang="ru-RU" dirty="0"/>
              <a:t> </a:t>
            </a:r>
            <a:r>
              <a:rPr lang="ru-RU" dirty="0" err="1"/>
              <a:t>правосуддя</a:t>
            </a:r>
            <a:r>
              <a:rPr lang="ru-RU" dirty="0"/>
              <a:t> у </a:t>
            </a:r>
            <a:r>
              <a:rPr lang="ru-RU" dirty="0" err="1"/>
              <a:t>кримінальних</a:t>
            </a:r>
            <a:r>
              <a:rPr lang="ru-RU" dirty="0"/>
              <a:t> справах та </a:t>
            </a:r>
            <a:r>
              <a:rPr lang="ru-RU" dirty="0" err="1"/>
              <a:t>призначення</a:t>
            </a:r>
            <a:r>
              <a:rPr lang="ru-RU" dirty="0"/>
              <a:t> </a:t>
            </a:r>
            <a:r>
              <a:rPr lang="ru-RU" dirty="0" err="1"/>
              <a:t>покарань</a:t>
            </a:r>
            <a:r>
              <a:rPr lang="ru-RU" dirty="0"/>
              <a:t> (див. Там же, §§ 104, 105 і 120)</a:t>
            </a:r>
            <a:endParaRPr lang="en-US" dirty="0"/>
          </a:p>
        </p:txBody>
      </p:sp>
    </p:spTree>
    <p:extLst>
      <p:ext uri="{BB962C8B-B14F-4D97-AF65-F5344CB8AC3E}">
        <p14:creationId xmlns:p14="http://schemas.microsoft.com/office/powerpoint/2010/main" val="25781031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363272" cy="6120680"/>
          </a:xfrm>
        </p:spPr>
        <p:txBody>
          <a:bodyPr/>
          <a:lstStyle/>
          <a:p>
            <a:pPr marL="0" indent="0" algn="just">
              <a:buNone/>
            </a:pPr>
            <a:r>
              <a:rPr lang="ru-RU" dirty="0"/>
              <a:t>45. </a:t>
            </a:r>
            <a:r>
              <a:rPr lang="ru-RU" dirty="0" err="1"/>
              <a:t>Що</a:t>
            </a:r>
            <a:r>
              <a:rPr lang="ru-RU" dirty="0"/>
              <a:t> </a:t>
            </a:r>
            <a:r>
              <a:rPr lang="ru-RU" dirty="0" err="1"/>
              <a:t>стосується</a:t>
            </a:r>
            <a:r>
              <a:rPr lang="ru-RU" dirty="0"/>
              <a:t> характеру </a:t>
            </a:r>
            <a:r>
              <a:rPr lang="ru-RU" dirty="0" err="1"/>
              <a:t>перевірки</a:t>
            </a:r>
            <a:r>
              <a:rPr lang="ru-RU" dirty="0"/>
              <a:t> </a:t>
            </a:r>
            <a:r>
              <a:rPr lang="ru-RU" dirty="0" err="1"/>
              <a:t>законності</a:t>
            </a:r>
            <a:r>
              <a:rPr lang="ru-RU" dirty="0"/>
              <a:t> і </a:t>
            </a:r>
            <a:r>
              <a:rPr lang="ru-RU" dirty="0" err="1"/>
              <a:t>обґрунтованості</a:t>
            </a:r>
            <a:r>
              <a:rPr lang="ru-RU" dirty="0"/>
              <a:t> </a:t>
            </a:r>
            <a:r>
              <a:rPr lang="ru-RU" dirty="0" err="1"/>
              <a:t>призначеного</a:t>
            </a:r>
            <a:r>
              <a:rPr lang="ru-RU" dirty="0"/>
              <a:t> </a:t>
            </a:r>
            <a:r>
              <a:rPr lang="ru-RU" dirty="0" err="1"/>
              <a:t>покарання</a:t>
            </a:r>
            <a:r>
              <a:rPr lang="ru-RU" dirty="0"/>
              <a:t>, </a:t>
            </a:r>
            <a:r>
              <a:rPr lang="ru-RU" dirty="0" err="1"/>
              <a:t>Європейський</a:t>
            </a:r>
            <a:r>
              <a:rPr lang="ru-RU" dirty="0"/>
              <a:t> Суд </a:t>
            </a:r>
            <a:r>
              <a:rPr lang="ru-RU" dirty="0" err="1"/>
              <a:t>підкреслив</a:t>
            </a:r>
            <a:r>
              <a:rPr lang="ru-RU" dirty="0"/>
              <a:t>, </a:t>
            </a:r>
            <a:r>
              <a:rPr lang="ru-RU" dirty="0" err="1"/>
              <a:t>що</a:t>
            </a:r>
            <a:r>
              <a:rPr lang="ru-RU" dirty="0"/>
              <a:t> в </a:t>
            </a:r>
            <a:r>
              <a:rPr lang="ru-RU" dirty="0" err="1"/>
              <a:t>його</a:t>
            </a:r>
            <a:r>
              <a:rPr lang="ru-RU" dirty="0"/>
              <a:t> </a:t>
            </a:r>
            <a:r>
              <a:rPr lang="ru-RU" dirty="0" err="1"/>
              <a:t>завдання</a:t>
            </a:r>
            <a:r>
              <a:rPr lang="ru-RU" dirty="0"/>
              <a:t> не входить </a:t>
            </a:r>
            <a:r>
              <a:rPr lang="ru-RU" dirty="0" err="1"/>
              <a:t>наказувати</a:t>
            </a:r>
            <a:r>
              <a:rPr lang="ru-RU" dirty="0"/>
              <a:t>, </a:t>
            </a:r>
            <a:r>
              <a:rPr lang="ru-RU" dirty="0" err="1"/>
              <a:t>чи</a:t>
            </a:r>
            <a:r>
              <a:rPr lang="ru-RU" dirty="0"/>
              <a:t> повинна вона </a:t>
            </a:r>
            <a:r>
              <a:rPr lang="ru-RU" dirty="0" err="1"/>
              <a:t>проводитися</a:t>
            </a:r>
            <a:r>
              <a:rPr lang="ru-RU" dirty="0"/>
              <a:t> органами </a:t>
            </a:r>
            <a:r>
              <a:rPr lang="ru-RU" dirty="0" err="1"/>
              <a:t>судової</a:t>
            </a:r>
            <a:r>
              <a:rPr lang="ru-RU" dirty="0"/>
              <a:t> </a:t>
            </a:r>
            <a:r>
              <a:rPr lang="ru-RU" dirty="0" err="1"/>
              <a:t>або</a:t>
            </a:r>
            <a:r>
              <a:rPr lang="ru-RU" dirty="0"/>
              <a:t> </a:t>
            </a:r>
            <a:r>
              <a:rPr lang="ru-RU" dirty="0" err="1"/>
              <a:t>виконавчої</a:t>
            </a:r>
            <a:r>
              <a:rPr lang="ru-RU" dirty="0"/>
              <a:t> </a:t>
            </a:r>
            <a:r>
              <a:rPr lang="ru-RU" dirty="0" err="1"/>
              <a:t>влади</a:t>
            </a:r>
            <a:r>
              <a:rPr lang="ru-RU" dirty="0"/>
              <a:t>, з </a:t>
            </a:r>
            <a:r>
              <a:rPr lang="ru-RU" dirty="0" err="1"/>
              <a:t>огляду</a:t>
            </a:r>
            <a:r>
              <a:rPr lang="ru-RU" dirty="0"/>
              <a:t> на свободу </a:t>
            </a:r>
            <a:r>
              <a:rPr lang="ru-RU" dirty="0" err="1"/>
              <a:t>власного</a:t>
            </a:r>
            <a:r>
              <a:rPr lang="ru-RU" dirty="0"/>
              <a:t> </a:t>
            </a:r>
            <a:r>
              <a:rPr lang="ru-RU" dirty="0" err="1"/>
              <a:t>розсуду</a:t>
            </a:r>
            <a:r>
              <a:rPr lang="ru-RU" dirty="0"/>
              <a:t>, яку </a:t>
            </a:r>
            <a:r>
              <a:rPr lang="ru-RU" dirty="0" err="1"/>
              <a:t>необхідно</a:t>
            </a:r>
            <a:r>
              <a:rPr lang="ru-RU" dirty="0"/>
              <a:t> </a:t>
            </a:r>
            <a:r>
              <a:rPr lang="ru-RU" dirty="0" err="1"/>
              <a:t>надавати</a:t>
            </a:r>
            <a:r>
              <a:rPr lang="ru-RU" dirty="0"/>
              <a:t> державам-</a:t>
            </a:r>
            <a:r>
              <a:rPr lang="ru-RU" dirty="0" err="1"/>
              <a:t>учасникам</a:t>
            </a:r>
            <a:r>
              <a:rPr lang="ru-RU" dirty="0"/>
              <a:t> (див. </a:t>
            </a:r>
            <a:r>
              <a:rPr lang="ru-RU" dirty="0" err="1" smtClean="0"/>
              <a:t>згадуване</a:t>
            </a:r>
            <a:r>
              <a:rPr lang="ru-RU" dirty="0" smtClean="0"/>
              <a:t> </a:t>
            </a:r>
            <a:r>
              <a:rPr lang="ru-RU" dirty="0" err="1"/>
              <a:t>вище</a:t>
            </a:r>
            <a:r>
              <a:rPr lang="ru-RU" dirty="0"/>
              <a:t> </a:t>
            </a:r>
            <a:r>
              <a:rPr lang="ru-RU" dirty="0" err="1"/>
              <a:t>Рішення</a:t>
            </a:r>
            <a:r>
              <a:rPr lang="ru-RU" dirty="0"/>
              <a:t> </a:t>
            </a:r>
            <a:r>
              <a:rPr lang="ru-RU" dirty="0" err="1"/>
              <a:t>Великої</a:t>
            </a:r>
            <a:r>
              <a:rPr lang="ru-RU" dirty="0"/>
              <a:t> </a:t>
            </a:r>
            <a:r>
              <a:rPr lang="ru-RU" dirty="0" err="1"/>
              <a:t>палати</a:t>
            </a:r>
            <a:r>
              <a:rPr lang="ru-RU" dirty="0"/>
              <a:t> </a:t>
            </a:r>
            <a:r>
              <a:rPr lang="ru-RU" dirty="0" err="1"/>
              <a:t>Європейського</a:t>
            </a:r>
            <a:r>
              <a:rPr lang="ru-RU" dirty="0"/>
              <a:t> Суду у </a:t>
            </a:r>
            <a:r>
              <a:rPr lang="ru-RU" dirty="0" err="1"/>
              <a:t>справі</a:t>
            </a:r>
            <a:r>
              <a:rPr lang="ru-RU" dirty="0"/>
              <a:t> "</a:t>
            </a:r>
            <a:r>
              <a:rPr lang="ru-RU" dirty="0" err="1"/>
              <a:t>Вінтер</a:t>
            </a:r>
            <a:r>
              <a:rPr lang="ru-RU" dirty="0"/>
              <a:t> і </a:t>
            </a:r>
            <a:r>
              <a:rPr lang="ru-RU" dirty="0" err="1"/>
              <a:t>інші</a:t>
            </a:r>
            <a:r>
              <a:rPr lang="ru-RU" dirty="0"/>
              <a:t> </a:t>
            </a:r>
            <a:r>
              <a:rPr lang="ru-RU" dirty="0" err="1"/>
              <a:t>проти</a:t>
            </a:r>
            <a:r>
              <a:rPr lang="ru-RU" dirty="0"/>
              <a:t> </a:t>
            </a:r>
            <a:r>
              <a:rPr lang="ru-RU" dirty="0" err="1"/>
              <a:t>Сполученого</a:t>
            </a:r>
            <a:r>
              <a:rPr lang="ru-RU" dirty="0"/>
              <a:t> </a:t>
            </a:r>
            <a:r>
              <a:rPr lang="ru-RU" dirty="0" err="1"/>
              <a:t>Королівства</a:t>
            </a:r>
            <a:r>
              <a:rPr lang="ru-RU" dirty="0"/>
              <a:t>", § 120). Таким чином, </a:t>
            </a:r>
            <a:r>
              <a:rPr lang="ru-RU" dirty="0" err="1"/>
              <a:t>кожна</a:t>
            </a:r>
            <a:r>
              <a:rPr lang="ru-RU" dirty="0"/>
              <a:t> держава </a:t>
            </a:r>
            <a:r>
              <a:rPr lang="ru-RU" dirty="0" err="1"/>
              <a:t>самостійно</a:t>
            </a:r>
            <a:r>
              <a:rPr lang="ru-RU" dirty="0"/>
              <a:t> </a:t>
            </a:r>
            <a:r>
              <a:rPr lang="ru-RU" dirty="0" err="1"/>
              <a:t>визначає</a:t>
            </a:r>
            <a:r>
              <a:rPr lang="ru-RU" dirty="0"/>
              <a:t>, </a:t>
            </a:r>
            <a:r>
              <a:rPr lang="ru-RU" dirty="0" err="1"/>
              <a:t>доручати</a:t>
            </a:r>
            <a:r>
              <a:rPr lang="ru-RU" dirty="0"/>
              <a:t> </a:t>
            </a:r>
            <a:r>
              <a:rPr lang="ru-RU" dirty="0" err="1"/>
              <a:t>перевірку</a:t>
            </a:r>
            <a:r>
              <a:rPr lang="ru-RU" dirty="0"/>
              <a:t> </a:t>
            </a:r>
            <a:r>
              <a:rPr lang="ru-RU" dirty="0" err="1"/>
              <a:t>законності</a:t>
            </a:r>
            <a:r>
              <a:rPr lang="ru-RU" dirty="0"/>
              <a:t> і </a:t>
            </a:r>
            <a:r>
              <a:rPr lang="ru-RU" dirty="0" err="1"/>
              <a:t>обгрунтованості</a:t>
            </a:r>
            <a:r>
              <a:rPr lang="ru-RU" dirty="0"/>
              <a:t> </a:t>
            </a:r>
            <a:r>
              <a:rPr lang="ru-RU" dirty="0" err="1"/>
              <a:t>призначеного</a:t>
            </a:r>
            <a:r>
              <a:rPr lang="ru-RU" dirty="0"/>
              <a:t> </a:t>
            </a:r>
            <a:r>
              <a:rPr lang="ru-RU" dirty="0" err="1"/>
              <a:t>покарання</a:t>
            </a:r>
            <a:r>
              <a:rPr lang="ru-RU" dirty="0"/>
              <a:t> органам </a:t>
            </a:r>
            <a:r>
              <a:rPr lang="ru-RU" dirty="0" err="1"/>
              <a:t>виконавчої</a:t>
            </a:r>
            <a:r>
              <a:rPr lang="ru-RU" dirty="0"/>
              <a:t> </a:t>
            </a:r>
            <a:r>
              <a:rPr lang="ru-RU" dirty="0" err="1"/>
              <a:t>або</a:t>
            </a:r>
            <a:r>
              <a:rPr lang="ru-RU" dirty="0"/>
              <a:t> </a:t>
            </a:r>
            <a:r>
              <a:rPr lang="ru-RU" dirty="0" err="1"/>
              <a:t>судової</a:t>
            </a:r>
            <a:r>
              <a:rPr lang="ru-RU" dirty="0"/>
              <a:t> </a:t>
            </a:r>
            <a:r>
              <a:rPr lang="ru-RU" dirty="0" err="1"/>
              <a:t>влади</a:t>
            </a:r>
            <a:r>
              <a:rPr lang="ru-RU" dirty="0" smtClean="0"/>
              <a:t>.»</a:t>
            </a:r>
            <a:endParaRPr lang="en-US" dirty="0"/>
          </a:p>
        </p:txBody>
      </p:sp>
    </p:spTree>
    <p:extLst>
      <p:ext uri="{BB962C8B-B14F-4D97-AF65-F5344CB8AC3E}">
        <p14:creationId xmlns:p14="http://schemas.microsoft.com/office/powerpoint/2010/main" val="24034572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96944" cy="6192688"/>
          </a:xfrm>
        </p:spPr>
        <p:txBody>
          <a:bodyPr>
            <a:normAutofit fontScale="85000" lnSpcReduction="20000"/>
          </a:bodyPr>
          <a:lstStyle/>
          <a:p>
            <a:pPr marL="0" indent="0" algn="just">
              <a:buNone/>
            </a:pPr>
            <a:r>
              <a:rPr lang="ru-RU" dirty="0"/>
              <a:t>69. </a:t>
            </a:r>
            <a:r>
              <a:rPr lang="ru-RU" dirty="0" err="1"/>
              <a:t>Повертаючись</a:t>
            </a:r>
            <a:r>
              <a:rPr lang="ru-RU" dirty="0"/>
              <a:t> до </a:t>
            </a:r>
            <a:r>
              <a:rPr lang="ru-RU" dirty="0" err="1"/>
              <a:t>сьогодення</a:t>
            </a:r>
            <a:r>
              <a:rPr lang="ru-RU" dirty="0"/>
              <a:t> </a:t>
            </a:r>
            <a:r>
              <a:rPr lang="ru-RU" dirty="0" err="1"/>
              <a:t>справі</a:t>
            </a:r>
            <a:r>
              <a:rPr lang="ru-RU" dirty="0"/>
              <a:t>, Суд </a:t>
            </a:r>
            <a:r>
              <a:rPr lang="ru-RU" dirty="0" err="1"/>
              <a:t>зазначає</a:t>
            </a:r>
            <a:r>
              <a:rPr lang="ru-RU" dirty="0"/>
              <a:t>, </a:t>
            </a:r>
            <a:r>
              <a:rPr lang="ru-RU" dirty="0" err="1"/>
              <a:t>що</a:t>
            </a:r>
            <a:r>
              <a:rPr lang="ru-RU" dirty="0"/>
              <a:t> </a:t>
            </a:r>
            <a:r>
              <a:rPr lang="ru-RU" dirty="0" err="1"/>
              <a:t>довічно</a:t>
            </a:r>
            <a:r>
              <a:rPr lang="ru-RU" dirty="0"/>
              <a:t> </a:t>
            </a:r>
            <a:r>
              <a:rPr lang="ru-RU" dirty="0" err="1"/>
              <a:t>ув'язнені</a:t>
            </a:r>
            <a:r>
              <a:rPr lang="ru-RU" dirty="0"/>
              <a:t> в </a:t>
            </a:r>
            <a:r>
              <a:rPr lang="ru-RU" dirty="0" err="1"/>
              <a:t>Україні</a:t>
            </a:r>
            <a:r>
              <a:rPr lang="ru-RU" dirty="0"/>
              <a:t> </a:t>
            </a:r>
            <a:r>
              <a:rPr lang="ru-RU" dirty="0" err="1"/>
              <a:t>можуть</a:t>
            </a:r>
            <a:r>
              <a:rPr lang="ru-RU" dirty="0"/>
              <a:t> </a:t>
            </a:r>
            <a:r>
              <a:rPr lang="ru-RU" dirty="0" err="1"/>
              <a:t>розраховувати</a:t>
            </a:r>
            <a:r>
              <a:rPr lang="ru-RU" dirty="0"/>
              <a:t> на </a:t>
            </a:r>
            <a:r>
              <a:rPr lang="ru-RU" dirty="0" err="1"/>
              <a:t>звільнення</a:t>
            </a:r>
            <a:r>
              <a:rPr lang="ru-RU" dirty="0"/>
              <a:t> </a:t>
            </a:r>
            <a:r>
              <a:rPr lang="ru-RU" dirty="0" err="1"/>
              <a:t>тільки</a:t>
            </a:r>
            <a:r>
              <a:rPr lang="ru-RU" dirty="0"/>
              <a:t> в </a:t>
            </a:r>
            <a:r>
              <a:rPr lang="ru-RU" dirty="0" err="1"/>
              <a:t>двох</a:t>
            </a:r>
            <a:r>
              <a:rPr lang="ru-RU" dirty="0"/>
              <a:t> </a:t>
            </a:r>
            <a:r>
              <a:rPr lang="ru-RU" dirty="0" err="1"/>
              <a:t>випадках</a:t>
            </a:r>
            <a:r>
              <a:rPr lang="ru-RU" dirty="0"/>
              <a:t>: </a:t>
            </a:r>
            <a:r>
              <a:rPr lang="ru-RU" dirty="0" err="1"/>
              <a:t>якщо</a:t>
            </a:r>
            <a:r>
              <a:rPr lang="ru-RU" dirty="0"/>
              <a:t> вони </a:t>
            </a:r>
            <a:r>
              <a:rPr lang="ru-RU" dirty="0" err="1"/>
              <a:t>страждають</a:t>
            </a:r>
            <a:r>
              <a:rPr lang="ru-RU" dirty="0"/>
              <a:t> </a:t>
            </a:r>
            <a:r>
              <a:rPr lang="ru-RU" dirty="0" err="1"/>
              <a:t>від</a:t>
            </a:r>
            <a:r>
              <a:rPr lang="ru-RU" dirty="0"/>
              <a:t> </a:t>
            </a:r>
            <a:r>
              <a:rPr lang="ru-RU" dirty="0" err="1"/>
              <a:t>важкої</a:t>
            </a:r>
            <a:r>
              <a:rPr lang="ru-RU" dirty="0"/>
              <a:t> </a:t>
            </a:r>
            <a:r>
              <a:rPr lang="ru-RU" dirty="0" err="1"/>
              <a:t>хвороби</a:t>
            </a:r>
            <a:r>
              <a:rPr lang="ru-RU" dirty="0"/>
              <a:t>, </a:t>
            </a:r>
            <a:r>
              <a:rPr lang="ru-RU" dirty="0" err="1"/>
              <a:t>несумісною</a:t>
            </a:r>
            <a:r>
              <a:rPr lang="ru-RU" dirty="0"/>
              <a:t> з </a:t>
            </a:r>
            <a:r>
              <a:rPr lang="ru-RU" dirty="0" err="1"/>
              <a:t>триманням</a:t>
            </a:r>
            <a:r>
              <a:rPr lang="ru-RU" dirty="0"/>
              <a:t> </a:t>
            </a:r>
            <a:r>
              <a:rPr lang="ru-RU" dirty="0" err="1"/>
              <a:t>під</a:t>
            </a:r>
            <a:r>
              <a:rPr lang="ru-RU" dirty="0"/>
              <a:t> </a:t>
            </a:r>
            <a:r>
              <a:rPr lang="ru-RU" dirty="0" err="1"/>
              <a:t>вартою</a:t>
            </a:r>
            <a:r>
              <a:rPr lang="ru-RU" dirty="0"/>
              <a:t>, </a:t>
            </a:r>
            <a:r>
              <a:rPr lang="ru-RU" dirty="0" err="1"/>
              <a:t>або</a:t>
            </a:r>
            <a:r>
              <a:rPr lang="ru-RU" dirty="0"/>
              <a:t> </a:t>
            </a:r>
            <a:r>
              <a:rPr lang="ru-RU" dirty="0" err="1"/>
              <a:t>якщо</a:t>
            </a:r>
            <a:r>
              <a:rPr lang="ru-RU" dirty="0"/>
              <a:t> </a:t>
            </a:r>
            <a:r>
              <a:rPr lang="ru-RU" dirty="0" err="1"/>
              <a:t>їм</a:t>
            </a:r>
            <a:r>
              <a:rPr lang="ru-RU" dirty="0"/>
              <a:t> даровано </a:t>
            </a:r>
            <a:r>
              <a:rPr lang="ru-RU" dirty="0" err="1"/>
              <a:t>президентське</a:t>
            </a:r>
            <a:r>
              <a:rPr lang="ru-RU" dirty="0"/>
              <a:t> </a:t>
            </a:r>
            <a:r>
              <a:rPr lang="ru-RU" dirty="0" err="1"/>
              <a:t>помилування</a:t>
            </a:r>
            <a:r>
              <a:rPr lang="ru-RU" dirty="0"/>
              <a:t> (див. </a:t>
            </a:r>
            <a:r>
              <a:rPr lang="ru-RU" dirty="0" err="1"/>
              <a:t>Пункти</a:t>
            </a:r>
            <a:r>
              <a:rPr lang="ru-RU" dirty="0"/>
              <a:t> 73-74 і 79, 82 і 86 </a:t>
            </a:r>
            <a:r>
              <a:rPr lang="ru-RU" dirty="0" err="1"/>
              <a:t>вище</a:t>
            </a:r>
            <a:r>
              <a:rPr lang="ru-RU" dirty="0"/>
              <a:t>). </a:t>
            </a:r>
            <a:r>
              <a:rPr lang="ru-RU" dirty="0" err="1"/>
              <a:t>Однак</a:t>
            </a:r>
            <a:r>
              <a:rPr lang="ru-RU" dirty="0"/>
              <a:t> в </a:t>
            </a:r>
            <a:r>
              <a:rPr lang="ru-RU" dirty="0" err="1"/>
              <a:t>першому</a:t>
            </a:r>
            <a:r>
              <a:rPr lang="ru-RU" dirty="0"/>
              <a:t> </a:t>
            </a:r>
            <a:r>
              <a:rPr lang="ru-RU" dirty="0" err="1"/>
              <a:t>випадку</a:t>
            </a:r>
            <a:r>
              <a:rPr lang="ru-RU" dirty="0"/>
              <a:t> </a:t>
            </a:r>
            <a:r>
              <a:rPr lang="ru-RU" dirty="0" err="1"/>
              <a:t>одужання</a:t>
            </a:r>
            <a:r>
              <a:rPr lang="ru-RU" dirty="0"/>
              <a:t>, </a:t>
            </a:r>
            <a:r>
              <a:rPr lang="ru-RU" dirty="0" err="1"/>
              <a:t>якщо</a:t>
            </a:r>
            <a:r>
              <a:rPr lang="ru-RU" dirty="0"/>
              <a:t> </a:t>
            </a:r>
            <a:r>
              <a:rPr lang="ru-RU" dirty="0" err="1"/>
              <a:t>воно</a:t>
            </a:r>
            <a:r>
              <a:rPr lang="ru-RU" dirty="0"/>
              <a:t> </a:t>
            </a:r>
            <a:r>
              <a:rPr lang="ru-RU" dirty="0" err="1"/>
              <a:t>можливе</a:t>
            </a:r>
            <a:r>
              <a:rPr lang="ru-RU" dirty="0"/>
              <a:t>, </a:t>
            </a:r>
            <a:r>
              <a:rPr lang="ru-RU" dirty="0" err="1"/>
              <a:t>означатиме</a:t>
            </a:r>
            <a:r>
              <a:rPr lang="ru-RU" dirty="0"/>
              <a:t> </a:t>
            </a:r>
            <a:r>
              <a:rPr lang="ru-RU" dirty="0" err="1"/>
              <a:t>кінець</a:t>
            </a:r>
            <a:r>
              <a:rPr lang="ru-RU" dirty="0"/>
              <a:t> </a:t>
            </a:r>
            <a:r>
              <a:rPr lang="ru-RU" dirty="0" err="1"/>
              <a:t>свободи</a:t>
            </a:r>
            <a:r>
              <a:rPr lang="ru-RU" dirty="0"/>
              <a:t> і </a:t>
            </a:r>
            <a:r>
              <a:rPr lang="ru-RU" dirty="0" err="1"/>
              <a:t>повернення</a:t>
            </a:r>
            <a:r>
              <a:rPr lang="ru-RU" dirty="0"/>
              <a:t> до </a:t>
            </a:r>
            <a:r>
              <a:rPr lang="ru-RU" dirty="0" err="1"/>
              <a:t>в'язниці</a:t>
            </a:r>
            <a:r>
              <a:rPr lang="ru-RU" dirty="0"/>
              <a:t> (див. Пункт 73 </a:t>
            </a:r>
            <a:r>
              <a:rPr lang="ru-RU" dirty="0" err="1"/>
              <a:t>вище</a:t>
            </a:r>
            <a:r>
              <a:rPr lang="ru-RU" dirty="0"/>
              <a:t>).</a:t>
            </a:r>
          </a:p>
          <a:p>
            <a:pPr marL="0" indent="0" algn="just">
              <a:buNone/>
            </a:pPr>
            <a:r>
              <a:rPr lang="ru-RU" dirty="0"/>
              <a:t>170. Суд </a:t>
            </a:r>
            <a:r>
              <a:rPr lang="ru-RU" dirty="0" err="1"/>
              <a:t>неодноразово</a:t>
            </a:r>
            <a:r>
              <a:rPr lang="ru-RU" dirty="0"/>
              <a:t> </a:t>
            </a:r>
            <a:r>
              <a:rPr lang="ru-RU" dirty="0" err="1"/>
              <a:t>ухвалював</a:t>
            </a:r>
            <a:r>
              <a:rPr lang="ru-RU" dirty="0"/>
              <a:t>, </a:t>
            </a:r>
            <a:r>
              <a:rPr lang="ru-RU" dirty="0" err="1"/>
              <a:t>що</a:t>
            </a:r>
            <a:r>
              <a:rPr lang="ru-RU" dirty="0"/>
              <a:t> </a:t>
            </a:r>
            <a:r>
              <a:rPr lang="ru-RU" dirty="0" err="1"/>
              <a:t>припинення</a:t>
            </a:r>
            <a:r>
              <a:rPr lang="ru-RU" dirty="0"/>
              <a:t> </a:t>
            </a:r>
            <a:r>
              <a:rPr lang="ru-RU" dirty="0" err="1"/>
              <a:t>довічного</a:t>
            </a:r>
            <a:r>
              <a:rPr lang="ru-RU" dirty="0"/>
              <a:t> </a:t>
            </a:r>
            <a:r>
              <a:rPr lang="ru-RU" dirty="0" err="1"/>
              <a:t>ув'язнення</a:t>
            </a:r>
            <a:r>
              <a:rPr lang="ru-RU" dirty="0"/>
              <a:t> через </a:t>
            </a:r>
            <a:r>
              <a:rPr lang="ru-RU" dirty="0" err="1"/>
              <a:t>смертельну</a:t>
            </a:r>
            <a:r>
              <a:rPr lang="ru-RU" dirty="0"/>
              <a:t> хворобу, </a:t>
            </a:r>
            <a:r>
              <a:rPr lang="ru-RU" dirty="0" err="1"/>
              <a:t>що</a:t>
            </a:r>
            <a:r>
              <a:rPr lang="ru-RU" dirty="0"/>
              <a:t> </a:t>
            </a:r>
            <a:r>
              <a:rPr lang="ru-RU" dirty="0" err="1"/>
              <a:t>означає</a:t>
            </a:r>
            <a:r>
              <a:rPr lang="ru-RU" dirty="0"/>
              <a:t> </a:t>
            </a:r>
            <a:r>
              <a:rPr lang="ru-RU" dirty="0" err="1"/>
              <a:t>лише</a:t>
            </a:r>
            <a:r>
              <a:rPr lang="ru-RU" dirty="0"/>
              <a:t>, </a:t>
            </a:r>
            <a:r>
              <a:rPr lang="ru-RU" dirty="0" err="1"/>
              <a:t>що</a:t>
            </a:r>
            <a:r>
              <a:rPr lang="ru-RU" dirty="0"/>
              <a:t> </a:t>
            </a:r>
            <a:r>
              <a:rPr lang="ru-RU" dirty="0" err="1"/>
              <a:t>укладеним</a:t>
            </a:r>
            <a:r>
              <a:rPr lang="ru-RU" dirty="0"/>
              <a:t> дозволено </a:t>
            </a:r>
            <a:r>
              <a:rPr lang="ru-RU" dirty="0" err="1"/>
              <a:t>померти</a:t>
            </a:r>
            <a:r>
              <a:rPr lang="ru-RU" dirty="0"/>
              <a:t> </a:t>
            </a:r>
            <a:r>
              <a:rPr lang="ru-RU" dirty="0" err="1"/>
              <a:t>вдома</a:t>
            </a:r>
            <a:r>
              <a:rPr lang="ru-RU" dirty="0"/>
              <a:t> </a:t>
            </a:r>
            <a:r>
              <a:rPr lang="ru-RU" dirty="0" err="1"/>
              <a:t>або</a:t>
            </a:r>
            <a:r>
              <a:rPr lang="ru-RU" dirty="0"/>
              <a:t> в </a:t>
            </a:r>
            <a:r>
              <a:rPr lang="ru-RU" dirty="0" err="1"/>
              <a:t>хоспісі</a:t>
            </a:r>
            <a:r>
              <a:rPr lang="ru-RU" dirty="0"/>
              <a:t>, а не в </a:t>
            </a:r>
            <a:r>
              <a:rPr lang="ru-RU" dirty="0" err="1"/>
              <a:t>стінах</a:t>
            </a:r>
            <a:r>
              <a:rPr lang="ru-RU" dirty="0"/>
              <a:t> </a:t>
            </a:r>
            <a:r>
              <a:rPr lang="ru-RU" dirty="0" err="1"/>
              <a:t>в'язниці</a:t>
            </a:r>
            <a:r>
              <a:rPr lang="ru-RU" dirty="0"/>
              <a:t>, не </a:t>
            </a:r>
            <a:r>
              <a:rPr lang="ru-RU" dirty="0" err="1"/>
              <a:t>можна</a:t>
            </a:r>
            <a:r>
              <a:rPr lang="ru-RU" dirty="0"/>
              <a:t> </a:t>
            </a:r>
            <a:r>
              <a:rPr lang="ru-RU" dirty="0" err="1"/>
              <a:t>вважати</a:t>
            </a:r>
            <a:r>
              <a:rPr lang="ru-RU" dirty="0"/>
              <a:t> «перспективою </a:t>
            </a:r>
            <a:r>
              <a:rPr lang="ru-RU" dirty="0" err="1"/>
              <a:t>звільнення</a:t>
            </a:r>
            <a:r>
              <a:rPr lang="ru-RU" dirty="0"/>
              <a:t>», як </a:t>
            </a:r>
            <a:r>
              <a:rPr lang="ru-RU" dirty="0" err="1"/>
              <a:t>це</a:t>
            </a:r>
            <a:r>
              <a:rPr lang="ru-RU" dirty="0"/>
              <a:t> </a:t>
            </a:r>
            <a:r>
              <a:rPr lang="ru-RU" dirty="0" err="1"/>
              <a:t>поняття</a:t>
            </a:r>
            <a:r>
              <a:rPr lang="ru-RU" dirty="0"/>
              <a:t> </a:t>
            </a:r>
            <a:r>
              <a:rPr lang="ru-RU" dirty="0" err="1"/>
              <a:t>тлумачиться</a:t>
            </a:r>
            <a:r>
              <a:rPr lang="ru-RU" dirty="0"/>
              <a:t> Судом (див. </a:t>
            </a:r>
            <a:r>
              <a:rPr lang="en-US" dirty="0" err="1"/>
              <a:t>Vinter</a:t>
            </a:r>
            <a:r>
              <a:rPr lang="en-US" dirty="0"/>
              <a:t> and Others v. the United Kingdom [GC], № 66069/09 </a:t>
            </a:r>
            <a:r>
              <a:rPr lang="ru-RU" dirty="0"/>
              <a:t>та 2 </a:t>
            </a:r>
            <a:r>
              <a:rPr lang="ru-RU" dirty="0" err="1"/>
              <a:t>інших</a:t>
            </a:r>
            <a:r>
              <a:rPr lang="ru-RU" dirty="0"/>
              <a:t>, § 127, </a:t>
            </a:r>
            <a:r>
              <a:rPr lang="en-US" dirty="0"/>
              <a:t>ECHR 2013 (</a:t>
            </a:r>
            <a:r>
              <a:rPr lang="ru-RU" dirty="0" err="1"/>
              <a:t>витримки</a:t>
            </a:r>
            <a:r>
              <a:rPr lang="ru-RU" dirty="0"/>
              <a:t>), і </a:t>
            </a:r>
            <a:r>
              <a:rPr lang="en-US" dirty="0" err="1"/>
              <a:t>Matiošaitis</a:t>
            </a:r>
            <a:r>
              <a:rPr lang="en-US" dirty="0"/>
              <a:t> and Others v. Lithuania, № 22662/13 </a:t>
            </a:r>
            <a:r>
              <a:rPr lang="ru-RU" dirty="0"/>
              <a:t>та 7 </a:t>
            </a:r>
            <a:r>
              <a:rPr lang="ru-RU" dirty="0" err="1"/>
              <a:t>інших</a:t>
            </a:r>
            <a:r>
              <a:rPr lang="ru-RU" dirty="0"/>
              <a:t>, § 162, 23 </a:t>
            </a:r>
            <a:r>
              <a:rPr lang="ru-RU" dirty="0" err="1"/>
              <a:t>травня</a:t>
            </a:r>
            <a:r>
              <a:rPr lang="ru-RU" dirty="0"/>
              <a:t> 2017, з </a:t>
            </a:r>
            <a:r>
              <a:rPr lang="ru-RU" dirty="0" err="1"/>
              <a:t>посиланнями</a:t>
            </a:r>
            <a:r>
              <a:rPr lang="ru-RU" dirty="0"/>
              <a:t> на </a:t>
            </a:r>
            <a:r>
              <a:rPr lang="ru-RU" dirty="0" err="1"/>
              <a:t>прецедентне</a:t>
            </a:r>
            <a:r>
              <a:rPr lang="ru-RU" dirty="0"/>
              <a:t> право в </a:t>
            </a:r>
            <a:r>
              <a:rPr lang="ru-RU" dirty="0" err="1"/>
              <a:t>ньому</a:t>
            </a:r>
            <a:r>
              <a:rPr lang="ru-RU" dirty="0"/>
              <a:t>).</a:t>
            </a:r>
          </a:p>
          <a:p>
            <a:pPr marL="0" indent="0" algn="just">
              <a:buNone/>
            </a:pPr>
            <a:r>
              <a:rPr lang="ru-RU" dirty="0"/>
              <a:t>171. </a:t>
            </a:r>
            <a:r>
              <a:rPr lang="ru-RU" dirty="0" err="1"/>
              <a:t>Відповідно</a:t>
            </a:r>
            <a:r>
              <a:rPr lang="ru-RU" dirty="0"/>
              <a:t>, </a:t>
            </a:r>
            <a:r>
              <a:rPr lang="ru-RU" dirty="0" err="1"/>
              <a:t>теорія</a:t>
            </a:r>
            <a:r>
              <a:rPr lang="ru-RU" dirty="0"/>
              <a:t> і практика </a:t>
            </a:r>
            <a:r>
              <a:rPr lang="ru-RU" dirty="0" err="1"/>
              <a:t>президентського</a:t>
            </a:r>
            <a:r>
              <a:rPr lang="ru-RU" dirty="0"/>
              <a:t> </a:t>
            </a:r>
            <a:r>
              <a:rPr lang="ru-RU" dirty="0" err="1"/>
              <a:t>помилування</a:t>
            </a:r>
            <a:r>
              <a:rPr lang="ru-RU" dirty="0"/>
              <a:t>, будучи </a:t>
            </a:r>
            <a:r>
              <a:rPr lang="ru-RU" dirty="0" err="1"/>
              <a:t>єдиною</a:t>
            </a:r>
            <a:r>
              <a:rPr lang="ru-RU" dirty="0"/>
              <a:t> </a:t>
            </a:r>
            <a:r>
              <a:rPr lang="ru-RU" dirty="0" err="1"/>
              <a:t>можливістю</a:t>
            </a:r>
            <a:r>
              <a:rPr lang="ru-RU" dirty="0"/>
              <a:t> для </a:t>
            </a:r>
            <a:r>
              <a:rPr lang="ru-RU" dirty="0" err="1"/>
              <a:t>пом'якшення</a:t>
            </a:r>
            <a:r>
              <a:rPr lang="ru-RU" dirty="0"/>
              <a:t> </a:t>
            </a:r>
            <a:r>
              <a:rPr lang="ru-RU" dirty="0" err="1"/>
              <a:t>довічного</a:t>
            </a:r>
            <a:r>
              <a:rPr lang="ru-RU" dirty="0"/>
              <a:t> </a:t>
            </a:r>
            <a:r>
              <a:rPr lang="ru-RU" dirty="0" err="1"/>
              <a:t>вироку</a:t>
            </a:r>
            <a:r>
              <a:rPr lang="ru-RU" dirty="0"/>
              <a:t> в </a:t>
            </a:r>
            <a:r>
              <a:rPr lang="ru-RU" dirty="0" err="1"/>
              <a:t>Україні</a:t>
            </a:r>
            <a:r>
              <a:rPr lang="ru-RU" dirty="0"/>
              <a:t>, </a:t>
            </a:r>
            <a:r>
              <a:rPr lang="ru-RU" dirty="0" err="1"/>
              <a:t>потребує</a:t>
            </a:r>
            <a:r>
              <a:rPr lang="ru-RU" dirty="0"/>
              <a:t> </a:t>
            </a:r>
            <a:r>
              <a:rPr lang="ru-RU" dirty="0" err="1"/>
              <a:t>більш</a:t>
            </a:r>
            <a:r>
              <a:rPr lang="ru-RU" dirty="0"/>
              <a:t> </a:t>
            </a:r>
            <a:r>
              <a:rPr lang="ru-RU" dirty="0" err="1"/>
              <a:t>ретельного</a:t>
            </a:r>
            <a:r>
              <a:rPr lang="ru-RU" dirty="0"/>
              <a:t> контролю (див., З </a:t>
            </a:r>
            <a:r>
              <a:rPr lang="ru-RU" dirty="0" err="1"/>
              <a:t>необхідними</a:t>
            </a:r>
            <a:r>
              <a:rPr lang="ru-RU" dirty="0"/>
              <a:t> </a:t>
            </a:r>
            <a:r>
              <a:rPr lang="ru-RU" dirty="0" err="1"/>
              <a:t>змінами</a:t>
            </a:r>
            <a:r>
              <a:rPr lang="ru-RU" dirty="0"/>
              <a:t>, </a:t>
            </a:r>
            <a:r>
              <a:rPr lang="en-US" dirty="0" err="1"/>
              <a:t>László</a:t>
            </a:r>
            <a:r>
              <a:rPr lang="en-US" dirty="0"/>
              <a:t> Magyar v. Hungary, № 73593/10, § 56, 20 </a:t>
            </a:r>
            <a:r>
              <a:rPr lang="ru-RU" dirty="0" err="1"/>
              <a:t>травня</a:t>
            </a:r>
            <a:r>
              <a:rPr lang="ru-RU" dirty="0"/>
              <a:t> 2014 )</a:t>
            </a:r>
            <a:endParaRPr lang="en-US" dirty="0"/>
          </a:p>
        </p:txBody>
      </p:sp>
    </p:spTree>
    <p:extLst>
      <p:ext uri="{BB962C8B-B14F-4D97-AF65-F5344CB8AC3E}">
        <p14:creationId xmlns:p14="http://schemas.microsoft.com/office/powerpoint/2010/main" val="33819693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424936" cy="6063952"/>
          </a:xfrm>
        </p:spPr>
        <p:txBody>
          <a:bodyPr>
            <a:normAutofit fontScale="92500" lnSpcReduction="20000"/>
          </a:bodyPr>
          <a:lstStyle/>
          <a:p>
            <a:pPr marL="0" indent="0" algn="just">
              <a:buNone/>
            </a:pPr>
            <a:r>
              <a:rPr lang="ru-RU" dirty="0"/>
              <a:t>174. </a:t>
            </a:r>
            <a:r>
              <a:rPr lang="ru-RU" dirty="0" err="1"/>
              <a:t>Іншими</a:t>
            </a:r>
            <a:r>
              <a:rPr lang="ru-RU" dirty="0"/>
              <a:t> словами, </a:t>
            </a:r>
            <a:r>
              <a:rPr lang="ru-RU" dirty="0" err="1"/>
              <a:t>ув'язнені</a:t>
            </a:r>
            <a:r>
              <a:rPr lang="ru-RU" dirty="0"/>
              <a:t>, </a:t>
            </a:r>
            <a:r>
              <a:rPr lang="ru-RU" dirty="0" err="1"/>
              <a:t>яким</a:t>
            </a:r>
            <a:r>
              <a:rPr lang="ru-RU" dirty="0"/>
              <a:t> </a:t>
            </a:r>
            <a:r>
              <a:rPr lang="ru-RU" dirty="0" err="1"/>
              <a:t>виноситься</a:t>
            </a:r>
            <a:r>
              <a:rPr lang="ru-RU" dirty="0"/>
              <a:t> </a:t>
            </a:r>
            <a:r>
              <a:rPr lang="ru-RU" dirty="0" err="1"/>
              <a:t>довічний</a:t>
            </a:r>
            <a:r>
              <a:rPr lang="ru-RU" dirty="0"/>
              <a:t> </a:t>
            </a:r>
            <a:r>
              <a:rPr lang="ru-RU" dirty="0" err="1"/>
              <a:t>вирок</a:t>
            </a:r>
            <a:r>
              <a:rPr lang="ru-RU" dirty="0"/>
              <a:t>, не </a:t>
            </a:r>
            <a:r>
              <a:rPr lang="ru-RU" dirty="0" err="1"/>
              <a:t>знають</a:t>
            </a:r>
            <a:r>
              <a:rPr lang="ru-RU" dirty="0"/>
              <a:t> з самого початку, </a:t>
            </a:r>
            <a:r>
              <a:rPr lang="ru-RU" dirty="0" err="1"/>
              <a:t>що</a:t>
            </a:r>
            <a:r>
              <a:rPr lang="ru-RU" dirty="0"/>
              <a:t> вони </a:t>
            </a:r>
            <a:r>
              <a:rPr lang="ru-RU" dirty="0" err="1"/>
              <a:t>повинні</a:t>
            </a:r>
            <a:r>
              <a:rPr lang="ru-RU" dirty="0"/>
              <a:t> </a:t>
            </a:r>
            <a:r>
              <a:rPr lang="ru-RU" dirty="0" err="1"/>
              <a:t>зробити</a:t>
            </a:r>
            <a:r>
              <a:rPr lang="ru-RU" dirty="0"/>
              <a:t> для того, </a:t>
            </a:r>
            <a:r>
              <a:rPr lang="ru-RU" dirty="0" err="1"/>
              <a:t>щоб</a:t>
            </a:r>
            <a:r>
              <a:rPr lang="ru-RU" dirty="0"/>
              <a:t> </a:t>
            </a:r>
            <a:r>
              <a:rPr lang="ru-RU" dirty="0" err="1"/>
              <a:t>мати</a:t>
            </a:r>
            <a:r>
              <a:rPr lang="ru-RU" dirty="0"/>
              <a:t> право </a:t>
            </a:r>
            <a:r>
              <a:rPr lang="ru-RU" dirty="0" err="1"/>
              <a:t>розраховувати</a:t>
            </a:r>
            <a:r>
              <a:rPr lang="ru-RU" dirty="0"/>
              <a:t> на </a:t>
            </a:r>
            <a:r>
              <a:rPr lang="ru-RU" dirty="0" err="1"/>
              <a:t>звільнення</a:t>
            </a:r>
            <a:r>
              <a:rPr lang="ru-RU" dirty="0"/>
              <a:t>, і за </a:t>
            </a:r>
            <a:r>
              <a:rPr lang="ru-RU" dirty="0" err="1"/>
              <a:t>яких</a:t>
            </a:r>
            <a:r>
              <a:rPr lang="ru-RU" dirty="0"/>
              <a:t> умов (див. </a:t>
            </a:r>
            <a:r>
              <a:rPr lang="en-US" dirty="0" err="1"/>
              <a:t>Vinter</a:t>
            </a:r>
            <a:r>
              <a:rPr lang="en-US" dirty="0"/>
              <a:t> and Others, </a:t>
            </a:r>
            <a:r>
              <a:rPr lang="ru-RU" dirty="0"/>
              <a:t>цит. </a:t>
            </a:r>
            <a:r>
              <a:rPr lang="ru-RU" dirty="0" err="1"/>
              <a:t>Вище</a:t>
            </a:r>
            <a:r>
              <a:rPr lang="ru-RU" dirty="0"/>
              <a:t>, § 122, і </a:t>
            </a:r>
            <a:r>
              <a:rPr lang="en-US" dirty="0"/>
              <a:t>Hutchinson, </a:t>
            </a:r>
            <a:r>
              <a:rPr lang="ru-RU" dirty="0" err="1"/>
              <a:t>також</a:t>
            </a:r>
            <a:r>
              <a:rPr lang="ru-RU" dirty="0"/>
              <a:t> цит. </a:t>
            </a:r>
            <a:r>
              <a:rPr lang="ru-RU" dirty="0" err="1"/>
              <a:t>вище</a:t>
            </a:r>
            <a:r>
              <a:rPr lang="ru-RU" dirty="0"/>
              <a:t>, § 44</a:t>
            </a:r>
            <a:r>
              <a:rPr lang="ru-RU" dirty="0" smtClean="0"/>
              <a:t>).</a:t>
            </a:r>
          </a:p>
          <a:p>
            <a:pPr marL="0" indent="0">
              <a:buNone/>
            </a:pPr>
            <a:r>
              <a:rPr lang="ru-RU" dirty="0" smtClean="0"/>
              <a:t>…</a:t>
            </a:r>
          </a:p>
          <a:p>
            <a:pPr marL="0" indent="0" algn="just">
              <a:buNone/>
            </a:pPr>
            <a:r>
              <a:rPr lang="ru-RU" dirty="0"/>
              <a:t>180. Тому, в </a:t>
            </a:r>
            <a:r>
              <a:rPr lang="ru-RU" dirty="0" err="1"/>
              <a:t>світлі</a:t>
            </a:r>
            <a:r>
              <a:rPr lang="ru-RU" dirty="0"/>
              <a:t> </a:t>
            </a:r>
            <a:r>
              <a:rPr lang="ru-RU" dirty="0" err="1"/>
              <a:t>викладених</a:t>
            </a:r>
            <a:r>
              <a:rPr lang="ru-RU" dirty="0"/>
              <a:t> </a:t>
            </a:r>
            <a:r>
              <a:rPr lang="ru-RU" dirty="0" err="1"/>
              <a:t>вище</a:t>
            </a:r>
            <a:r>
              <a:rPr lang="ru-RU" dirty="0"/>
              <a:t> </a:t>
            </a:r>
            <a:r>
              <a:rPr lang="ru-RU" dirty="0" err="1"/>
              <a:t>міркувань</a:t>
            </a:r>
            <a:r>
              <a:rPr lang="ru-RU" dirty="0"/>
              <a:t>, Суд </a:t>
            </a:r>
            <a:r>
              <a:rPr lang="ru-RU" dirty="0" err="1"/>
              <a:t>вважає</a:t>
            </a:r>
            <a:r>
              <a:rPr lang="ru-RU" dirty="0"/>
              <a:t> </a:t>
            </a:r>
            <a:r>
              <a:rPr lang="ru-RU" dirty="0" err="1"/>
              <a:t>що</a:t>
            </a:r>
            <a:r>
              <a:rPr lang="ru-RU" dirty="0"/>
              <a:t> в </a:t>
            </a:r>
            <a:r>
              <a:rPr lang="ru-RU" dirty="0" err="1"/>
              <a:t>Україні</a:t>
            </a:r>
            <a:r>
              <a:rPr lang="ru-RU" dirty="0"/>
              <a:t> </a:t>
            </a:r>
            <a:r>
              <a:rPr lang="ru-RU" dirty="0" err="1"/>
              <a:t>президентські</a:t>
            </a:r>
            <a:r>
              <a:rPr lang="ru-RU" dirty="0"/>
              <a:t> </a:t>
            </a:r>
            <a:r>
              <a:rPr lang="ru-RU" dirty="0" err="1"/>
              <a:t>повноваження</a:t>
            </a:r>
            <a:r>
              <a:rPr lang="ru-RU" dirty="0"/>
              <a:t> </a:t>
            </a:r>
            <a:r>
              <a:rPr lang="ru-RU" dirty="0" err="1"/>
              <a:t>щодо</a:t>
            </a:r>
            <a:r>
              <a:rPr lang="ru-RU" dirty="0"/>
              <a:t> </a:t>
            </a:r>
            <a:r>
              <a:rPr lang="ru-RU" dirty="0" err="1"/>
              <a:t>помилування</a:t>
            </a:r>
            <a:r>
              <a:rPr lang="ru-RU" dirty="0"/>
              <a:t> є </a:t>
            </a:r>
            <a:r>
              <a:rPr lang="ru-RU" dirty="0" err="1"/>
              <a:t>сучасним</a:t>
            </a:r>
            <a:r>
              <a:rPr lang="ru-RU" dirty="0"/>
              <a:t> </a:t>
            </a:r>
            <a:r>
              <a:rPr lang="ru-RU" dirty="0" err="1"/>
              <a:t>еквівалентом</a:t>
            </a:r>
            <a:r>
              <a:rPr lang="ru-RU" dirty="0"/>
              <a:t> </a:t>
            </a:r>
            <a:r>
              <a:rPr lang="ru-RU" dirty="0" err="1"/>
              <a:t>королівської</a:t>
            </a:r>
            <a:r>
              <a:rPr lang="ru-RU" dirty="0"/>
              <a:t> </a:t>
            </a:r>
            <a:r>
              <a:rPr lang="ru-RU" dirty="0" err="1"/>
              <a:t>прерогативи</a:t>
            </a:r>
            <a:r>
              <a:rPr lang="ru-RU" dirty="0"/>
              <a:t> </a:t>
            </a:r>
            <a:r>
              <a:rPr lang="ru-RU" dirty="0" err="1"/>
              <a:t>помилування</a:t>
            </a:r>
            <a:r>
              <a:rPr lang="ru-RU" dirty="0"/>
              <a:t>, на </a:t>
            </a:r>
            <a:r>
              <a:rPr lang="ru-RU" dirty="0" err="1"/>
              <a:t>основі</a:t>
            </a:r>
            <a:r>
              <a:rPr lang="ru-RU" dirty="0"/>
              <a:t> принципу </a:t>
            </a:r>
            <a:r>
              <a:rPr lang="ru-RU" dirty="0" err="1"/>
              <a:t>людяності</a:t>
            </a:r>
            <a:r>
              <a:rPr lang="ru-RU" dirty="0"/>
              <a:t>, а не </a:t>
            </a:r>
            <a:r>
              <a:rPr lang="ru-RU" dirty="0" err="1"/>
              <a:t>механізму</a:t>
            </a:r>
            <a:r>
              <a:rPr lang="ru-RU" dirty="0"/>
              <a:t>, </a:t>
            </a:r>
            <a:r>
              <a:rPr lang="ru-RU" dirty="0" err="1"/>
              <a:t>заснованого</a:t>
            </a:r>
            <a:r>
              <a:rPr lang="ru-RU" dirty="0"/>
              <a:t> на </a:t>
            </a:r>
            <a:r>
              <a:rPr lang="ru-RU" dirty="0" err="1"/>
              <a:t>пенологіческіх</a:t>
            </a:r>
            <a:r>
              <a:rPr lang="ru-RU" dirty="0"/>
              <a:t> </a:t>
            </a:r>
            <a:r>
              <a:rPr lang="ru-RU" dirty="0" err="1"/>
              <a:t>підставах</a:t>
            </a:r>
            <a:r>
              <a:rPr lang="ru-RU" dirty="0"/>
              <a:t> і </a:t>
            </a:r>
            <a:r>
              <a:rPr lang="ru-RU" dirty="0" err="1"/>
              <a:t>супроводжується</a:t>
            </a:r>
            <a:r>
              <a:rPr lang="ru-RU" dirty="0"/>
              <a:t> </a:t>
            </a:r>
            <a:r>
              <a:rPr lang="ru-RU" dirty="0" err="1"/>
              <a:t>належними</a:t>
            </a:r>
            <a:r>
              <a:rPr lang="ru-RU" dirty="0"/>
              <a:t> </a:t>
            </a:r>
            <a:r>
              <a:rPr lang="ru-RU" dirty="0" err="1"/>
              <a:t>процесуальними</a:t>
            </a:r>
            <a:r>
              <a:rPr lang="ru-RU" dirty="0"/>
              <a:t> </a:t>
            </a:r>
            <a:r>
              <a:rPr lang="ru-RU" dirty="0" err="1"/>
              <a:t>гарантіями</a:t>
            </a:r>
            <a:r>
              <a:rPr lang="ru-RU" dirty="0"/>
              <a:t>, для перегляду </a:t>
            </a:r>
            <a:r>
              <a:rPr lang="ru-RU" dirty="0" err="1"/>
              <a:t>положення</a:t>
            </a:r>
            <a:r>
              <a:rPr lang="ru-RU" dirty="0"/>
              <a:t> </a:t>
            </a:r>
            <a:r>
              <a:rPr lang="ru-RU" dirty="0" err="1" smtClean="0"/>
              <a:t>ув</a:t>
            </a:r>
            <a:r>
              <a:rPr lang="en-US" dirty="0" smtClean="0"/>
              <a:t>’</a:t>
            </a:r>
            <a:r>
              <a:rPr lang="ru-RU" dirty="0" err="1" smtClean="0"/>
              <a:t>язненого</a:t>
            </a:r>
            <a:r>
              <a:rPr lang="ru-RU" dirty="0" smtClean="0"/>
              <a:t> </a:t>
            </a:r>
            <a:r>
              <a:rPr lang="ru-RU" dirty="0"/>
              <a:t>таким чином, </a:t>
            </a:r>
            <a:r>
              <a:rPr lang="ru-RU" dirty="0" err="1"/>
              <a:t>щоб</a:t>
            </a:r>
            <a:r>
              <a:rPr lang="ru-RU" dirty="0"/>
              <a:t> </a:t>
            </a:r>
            <a:r>
              <a:rPr lang="ru-RU" dirty="0" err="1"/>
              <a:t>можна</a:t>
            </a:r>
            <a:r>
              <a:rPr lang="ru-RU" dirty="0"/>
              <a:t> </a:t>
            </a:r>
            <a:r>
              <a:rPr lang="ru-RU" dirty="0" err="1"/>
              <a:t>було</a:t>
            </a:r>
            <a:r>
              <a:rPr lang="ru-RU" dirty="0"/>
              <a:t> </a:t>
            </a:r>
            <a:r>
              <a:rPr lang="ru-RU" dirty="0" err="1"/>
              <a:t>досягти</a:t>
            </a:r>
            <a:r>
              <a:rPr lang="ru-RU" dirty="0"/>
              <a:t> </a:t>
            </a:r>
            <a:r>
              <a:rPr lang="ru-RU" dirty="0" err="1"/>
              <a:t>зміни</a:t>
            </a:r>
            <a:r>
              <a:rPr lang="ru-RU" dirty="0"/>
              <a:t> </a:t>
            </a:r>
            <a:r>
              <a:rPr lang="ru-RU" dirty="0" err="1"/>
              <a:t>його</a:t>
            </a:r>
            <a:r>
              <a:rPr lang="ru-RU" dirty="0"/>
              <a:t> </a:t>
            </a:r>
            <a:r>
              <a:rPr lang="ru-RU" dirty="0" err="1"/>
              <a:t>довічного</a:t>
            </a:r>
            <a:r>
              <a:rPr lang="ru-RU" dirty="0"/>
              <a:t> </a:t>
            </a:r>
            <a:r>
              <a:rPr lang="ru-RU" dirty="0" err="1"/>
              <a:t>ув'язнення</a:t>
            </a:r>
            <a:r>
              <a:rPr lang="ru-RU" dirty="0"/>
              <a:t> (див. і </a:t>
            </a:r>
            <a:r>
              <a:rPr lang="ru-RU" dirty="0" err="1"/>
              <a:t>порівняйте</a:t>
            </a:r>
            <a:r>
              <a:rPr lang="ru-RU" dirty="0"/>
              <a:t> з </a:t>
            </a:r>
            <a:r>
              <a:rPr lang="en-US" dirty="0" err="1"/>
              <a:t>Matiošaitis</a:t>
            </a:r>
            <a:r>
              <a:rPr lang="en-US" dirty="0"/>
              <a:t> and Others, </a:t>
            </a:r>
            <a:r>
              <a:rPr lang="ru-RU" dirty="0"/>
              <a:t>цит. </a:t>
            </a:r>
            <a:r>
              <a:rPr lang="ru-RU" dirty="0" err="1"/>
              <a:t>вище</a:t>
            </a:r>
            <a:r>
              <a:rPr lang="ru-RU" dirty="0"/>
              <a:t>, § 173</a:t>
            </a:r>
            <a:r>
              <a:rPr lang="ru-RU" dirty="0" smtClean="0"/>
              <a:t>).</a:t>
            </a:r>
            <a:endParaRPr lang="en-US" dirty="0" smtClean="0"/>
          </a:p>
          <a:p>
            <a:pPr marL="0" indent="0" algn="just">
              <a:buNone/>
            </a:pPr>
            <a:r>
              <a:rPr lang="en-US" dirty="0" smtClean="0"/>
              <a:t>…</a:t>
            </a:r>
          </a:p>
          <a:p>
            <a:pPr marL="0" indent="0" algn="just">
              <a:buNone/>
            </a:pPr>
            <a:r>
              <a:rPr lang="ru-RU" dirty="0"/>
              <a:t>184. </a:t>
            </a:r>
            <a:r>
              <a:rPr lang="ru-RU" dirty="0" err="1"/>
              <a:t>Відповідно</a:t>
            </a:r>
            <a:r>
              <a:rPr lang="ru-RU" dirty="0"/>
              <a:t>, Суд не </a:t>
            </a:r>
            <a:r>
              <a:rPr lang="ru-RU" dirty="0" err="1"/>
              <a:t>може</a:t>
            </a:r>
            <a:r>
              <a:rPr lang="ru-RU" dirty="0"/>
              <a:t> не </a:t>
            </a:r>
            <a:r>
              <a:rPr lang="ru-RU" dirty="0" err="1"/>
              <a:t>зробити</a:t>
            </a:r>
            <a:r>
              <a:rPr lang="ru-RU" dirty="0"/>
              <a:t> </a:t>
            </a:r>
            <a:r>
              <a:rPr lang="ru-RU" dirty="0" err="1"/>
              <a:t>висновок</a:t>
            </a:r>
            <a:r>
              <a:rPr lang="ru-RU" dirty="0"/>
              <a:t>, </a:t>
            </a:r>
            <a:r>
              <a:rPr lang="ru-RU" dirty="0" err="1"/>
              <a:t>що</a:t>
            </a:r>
            <a:r>
              <a:rPr lang="ru-RU" dirty="0"/>
              <a:t> </a:t>
            </a:r>
            <a:r>
              <a:rPr lang="ru-RU" dirty="0" err="1"/>
              <a:t>існуючий</a:t>
            </a:r>
            <a:r>
              <a:rPr lang="ru-RU" dirty="0"/>
              <a:t> в </a:t>
            </a:r>
            <a:r>
              <a:rPr lang="ru-RU" dirty="0" err="1"/>
              <a:t>Україні</a:t>
            </a:r>
            <a:r>
              <a:rPr lang="ru-RU" dirty="0"/>
              <a:t> режим для </a:t>
            </a:r>
            <a:r>
              <a:rPr lang="ru-RU" dirty="0" err="1"/>
              <a:t>довічно</a:t>
            </a:r>
            <a:r>
              <a:rPr lang="ru-RU" dirty="0"/>
              <a:t> </a:t>
            </a:r>
            <a:r>
              <a:rPr lang="ru-RU" dirty="0" err="1"/>
              <a:t>ув'язнених</a:t>
            </a:r>
            <a:r>
              <a:rPr lang="ru-RU" dirty="0"/>
              <a:t> </a:t>
            </a:r>
            <a:r>
              <a:rPr lang="ru-RU" dirty="0" err="1"/>
              <a:t>осіб</a:t>
            </a:r>
            <a:r>
              <a:rPr lang="ru-RU" dirty="0"/>
              <a:t> не </a:t>
            </a:r>
            <a:r>
              <a:rPr lang="ru-RU" dirty="0" err="1"/>
              <a:t>відповідає</a:t>
            </a:r>
            <a:r>
              <a:rPr lang="ru-RU" dirty="0"/>
              <a:t> </a:t>
            </a:r>
            <a:r>
              <a:rPr lang="ru-RU" dirty="0" err="1"/>
              <a:t>меті</a:t>
            </a:r>
            <a:r>
              <a:rPr lang="ru-RU" dirty="0"/>
              <a:t> </a:t>
            </a:r>
            <a:r>
              <a:rPr lang="ru-RU" dirty="0" err="1"/>
              <a:t>реабілітації</a:t>
            </a:r>
            <a:r>
              <a:rPr lang="ru-RU" dirty="0"/>
              <a:t>.</a:t>
            </a:r>
            <a:endParaRPr lang="en-US" dirty="0"/>
          </a:p>
        </p:txBody>
      </p:sp>
    </p:spTree>
    <p:extLst>
      <p:ext uri="{BB962C8B-B14F-4D97-AF65-F5344CB8AC3E}">
        <p14:creationId xmlns:p14="http://schemas.microsoft.com/office/powerpoint/2010/main" val="21871015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568952" cy="6192688"/>
          </a:xfrm>
        </p:spPr>
        <p:txBody>
          <a:bodyPr>
            <a:normAutofit fontScale="70000" lnSpcReduction="20000"/>
          </a:bodyPr>
          <a:lstStyle/>
          <a:p>
            <a:pPr marL="0" indent="0" algn="ctr">
              <a:buNone/>
            </a:pPr>
            <a:endParaRPr lang="uk-UA" dirty="0" smtClean="0"/>
          </a:p>
          <a:p>
            <a:pPr marL="0" indent="0" algn="ctr">
              <a:buNone/>
            </a:pPr>
            <a:r>
              <a:rPr lang="uk-UA" dirty="0" smtClean="0"/>
              <a:t>Застосування статті 46 Конвенції</a:t>
            </a:r>
          </a:p>
          <a:p>
            <a:pPr marL="0" indent="0" algn="ctr">
              <a:buNone/>
            </a:pPr>
            <a:endParaRPr lang="uk-UA" dirty="0" smtClean="0"/>
          </a:p>
          <a:p>
            <a:pPr marL="0" indent="0" algn="just">
              <a:buNone/>
            </a:pPr>
            <a:r>
              <a:rPr lang="ru-RU" dirty="0"/>
              <a:t>191. Суд </a:t>
            </a:r>
            <a:r>
              <a:rPr lang="ru-RU" dirty="0" err="1"/>
              <a:t>повторює</a:t>
            </a:r>
            <a:r>
              <a:rPr lang="ru-RU" dirty="0"/>
              <a:t>, </a:t>
            </a:r>
            <a:r>
              <a:rPr lang="ru-RU" dirty="0" err="1"/>
              <a:t>що</a:t>
            </a:r>
            <a:r>
              <a:rPr lang="ru-RU" dirty="0"/>
              <a:t> в силу </a:t>
            </a:r>
            <a:r>
              <a:rPr lang="ru-RU" dirty="0" err="1"/>
              <a:t>статті</a:t>
            </a:r>
            <a:r>
              <a:rPr lang="ru-RU" dirty="0"/>
              <a:t> 46 </a:t>
            </a:r>
            <a:r>
              <a:rPr lang="ru-RU" dirty="0" err="1"/>
              <a:t>Високі</a:t>
            </a:r>
            <a:r>
              <a:rPr lang="ru-RU" dirty="0"/>
              <a:t> </a:t>
            </a:r>
            <a:r>
              <a:rPr lang="ru-RU" dirty="0" err="1"/>
              <a:t>Договірні</a:t>
            </a:r>
            <a:r>
              <a:rPr lang="ru-RU" dirty="0"/>
              <a:t> </a:t>
            </a:r>
            <a:r>
              <a:rPr lang="ru-RU" dirty="0" err="1"/>
              <a:t>Сторони</a:t>
            </a:r>
            <a:r>
              <a:rPr lang="ru-RU" dirty="0"/>
              <a:t> взяли на себе </a:t>
            </a:r>
            <a:r>
              <a:rPr lang="ru-RU" dirty="0" err="1"/>
              <a:t>зобов'язання</a:t>
            </a:r>
            <a:r>
              <a:rPr lang="ru-RU" dirty="0"/>
              <a:t> </a:t>
            </a:r>
            <a:r>
              <a:rPr lang="ru-RU" dirty="0" err="1"/>
              <a:t>виконувати</a:t>
            </a:r>
            <a:r>
              <a:rPr lang="ru-RU" dirty="0"/>
              <a:t> </a:t>
            </a:r>
            <a:r>
              <a:rPr lang="ru-RU" dirty="0" err="1"/>
              <a:t>остаточні</a:t>
            </a:r>
            <a:r>
              <a:rPr lang="ru-RU" dirty="0"/>
              <a:t> </a:t>
            </a:r>
            <a:r>
              <a:rPr lang="ru-RU" dirty="0" err="1"/>
              <a:t>рішення</a:t>
            </a:r>
            <a:r>
              <a:rPr lang="ru-RU" dirty="0"/>
              <a:t> Суду в будь-</a:t>
            </a:r>
            <a:r>
              <a:rPr lang="ru-RU" dirty="0" err="1"/>
              <a:t>якій</a:t>
            </a:r>
            <a:r>
              <a:rPr lang="ru-RU" dirty="0"/>
              <a:t> </a:t>
            </a:r>
            <a:r>
              <a:rPr lang="ru-RU" dirty="0" err="1"/>
              <a:t>справі</a:t>
            </a:r>
            <a:r>
              <a:rPr lang="ru-RU" dirty="0"/>
              <a:t>, сторонами </a:t>
            </a:r>
            <a:r>
              <a:rPr lang="ru-RU" dirty="0" err="1"/>
              <a:t>якого</a:t>
            </a:r>
            <a:r>
              <a:rPr lang="ru-RU" dirty="0"/>
              <a:t> вони є, і за </a:t>
            </a:r>
            <a:r>
              <a:rPr lang="ru-RU" dirty="0" err="1"/>
              <a:t>виконанням</a:t>
            </a:r>
            <a:r>
              <a:rPr lang="ru-RU" dirty="0"/>
              <a:t> </a:t>
            </a:r>
            <a:r>
              <a:rPr lang="ru-RU" dirty="0" err="1"/>
              <a:t>стежитиме</a:t>
            </a:r>
            <a:r>
              <a:rPr lang="ru-RU" dirty="0"/>
              <a:t> </a:t>
            </a:r>
            <a:r>
              <a:rPr lang="ru-RU" dirty="0" err="1"/>
              <a:t>Комітет</a:t>
            </a:r>
            <a:r>
              <a:rPr lang="ru-RU" dirty="0"/>
              <a:t> </a:t>
            </a:r>
            <a:r>
              <a:rPr lang="ru-RU" dirty="0" err="1"/>
              <a:t>Міністрів</a:t>
            </a:r>
            <a:r>
              <a:rPr lang="ru-RU" dirty="0"/>
              <a:t> Ради </a:t>
            </a:r>
            <a:r>
              <a:rPr lang="ru-RU" dirty="0" err="1"/>
              <a:t>Європи</a:t>
            </a:r>
            <a:r>
              <a:rPr lang="ru-RU" dirty="0"/>
              <a:t>. </a:t>
            </a:r>
            <a:r>
              <a:rPr lang="ru-RU" dirty="0" err="1"/>
              <a:t>Звідси</a:t>
            </a:r>
            <a:r>
              <a:rPr lang="ru-RU" dirty="0"/>
              <a:t> </a:t>
            </a:r>
            <a:r>
              <a:rPr lang="ru-RU" dirty="0" err="1"/>
              <a:t>випливає</a:t>
            </a:r>
            <a:r>
              <a:rPr lang="ru-RU" dirty="0"/>
              <a:t>, </a:t>
            </a:r>
            <a:r>
              <a:rPr lang="ru-RU" dirty="0" err="1"/>
              <a:t>що</a:t>
            </a:r>
            <a:r>
              <a:rPr lang="ru-RU" dirty="0"/>
              <a:t> </a:t>
            </a:r>
            <a:r>
              <a:rPr lang="ru-RU" dirty="0" err="1"/>
              <a:t>рішення</a:t>
            </a:r>
            <a:r>
              <a:rPr lang="ru-RU" dirty="0"/>
              <a:t>, в </a:t>
            </a:r>
            <a:r>
              <a:rPr lang="ru-RU" dirty="0" err="1"/>
              <a:t>якому</a:t>
            </a:r>
            <a:r>
              <a:rPr lang="ru-RU" dirty="0"/>
              <a:t> Суд </a:t>
            </a:r>
            <a:r>
              <a:rPr lang="ru-RU" dirty="0" err="1"/>
              <a:t>визнає</a:t>
            </a:r>
            <a:r>
              <a:rPr lang="ru-RU" dirty="0"/>
              <a:t> </a:t>
            </a:r>
            <a:r>
              <a:rPr lang="ru-RU" dirty="0" err="1"/>
              <a:t>порушення</a:t>
            </a:r>
            <a:r>
              <a:rPr lang="ru-RU" dirty="0"/>
              <a:t>, </a:t>
            </a:r>
            <a:r>
              <a:rPr lang="ru-RU" dirty="0" err="1"/>
              <a:t>покладає</a:t>
            </a:r>
            <a:r>
              <a:rPr lang="ru-RU" dirty="0"/>
              <a:t> на державу-</a:t>
            </a:r>
            <a:r>
              <a:rPr lang="ru-RU" dirty="0" err="1"/>
              <a:t>відповідача</a:t>
            </a:r>
            <a:r>
              <a:rPr lang="ru-RU" dirty="0"/>
              <a:t> не </a:t>
            </a:r>
            <a:r>
              <a:rPr lang="ru-RU" dirty="0" err="1"/>
              <a:t>тільки</a:t>
            </a:r>
            <a:r>
              <a:rPr lang="ru-RU" dirty="0"/>
              <a:t> </a:t>
            </a:r>
            <a:r>
              <a:rPr lang="ru-RU" dirty="0" err="1"/>
              <a:t>зобов'язання</a:t>
            </a:r>
            <a:r>
              <a:rPr lang="ru-RU" dirty="0"/>
              <a:t> </a:t>
            </a:r>
            <a:r>
              <a:rPr lang="ru-RU" dirty="0" err="1"/>
              <a:t>виплатити</a:t>
            </a:r>
            <a:r>
              <a:rPr lang="ru-RU" dirty="0"/>
              <a:t> </a:t>
            </a:r>
            <a:r>
              <a:rPr lang="ru-RU" dirty="0" err="1"/>
              <a:t>відповідним</a:t>
            </a:r>
            <a:r>
              <a:rPr lang="ru-RU" dirty="0"/>
              <a:t> сторонам </a:t>
            </a:r>
            <a:r>
              <a:rPr lang="ru-RU" dirty="0" err="1"/>
              <a:t>суми</a:t>
            </a:r>
            <a:r>
              <a:rPr lang="ru-RU" dirty="0"/>
              <a:t>, </a:t>
            </a:r>
            <a:r>
              <a:rPr lang="ru-RU" dirty="0" err="1"/>
              <a:t>присуджені</a:t>
            </a:r>
            <a:r>
              <a:rPr lang="ru-RU" dirty="0"/>
              <a:t> в </a:t>
            </a:r>
            <a:r>
              <a:rPr lang="ru-RU" dirty="0" err="1"/>
              <a:t>якості</a:t>
            </a:r>
            <a:r>
              <a:rPr lang="ru-RU" dirty="0"/>
              <a:t> </a:t>
            </a:r>
            <a:r>
              <a:rPr lang="ru-RU" dirty="0" err="1"/>
              <a:t>справедливої</a:t>
            </a:r>
            <a:r>
              <a:rPr lang="ru-RU" dirty="0"/>
              <a:t> ​​</a:t>
            </a:r>
            <a:r>
              <a:rPr lang="ru-RU" dirty="0" err="1"/>
              <a:t>сатисфакції</a:t>
            </a:r>
            <a:r>
              <a:rPr lang="ru-RU" dirty="0"/>
              <a:t> </a:t>
            </a:r>
            <a:r>
              <a:rPr lang="ru-RU" dirty="0" err="1"/>
              <a:t>відповідно</a:t>
            </a:r>
            <a:r>
              <a:rPr lang="ru-RU" dirty="0"/>
              <a:t> до </a:t>
            </a:r>
            <a:r>
              <a:rPr lang="ru-RU" dirty="0" err="1"/>
              <a:t>статті</a:t>
            </a:r>
            <a:r>
              <a:rPr lang="ru-RU" dirty="0"/>
              <a:t> 41, але </a:t>
            </a:r>
            <a:r>
              <a:rPr lang="ru-RU" dirty="0" err="1"/>
              <a:t>також</a:t>
            </a:r>
            <a:r>
              <a:rPr lang="ru-RU" dirty="0"/>
              <a:t> і </a:t>
            </a:r>
            <a:r>
              <a:rPr lang="ru-RU" dirty="0" err="1"/>
              <a:t>здійснити</a:t>
            </a:r>
            <a:r>
              <a:rPr lang="ru-RU" dirty="0"/>
              <a:t>, </a:t>
            </a:r>
            <a:r>
              <a:rPr lang="ru-RU" dirty="0" err="1"/>
              <a:t>під</a:t>
            </a:r>
            <a:r>
              <a:rPr lang="ru-RU" dirty="0"/>
              <a:t> контролем </a:t>
            </a:r>
            <a:r>
              <a:rPr lang="ru-RU" dirty="0" err="1"/>
              <a:t>Комітету</a:t>
            </a:r>
            <a:r>
              <a:rPr lang="ru-RU" dirty="0"/>
              <a:t> </a:t>
            </a:r>
            <a:r>
              <a:rPr lang="ru-RU" dirty="0" err="1"/>
              <a:t>Міністрів</a:t>
            </a:r>
            <a:r>
              <a:rPr lang="ru-RU" dirty="0"/>
              <a:t>, </a:t>
            </a:r>
            <a:r>
              <a:rPr lang="ru-RU" dirty="0" err="1"/>
              <a:t>відповідні</a:t>
            </a:r>
            <a:r>
              <a:rPr lang="ru-RU" dirty="0"/>
              <a:t> </a:t>
            </a:r>
            <a:r>
              <a:rPr lang="ru-RU" dirty="0" err="1"/>
              <a:t>загальні</a:t>
            </a:r>
            <a:r>
              <a:rPr lang="ru-RU" dirty="0"/>
              <a:t> та / </a:t>
            </a:r>
            <a:r>
              <a:rPr lang="ru-RU" dirty="0" err="1"/>
              <a:t>або</a:t>
            </a:r>
            <a:r>
              <a:rPr lang="ru-RU" dirty="0"/>
              <a:t> </a:t>
            </a:r>
            <a:r>
              <a:rPr lang="ru-RU" dirty="0" err="1"/>
              <a:t>індивідуальні</a:t>
            </a:r>
            <a:r>
              <a:rPr lang="ru-RU" dirty="0"/>
              <a:t> заходи (див. </a:t>
            </a:r>
            <a:r>
              <a:rPr lang="en-US" dirty="0" err="1"/>
              <a:t>Assanidze</a:t>
            </a:r>
            <a:r>
              <a:rPr lang="en-US" dirty="0"/>
              <a:t> v. Georgia [GC], № 71503/01, § 198, ECHR 2004 II, </a:t>
            </a:r>
            <a:r>
              <a:rPr lang="ru-RU" dirty="0"/>
              <a:t>і </a:t>
            </a:r>
            <a:r>
              <a:rPr lang="en-US" dirty="0"/>
              <a:t>Greens and MT v. the United Kingdom, №№ 60041/08 </a:t>
            </a:r>
            <a:r>
              <a:rPr lang="ru-RU" dirty="0"/>
              <a:t>і 60054/08, § 106, </a:t>
            </a:r>
            <a:r>
              <a:rPr lang="en-US" dirty="0"/>
              <a:t>ECHR 2010 </a:t>
            </a:r>
            <a:r>
              <a:rPr lang="ru-RU" dirty="0"/>
              <a:t>року (</a:t>
            </a:r>
            <a:r>
              <a:rPr lang="ru-RU" dirty="0" err="1"/>
              <a:t>витяги</a:t>
            </a:r>
            <a:r>
              <a:rPr lang="ru-RU" dirty="0"/>
              <a:t>)). Держава </a:t>
            </a:r>
            <a:r>
              <a:rPr lang="ru-RU" dirty="0" err="1"/>
              <a:t>також</a:t>
            </a:r>
            <a:r>
              <a:rPr lang="ru-RU" dirty="0"/>
              <a:t> </a:t>
            </a:r>
            <a:r>
              <a:rPr lang="ru-RU" dirty="0" err="1"/>
              <a:t>зобов'язана</a:t>
            </a:r>
            <a:r>
              <a:rPr lang="ru-RU" dirty="0"/>
              <a:t> </a:t>
            </a:r>
            <a:r>
              <a:rPr lang="ru-RU" dirty="0" err="1"/>
              <a:t>вжити</a:t>
            </a:r>
            <a:r>
              <a:rPr lang="ru-RU" dirty="0"/>
              <a:t> таких </a:t>
            </a:r>
            <a:r>
              <a:rPr lang="ru-RU" dirty="0" err="1"/>
              <a:t>заходів</a:t>
            </a:r>
            <a:r>
              <a:rPr lang="ru-RU" dirty="0"/>
              <a:t> </a:t>
            </a:r>
            <a:r>
              <a:rPr lang="ru-RU" dirty="0" err="1"/>
              <a:t>щодо</a:t>
            </a:r>
            <a:r>
              <a:rPr lang="ru-RU" dirty="0"/>
              <a:t> </a:t>
            </a:r>
            <a:r>
              <a:rPr lang="ru-RU" dirty="0" err="1"/>
              <a:t>осіб</a:t>
            </a:r>
            <a:r>
              <a:rPr lang="ru-RU" dirty="0"/>
              <a:t> в </a:t>
            </a:r>
            <a:r>
              <a:rPr lang="ru-RU" dirty="0" err="1"/>
              <a:t>положенні</a:t>
            </a:r>
            <a:r>
              <a:rPr lang="ru-RU" dirty="0"/>
              <a:t> </a:t>
            </a:r>
            <a:r>
              <a:rPr lang="ru-RU" dirty="0" err="1"/>
              <a:t>заявника</a:t>
            </a:r>
            <a:r>
              <a:rPr lang="ru-RU" dirty="0"/>
              <a:t>, </a:t>
            </a:r>
            <a:r>
              <a:rPr lang="ru-RU" dirty="0" err="1"/>
              <a:t>зокрема</a:t>
            </a:r>
            <a:r>
              <a:rPr lang="ru-RU" dirty="0"/>
              <a:t>, шляхом </a:t>
            </a:r>
            <a:r>
              <a:rPr lang="ru-RU" dirty="0" err="1"/>
              <a:t>вирішення</a:t>
            </a:r>
            <a:r>
              <a:rPr lang="ru-RU" dirty="0"/>
              <a:t> проблем, </a:t>
            </a:r>
            <a:r>
              <a:rPr lang="ru-RU" dirty="0" err="1"/>
              <a:t>які</a:t>
            </a:r>
            <a:r>
              <a:rPr lang="ru-RU" dirty="0"/>
              <a:t> привели до </a:t>
            </a:r>
            <a:r>
              <a:rPr lang="ru-RU" dirty="0" err="1"/>
              <a:t>висновків</a:t>
            </a:r>
            <a:r>
              <a:rPr lang="ru-RU" dirty="0"/>
              <a:t> Суду (див. </a:t>
            </a:r>
            <a:r>
              <a:rPr lang="en-US" dirty="0" err="1"/>
              <a:t>Ališić</a:t>
            </a:r>
            <a:r>
              <a:rPr lang="en-US" dirty="0"/>
              <a:t> and Others v. Bosnia and Herzegovina, Croatia, Serbia, Slovenia and the former Yugoslav Republic of Macedonia [ GC], № 60642/08, § 142, ECHR 2014 </a:t>
            </a:r>
            <a:r>
              <a:rPr lang="ru-RU" dirty="0"/>
              <a:t>року).</a:t>
            </a:r>
          </a:p>
          <a:p>
            <a:pPr marL="0" indent="0" algn="just">
              <a:buNone/>
            </a:pPr>
            <a:r>
              <a:rPr lang="ru-RU" dirty="0"/>
              <a:t>192. </a:t>
            </a:r>
            <a:r>
              <a:rPr lang="ru-RU" dirty="0" err="1"/>
              <a:t>Порушення</a:t>
            </a:r>
            <a:r>
              <a:rPr lang="ru-RU" dirty="0"/>
              <a:t> </a:t>
            </a:r>
            <a:r>
              <a:rPr lang="ru-RU" dirty="0" err="1"/>
              <a:t>статті</a:t>
            </a:r>
            <a:r>
              <a:rPr lang="ru-RU" dirty="0"/>
              <a:t> 3 </a:t>
            </a:r>
            <a:r>
              <a:rPr lang="ru-RU" dirty="0" err="1"/>
              <a:t>Конвенції</a:t>
            </a:r>
            <a:r>
              <a:rPr lang="ru-RU" dirty="0"/>
              <a:t>, яке Суд </a:t>
            </a:r>
            <a:r>
              <a:rPr lang="ru-RU" dirty="0" err="1"/>
              <a:t>визнав</a:t>
            </a:r>
            <a:r>
              <a:rPr lang="ru-RU" dirty="0"/>
              <a:t> в </a:t>
            </a:r>
            <a:r>
              <a:rPr lang="ru-RU" dirty="0" err="1"/>
              <a:t>цій</a:t>
            </a:r>
            <a:r>
              <a:rPr lang="ru-RU" dirty="0"/>
              <a:t> </a:t>
            </a:r>
            <a:r>
              <a:rPr lang="ru-RU" dirty="0" err="1"/>
              <a:t>справі</a:t>
            </a:r>
            <a:r>
              <a:rPr lang="ru-RU" dirty="0"/>
              <a:t> в </a:t>
            </a:r>
            <a:r>
              <a:rPr lang="ru-RU" dirty="0" err="1"/>
              <a:t>зв'язку</a:t>
            </a:r>
            <a:r>
              <a:rPr lang="ru-RU" dirty="0"/>
              <a:t> з </a:t>
            </a:r>
            <a:r>
              <a:rPr lang="ru-RU" dirty="0" err="1"/>
              <a:t>неможливістю</a:t>
            </a:r>
            <a:r>
              <a:rPr lang="ru-RU" dirty="0"/>
              <a:t> </a:t>
            </a:r>
            <a:r>
              <a:rPr lang="ru-RU" dirty="0" err="1"/>
              <a:t>скоротити</a:t>
            </a:r>
            <a:r>
              <a:rPr lang="ru-RU" dirty="0"/>
              <a:t> </a:t>
            </a:r>
            <a:r>
              <a:rPr lang="ru-RU" dirty="0" err="1"/>
              <a:t>довічний</a:t>
            </a:r>
            <a:r>
              <a:rPr lang="ru-RU" dirty="0"/>
              <a:t> </a:t>
            </a:r>
            <a:r>
              <a:rPr lang="ru-RU" dirty="0" err="1"/>
              <a:t>термін</a:t>
            </a:r>
            <a:r>
              <a:rPr lang="ru-RU" dirty="0"/>
              <a:t> </a:t>
            </a:r>
            <a:r>
              <a:rPr lang="ru-RU" dirty="0" err="1"/>
              <a:t>тримання</a:t>
            </a:r>
            <a:r>
              <a:rPr lang="ru-RU" dirty="0"/>
              <a:t> </a:t>
            </a:r>
            <a:r>
              <a:rPr lang="ru-RU" dirty="0" err="1"/>
              <a:t>заявника</a:t>
            </a:r>
            <a:r>
              <a:rPr lang="ru-RU" dirty="0"/>
              <a:t> </a:t>
            </a:r>
            <a:r>
              <a:rPr lang="ru-RU" dirty="0" err="1"/>
              <a:t>під</a:t>
            </a:r>
            <a:r>
              <a:rPr lang="ru-RU" dirty="0"/>
              <a:t> </a:t>
            </a:r>
            <a:r>
              <a:rPr lang="ru-RU" dirty="0" err="1"/>
              <a:t>вартою</a:t>
            </a:r>
            <a:r>
              <a:rPr lang="ru-RU" dirty="0"/>
              <a:t>, </a:t>
            </a:r>
            <a:r>
              <a:rPr lang="ru-RU" dirty="0" err="1"/>
              <a:t>впливає</a:t>
            </a:r>
            <a:r>
              <a:rPr lang="ru-RU" dirty="0"/>
              <a:t> на </a:t>
            </a:r>
            <a:r>
              <a:rPr lang="ru-RU" dirty="0" err="1"/>
              <a:t>багатьох</a:t>
            </a:r>
            <a:r>
              <a:rPr lang="ru-RU" dirty="0"/>
              <a:t> людей. У </a:t>
            </a:r>
            <a:r>
              <a:rPr lang="ru-RU" dirty="0" err="1"/>
              <a:t>Суді</a:t>
            </a:r>
            <a:r>
              <a:rPr lang="ru-RU" dirty="0"/>
              <a:t> </a:t>
            </a:r>
            <a:r>
              <a:rPr lang="ru-RU" dirty="0" err="1"/>
              <a:t>очікують</a:t>
            </a:r>
            <a:r>
              <a:rPr lang="ru-RU" dirty="0"/>
              <a:t> </a:t>
            </a:r>
            <a:r>
              <a:rPr lang="ru-RU" dirty="0" err="1"/>
              <a:t>розгляду</a:t>
            </a:r>
            <a:r>
              <a:rPr lang="ru-RU" dirty="0"/>
              <a:t> </a:t>
            </a:r>
            <a:r>
              <a:rPr lang="ru-RU" dirty="0" err="1"/>
              <a:t>вже</a:t>
            </a:r>
            <a:r>
              <a:rPr lang="ru-RU" dirty="0"/>
              <a:t> </a:t>
            </a:r>
            <a:r>
              <a:rPr lang="ru-RU" dirty="0" err="1"/>
              <a:t>шістдесят</a:t>
            </a:r>
            <a:r>
              <a:rPr lang="ru-RU" dirty="0"/>
              <a:t> </a:t>
            </a:r>
            <a:r>
              <a:rPr lang="ru-RU" dirty="0" err="1"/>
              <a:t>аналогічних</a:t>
            </a:r>
            <a:r>
              <a:rPr lang="ru-RU" dirty="0"/>
              <a:t> </a:t>
            </a:r>
            <a:r>
              <a:rPr lang="ru-RU" dirty="0" err="1"/>
              <a:t>заяв</a:t>
            </a:r>
            <a:r>
              <a:rPr lang="ru-RU" dirty="0"/>
              <a:t>, і </a:t>
            </a:r>
            <a:r>
              <a:rPr lang="ru-RU" dirty="0" err="1"/>
              <a:t>можуть</a:t>
            </a:r>
            <a:r>
              <a:rPr lang="ru-RU" dirty="0"/>
              <a:t> </a:t>
            </a:r>
            <a:r>
              <a:rPr lang="ru-RU" dirty="0" err="1"/>
              <a:t>наслідувати</a:t>
            </a:r>
            <a:r>
              <a:rPr lang="ru-RU" dirty="0"/>
              <a:t> </a:t>
            </a:r>
            <a:r>
              <a:rPr lang="ru-RU" dirty="0" err="1"/>
              <a:t>багато</a:t>
            </a:r>
            <a:r>
              <a:rPr lang="ru-RU" dirty="0"/>
              <a:t> </a:t>
            </a:r>
            <a:r>
              <a:rPr lang="ru-RU" dirty="0" err="1"/>
              <a:t>інших</a:t>
            </a:r>
            <a:r>
              <a:rPr lang="ru-RU" dirty="0"/>
              <a:t>. Тому, до </a:t>
            </a:r>
            <a:r>
              <a:rPr lang="ru-RU" dirty="0" err="1"/>
              <a:t>розгляду</a:t>
            </a:r>
            <a:r>
              <a:rPr lang="ru-RU" dirty="0"/>
              <a:t> </a:t>
            </a:r>
            <a:r>
              <a:rPr lang="ru-RU" dirty="0" err="1"/>
              <a:t>індивідуальних</a:t>
            </a:r>
            <a:r>
              <a:rPr lang="ru-RU" dirty="0"/>
              <a:t> </a:t>
            </a:r>
            <a:r>
              <a:rPr lang="ru-RU" dirty="0" err="1"/>
              <a:t>вимог</a:t>
            </a:r>
            <a:r>
              <a:rPr lang="ru-RU" dirty="0"/>
              <a:t> </a:t>
            </a:r>
            <a:r>
              <a:rPr lang="ru-RU" dirty="0" err="1"/>
              <a:t>заявника</a:t>
            </a:r>
            <a:r>
              <a:rPr lang="ru-RU" dirty="0"/>
              <a:t> </a:t>
            </a:r>
            <a:r>
              <a:rPr lang="ru-RU" dirty="0" err="1"/>
              <a:t>щодо</a:t>
            </a:r>
            <a:r>
              <a:rPr lang="ru-RU" dirty="0"/>
              <a:t> </a:t>
            </a:r>
            <a:r>
              <a:rPr lang="ru-RU" dirty="0" err="1"/>
              <a:t>справедливої</a:t>
            </a:r>
            <a:r>
              <a:rPr lang="ru-RU" dirty="0"/>
              <a:t> ​​</a:t>
            </a:r>
            <a:r>
              <a:rPr lang="ru-RU" dirty="0" err="1"/>
              <a:t>сатисфакції</a:t>
            </a:r>
            <a:r>
              <a:rPr lang="ru-RU" dirty="0"/>
              <a:t> </a:t>
            </a:r>
            <a:r>
              <a:rPr lang="ru-RU" dirty="0" err="1"/>
              <a:t>відповідно</a:t>
            </a:r>
            <a:r>
              <a:rPr lang="ru-RU" dirty="0"/>
              <a:t> до </a:t>
            </a:r>
            <a:r>
              <a:rPr lang="ru-RU" dirty="0" err="1"/>
              <a:t>статті</a:t>
            </a:r>
            <a:r>
              <a:rPr lang="ru-RU" dirty="0"/>
              <a:t> 41 </a:t>
            </a:r>
            <a:r>
              <a:rPr lang="ru-RU" dirty="0" err="1"/>
              <a:t>Конвенції</a:t>
            </a:r>
            <a:r>
              <a:rPr lang="ru-RU" dirty="0"/>
              <a:t>, Суд </a:t>
            </a:r>
            <a:r>
              <a:rPr lang="ru-RU" dirty="0" err="1"/>
              <a:t>хоче</a:t>
            </a:r>
            <a:r>
              <a:rPr lang="ru-RU" dirty="0"/>
              <a:t> </a:t>
            </a:r>
            <a:r>
              <a:rPr lang="ru-RU" dirty="0" err="1"/>
              <a:t>розглянути</a:t>
            </a:r>
            <a:r>
              <a:rPr lang="ru-RU" dirty="0"/>
              <a:t>, </a:t>
            </a:r>
            <a:r>
              <a:rPr lang="ru-RU" dirty="0" err="1"/>
              <a:t>які</a:t>
            </a:r>
            <a:r>
              <a:rPr lang="ru-RU" dirty="0"/>
              <a:t> </a:t>
            </a:r>
            <a:r>
              <a:rPr lang="ru-RU" dirty="0" err="1"/>
              <a:t>наслідки</a:t>
            </a:r>
            <a:r>
              <a:rPr lang="ru-RU" dirty="0"/>
              <a:t> </a:t>
            </a:r>
            <a:r>
              <a:rPr lang="ru-RU" dirty="0" err="1"/>
              <a:t>можуть</a:t>
            </a:r>
            <a:r>
              <a:rPr lang="ru-RU" dirty="0"/>
              <a:t> </a:t>
            </a:r>
            <a:r>
              <a:rPr lang="ru-RU" dirty="0" err="1"/>
              <a:t>спливати</a:t>
            </a:r>
            <a:r>
              <a:rPr lang="ru-RU" dirty="0"/>
              <a:t> для </a:t>
            </a:r>
            <a:r>
              <a:rPr lang="ru-RU" dirty="0" err="1"/>
              <a:t>держави-відповідача</a:t>
            </a:r>
            <a:r>
              <a:rPr lang="ru-RU" dirty="0"/>
              <a:t> </a:t>
            </a:r>
            <a:r>
              <a:rPr lang="ru-RU" dirty="0" err="1"/>
              <a:t>відповідно</a:t>
            </a:r>
            <a:r>
              <a:rPr lang="ru-RU" dirty="0"/>
              <a:t> до </a:t>
            </a:r>
            <a:r>
              <a:rPr lang="ru-RU" dirty="0" err="1"/>
              <a:t>статті</a:t>
            </a:r>
            <a:r>
              <a:rPr lang="ru-RU" dirty="0"/>
              <a:t> 46 </a:t>
            </a:r>
            <a:r>
              <a:rPr lang="ru-RU" dirty="0" err="1"/>
              <a:t>Конвенції</a:t>
            </a:r>
            <a:r>
              <a:rPr lang="ru-RU" dirty="0"/>
              <a:t> (див., </a:t>
            </a:r>
            <a:r>
              <a:rPr lang="ru-RU" dirty="0" err="1"/>
              <a:t>Наприклад</a:t>
            </a:r>
            <a:r>
              <a:rPr lang="ru-RU" dirty="0"/>
              <a:t>, </a:t>
            </a:r>
            <a:r>
              <a:rPr lang="en-US" dirty="0" err="1"/>
              <a:t>Spahić</a:t>
            </a:r>
            <a:r>
              <a:rPr lang="en-US" dirty="0"/>
              <a:t> and Others v. Bosnia and Herzegovina , № 20514/15 </a:t>
            </a:r>
            <a:r>
              <a:rPr lang="ru-RU" dirty="0"/>
              <a:t>та 15 </a:t>
            </a:r>
            <a:r>
              <a:rPr lang="ru-RU" dirty="0" err="1"/>
              <a:t>інших</a:t>
            </a:r>
            <a:r>
              <a:rPr lang="ru-RU" dirty="0"/>
              <a:t>, § 33, 14 листопада 2017).</a:t>
            </a:r>
            <a:endParaRPr lang="en-US" dirty="0"/>
          </a:p>
        </p:txBody>
      </p:sp>
    </p:spTree>
    <p:extLst>
      <p:ext uri="{BB962C8B-B14F-4D97-AF65-F5344CB8AC3E}">
        <p14:creationId xmlns:p14="http://schemas.microsoft.com/office/powerpoint/2010/main" val="8448007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568952" cy="6120680"/>
          </a:xfrm>
        </p:spPr>
        <p:txBody>
          <a:bodyPr>
            <a:normAutofit fontScale="85000" lnSpcReduction="20000"/>
          </a:bodyPr>
          <a:lstStyle/>
          <a:p>
            <a:pPr marL="0" indent="0" algn="just">
              <a:buNone/>
            </a:pPr>
            <a:r>
              <a:rPr lang="ru-RU" dirty="0"/>
              <a:t>193. Суд </a:t>
            </a:r>
            <a:r>
              <a:rPr lang="ru-RU" dirty="0" err="1"/>
              <a:t>повторює</a:t>
            </a:r>
            <a:r>
              <a:rPr lang="ru-RU" dirty="0"/>
              <a:t>, </a:t>
            </a:r>
            <a:r>
              <a:rPr lang="ru-RU" dirty="0" err="1"/>
              <a:t>що</a:t>
            </a:r>
            <a:r>
              <a:rPr lang="ru-RU" dirty="0"/>
              <a:t> </a:t>
            </a:r>
            <a:r>
              <a:rPr lang="ru-RU" dirty="0" err="1"/>
              <a:t>Договірні</a:t>
            </a:r>
            <a:r>
              <a:rPr lang="ru-RU" dirty="0"/>
              <a:t> </a:t>
            </a:r>
            <a:r>
              <a:rPr lang="ru-RU" dirty="0" err="1"/>
              <a:t>Держави</a:t>
            </a:r>
            <a:r>
              <a:rPr lang="ru-RU" dirty="0"/>
              <a:t> </a:t>
            </a:r>
            <a:r>
              <a:rPr lang="ru-RU" dirty="0" err="1"/>
              <a:t>користуються</a:t>
            </a:r>
            <a:r>
              <a:rPr lang="ru-RU" dirty="0"/>
              <a:t> </a:t>
            </a:r>
            <a:r>
              <a:rPr lang="ru-RU" dirty="0" err="1"/>
              <a:t>високим</a:t>
            </a:r>
            <a:r>
              <a:rPr lang="ru-RU" dirty="0"/>
              <a:t> </a:t>
            </a:r>
            <a:r>
              <a:rPr lang="ru-RU" dirty="0" err="1"/>
              <a:t>ступенем</a:t>
            </a:r>
            <a:r>
              <a:rPr lang="ru-RU" dirty="0"/>
              <a:t> </a:t>
            </a:r>
            <a:r>
              <a:rPr lang="ru-RU" dirty="0" err="1"/>
              <a:t>розсуду</a:t>
            </a:r>
            <a:r>
              <a:rPr lang="ru-RU" dirty="0"/>
              <a:t> при </a:t>
            </a:r>
            <a:r>
              <a:rPr lang="ru-RU" dirty="0" err="1"/>
              <a:t>прийнятті</a:t>
            </a:r>
            <a:r>
              <a:rPr lang="ru-RU" dirty="0"/>
              <a:t> </a:t>
            </a:r>
            <a:r>
              <a:rPr lang="ru-RU" dirty="0" err="1"/>
              <a:t>рішення</a:t>
            </a:r>
            <a:r>
              <a:rPr lang="ru-RU" dirty="0"/>
              <a:t> про </a:t>
            </a:r>
            <a:r>
              <a:rPr lang="ru-RU" dirty="0" err="1" smtClean="0"/>
              <a:t>доречну</a:t>
            </a:r>
            <a:r>
              <a:rPr lang="ru-RU" dirty="0" smtClean="0"/>
              <a:t> </a:t>
            </a:r>
            <a:r>
              <a:rPr lang="ru-RU" dirty="0" err="1" smtClean="0"/>
              <a:t>тривалість</a:t>
            </a:r>
            <a:r>
              <a:rPr lang="ru-RU" dirty="0" smtClean="0"/>
              <a:t> </a:t>
            </a:r>
            <a:r>
              <a:rPr lang="ru-RU" dirty="0"/>
              <a:t>тюремного </a:t>
            </a:r>
            <a:r>
              <a:rPr lang="ru-RU" dirty="0" err="1"/>
              <a:t>ув'язнення</a:t>
            </a:r>
            <a:r>
              <a:rPr lang="ru-RU" dirty="0"/>
              <a:t> за </a:t>
            </a:r>
            <a:r>
              <a:rPr lang="ru-RU" dirty="0" err="1"/>
              <a:t>окремі</a:t>
            </a:r>
            <a:r>
              <a:rPr lang="ru-RU" dirty="0"/>
              <a:t> </a:t>
            </a:r>
            <a:r>
              <a:rPr lang="ru-RU" dirty="0" err="1"/>
              <a:t>злочини</a:t>
            </a:r>
            <a:r>
              <a:rPr lang="ru-RU" dirty="0"/>
              <a:t>. Сам факт того, </a:t>
            </a:r>
            <a:r>
              <a:rPr lang="ru-RU" dirty="0" err="1"/>
              <a:t>що</a:t>
            </a:r>
            <a:r>
              <a:rPr lang="ru-RU" dirty="0"/>
              <a:t> </a:t>
            </a:r>
            <a:r>
              <a:rPr lang="ru-RU" dirty="0" err="1"/>
              <a:t>довічне</a:t>
            </a:r>
            <a:r>
              <a:rPr lang="ru-RU" dirty="0"/>
              <a:t> </a:t>
            </a:r>
            <a:r>
              <a:rPr lang="ru-RU" dirty="0" err="1"/>
              <a:t>ув'язнення</a:t>
            </a:r>
            <a:r>
              <a:rPr lang="ru-RU" dirty="0"/>
              <a:t> </a:t>
            </a:r>
            <a:r>
              <a:rPr lang="ru-RU" dirty="0" err="1"/>
              <a:t>може</a:t>
            </a:r>
            <a:r>
              <a:rPr lang="ru-RU" dirty="0"/>
              <a:t> </a:t>
            </a:r>
            <a:r>
              <a:rPr lang="ru-RU" dirty="0" err="1"/>
              <a:t>відбувати</a:t>
            </a:r>
            <a:r>
              <a:rPr lang="ru-RU" dirty="0"/>
              <a:t> в </a:t>
            </a:r>
            <a:r>
              <a:rPr lang="ru-RU" dirty="0" err="1"/>
              <a:t>повному</a:t>
            </a:r>
            <a:r>
              <a:rPr lang="ru-RU" dirty="0"/>
              <a:t> </a:t>
            </a:r>
            <a:r>
              <a:rPr lang="ru-RU" dirty="0" err="1"/>
              <a:t>обсязі</a:t>
            </a:r>
            <a:r>
              <a:rPr lang="ru-RU" dirty="0"/>
              <a:t>, не </a:t>
            </a:r>
            <a:r>
              <a:rPr lang="ru-RU" dirty="0" err="1"/>
              <a:t>означає</a:t>
            </a:r>
            <a:r>
              <a:rPr lang="ru-RU" dirty="0"/>
              <a:t>, </a:t>
            </a:r>
            <a:r>
              <a:rPr lang="ru-RU" dirty="0" err="1"/>
              <a:t>що</a:t>
            </a:r>
            <a:r>
              <a:rPr lang="ru-RU" dirty="0"/>
              <a:t> </a:t>
            </a:r>
            <a:r>
              <a:rPr lang="ru-RU" dirty="0" err="1"/>
              <a:t>воно</a:t>
            </a:r>
            <a:r>
              <a:rPr lang="ru-RU" dirty="0"/>
              <a:t> </a:t>
            </a:r>
            <a:r>
              <a:rPr lang="ru-RU" dirty="0" err="1"/>
              <a:t>суперечить</a:t>
            </a:r>
            <a:r>
              <a:rPr lang="ru-RU" dirty="0"/>
              <a:t> </a:t>
            </a:r>
            <a:r>
              <a:rPr lang="ru-RU" dirty="0" err="1"/>
              <a:t>статті</a:t>
            </a:r>
            <a:r>
              <a:rPr lang="ru-RU" dirty="0"/>
              <a:t> 3 </a:t>
            </a:r>
            <a:r>
              <a:rPr lang="ru-RU" dirty="0" err="1"/>
              <a:t>Конвенції</a:t>
            </a:r>
            <a:r>
              <a:rPr lang="ru-RU" dirty="0"/>
              <a:t>. </a:t>
            </a:r>
            <a:r>
              <a:rPr lang="ru-RU" dirty="0" err="1"/>
              <a:t>Відповідно</a:t>
            </a:r>
            <a:r>
              <a:rPr lang="ru-RU" dirty="0"/>
              <a:t>, перегляд </a:t>
            </a:r>
            <a:r>
              <a:rPr lang="ru-RU" dirty="0" err="1"/>
              <a:t>довічних</a:t>
            </a:r>
            <a:r>
              <a:rPr lang="ru-RU" dirty="0"/>
              <a:t> </a:t>
            </a:r>
            <a:r>
              <a:rPr lang="ru-RU" dirty="0" err="1"/>
              <a:t>ув'язнень</a:t>
            </a:r>
            <a:r>
              <a:rPr lang="ru-RU" dirty="0"/>
              <a:t> не </a:t>
            </a:r>
            <a:r>
              <a:rPr lang="ru-RU" dirty="0" err="1"/>
              <a:t>обов'язково</a:t>
            </a:r>
            <a:r>
              <a:rPr lang="ru-RU" dirty="0"/>
              <a:t> </a:t>
            </a:r>
            <a:r>
              <a:rPr lang="ru-RU" dirty="0" err="1"/>
              <a:t>призведе</a:t>
            </a:r>
            <a:r>
              <a:rPr lang="ru-RU" dirty="0"/>
              <a:t> до </a:t>
            </a:r>
            <a:r>
              <a:rPr lang="ru-RU" dirty="0" err="1"/>
              <a:t>звільнення</a:t>
            </a:r>
            <a:r>
              <a:rPr lang="ru-RU" dirty="0"/>
              <a:t> </a:t>
            </a:r>
            <a:r>
              <a:rPr lang="ru-RU" dirty="0" err="1"/>
              <a:t>відповідного</a:t>
            </a:r>
            <a:r>
              <a:rPr lang="ru-RU" dirty="0"/>
              <a:t> </a:t>
            </a:r>
            <a:r>
              <a:rPr lang="ru-RU" dirty="0" err="1" smtClean="0"/>
              <a:t>ув</a:t>
            </a:r>
            <a:r>
              <a:rPr lang="en-US" dirty="0" smtClean="0"/>
              <a:t>’</a:t>
            </a:r>
            <a:r>
              <a:rPr lang="ru-RU" dirty="0" err="1" smtClean="0"/>
              <a:t>язненого</a:t>
            </a:r>
            <a:r>
              <a:rPr lang="ru-RU" dirty="0" smtClean="0"/>
              <a:t> </a:t>
            </a:r>
            <a:r>
              <a:rPr lang="ru-RU" dirty="0"/>
              <a:t>(див. </a:t>
            </a:r>
            <a:r>
              <a:rPr lang="ru-RU" dirty="0" err="1"/>
              <a:t>László</a:t>
            </a:r>
            <a:r>
              <a:rPr lang="ru-RU" dirty="0"/>
              <a:t> </a:t>
            </a:r>
            <a:r>
              <a:rPr lang="ru-RU" dirty="0" err="1"/>
              <a:t>Magyar</a:t>
            </a:r>
            <a:r>
              <a:rPr lang="ru-RU" dirty="0"/>
              <a:t>, цит. </a:t>
            </a:r>
            <a:r>
              <a:rPr lang="ru-RU" dirty="0" err="1"/>
              <a:t>Вище</a:t>
            </a:r>
            <a:r>
              <a:rPr lang="ru-RU" dirty="0"/>
              <a:t>, § 72, 20 </a:t>
            </a:r>
            <a:r>
              <a:rPr lang="ru-RU" dirty="0" err="1"/>
              <a:t>травня</a:t>
            </a:r>
            <a:r>
              <a:rPr lang="ru-RU" dirty="0"/>
              <a:t> 2014 року).</a:t>
            </a:r>
          </a:p>
          <a:p>
            <a:pPr marL="0" indent="0" algn="just">
              <a:buNone/>
            </a:pPr>
            <a:r>
              <a:rPr lang="ru-RU" dirty="0"/>
              <a:t>194. </a:t>
            </a:r>
            <a:r>
              <a:rPr lang="ru-RU" dirty="0" err="1"/>
              <a:t>Проте</a:t>
            </a:r>
            <a:r>
              <a:rPr lang="ru-RU" dirty="0"/>
              <a:t>, Суд </a:t>
            </a:r>
            <a:r>
              <a:rPr lang="ru-RU" dirty="0" err="1"/>
              <a:t>зазначає</a:t>
            </a:r>
            <a:r>
              <a:rPr lang="ru-RU" dirty="0"/>
              <a:t>, </a:t>
            </a:r>
            <a:r>
              <a:rPr lang="ru-RU" dirty="0" err="1"/>
              <a:t>що</a:t>
            </a:r>
            <a:r>
              <a:rPr lang="ru-RU" dirty="0"/>
              <a:t> </a:t>
            </a:r>
            <a:r>
              <a:rPr lang="ru-RU" dirty="0" err="1"/>
              <a:t>ця</a:t>
            </a:r>
            <a:r>
              <a:rPr lang="ru-RU" dirty="0"/>
              <a:t> справа, в тому, </a:t>
            </a:r>
            <a:r>
              <a:rPr lang="ru-RU" dirty="0" err="1"/>
              <a:t>що</a:t>
            </a:r>
            <a:r>
              <a:rPr lang="ru-RU" dirty="0"/>
              <a:t> </a:t>
            </a:r>
            <a:r>
              <a:rPr lang="ru-RU" dirty="0" err="1"/>
              <a:t>стосується</a:t>
            </a:r>
            <a:r>
              <a:rPr lang="ru-RU" dirty="0"/>
              <a:t> </a:t>
            </a:r>
            <a:r>
              <a:rPr lang="ru-RU" dirty="0" err="1"/>
              <a:t>неможливості</a:t>
            </a:r>
            <a:r>
              <a:rPr lang="ru-RU" dirty="0"/>
              <a:t> </a:t>
            </a:r>
            <a:r>
              <a:rPr lang="ru-RU" dirty="0" err="1"/>
              <a:t>скоротити</a:t>
            </a:r>
            <a:r>
              <a:rPr lang="ru-RU" dirty="0"/>
              <a:t> </a:t>
            </a:r>
            <a:r>
              <a:rPr lang="ru-RU" dirty="0" err="1"/>
              <a:t>довічний</a:t>
            </a:r>
            <a:r>
              <a:rPr lang="ru-RU" dirty="0"/>
              <a:t> </a:t>
            </a:r>
            <a:r>
              <a:rPr lang="ru-RU" dirty="0" err="1"/>
              <a:t>вирок</a:t>
            </a:r>
            <a:r>
              <a:rPr lang="ru-RU" dirty="0"/>
              <a:t>, </a:t>
            </a:r>
            <a:r>
              <a:rPr lang="ru-RU" dirty="0" err="1"/>
              <a:t>розкриває</a:t>
            </a:r>
            <a:r>
              <a:rPr lang="ru-RU" dirty="0"/>
              <a:t> </a:t>
            </a:r>
            <a:r>
              <a:rPr lang="ru-RU" dirty="0" err="1" smtClean="0"/>
              <a:t>системну</a:t>
            </a:r>
            <a:r>
              <a:rPr lang="ru-RU" dirty="0" smtClean="0"/>
              <a:t> </a:t>
            </a:r>
            <a:r>
              <a:rPr lang="ru-RU" dirty="0"/>
              <a:t>проблему, яка </a:t>
            </a:r>
            <a:r>
              <a:rPr lang="ru-RU" dirty="0" err="1"/>
              <a:t>закликає</a:t>
            </a:r>
            <a:r>
              <a:rPr lang="ru-RU" dirty="0"/>
              <a:t> до </a:t>
            </a:r>
            <a:r>
              <a:rPr lang="ru-RU" dirty="0" err="1"/>
              <a:t>здійснення</a:t>
            </a:r>
            <a:r>
              <a:rPr lang="ru-RU" dirty="0"/>
              <a:t> </a:t>
            </a:r>
            <a:r>
              <a:rPr lang="ru-RU" dirty="0" err="1"/>
              <a:t>заходів</a:t>
            </a:r>
            <a:r>
              <a:rPr lang="ru-RU" dirty="0"/>
              <a:t> </a:t>
            </a:r>
            <a:r>
              <a:rPr lang="ru-RU" dirty="0" err="1"/>
              <a:t>загального</a:t>
            </a:r>
            <a:r>
              <a:rPr lang="ru-RU" dirty="0"/>
              <a:t> характеру. Характер </a:t>
            </a:r>
            <a:r>
              <a:rPr lang="ru-RU" dirty="0" err="1"/>
              <a:t>визнаних</a:t>
            </a:r>
            <a:r>
              <a:rPr lang="ru-RU" dirty="0"/>
              <a:t> </a:t>
            </a:r>
            <a:r>
              <a:rPr lang="ru-RU" dirty="0" err="1"/>
              <a:t>порушень</a:t>
            </a:r>
            <a:r>
              <a:rPr lang="ru-RU" dirty="0"/>
              <a:t> </a:t>
            </a:r>
            <a:r>
              <a:rPr lang="ru-RU" dirty="0" err="1"/>
              <a:t>відповідно</a:t>
            </a:r>
            <a:r>
              <a:rPr lang="ru-RU" dirty="0"/>
              <a:t> до </a:t>
            </a:r>
            <a:r>
              <a:rPr lang="ru-RU" dirty="0" err="1"/>
              <a:t>статті</a:t>
            </a:r>
            <a:r>
              <a:rPr lang="ru-RU" dirty="0"/>
              <a:t> 3 </a:t>
            </a:r>
            <a:r>
              <a:rPr lang="ru-RU" dirty="0" err="1"/>
              <a:t>Конвенції</a:t>
            </a:r>
            <a:r>
              <a:rPr lang="ru-RU" dirty="0"/>
              <a:t> </a:t>
            </a:r>
            <a:r>
              <a:rPr lang="ru-RU" dirty="0" err="1"/>
              <a:t>передбачає</a:t>
            </a:r>
            <a:r>
              <a:rPr lang="ru-RU" dirty="0"/>
              <a:t>, </a:t>
            </a:r>
            <a:r>
              <a:rPr lang="ru-RU" dirty="0" err="1"/>
              <a:t>що</a:t>
            </a:r>
            <a:r>
              <a:rPr lang="ru-RU" dirty="0"/>
              <a:t> для </a:t>
            </a:r>
            <a:r>
              <a:rPr lang="ru-RU" dirty="0" err="1"/>
              <a:t>належного</a:t>
            </a:r>
            <a:r>
              <a:rPr lang="ru-RU" dirty="0"/>
              <a:t> </a:t>
            </a:r>
            <a:r>
              <a:rPr lang="ru-RU" dirty="0" err="1"/>
              <a:t>виконання</a:t>
            </a:r>
            <a:r>
              <a:rPr lang="ru-RU" dirty="0"/>
              <a:t> </a:t>
            </a:r>
            <a:r>
              <a:rPr lang="ru-RU" dirty="0" err="1"/>
              <a:t>даного</a:t>
            </a:r>
            <a:r>
              <a:rPr lang="ru-RU" dirty="0"/>
              <a:t> </a:t>
            </a:r>
            <a:r>
              <a:rPr lang="ru-RU" dirty="0" err="1"/>
              <a:t>рішення</a:t>
            </a:r>
            <a:r>
              <a:rPr lang="ru-RU" dirty="0"/>
              <a:t> </a:t>
            </a:r>
            <a:r>
              <a:rPr lang="ru-RU" dirty="0" err="1"/>
              <a:t>від</a:t>
            </a:r>
            <a:r>
              <a:rPr lang="ru-RU" dirty="0"/>
              <a:t> </a:t>
            </a:r>
            <a:r>
              <a:rPr lang="ru-RU" dirty="0" err="1"/>
              <a:t>держави-відповідача</a:t>
            </a:r>
            <a:r>
              <a:rPr lang="ru-RU" dirty="0"/>
              <a:t> </a:t>
            </a:r>
            <a:r>
              <a:rPr lang="ru-RU" dirty="0" err="1"/>
              <a:t>може</a:t>
            </a:r>
            <a:r>
              <a:rPr lang="ru-RU" dirty="0"/>
              <a:t> </a:t>
            </a:r>
            <a:r>
              <a:rPr lang="ru-RU" dirty="0" err="1"/>
              <a:t>знадобитися</a:t>
            </a:r>
            <a:r>
              <a:rPr lang="ru-RU" dirty="0"/>
              <a:t> </a:t>
            </a:r>
            <a:r>
              <a:rPr lang="ru-RU" dirty="0" err="1"/>
              <a:t>створення</a:t>
            </a:r>
            <a:r>
              <a:rPr lang="ru-RU" dirty="0"/>
              <a:t> </a:t>
            </a:r>
            <a:r>
              <a:rPr lang="ru-RU" dirty="0" err="1"/>
              <a:t>реформи</a:t>
            </a:r>
            <a:r>
              <a:rPr lang="ru-RU" dirty="0"/>
              <a:t> </a:t>
            </a:r>
            <a:r>
              <a:rPr lang="ru-RU" dirty="0" err="1"/>
              <a:t>системи</a:t>
            </a:r>
            <a:r>
              <a:rPr lang="ru-RU" dirty="0"/>
              <a:t> перегляду </a:t>
            </a:r>
            <a:r>
              <a:rPr lang="ru-RU" dirty="0" err="1"/>
              <a:t>довічних</a:t>
            </a:r>
            <a:r>
              <a:rPr lang="ru-RU" dirty="0"/>
              <a:t> </a:t>
            </a:r>
            <a:r>
              <a:rPr lang="ru-RU" dirty="0" err="1"/>
              <a:t>вироків</a:t>
            </a:r>
            <a:r>
              <a:rPr lang="ru-RU" dirty="0"/>
              <a:t>. </a:t>
            </a:r>
            <a:r>
              <a:rPr lang="ru-RU" dirty="0" err="1"/>
              <a:t>Механізм</a:t>
            </a:r>
            <a:r>
              <a:rPr lang="ru-RU" dirty="0"/>
              <a:t> такого перегляду повинен </a:t>
            </a:r>
            <a:r>
              <a:rPr lang="ru-RU" dirty="0" err="1"/>
              <a:t>гарантувати</a:t>
            </a:r>
            <a:r>
              <a:rPr lang="ru-RU" dirty="0"/>
              <a:t> </a:t>
            </a:r>
            <a:r>
              <a:rPr lang="ru-RU" dirty="0" err="1"/>
              <a:t>розгляд</a:t>
            </a:r>
            <a:r>
              <a:rPr lang="ru-RU" dirty="0"/>
              <a:t> в </a:t>
            </a:r>
            <a:r>
              <a:rPr lang="ru-RU" dirty="0" err="1"/>
              <a:t>кожній</a:t>
            </a:r>
            <a:r>
              <a:rPr lang="ru-RU" dirty="0"/>
              <a:t> </a:t>
            </a:r>
            <a:r>
              <a:rPr lang="ru-RU" dirty="0" err="1"/>
              <a:t>конкретній</a:t>
            </a:r>
            <a:r>
              <a:rPr lang="ru-RU" dirty="0"/>
              <a:t> </a:t>
            </a:r>
            <a:r>
              <a:rPr lang="ru-RU" dirty="0" err="1"/>
              <a:t>справі</a:t>
            </a:r>
            <a:r>
              <a:rPr lang="ru-RU" dirty="0"/>
              <a:t> того, </a:t>
            </a:r>
            <a:r>
              <a:rPr lang="ru-RU" dirty="0" err="1"/>
              <a:t>чи</a:t>
            </a:r>
            <a:r>
              <a:rPr lang="ru-RU" dirty="0"/>
              <a:t> </a:t>
            </a:r>
            <a:r>
              <a:rPr lang="ru-RU" dirty="0" err="1"/>
              <a:t>виправдане</a:t>
            </a:r>
            <a:r>
              <a:rPr lang="ru-RU" dirty="0"/>
              <a:t> </a:t>
            </a:r>
            <a:r>
              <a:rPr lang="ru-RU" dirty="0" err="1"/>
              <a:t>тривале</a:t>
            </a:r>
            <a:r>
              <a:rPr lang="ru-RU" dirty="0"/>
              <a:t> </a:t>
            </a:r>
            <a:r>
              <a:rPr lang="ru-RU" dirty="0" err="1"/>
              <a:t>ув'язнення</a:t>
            </a:r>
            <a:r>
              <a:rPr lang="ru-RU" dirty="0"/>
              <a:t> на </a:t>
            </a:r>
            <a:r>
              <a:rPr lang="ru-RU" dirty="0" err="1"/>
              <a:t>законних</a:t>
            </a:r>
            <a:r>
              <a:rPr lang="ru-RU" dirty="0"/>
              <a:t> </a:t>
            </a:r>
            <a:r>
              <a:rPr lang="ru-RU" dirty="0" err="1"/>
              <a:t>пенологіческіх</a:t>
            </a:r>
            <a:r>
              <a:rPr lang="ru-RU" dirty="0"/>
              <a:t> </a:t>
            </a:r>
            <a:r>
              <a:rPr lang="ru-RU" dirty="0" err="1"/>
              <a:t>підставах</a:t>
            </a:r>
            <a:r>
              <a:rPr lang="ru-RU" dirty="0"/>
              <a:t> і </a:t>
            </a:r>
            <a:r>
              <a:rPr lang="ru-RU" dirty="0" err="1"/>
              <a:t>має</a:t>
            </a:r>
            <a:r>
              <a:rPr lang="ru-RU" dirty="0"/>
              <a:t> </a:t>
            </a:r>
            <a:r>
              <a:rPr lang="ru-RU" dirty="0" err="1"/>
              <a:t>дозволити</a:t>
            </a:r>
            <a:r>
              <a:rPr lang="ru-RU" dirty="0"/>
              <a:t> </a:t>
            </a:r>
            <a:r>
              <a:rPr lang="ru-RU" dirty="0" err="1"/>
              <a:t>довічно</a:t>
            </a:r>
            <a:r>
              <a:rPr lang="ru-RU" dirty="0"/>
              <a:t> </a:t>
            </a:r>
            <a:r>
              <a:rPr lang="ru-RU" dirty="0" err="1"/>
              <a:t>ув'язненим</a:t>
            </a:r>
            <a:r>
              <a:rPr lang="ru-RU" dirty="0"/>
              <a:t> </a:t>
            </a:r>
            <a:r>
              <a:rPr lang="ru-RU" dirty="0" err="1"/>
              <a:t>передбачати</a:t>
            </a:r>
            <a:r>
              <a:rPr lang="ru-RU" dirty="0"/>
              <a:t>, з </a:t>
            </a:r>
            <a:r>
              <a:rPr lang="ru-RU" dirty="0" err="1"/>
              <a:t>певним</a:t>
            </a:r>
            <a:r>
              <a:rPr lang="ru-RU" dirty="0"/>
              <a:t> </a:t>
            </a:r>
            <a:r>
              <a:rPr lang="ru-RU" dirty="0" err="1"/>
              <a:t>ступенем</a:t>
            </a:r>
            <a:r>
              <a:rPr lang="ru-RU" dirty="0"/>
              <a:t> </a:t>
            </a:r>
            <a:r>
              <a:rPr lang="ru-RU" dirty="0" err="1"/>
              <a:t>точності</a:t>
            </a:r>
            <a:r>
              <a:rPr lang="ru-RU" dirty="0"/>
              <a:t>, </a:t>
            </a:r>
            <a:r>
              <a:rPr lang="ru-RU" dirty="0" err="1"/>
              <a:t>що</a:t>
            </a:r>
            <a:r>
              <a:rPr lang="ru-RU" dirty="0"/>
              <a:t> вони </a:t>
            </a:r>
            <a:r>
              <a:rPr lang="ru-RU" dirty="0" err="1"/>
              <a:t>повинні</a:t>
            </a:r>
            <a:r>
              <a:rPr lang="ru-RU" dirty="0"/>
              <a:t> </a:t>
            </a:r>
            <a:r>
              <a:rPr lang="ru-RU" dirty="0" err="1"/>
              <a:t>зробити</a:t>
            </a:r>
            <a:r>
              <a:rPr lang="ru-RU" dirty="0"/>
              <a:t>, </a:t>
            </a:r>
            <a:r>
              <a:rPr lang="ru-RU" dirty="0" err="1"/>
              <a:t>щоб</a:t>
            </a:r>
            <a:r>
              <a:rPr lang="ru-RU" dirty="0"/>
              <a:t> </a:t>
            </a:r>
            <a:r>
              <a:rPr lang="ru-RU" dirty="0" err="1"/>
              <a:t>мати</a:t>
            </a:r>
            <a:r>
              <a:rPr lang="ru-RU" dirty="0"/>
              <a:t> право на </a:t>
            </a:r>
            <a:r>
              <a:rPr lang="ru-RU" dirty="0" err="1"/>
              <a:t>звільнення</a:t>
            </a:r>
            <a:r>
              <a:rPr lang="ru-RU" dirty="0"/>
              <a:t> і за </a:t>
            </a:r>
            <a:r>
              <a:rPr lang="ru-RU" dirty="0" err="1"/>
              <a:t>яких</a:t>
            </a:r>
            <a:r>
              <a:rPr lang="ru-RU" dirty="0"/>
              <a:t> </a:t>
            </a:r>
            <a:r>
              <a:rPr lang="ru-RU" dirty="0" err="1"/>
              <a:t>обставин</a:t>
            </a:r>
            <a:r>
              <a:rPr lang="ru-RU" dirty="0"/>
              <a:t>, </a:t>
            </a:r>
            <a:r>
              <a:rPr lang="ru-RU" dirty="0" err="1"/>
              <a:t>відповідно</a:t>
            </a:r>
            <a:r>
              <a:rPr lang="ru-RU" dirty="0"/>
              <a:t> до стандартами, </a:t>
            </a:r>
            <a:r>
              <a:rPr lang="ru-RU" dirty="0" err="1"/>
              <a:t>розробленими</a:t>
            </a:r>
            <a:r>
              <a:rPr lang="ru-RU" dirty="0"/>
              <a:t> в прецедентному </a:t>
            </a:r>
            <a:r>
              <a:rPr lang="ru-RU" dirty="0" err="1"/>
              <a:t>праві</a:t>
            </a:r>
            <a:r>
              <a:rPr lang="ru-RU" dirty="0"/>
              <a:t> Суду.</a:t>
            </a:r>
            <a:endParaRPr lang="en-US" dirty="0"/>
          </a:p>
        </p:txBody>
      </p:sp>
    </p:spTree>
    <p:extLst>
      <p:ext uri="{BB962C8B-B14F-4D97-AF65-F5344CB8AC3E}">
        <p14:creationId xmlns:p14="http://schemas.microsoft.com/office/powerpoint/2010/main" val="2965127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720080"/>
          </a:xfrm>
        </p:spPr>
        <p:txBody>
          <a:bodyPr>
            <a:normAutofit/>
          </a:bodyPr>
          <a:lstStyle/>
          <a:p>
            <a:pPr algn="ctr"/>
            <a:r>
              <a:rPr lang="en-US" sz="2000" b="1" dirty="0"/>
              <a:t>CASE OF KOBIASHVILI v. GEORGIA </a:t>
            </a:r>
            <a:r>
              <a:rPr lang="en-US" sz="2000" b="1" dirty="0" smtClean="0"/>
              <a:t>14/03/2019</a:t>
            </a:r>
            <a:r>
              <a:rPr lang="en-US" sz="2000" b="1" dirty="0"/>
              <a:t/>
            </a:r>
            <a:br>
              <a:rPr lang="en-US" sz="2000" b="1" dirty="0"/>
            </a:br>
            <a:r>
              <a:rPr lang="en-US" sz="2000" b="1" dirty="0"/>
              <a:t>(Application no. 36416/06)</a:t>
            </a:r>
          </a:p>
        </p:txBody>
      </p:sp>
      <p:sp>
        <p:nvSpPr>
          <p:cNvPr id="3" name="Объект 2"/>
          <p:cNvSpPr>
            <a:spLocks noGrp="1"/>
          </p:cNvSpPr>
          <p:nvPr>
            <p:ph idx="1"/>
          </p:nvPr>
        </p:nvSpPr>
        <p:spPr>
          <a:xfrm>
            <a:off x="323528" y="1268760"/>
            <a:ext cx="8496944" cy="5256584"/>
          </a:xfrm>
        </p:spPr>
        <p:txBody>
          <a:bodyPr>
            <a:normAutofit fontScale="77500" lnSpcReduction="20000"/>
          </a:bodyPr>
          <a:lstStyle/>
          <a:p>
            <a:pPr marL="0" indent="0" algn="just">
              <a:buNone/>
            </a:pPr>
            <a:r>
              <a:rPr lang="ru-RU" dirty="0"/>
              <a:t>Справа </a:t>
            </a:r>
            <a:r>
              <a:rPr lang="ru-RU" dirty="0" err="1"/>
              <a:t>стосувалася</a:t>
            </a:r>
            <a:r>
              <a:rPr lang="ru-RU" dirty="0"/>
              <a:t> </a:t>
            </a:r>
            <a:r>
              <a:rPr lang="ru-RU" dirty="0" err="1"/>
              <a:t>скарги</a:t>
            </a:r>
            <a:r>
              <a:rPr lang="ru-RU" dirty="0"/>
              <a:t> </a:t>
            </a:r>
            <a:r>
              <a:rPr lang="ru-RU" dirty="0" err="1"/>
              <a:t>заявника</a:t>
            </a:r>
            <a:r>
              <a:rPr lang="ru-RU" dirty="0"/>
              <a:t> </a:t>
            </a:r>
            <a:r>
              <a:rPr lang="ru-RU" dirty="0" err="1"/>
              <a:t>щодо</a:t>
            </a:r>
            <a:r>
              <a:rPr lang="ru-RU" dirty="0"/>
              <a:t> </a:t>
            </a:r>
            <a:r>
              <a:rPr lang="ru-RU" dirty="0" err="1"/>
              <a:t>його</a:t>
            </a:r>
            <a:r>
              <a:rPr lang="ru-RU" dirty="0"/>
              <a:t> </a:t>
            </a:r>
            <a:r>
              <a:rPr lang="ru-RU" dirty="0" err="1"/>
              <a:t>засудження</a:t>
            </a:r>
            <a:r>
              <a:rPr lang="ru-RU" dirty="0"/>
              <a:t> за </a:t>
            </a:r>
            <a:r>
              <a:rPr lang="ru-RU" dirty="0" err="1"/>
              <a:t>вчинення</a:t>
            </a:r>
            <a:r>
              <a:rPr lang="ru-RU" dirty="0"/>
              <a:t> </a:t>
            </a:r>
            <a:r>
              <a:rPr lang="ru-RU" dirty="0" err="1"/>
              <a:t>злочинів</a:t>
            </a:r>
            <a:r>
              <a:rPr lang="ru-RU" dirty="0"/>
              <a:t> у </a:t>
            </a:r>
            <a:r>
              <a:rPr lang="ru-RU" dirty="0" err="1"/>
              <a:t>сфері</a:t>
            </a:r>
            <a:r>
              <a:rPr lang="ru-RU" dirty="0"/>
              <a:t> </a:t>
            </a:r>
            <a:r>
              <a:rPr lang="ru-RU" dirty="0" err="1"/>
              <a:t>обігу</a:t>
            </a:r>
            <a:r>
              <a:rPr lang="ru-RU" dirty="0"/>
              <a:t> </a:t>
            </a:r>
            <a:r>
              <a:rPr lang="ru-RU" dirty="0" err="1"/>
              <a:t>наркотичних</a:t>
            </a:r>
            <a:r>
              <a:rPr lang="ru-RU" dirty="0"/>
              <a:t> </a:t>
            </a:r>
            <a:r>
              <a:rPr lang="ru-RU" dirty="0" err="1"/>
              <a:t>засобів</a:t>
            </a:r>
            <a:r>
              <a:rPr lang="ru-RU" dirty="0"/>
              <a:t>, </a:t>
            </a:r>
            <a:r>
              <a:rPr lang="ru-RU" dirty="0" err="1"/>
              <a:t>психотропних</a:t>
            </a:r>
            <a:r>
              <a:rPr lang="ru-RU" dirty="0"/>
              <a:t> </a:t>
            </a:r>
            <a:r>
              <a:rPr lang="ru-RU" dirty="0" err="1"/>
              <a:t>речовин</a:t>
            </a:r>
            <a:r>
              <a:rPr lang="ru-RU" dirty="0"/>
              <a:t>, </a:t>
            </a:r>
            <a:r>
              <a:rPr lang="ru-RU" dirty="0" err="1"/>
              <a:t>їх</a:t>
            </a:r>
            <a:r>
              <a:rPr lang="ru-RU" dirty="0"/>
              <a:t> </a:t>
            </a:r>
            <a:r>
              <a:rPr lang="ru-RU" dirty="0" err="1"/>
              <a:t>аналогів</a:t>
            </a:r>
            <a:r>
              <a:rPr lang="ru-RU" dirty="0"/>
              <a:t> </a:t>
            </a:r>
            <a:r>
              <a:rPr lang="ru-RU" dirty="0" err="1"/>
              <a:t>або</a:t>
            </a:r>
            <a:r>
              <a:rPr lang="ru-RU" dirty="0"/>
              <a:t> </a:t>
            </a:r>
            <a:r>
              <a:rPr lang="ru-RU" dirty="0" err="1"/>
              <a:t>прекурсорів</a:t>
            </a:r>
            <a:r>
              <a:rPr lang="ru-RU" dirty="0"/>
              <a:t>. У 2005 </a:t>
            </a:r>
            <a:r>
              <a:rPr lang="ru-RU" dirty="0" err="1"/>
              <a:t>році</a:t>
            </a:r>
            <a:r>
              <a:rPr lang="ru-RU" dirty="0"/>
              <a:t> </a:t>
            </a:r>
            <a:r>
              <a:rPr lang="ru-RU" dirty="0" err="1"/>
              <a:t>стосовно</a:t>
            </a:r>
            <a:r>
              <a:rPr lang="ru-RU" dirty="0"/>
              <a:t> </a:t>
            </a:r>
            <a:r>
              <a:rPr lang="ru-RU" dirty="0" err="1"/>
              <a:t>заявника</a:t>
            </a:r>
            <a:r>
              <a:rPr lang="ru-RU" dirty="0"/>
              <a:t> </a:t>
            </a:r>
            <a:r>
              <a:rPr lang="ru-RU" dirty="0" err="1"/>
              <a:t>було</a:t>
            </a:r>
            <a:r>
              <a:rPr lang="ru-RU" dirty="0"/>
              <a:t> постановлено </a:t>
            </a:r>
            <a:r>
              <a:rPr lang="ru-RU" dirty="0" err="1"/>
              <a:t>обвинувальний</a:t>
            </a:r>
            <a:r>
              <a:rPr lang="ru-RU" dirty="0"/>
              <a:t> </a:t>
            </a:r>
            <a:r>
              <a:rPr lang="ru-RU" dirty="0" err="1"/>
              <a:t>вирок</a:t>
            </a:r>
            <a:r>
              <a:rPr lang="ru-RU" dirty="0"/>
              <a:t> суду, </a:t>
            </a:r>
            <a:r>
              <a:rPr lang="ru-RU" dirty="0" err="1"/>
              <a:t>згідно</a:t>
            </a:r>
            <a:r>
              <a:rPr lang="ru-RU" dirty="0"/>
              <a:t> з </a:t>
            </a:r>
            <a:r>
              <a:rPr lang="ru-RU" dirty="0" err="1"/>
              <a:t>яким</a:t>
            </a:r>
            <a:r>
              <a:rPr lang="ru-RU" dirty="0"/>
              <a:t> </a:t>
            </a:r>
            <a:r>
              <a:rPr lang="ru-RU" dirty="0" err="1"/>
              <a:t>його</a:t>
            </a:r>
            <a:r>
              <a:rPr lang="ru-RU" dirty="0"/>
              <a:t> </a:t>
            </a:r>
            <a:r>
              <a:rPr lang="ru-RU" dirty="0" err="1"/>
              <a:t>було</a:t>
            </a:r>
            <a:r>
              <a:rPr lang="ru-RU" dirty="0"/>
              <a:t> </a:t>
            </a:r>
            <a:r>
              <a:rPr lang="ru-RU" dirty="0" err="1"/>
              <a:t>визнано</a:t>
            </a:r>
            <a:r>
              <a:rPr lang="ru-RU" dirty="0"/>
              <a:t> </a:t>
            </a:r>
            <a:r>
              <a:rPr lang="ru-RU" dirty="0" err="1"/>
              <a:t>винним</a:t>
            </a:r>
            <a:r>
              <a:rPr lang="ru-RU" dirty="0"/>
              <a:t> у незаконному </a:t>
            </a:r>
            <a:r>
              <a:rPr lang="ru-RU" dirty="0" err="1"/>
              <a:t>придбанні</a:t>
            </a:r>
            <a:r>
              <a:rPr lang="ru-RU" dirty="0"/>
              <a:t> та </a:t>
            </a:r>
            <a:r>
              <a:rPr lang="ru-RU" dirty="0" err="1"/>
              <a:t>зберіганні</a:t>
            </a:r>
            <a:r>
              <a:rPr lang="ru-RU" dirty="0"/>
              <a:t> </a:t>
            </a:r>
            <a:r>
              <a:rPr lang="ru-RU" dirty="0" err="1"/>
              <a:t>наркотичних</a:t>
            </a:r>
            <a:r>
              <a:rPr lang="ru-RU" dirty="0"/>
              <a:t> </a:t>
            </a:r>
            <a:r>
              <a:rPr lang="ru-RU" dirty="0" err="1"/>
              <a:t>речовин</a:t>
            </a:r>
            <a:r>
              <a:rPr lang="ru-RU" dirty="0"/>
              <a:t> та </a:t>
            </a:r>
            <a:r>
              <a:rPr lang="ru-RU" dirty="0" err="1"/>
              <a:t>призначено</a:t>
            </a:r>
            <a:r>
              <a:rPr lang="ru-RU" dirty="0"/>
              <a:t> </a:t>
            </a:r>
            <a:r>
              <a:rPr lang="ru-RU" dirty="0" err="1"/>
              <a:t>покарання</a:t>
            </a:r>
            <a:r>
              <a:rPr lang="ru-RU" dirty="0"/>
              <a:t> у </a:t>
            </a:r>
            <a:r>
              <a:rPr lang="ru-RU" dirty="0" err="1"/>
              <a:t>вигляді</a:t>
            </a:r>
            <a:r>
              <a:rPr lang="ru-RU" dirty="0"/>
              <a:t> шести </a:t>
            </a:r>
            <a:r>
              <a:rPr lang="ru-RU" dirty="0" err="1"/>
              <a:t>місяців</a:t>
            </a:r>
            <a:r>
              <a:rPr lang="ru-RU" dirty="0"/>
              <a:t> </a:t>
            </a:r>
            <a:r>
              <a:rPr lang="ru-RU" dirty="0" err="1"/>
              <a:t>позбавлення</a:t>
            </a:r>
            <a:r>
              <a:rPr lang="ru-RU" dirty="0"/>
              <a:t> </a:t>
            </a:r>
            <a:r>
              <a:rPr lang="ru-RU" dirty="0" err="1"/>
              <a:t>волі</a:t>
            </a:r>
            <a:r>
              <a:rPr lang="ru-RU" dirty="0"/>
              <a:t>. </a:t>
            </a:r>
            <a:r>
              <a:rPr lang="ru-RU" dirty="0" err="1"/>
              <a:t>Обвинувачення</a:t>
            </a:r>
            <a:r>
              <a:rPr lang="ru-RU" dirty="0"/>
              <a:t> </a:t>
            </a:r>
            <a:r>
              <a:rPr lang="ru-RU" dirty="0" err="1"/>
              <a:t>ґрунтувалося</a:t>
            </a:r>
            <a:r>
              <a:rPr lang="ru-RU" dirty="0"/>
              <a:t> на </a:t>
            </a:r>
            <a:r>
              <a:rPr lang="ru-RU" dirty="0" err="1"/>
              <a:t>даних</a:t>
            </a:r>
            <a:r>
              <a:rPr lang="ru-RU" dirty="0"/>
              <a:t> протоколу </a:t>
            </a:r>
            <a:r>
              <a:rPr lang="ru-RU" dirty="0" err="1"/>
              <a:t>обшуку</a:t>
            </a:r>
            <a:r>
              <a:rPr lang="ru-RU" dirty="0"/>
              <a:t> </a:t>
            </a:r>
            <a:r>
              <a:rPr lang="ru-RU" dirty="0" err="1"/>
              <a:t>заявника</a:t>
            </a:r>
            <a:r>
              <a:rPr lang="ru-RU" dirty="0"/>
              <a:t>, </a:t>
            </a:r>
            <a:r>
              <a:rPr lang="ru-RU" dirty="0" err="1"/>
              <a:t>складеного</a:t>
            </a:r>
            <a:r>
              <a:rPr lang="ru-RU" dirty="0"/>
              <a:t> </a:t>
            </a:r>
            <a:r>
              <a:rPr lang="ru-RU" dirty="0" err="1"/>
              <a:t>працівниками</a:t>
            </a:r>
            <a:r>
              <a:rPr lang="ru-RU" dirty="0"/>
              <a:t> </a:t>
            </a:r>
            <a:r>
              <a:rPr lang="ru-RU" dirty="0" err="1"/>
              <a:t>поліції</a:t>
            </a:r>
            <a:r>
              <a:rPr lang="ru-RU" dirty="0"/>
              <a:t>. </a:t>
            </a:r>
            <a:r>
              <a:rPr lang="ru-RU" dirty="0" err="1"/>
              <a:t>Стверджувалося</a:t>
            </a:r>
            <a:r>
              <a:rPr lang="ru-RU" dirty="0"/>
              <a:t>, </a:t>
            </a:r>
            <a:r>
              <a:rPr lang="ru-RU" dirty="0" err="1"/>
              <a:t>що</a:t>
            </a:r>
            <a:r>
              <a:rPr lang="ru-RU" dirty="0"/>
              <a:t> </a:t>
            </a:r>
            <a:r>
              <a:rPr lang="ru-RU" dirty="0" err="1"/>
              <a:t>обшук</a:t>
            </a:r>
            <a:r>
              <a:rPr lang="ru-RU" dirty="0"/>
              <a:t> </a:t>
            </a:r>
            <a:r>
              <a:rPr lang="ru-RU" dirty="0" err="1"/>
              <a:t>був</a:t>
            </a:r>
            <a:r>
              <a:rPr lang="ru-RU" dirty="0"/>
              <a:t> проведений у </a:t>
            </a:r>
            <a:r>
              <a:rPr lang="ru-RU" dirty="0" err="1"/>
              <a:t>присутності</a:t>
            </a:r>
            <a:r>
              <a:rPr lang="ru-RU" dirty="0"/>
              <a:t> </a:t>
            </a:r>
            <a:r>
              <a:rPr lang="ru-RU" dirty="0" err="1"/>
              <a:t>двох</a:t>
            </a:r>
            <a:r>
              <a:rPr lang="ru-RU" dirty="0"/>
              <a:t> </a:t>
            </a:r>
            <a:r>
              <a:rPr lang="ru-RU" dirty="0" err="1"/>
              <a:t>свідків</a:t>
            </a:r>
            <a:r>
              <a:rPr lang="ru-RU" dirty="0"/>
              <a:t>. </a:t>
            </a:r>
            <a:r>
              <a:rPr lang="ru-RU" dirty="0" err="1"/>
              <a:t>Протягом</a:t>
            </a:r>
            <a:r>
              <a:rPr lang="ru-RU" dirty="0"/>
              <a:t> </a:t>
            </a:r>
            <a:r>
              <a:rPr lang="ru-RU" dirty="0" err="1"/>
              <a:t>усього</a:t>
            </a:r>
            <a:r>
              <a:rPr lang="ru-RU" dirty="0"/>
              <a:t> часу судового </a:t>
            </a:r>
            <a:r>
              <a:rPr lang="ru-RU" dirty="0" err="1"/>
              <a:t>розгляду</a:t>
            </a:r>
            <a:r>
              <a:rPr lang="ru-RU" dirty="0"/>
              <a:t> </a:t>
            </a:r>
            <a:r>
              <a:rPr lang="ru-RU" dirty="0" err="1"/>
              <a:t>заявник</a:t>
            </a:r>
            <a:r>
              <a:rPr lang="ru-RU" dirty="0"/>
              <a:t> </a:t>
            </a:r>
            <a:r>
              <a:rPr lang="ru-RU" dirty="0" err="1"/>
              <a:t>стверджував</a:t>
            </a:r>
            <a:r>
              <a:rPr lang="ru-RU" dirty="0"/>
              <a:t>, </a:t>
            </a:r>
            <a:r>
              <a:rPr lang="ru-RU" dirty="0" err="1"/>
              <a:t>що</a:t>
            </a:r>
            <a:r>
              <a:rPr lang="ru-RU" dirty="0"/>
              <a:t> </a:t>
            </a:r>
            <a:r>
              <a:rPr lang="ru-RU" dirty="0" err="1"/>
              <a:t>його</a:t>
            </a:r>
            <a:r>
              <a:rPr lang="ru-RU" dirty="0"/>
              <a:t> не </a:t>
            </a:r>
            <a:r>
              <a:rPr lang="ru-RU" dirty="0" err="1"/>
              <a:t>було</a:t>
            </a:r>
            <a:r>
              <a:rPr lang="ru-RU" dirty="0"/>
              <a:t> </a:t>
            </a:r>
            <a:r>
              <a:rPr lang="ru-RU" dirty="0" err="1"/>
              <a:t>піддано</a:t>
            </a:r>
            <a:r>
              <a:rPr lang="ru-RU" dirty="0"/>
              <a:t> </a:t>
            </a:r>
            <a:r>
              <a:rPr lang="ru-RU" dirty="0" err="1"/>
              <a:t>обшуку</a:t>
            </a:r>
            <a:r>
              <a:rPr lang="ru-RU" dirty="0"/>
              <a:t> </a:t>
            </a:r>
            <a:r>
              <a:rPr lang="ru-RU" dirty="0" err="1"/>
              <a:t>ні</a:t>
            </a:r>
            <a:r>
              <a:rPr lang="ru-RU" dirty="0"/>
              <a:t> до </a:t>
            </a:r>
            <a:r>
              <a:rPr lang="ru-RU" dirty="0" err="1"/>
              <a:t>затримання</a:t>
            </a:r>
            <a:r>
              <a:rPr lang="ru-RU" dirty="0"/>
              <a:t>, </a:t>
            </a:r>
            <a:r>
              <a:rPr lang="ru-RU" dirty="0" err="1"/>
              <a:t>ні</a:t>
            </a:r>
            <a:r>
              <a:rPr lang="ru-RU" dirty="0"/>
              <a:t> </a:t>
            </a:r>
            <a:r>
              <a:rPr lang="ru-RU" dirty="0" err="1"/>
              <a:t>після</a:t>
            </a:r>
            <a:r>
              <a:rPr lang="ru-RU" dirty="0"/>
              <a:t> </a:t>
            </a:r>
            <a:r>
              <a:rPr lang="ru-RU" dirty="0" err="1"/>
              <a:t>нього</a:t>
            </a:r>
            <a:r>
              <a:rPr lang="ru-RU" dirty="0"/>
              <a:t>; заявляв, </a:t>
            </a:r>
            <a:r>
              <a:rPr lang="ru-RU" dirty="0" err="1"/>
              <a:t>що</a:t>
            </a:r>
            <a:r>
              <a:rPr lang="ru-RU" dirty="0"/>
              <a:t> </a:t>
            </a:r>
            <a:r>
              <a:rPr lang="ru-RU" dirty="0" err="1"/>
              <a:t>речовину</a:t>
            </a:r>
            <a:r>
              <a:rPr lang="ru-RU" dirty="0"/>
              <a:t>, яку </a:t>
            </a:r>
            <a:r>
              <a:rPr lang="ru-RU" dirty="0" err="1"/>
              <a:t>було</a:t>
            </a:r>
            <a:r>
              <a:rPr lang="ru-RU" dirty="0"/>
              <a:t> </a:t>
            </a:r>
            <a:r>
              <a:rPr lang="ru-RU" dirty="0" err="1"/>
              <a:t>знайдено</a:t>
            </a:r>
            <a:r>
              <a:rPr lang="ru-RU" dirty="0"/>
              <a:t> </a:t>
            </a:r>
            <a:r>
              <a:rPr lang="ru-RU" dirty="0" err="1"/>
              <a:t>ніби</a:t>
            </a:r>
            <a:r>
              <a:rPr lang="ru-RU" dirty="0"/>
              <a:t> </a:t>
            </a:r>
            <a:r>
              <a:rPr lang="ru-RU" dirty="0" err="1"/>
              <a:t>під</a:t>
            </a:r>
            <a:r>
              <a:rPr lang="ru-RU" dirty="0"/>
              <a:t> час </a:t>
            </a:r>
            <a:r>
              <a:rPr lang="ru-RU" dirty="0" err="1"/>
              <a:t>обшуку</a:t>
            </a:r>
            <a:r>
              <a:rPr lang="ru-RU" dirty="0"/>
              <a:t>, </a:t>
            </a:r>
            <a:r>
              <a:rPr lang="ru-RU" dirty="0" err="1"/>
              <a:t>йому</a:t>
            </a:r>
            <a:r>
              <a:rPr lang="ru-RU" dirty="0"/>
              <a:t> </a:t>
            </a:r>
            <a:r>
              <a:rPr lang="ru-RU" dirty="0" err="1"/>
              <a:t>підкинули</a:t>
            </a:r>
            <a:r>
              <a:rPr lang="ru-RU" dirty="0"/>
              <a:t> </a:t>
            </a:r>
            <a:r>
              <a:rPr lang="ru-RU" dirty="0" err="1"/>
              <a:t>працівники</a:t>
            </a:r>
            <a:r>
              <a:rPr lang="ru-RU" dirty="0"/>
              <a:t> </a:t>
            </a:r>
            <a:r>
              <a:rPr lang="ru-RU" dirty="0" err="1"/>
              <a:t>правоохоронних</a:t>
            </a:r>
            <a:r>
              <a:rPr lang="ru-RU" dirty="0"/>
              <a:t> </a:t>
            </a:r>
            <a:r>
              <a:rPr lang="ru-RU" dirty="0" err="1"/>
              <a:t>органів</a:t>
            </a:r>
            <a:r>
              <a:rPr lang="ru-RU" dirty="0"/>
              <a:t>. </a:t>
            </a:r>
            <a:r>
              <a:rPr lang="ru-RU" dirty="0" err="1"/>
              <a:t>Апеляційна</a:t>
            </a:r>
            <a:r>
              <a:rPr lang="ru-RU" dirty="0"/>
              <a:t> </a:t>
            </a:r>
            <a:r>
              <a:rPr lang="ru-RU" dirty="0" err="1"/>
              <a:t>скарга</a:t>
            </a:r>
            <a:r>
              <a:rPr lang="ru-RU" dirty="0"/>
              <a:t> </a:t>
            </a:r>
            <a:r>
              <a:rPr lang="ru-RU" dirty="0" err="1"/>
              <a:t>заявника</a:t>
            </a:r>
            <a:r>
              <a:rPr lang="ru-RU" dirty="0"/>
              <a:t> на </a:t>
            </a:r>
            <a:r>
              <a:rPr lang="ru-RU" dirty="0" err="1"/>
              <a:t>вирок</a:t>
            </a:r>
            <a:r>
              <a:rPr lang="ru-RU" dirty="0"/>
              <a:t> суду </a:t>
            </a:r>
            <a:r>
              <a:rPr lang="ru-RU" dirty="0" err="1"/>
              <a:t>була</a:t>
            </a:r>
            <a:r>
              <a:rPr lang="ru-RU" dirty="0"/>
              <a:t> </a:t>
            </a:r>
            <a:r>
              <a:rPr lang="ru-RU" dirty="0" err="1"/>
              <a:t>визнана</a:t>
            </a:r>
            <a:r>
              <a:rPr lang="ru-RU" dirty="0"/>
              <a:t> </a:t>
            </a:r>
            <a:r>
              <a:rPr lang="ru-RU" dirty="0" err="1"/>
              <a:t>необґрунтованою</a:t>
            </a:r>
            <a:r>
              <a:rPr lang="ru-RU" dirty="0"/>
              <a:t>. </a:t>
            </a:r>
            <a:r>
              <a:rPr lang="ru-RU" dirty="0" err="1"/>
              <a:t>Заявник</a:t>
            </a:r>
            <a:r>
              <a:rPr lang="ru-RU" dirty="0"/>
              <a:t> </a:t>
            </a:r>
            <a:r>
              <a:rPr lang="ru-RU" dirty="0" err="1"/>
              <a:t>вважав</a:t>
            </a:r>
            <a:r>
              <a:rPr lang="ru-RU" dirty="0"/>
              <a:t>, </a:t>
            </a:r>
            <a:r>
              <a:rPr lang="ru-RU" dirty="0" err="1"/>
              <a:t>що</a:t>
            </a:r>
            <a:r>
              <a:rPr lang="ru-RU" dirty="0"/>
              <a:t> </a:t>
            </a:r>
            <a:r>
              <a:rPr lang="ru-RU" dirty="0" err="1"/>
              <a:t>його</a:t>
            </a:r>
            <a:r>
              <a:rPr lang="ru-RU" dirty="0"/>
              <a:t> </a:t>
            </a:r>
            <a:r>
              <a:rPr lang="ru-RU" dirty="0" err="1"/>
              <a:t>засудження</a:t>
            </a:r>
            <a:r>
              <a:rPr lang="ru-RU" dirty="0"/>
              <a:t> не </a:t>
            </a:r>
            <a:r>
              <a:rPr lang="ru-RU" dirty="0" err="1"/>
              <a:t>відповідало</a:t>
            </a:r>
            <a:r>
              <a:rPr lang="ru-RU" dirty="0"/>
              <a:t> </a:t>
            </a:r>
            <a:r>
              <a:rPr lang="ru-RU" dirty="0" err="1"/>
              <a:t>вимозі</a:t>
            </a:r>
            <a:r>
              <a:rPr lang="ru-RU" dirty="0"/>
              <a:t> </a:t>
            </a:r>
            <a:r>
              <a:rPr lang="ru-RU" dirty="0" err="1"/>
              <a:t>справедливості</a:t>
            </a:r>
            <a:r>
              <a:rPr lang="ru-RU" dirty="0"/>
              <a:t>, </a:t>
            </a:r>
            <a:r>
              <a:rPr lang="ru-RU" dirty="0" err="1"/>
              <a:t>оскільки</a:t>
            </a:r>
            <a:r>
              <a:rPr lang="ru-RU" dirty="0"/>
              <a:t> </a:t>
            </a:r>
            <a:r>
              <a:rPr lang="ru-RU" dirty="0" err="1"/>
              <a:t>воно</a:t>
            </a:r>
            <a:r>
              <a:rPr lang="ru-RU" dirty="0"/>
              <a:t> </a:t>
            </a:r>
            <a:r>
              <a:rPr lang="ru-RU" dirty="0" err="1"/>
              <a:t>ґрунтувалося</a:t>
            </a:r>
            <a:r>
              <a:rPr lang="ru-RU" dirty="0"/>
              <a:t> на </a:t>
            </a:r>
            <a:r>
              <a:rPr lang="ru-RU" dirty="0" err="1"/>
              <a:t>підкинутих</a:t>
            </a:r>
            <a:r>
              <a:rPr lang="ru-RU" dirty="0"/>
              <a:t> </a:t>
            </a:r>
            <a:r>
              <a:rPr lang="ru-RU" dirty="0" err="1"/>
              <a:t>доказах</a:t>
            </a:r>
            <a:r>
              <a:rPr lang="ru-RU" dirty="0"/>
              <a:t>; </a:t>
            </a:r>
            <a:r>
              <a:rPr lang="ru-RU" dirty="0" err="1"/>
              <a:t>зокрема</a:t>
            </a:r>
            <a:r>
              <a:rPr lang="ru-RU" dirty="0"/>
              <a:t> заявляв, </a:t>
            </a:r>
            <a:r>
              <a:rPr lang="ru-RU" dirty="0" err="1"/>
              <a:t>що</a:t>
            </a:r>
            <a:r>
              <a:rPr lang="ru-RU" dirty="0"/>
              <a:t> в </a:t>
            </a:r>
            <a:r>
              <a:rPr lang="ru-RU" dirty="0" err="1"/>
              <a:t>нього</a:t>
            </a:r>
            <a:r>
              <a:rPr lang="ru-RU" dirty="0"/>
              <a:t> не </a:t>
            </a:r>
            <a:r>
              <a:rPr lang="ru-RU" dirty="0" err="1"/>
              <a:t>було</a:t>
            </a:r>
            <a:r>
              <a:rPr lang="ru-RU" dirty="0"/>
              <a:t> </a:t>
            </a:r>
            <a:r>
              <a:rPr lang="ru-RU" dirty="0" err="1"/>
              <a:t>ефективного</a:t>
            </a:r>
            <a:r>
              <a:rPr lang="ru-RU" dirty="0"/>
              <a:t> </a:t>
            </a:r>
            <a:r>
              <a:rPr lang="ru-RU" dirty="0" err="1"/>
              <a:t>засобу</a:t>
            </a:r>
            <a:r>
              <a:rPr lang="ru-RU" dirty="0"/>
              <a:t> для </a:t>
            </a:r>
            <a:r>
              <a:rPr lang="ru-RU" dirty="0" err="1"/>
              <a:t>оспорювання</a:t>
            </a:r>
            <a:r>
              <a:rPr lang="ru-RU" dirty="0"/>
              <a:t> </a:t>
            </a:r>
            <a:r>
              <a:rPr lang="ru-RU" dirty="0" err="1"/>
              <a:t>обшуку</a:t>
            </a:r>
            <a:r>
              <a:rPr lang="ru-RU" dirty="0"/>
              <a:t> та </a:t>
            </a:r>
            <a:r>
              <a:rPr lang="ru-RU" dirty="0" err="1"/>
              <a:t>доказів</a:t>
            </a:r>
            <a:r>
              <a:rPr lang="ru-RU" dirty="0"/>
              <a:t> у </a:t>
            </a:r>
            <a:r>
              <a:rPr lang="ru-RU" dirty="0" err="1"/>
              <a:t>кримінальному</a:t>
            </a:r>
            <a:r>
              <a:rPr lang="ru-RU" dirty="0"/>
              <a:t> </a:t>
            </a:r>
            <a:r>
              <a:rPr lang="ru-RU" dirty="0" err="1"/>
              <a:t>провадженні</a:t>
            </a:r>
            <a:r>
              <a:rPr lang="ru-RU" dirty="0"/>
              <a:t> </a:t>
            </a:r>
            <a:r>
              <a:rPr lang="ru-RU" dirty="0" err="1"/>
              <a:t>проти</a:t>
            </a:r>
            <a:r>
              <a:rPr lang="ru-RU" dirty="0"/>
              <a:t> себе</a:t>
            </a:r>
            <a:r>
              <a:rPr lang="ru-RU" dirty="0" smtClean="0"/>
              <a:t>.</a:t>
            </a:r>
          </a:p>
          <a:p>
            <a:pPr marL="0" indent="0" algn="ctr">
              <a:buNone/>
            </a:pPr>
            <a:r>
              <a:rPr lang="uk-UA" b="1" dirty="0" smtClean="0"/>
              <a:t>Порушення пункту 1 статті 6 Конвенції</a:t>
            </a:r>
          </a:p>
          <a:p>
            <a:pPr marL="0" indent="0" algn="ctr">
              <a:buNone/>
            </a:pPr>
            <a:r>
              <a:rPr lang="uk-UA" b="1" dirty="0" smtClean="0"/>
              <a:t> (право на справедливий суд)</a:t>
            </a:r>
            <a:endParaRPr lang="en-US" b="1" dirty="0"/>
          </a:p>
        </p:txBody>
      </p:sp>
    </p:spTree>
    <p:extLst>
      <p:ext uri="{BB962C8B-B14F-4D97-AF65-F5344CB8AC3E}">
        <p14:creationId xmlns:p14="http://schemas.microsoft.com/office/powerpoint/2010/main" val="728862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normAutofit fontScale="70000" lnSpcReduction="20000"/>
          </a:bodyPr>
          <a:lstStyle/>
          <a:p>
            <a:pPr marL="0" indent="0">
              <a:buNone/>
            </a:pPr>
            <a:r>
              <a:rPr lang="ru-RU" dirty="0" err="1"/>
              <a:t>Порушення</a:t>
            </a:r>
            <a:r>
              <a:rPr lang="ru-RU" dirty="0"/>
              <a:t> пункту 1 </a:t>
            </a:r>
            <a:r>
              <a:rPr lang="ru-RU" dirty="0" err="1"/>
              <a:t>статті</a:t>
            </a:r>
            <a:r>
              <a:rPr lang="ru-RU" dirty="0"/>
              <a:t> 6 </a:t>
            </a:r>
            <a:r>
              <a:rPr lang="ru-RU" dirty="0" err="1"/>
              <a:t>Конвенції</a:t>
            </a:r>
            <a:r>
              <a:rPr lang="ru-RU" dirty="0"/>
              <a:t> (право на </a:t>
            </a:r>
            <a:r>
              <a:rPr lang="ru-RU" dirty="0" err="1"/>
              <a:t>справедливий</a:t>
            </a:r>
            <a:r>
              <a:rPr lang="ru-RU" dirty="0"/>
              <a:t> суд</a:t>
            </a:r>
            <a:r>
              <a:rPr lang="ru-RU" dirty="0" smtClean="0"/>
              <a:t>).</a:t>
            </a:r>
            <a:endParaRPr lang="en-US" dirty="0" smtClean="0"/>
          </a:p>
          <a:p>
            <a:pPr marL="0" indent="0">
              <a:buNone/>
            </a:pPr>
            <a:r>
              <a:rPr lang="uk-UA" dirty="0" smtClean="0"/>
              <a:t>ЄСПЛ послався на свою попередню прецедентну практику.</a:t>
            </a:r>
          </a:p>
          <a:p>
            <a:pPr marL="0" indent="0" algn="ctr">
              <a:buNone/>
            </a:pPr>
            <a:r>
              <a:rPr lang="uk-UA" b="1" dirty="0" smtClean="0"/>
              <a:t>Биков проти Росії</a:t>
            </a:r>
          </a:p>
          <a:p>
            <a:pPr marL="0" indent="0" algn="just">
              <a:buNone/>
            </a:pPr>
            <a:r>
              <a:rPr lang="ru-RU" dirty="0"/>
              <a:t>Европейский Суд вновь подтверждает, что в соответствии со статьёй 19 Конвенции, его единственной задачей является обеспечить выполнение обязательств, взятых на себя Договаривающимися Сторонами Конвенции. В частности, Суд неправомочен рассматривать ту или иную жалобу, в которой утверждается, что национальные суды допустили ошибки в вопросах права или факта, за тем исключением, когда Суд считает, что таковые ошибки могли привести к возможному нарушению любого из прав или любой из свобод, предусмотренных в Конвенции. Хотя статья 6 Конвенции гарантирует право человека на справедливое судебное разбирательство, она не содержит никаких правил относительно допустимости доказательств как таковых, что главным образом является предметом регулирования в соответствии с национальным законодательством (см. постановление Европейского Суда от 12 июля 1988 г. по делу «</a:t>
            </a:r>
            <a:r>
              <a:rPr lang="ru-RU" dirty="0" err="1"/>
              <a:t>Шенк</a:t>
            </a:r>
            <a:r>
              <a:rPr lang="ru-RU" dirty="0"/>
              <a:t> против Швейцарии» [</a:t>
            </a:r>
            <a:r>
              <a:rPr lang="ru-RU" dirty="0" err="1"/>
              <a:t>Schenk</a:t>
            </a:r>
            <a:r>
              <a:rPr lang="ru-RU" dirty="0"/>
              <a:t> v. </a:t>
            </a:r>
            <a:r>
              <a:rPr lang="ru-RU" dirty="0" err="1"/>
              <a:t>Switzerland</a:t>
            </a:r>
            <a:r>
              <a:rPr lang="ru-RU" dirty="0"/>
              <a:t>], § 45, серия «А», № 140; постановление Европейского Суда от 9 июня 1998 г. по делу «</a:t>
            </a:r>
            <a:r>
              <a:rPr lang="ru-RU" dirty="0" err="1"/>
              <a:t>Тейксера</a:t>
            </a:r>
            <a:r>
              <a:rPr lang="ru-RU" dirty="0"/>
              <a:t> де Кастро против Португалии» [</a:t>
            </a:r>
            <a:r>
              <a:rPr lang="ru-RU" dirty="0" err="1"/>
              <a:t>Teixeira</a:t>
            </a:r>
            <a:r>
              <a:rPr lang="ru-RU" dirty="0"/>
              <a:t> </a:t>
            </a:r>
            <a:r>
              <a:rPr lang="ru-RU" dirty="0" err="1"/>
              <a:t>de</a:t>
            </a:r>
            <a:r>
              <a:rPr lang="ru-RU" dirty="0"/>
              <a:t> </a:t>
            </a:r>
            <a:r>
              <a:rPr lang="ru-RU" dirty="0" err="1"/>
              <a:t>Castro</a:t>
            </a:r>
            <a:r>
              <a:rPr lang="ru-RU" dirty="0"/>
              <a:t> v. </a:t>
            </a:r>
            <a:r>
              <a:rPr lang="ru-RU" dirty="0" err="1"/>
              <a:t>Portugal</a:t>
            </a:r>
            <a:r>
              <a:rPr lang="ru-RU" dirty="0"/>
              <a:t>], § 34, Сборник постановлений и решений Европейского Суда по правам человека [</a:t>
            </a:r>
            <a:r>
              <a:rPr lang="ru-RU" dirty="0" err="1"/>
              <a:t>Reports</a:t>
            </a:r>
            <a:r>
              <a:rPr lang="ru-RU" dirty="0"/>
              <a:t>] 1998‑IV; а также постановление Большой Палаты Европейского Суда от 11 июля 2006 г. по делу «</a:t>
            </a:r>
            <a:r>
              <a:rPr lang="ru-RU" dirty="0" err="1"/>
              <a:t>Ялло</a:t>
            </a:r>
            <a:r>
              <a:rPr lang="ru-RU" dirty="0"/>
              <a:t> против Германии» [</a:t>
            </a:r>
            <a:r>
              <a:rPr lang="ru-RU" dirty="0" err="1"/>
              <a:t>Jalloh</a:t>
            </a:r>
            <a:r>
              <a:rPr lang="ru-RU" dirty="0"/>
              <a:t> v. </a:t>
            </a:r>
            <a:r>
              <a:rPr lang="ru-RU" dirty="0" err="1"/>
              <a:t>Germany</a:t>
            </a:r>
            <a:r>
              <a:rPr lang="ru-RU" dirty="0"/>
              <a:t>] (жалоба № 54810/00), § ­94–96, Сборник постановлений и решений Европейского Суда по правам человека [ECHR] 2006‑IX</a:t>
            </a:r>
            <a:r>
              <a:rPr lang="ru-RU" dirty="0" smtClean="0"/>
              <a:t>).</a:t>
            </a:r>
            <a:endParaRPr lang="ru-RU" dirty="0"/>
          </a:p>
        </p:txBody>
      </p:sp>
    </p:spTree>
    <p:extLst>
      <p:ext uri="{BB962C8B-B14F-4D97-AF65-F5344CB8AC3E}">
        <p14:creationId xmlns:p14="http://schemas.microsoft.com/office/powerpoint/2010/main" val="23459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85000" lnSpcReduction="20000"/>
          </a:bodyPr>
          <a:lstStyle/>
          <a:p>
            <a:pPr marL="0" indent="0">
              <a:buNone/>
            </a:pPr>
            <a:endParaRPr lang="ru-RU" dirty="0" smtClean="0"/>
          </a:p>
          <a:p>
            <a:pPr marL="0" indent="0" algn="just">
              <a:buNone/>
            </a:pPr>
            <a:endParaRPr lang="ru-RU" dirty="0" smtClean="0"/>
          </a:p>
          <a:p>
            <a:pPr marL="0" indent="0" algn="just">
              <a:buNone/>
            </a:pPr>
            <a:r>
              <a:rPr lang="ru-RU" dirty="0"/>
              <a:t>56. </a:t>
            </a:r>
            <a:r>
              <a:rPr lang="ru-RU" dirty="0" smtClean="0"/>
              <a:t>Для </a:t>
            </a:r>
            <a:r>
              <a:rPr lang="ru-RU" dirty="0" err="1"/>
              <a:t>доведення</a:t>
            </a:r>
            <a:r>
              <a:rPr lang="ru-RU" dirty="0"/>
              <a:t> </a:t>
            </a:r>
            <a:r>
              <a:rPr lang="ru-RU" dirty="0" err="1"/>
              <a:t>допустимості</a:t>
            </a:r>
            <a:r>
              <a:rPr lang="ru-RU" dirty="0"/>
              <a:t> </a:t>
            </a:r>
            <a:r>
              <a:rPr lang="ru-RU" dirty="0" err="1"/>
              <a:t>результатів</a:t>
            </a:r>
            <a:r>
              <a:rPr lang="ru-RU" dirty="0"/>
              <a:t> НСРД </a:t>
            </a:r>
            <a:r>
              <a:rPr lang="ru-RU" dirty="0" err="1"/>
              <a:t>мають</a:t>
            </a:r>
            <a:r>
              <a:rPr lang="ru-RU" dirty="0"/>
              <a:t> бути </a:t>
            </a:r>
            <a:r>
              <a:rPr lang="ru-RU" dirty="0" err="1"/>
              <a:t>відкриті</a:t>
            </a:r>
            <a:r>
              <a:rPr lang="ru-RU" dirty="0"/>
              <a:t>               не </a:t>
            </a:r>
            <a:r>
              <a:rPr lang="ru-RU" dirty="0" err="1"/>
              <a:t>тільки</a:t>
            </a:r>
            <a:r>
              <a:rPr lang="ru-RU" dirty="0"/>
              <a:t> </a:t>
            </a:r>
            <a:r>
              <a:rPr lang="ru-RU" dirty="0" err="1"/>
              <a:t>результати</a:t>
            </a:r>
            <a:r>
              <a:rPr lang="ru-RU" dirty="0"/>
              <a:t> </a:t>
            </a:r>
            <a:r>
              <a:rPr lang="ru-RU" dirty="0" err="1"/>
              <a:t>цих</a:t>
            </a:r>
            <a:r>
              <a:rPr lang="ru-RU" dirty="0"/>
              <a:t> </a:t>
            </a:r>
            <a:r>
              <a:rPr lang="ru-RU" dirty="0" err="1"/>
              <a:t>дій</a:t>
            </a:r>
            <a:r>
              <a:rPr lang="ru-RU" dirty="0"/>
              <a:t>, а й </a:t>
            </a:r>
            <a:r>
              <a:rPr lang="ru-RU" dirty="0" err="1"/>
              <a:t>документи</a:t>
            </a:r>
            <a:r>
              <a:rPr lang="ru-RU" dirty="0"/>
              <a:t>, </a:t>
            </a:r>
            <a:r>
              <a:rPr lang="ru-RU" dirty="0" err="1"/>
              <a:t>які</a:t>
            </a:r>
            <a:r>
              <a:rPr lang="ru-RU" dirty="0"/>
              <a:t> стали правовою </a:t>
            </a:r>
            <a:r>
              <a:rPr lang="ru-RU" dirty="0" err="1"/>
              <a:t>підставою</a:t>
            </a:r>
            <a:r>
              <a:rPr lang="ru-RU" dirty="0"/>
              <a:t>               </a:t>
            </a:r>
            <a:r>
              <a:rPr lang="ru-RU" dirty="0" err="1"/>
              <a:t>їх</a:t>
            </a:r>
            <a:r>
              <a:rPr lang="ru-RU" dirty="0"/>
              <a:t> </a:t>
            </a:r>
            <a:r>
              <a:rPr lang="ru-RU" dirty="0" err="1"/>
              <a:t>проведення</a:t>
            </a:r>
            <a:r>
              <a:rPr lang="ru-RU" dirty="0"/>
              <a:t> (</a:t>
            </a:r>
            <a:r>
              <a:rPr lang="ru-RU" dirty="0" err="1"/>
              <a:t>клопотання</a:t>
            </a:r>
            <a:r>
              <a:rPr lang="ru-RU" dirty="0"/>
              <a:t> </a:t>
            </a:r>
            <a:r>
              <a:rPr lang="ru-RU" dirty="0" err="1"/>
              <a:t>слідчого</a:t>
            </a:r>
            <a:r>
              <a:rPr lang="ru-RU" dirty="0"/>
              <a:t>, прокурора, </a:t>
            </a:r>
            <a:r>
              <a:rPr lang="ru-RU" dirty="0" err="1"/>
              <a:t>їх</a:t>
            </a:r>
            <a:r>
              <a:rPr lang="ru-RU" dirty="0"/>
              <a:t> постанови, </a:t>
            </a:r>
            <a:r>
              <a:rPr lang="ru-RU" dirty="0" err="1"/>
              <a:t>доручення</a:t>
            </a:r>
            <a:r>
              <a:rPr lang="ru-RU" dirty="0"/>
              <a:t>, </a:t>
            </a:r>
            <a:r>
              <a:rPr lang="ru-RU" dirty="0" err="1"/>
              <a:t>ухвала</a:t>
            </a:r>
            <a:r>
              <a:rPr lang="ru-RU" dirty="0"/>
              <a:t> </a:t>
            </a:r>
            <a:r>
              <a:rPr lang="ru-RU" dirty="0" err="1"/>
              <a:t>слідчого</a:t>
            </a:r>
            <a:r>
              <a:rPr lang="ru-RU" dirty="0"/>
              <a:t> </a:t>
            </a:r>
            <a:r>
              <a:rPr lang="ru-RU" dirty="0" err="1"/>
              <a:t>судді</a:t>
            </a:r>
            <a:r>
              <a:rPr lang="ru-RU" dirty="0"/>
              <a:t>), </a:t>
            </a:r>
            <a:r>
              <a:rPr lang="ru-RU" dirty="0" err="1"/>
              <a:t>оскільки</a:t>
            </a:r>
            <a:r>
              <a:rPr lang="ru-RU" dirty="0"/>
              <a:t> </a:t>
            </a:r>
            <a:r>
              <a:rPr lang="ru-RU" dirty="0" err="1"/>
              <a:t>змістом</a:t>
            </a:r>
            <a:r>
              <a:rPr lang="ru-RU" dirty="0"/>
              <a:t> </a:t>
            </a:r>
            <a:r>
              <a:rPr lang="ru-RU" dirty="0" err="1"/>
              <a:t>цих</a:t>
            </a:r>
            <a:r>
              <a:rPr lang="ru-RU" dirty="0"/>
              <a:t> </a:t>
            </a:r>
            <a:r>
              <a:rPr lang="ru-RU" dirty="0" err="1"/>
              <a:t>документів</a:t>
            </a:r>
            <a:r>
              <a:rPr lang="ru-RU" dirty="0"/>
              <a:t> </a:t>
            </a:r>
            <a:r>
              <a:rPr lang="ru-RU" dirty="0" err="1"/>
              <a:t>сторони</a:t>
            </a:r>
            <a:r>
              <a:rPr lang="ru-RU" dirty="0"/>
              <a:t> </a:t>
            </a:r>
            <a:r>
              <a:rPr lang="ru-RU" dirty="0" err="1"/>
              <a:t>можуть</a:t>
            </a:r>
            <a:r>
              <a:rPr lang="ru-RU" dirty="0"/>
              <a:t> </a:t>
            </a:r>
            <a:r>
              <a:rPr lang="ru-RU" dirty="0" err="1"/>
              <a:t>перевірити</a:t>
            </a:r>
            <a:r>
              <a:rPr lang="ru-RU" dirty="0"/>
              <a:t> </a:t>
            </a:r>
            <a:r>
              <a:rPr lang="ru-RU" dirty="0" err="1"/>
              <a:t>дотримання</a:t>
            </a:r>
            <a:r>
              <a:rPr lang="ru-RU" dirty="0"/>
              <a:t> </a:t>
            </a:r>
            <a:r>
              <a:rPr lang="ru-RU" dirty="0" err="1"/>
              <a:t>вимог</a:t>
            </a:r>
            <a:r>
              <a:rPr lang="ru-RU" dirty="0"/>
              <a:t> </a:t>
            </a:r>
            <a:r>
              <a:rPr lang="ru-RU" dirty="0" err="1"/>
              <a:t>кримінального</a:t>
            </a:r>
            <a:r>
              <a:rPr lang="ru-RU" dirty="0"/>
              <a:t> </a:t>
            </a:r>
            <a:r>
              <a:rPr lang="ru-RU" dirty="0" err="1"/>
              <a:t>процесуального</a:t>
            </a:r>
            <a:r>
              <a:rPr lang="ru-RU" dirty="0"/>
              <a:t> </a:t>
            </a:r>
            <a:r>
              <a:rPr lang="ru-RU" dirty="0">
                <a:hlinkClick r:id="rId2"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закону</a:t>
            </a:r>
            <a:r>
              <a:rPr lang="ru-RU" dirty="0"/>
              <a:t> </a:t>
            </a:r>
            <a:r>
              <a:rPr lang="ru-RU" dirty="0" err="1"/>
              <a:t>стосовно</a:t>
            </a:r>
            <a:r>
              <a:rPr lang="ru-RU" dirty="0"/>
              <a:t> </a:t>
            </a:r>
            <a:r>
              <a:rPr lang="ru-RU" dirty="0" err="1"/>
              <a:t>негласних</a:t>
            </a:r>
            <a:r>
              <a:rPr lang="ru-RU" dirty="0"/>
              <a:t> </a:t>
            </a:r>
            <a:r>
              <a:rPr lang="ru-RU" dirty="0" err="1"/>
              <a:t>слідчих</a:t>
            </a:r>
            <a:r>
              <a:rPr lang="ru-RU" dirty="0"/>
              <a:t> (</a:t>
            </a:r>
            <a:r>
              <a:rPr lang="ru-RU" dirty="0" err="1"/>
              <a:t>розшукових</a:t>
            </a:r>
            <a:r>
              <a:rPr lang="ru-RU" dirty="0"/>
              <a:t>) </a:t>
            </a:r>
            <a:r>
              <a:rPr lang="ru-RU" dirty="0" err="1"/>
              <a:t>дій</a:t>
            </a:r>
            <a:r>
              <a:rPr lang="ru-RU" dirty="0" smtClean="0"/>
              <a:t>.</a:t>
            </a:r>
          </a:p>
          <a:p>
            <a:pPr marL="0" indent="0" algn="just">
              <a:buNone/>
            </a:pPr>
            <a:r>
              <a:rPr lang="ru-RU" dirty="0" smtClean="0"/>
              <a:t>63.</a:t>
            </a:r>
            <a:r>
              <a:rPr lang="ru-RU" dirty="0"/>
              <a:t> </a:t>
            </a:r>
            <a:r>
              <a:rPr lang="ru-RU" dirty="0" smtClean="0"/>
              <a:t>За </a:t>
            </a:r>
            <a:r>
              <a:rPr lang="ru-RU" dirty="0" err="1"/>
              <a:t>наявності</a:t>
            </a:r>
            <a:r>
              <a:rPr lang="ru-RU" dirty="0"/>
              <a:t> </a:t>
            </a:r>
            <a:r>
              <a:rPr lang="ru-RU" dirty="0" err="1"/>
              <a:t>відповідного</a:t>
            </a:r>
            <a:r>
              <a:rPr lang="ru-RU" dirty="0"/>
              <a:t> </a:t>
            </a:r>
            <a:r>
              <a:rPr lang="ru-RU" dirty="0" err="1"/>
              <a:t>клопотання</a:t>
            </a:r>
            <a:r>
              <a:rPr lang="ru-RU" dirty="0"/>
              <a:t> </a:t>
            </a:r>
            <a:r>
              <a:rPr lang="ru-RU" dirty="0" err="1"/>
              <a:t>процесуальні</a:t>
            </a:r>
            <a:r>
              <a:rPr lang="ru-RU" dirty="0"/>
              <a:t> </a:t>
            </a:r>
            <a:r>
              <a:rPr lang="ru-RU" dirty="0" err="1"/>
              <a:t>документи</a:t>
            </a:r>
            <a:r>
              <a:rPr lang="ru-RU" dirty="0"/>
              <a:t>, </a:t>
            </a:r>
            <a:r>
              <a:rPr lang="ru-RU" dirty="0" err="1"/>
              <a:t>які</a:t>
            </a:r>
            <a:r>
              <a:rPr lang="ru-RU" dirty="0"/>
              <a:t> стали </a:t>
            </a:r>
            <a:r>
              <a:rPr lang="ru-RU" dirty="0" err="1"/>
              <a:t>підставою</a:t>
            </a:r>
            <a:r>
              <a:rPr lang="ru-RU" dirty="0"/>
              <a:t> для </a:t>
            </a:r>
            <a:r>
              <a:rPr lang="ru-RU" dirty="0" err="1"/>
              <a:t>проведення</a:t>
            </a:r>
            <a:r>
              <a:rPr lang="ru-RU" dirty="0"/>
              <a:t> НСРД (</a:t>
            </a:r>
            <a:r>
              <a:rPr lang="ru-RU" dirty="0" err="1"/>
              <a:t>ухвали</a:t>
            </a:r>
            <a:r>
              <a:rPr lang="ru-RU" dirty="0"/>
              <a:t>, постанови, </a:t>
            </a:r>
            <a:r>
              <a:rPr lang="ru-RU" dirty="0" err="1"/>
              <a:t>клопотання</a:t>
            </a:r>
            <a:r>
              <a:rPr lang="ru-RU" dirty="0"/>
              <a:t>) і </a:t>
            </a:r>
            <a:r>
              <a:rPr lang="ru-RU" dirty="0" err="1"/>
              <a:t>яких</a:t>
            </a:r>
            <a:r>
              <a:rPr lang="ru-RU" dirty="0"/>
              <a:t> не </a:t>
            </a:r>
            <a:r>
              <a:rPr lang="ru-RU" dirty="0" err="1"/>
              <a:t>було</a:t>
            </a:r>
            <a:r>
              <a:rPr lang="ru-RU" dirty="0"/>
              <a:t> </a:t>
            </a:r>
            <a:r>
              <a:rPr lang="ru-RU" dirty="0" err="1"/>
              <a:t>відкрито</a:t>
            </a:r>
            <a:r>
              <a:rPr lang="ru-RU" dirty="0"/>
              <a:t> </a:t>
            </a:r>
            <a:r>
              <a:rPr lang="ru-RU" dirty="0" err="1"/>
              <a:t>стороні</a:t>
            </a:r>
            <a:r>
              <a:rPr lang="ru-RU" dirty="0"/>
              <a:t> </a:t>
            </a:r>
            <a:r>
              <a:rPr lang="ru-RU" dirty="0" err="1"/>
              <a:t>захисту</a:t>
            </a:r>
            <a:r>
              <a:rPr lang="ru-RU" dirty="0"/>
              <a:t> в порядку, </a:t>
            </a:r>
            <a:r>
              <a:rPr lang="ru-RU" dirty="0" err="1"/>
              <a:t>передбаченому</a:t>
            </a:r>
            <a:r>
              <a:rPr lang="ru-RU" dirty="0"/>
              <a:t> </a:t>
            </a:r>
            <a:r>
              <a:rPr lang="ru-RU" dirty="0">
                <a:hlinkClick r:id="rId3" tooltip="Кримінальний процесуальний кодекс України; нормативно-правовий акт № 4651-VI від 13.04.2012"/>
              </a:rPr>
              <a:t>ст. 290 КПК</a:t>
            </a:r>
            <a:r>
              <a:rPr lang="ru-RU" dirty="0"/>
              <a:t>, </a:t>
            </a:r>
            <a:r>
              <a:rPr lang="ru-RU" dirty="0" err="1"/>
              <a:t>оскільки</a:t>
            </a:r>
            <a:r>
              <a:rPr lang="ru-RU" dirty="0"/>
              <a:t> </a:t>
            </a:r>
            <a:r>
              <a:rPr lang="ru-RU" dirty="0" err="1"/>
              <a:t>їх</a:t>
            </a:r>
            <a:r>
              <a:rPr lang="ru-RU" dirty="0"/>
              <a:t> </a:t>
            </a:r>
            <a:r>
              <a:rPr lang="ru-RU" dirty="0" err="1"/>
              <a:t>тоді</a:t>
            </a:r>
            <a:r>
              <a:rPr lang="ru-RU" dirty="0"/>
              <a:t>    не </a:t>
            </a:r>
            <a:r>
              <a:rPr lang="ru-RU" dirty="0" err="1"/>
              <a:t>було</a:t>
            </a:r>
            <a:r>
              <a:rPr lang="ru-RU" dirty="0"/>
              <a:t> у </a:t>
            </a:r>
            <a:r>
              <a:rPr lang="ru-RU" dirty="0" err="1"/>
              <a:t>розпорядженні</a:t>
            </a:r>
            <a:r>
              <a:rPr lang="ru-RU" dirty="0"/>
              <a:t> </a:t>
            </a:r>
            <a:r>
              <a:rPr lang="ru-RU" dirty="0" err="1"/>
              <a:t>сторони</a:t>
            </a:r>
            <a:r>
              <a:rPr lang="ru-RU" dirty="0"/>
              <a:t> </a:t>
            </a:r>
            <a:r>
              <a:rPr lang="ru-RU" dirty="0" err="1"/>
              <a:t>обвинувачення</a:t>
            </a:r>
            <a:r>
              <a:rPr lang="ru-RU" dirty="0"/>
              <a:t> (</a:t>
            </a:r>
            <a:r>
              <a:rPr lang="ru-RU" dirty="0" err="1"/>
              <a:t>процесуальні</a:t>
            </a:r>
            <a:r>
              <a:rPr lang="ru-RU" dirty="0"/>
              <a:t> </a:t>
            </a:r>
            <a:r>
              <a:rPr lang="ru-RU" dirty="0" err="1"/>
              <a:t>документи</a:t>
            </a:r>
            <a:r>
              <a:rPr lang="ru-RU" dirty="0"/>
              <a:t> не </a:t>
            </a:r>
            <a:r>
              <a:rPr lang="ru-RU" dirty="0" err="1"/>
              <a:t>було</a:t>
            </a:r>
            <a:r>
              <a:rPr lang="ru-RU" dirty="0"/>
              <a:t> </a:t>
            </a:r>
            <a:r>
              <a:rPr lang="ru-RU" dirty="0" err="1"/>
              <a:t>розсекречено</a:t>
            </a:r>
            <a:r>
              <a:rPr lang="ru-RU" dirty="0"/>
              <a:t> на момент </a:t>
            </a:r>
            <a:r>
              <a:rPr lang="ru-RU" dirty="0" err="1"/>
              <a:t>відкриття</a:t>
            </a:r>
            <a:r>
              <a:rPr lang="ru-RU" dirty="0"/>
              <a:t> стороною </a:t>
            </a:r>
            <a:r>
              <a:rPr lang="ru-RU" dirty="0" err="1"/>
              <a:t>обвинувачення</a:t>
            </a:r>
            <a:r>
              <a:rPr lang="ru-RU" dirty="0"/>
              <a:t> </a:t>
            </a:r>
            <a:r>
              <a:rPr lang="ru-RU" dirty="0" err="1"/>
              <a:t>матеріалів</a:t>
            </a:r>
            <a:r>
              <a:rPr lang="ru-RU" dirty="0"/>
              <a:t> </a:t>
            </a:r>
            <a:r>
              <a:rPr lang="ru-RU" dirty="0" err="1"/>
              <a:t>кримінального</a:t>
            </a:r>
            <a:r>
              <a:rPr lang="ru-RU" dirty="0"/>
              <a:t> </a:t>
            </a:r>
            <a:r>
              <a:rPr lang="ru-RU" dirty="0" err="1"/>
              <a:t>провадження</a:t>
            </a:r>
            <a:r>
              <a:rPr lang="ru-RU" dirty="0"/>
              <a:t>), </a:t>
            </a:r>
            <a:r>
              <a:rPr lang="ru-RU" dirty="0" err="1"/>
              <a:t>можуть</a:t>
            </a:r>
            <a:r>
              <a:rPr lang="ru-RU" dirty="0"/>
              <a:t> бути </a:t>
            </a:r>
            <a:r>
              <a:rPr lang="ru-RU" dirty="0" err="1"/>
              <a:t>відкриті</a:t>
            </a:r>
            <a:r>
              <a:rPr lang="ru-RU" dirty="0"/>
              <a:t> </a:t>
            </a:r>
            <a:r>
              <a:rPr lang="ru-RU" dirty="0" err="1"/>
              <a:t>іншій</a:t>
            </a:r>
            <a:r>
              <a:rPr lang="ru-RU" dirty="0"/>
              <a:t> </a:t>
            </a:r>
            <a:r>
              <a:rPr lang="ru-RU" dirty="0" err="1"/>
              <a:t>стороні</a:t>
            </a:r>
            <a:r>
              <a:rPr lang="ru-RU" dirty="0"/>
              <a:t>, але суд не </a:t>
            </a:r>
            <a:r>
              <a:rPr lang="ru-RU" dirty="0" err="1"/>
              <a:t>має</a:t>
            </a:r>
            <a:r>
              <a:rPr lang="ru-RU" dirty="0"/>
              <a:t> </a:t>
            </a:r>
            <a:r>
              <a:rPr lang="ru-RU" dirty="0" err="1"/>
              <a:t>допустити</a:t>
            </a:r>
            <a:r>
              <a:rPr lang="ru-RU" dirty="0"/>
              <a:t> </a:t>
            </a:r>
            <a:r>
              <a:rPr lang="ru-RU" dirty="0" err="1"/>
              <a:t>відомості</a:t>
            </a:r>
            <a:r>
              <a:rPr lang="ru-RU" dirty="0"/>
              <a:t>, </a:t>
            </a:r>
            <a:r>
              <a:rPr lang="ru-RU" dirty="0" err="1"/>
              <a:t>що</a:t>
            </a:r>
            <a:r>
              <a:rPr lang="ru-RU" dirty="0"/>
              <a:t> </a:t>
            </a:r>
            <a:r>
              <a:rPr lang="ru-RU" dirty="0" err="1"/>
              <a:t>містяться</a:t>
            </a:r>
            <a:r>
              <a:rPr lang="ru-RU" dirty="0"/>
              <a:t> в </a:t>
            </a:r>
            <a:r>
              <a:rPr lang="ru-RU" dirty="0" err="1"/>
              <a:t>цих</a:t>
            </a:r>
            <a:r>
              <a:rPr lang="ru-RU" dirty="0"/>
              <a:t> </a:t>
            </a:r>
            <a:r>
              <a:rPr lang="ru-RU" dirty="0" err="1"/>
              <a:t>матеріалах</a:t>
            </a:r>
            <a:r>
              <a:rPr lang="ru-RU" dirty="0"/>
              <a:t> </a:t>
            </a:r>
            <a:r>
              <a:rPr lang="ru-RU" dirty="0" err="1"/>
              <a:t>кримінального</a:t>
            </a:r>
            <a:r>
              <a:rPr lang="ru-RU" dirty="0"/>
              <a:t> </a:t>
            </a:r>
            <a:r>
              <a:rPr lang="ru-RU" dirty="0" err="1"/>
              <a:t>провадження</a:t>
            </a:r>
            <a:r>
              <a:rPr lang="ru-RU" dirty="0"/>
              <a:t>, як </a:t>
            </a:r>
            <a:r>
              <a:rPr lang="ru-RU" dirty="0" err="1"/>
              <a:t>докази</a:t>
            </a:r>
            <a:r>
              <a:rPr lang="ru-RU" dirty="0"/>
              <a:t>.</a:t>
            </a:r>
            <a:endParaRPr lang="en-US" dirty="0"/>
          </a:p>
        </p:txBody>
      </p:sp>
    </p:spTree>
    <p:extLst>
      <p:ext uri="{BB962C8B-B14F-4D97-AF65-F5344CB8AC3E}">
        <p14:creationId xmlns:p14="http://schemas.microsoft.com/office/powerpoint/2010/main" val="1076117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77500" lnSpcReduction="20000"/>
          </a:bodyPr>
          <a:lstStyle/>
          <a:p>
            <a:pPr marL="0" indent="0" algn="just">
              <a:buNone/>
            </a:pPr>
            <a:r>
              <a:rPr lang="ru-RU" dirty="0"/>
              <a:t>89. Поэтому к компетенции Европейского Суда не относится — как вопрос принципа — определение того, могут ли конкретные категории доказательств — например, доказательства, полученные незаконно по смыслу положений национального законодательства, — быть допущены к рассмотрению судом или определение того, является ли заявитель виновным или нет. Вопрос, на который надлежит дать ответ, состоит в том, было производство по делу в целом справедливым, включая способы получения доказательств. Это включает исследование вопроса о «незаконности» и — в тех случаях, когда речь идёт о нарушении другого права, гарантированного Конвенцией, — о характере выявленного нарушения (см. среди прочих источников по данному вопросу вышеупомянутое постановление Европейского Суда по делу «Хан против Соединённого Королевства», § 34; постановление Европейского Суда по делу «P.G. и J.H. против Соединённого Королевства» [P.G. </a:t>
            </a:r>
            <a:r>
              <a:rPr lang="ru-RU" dirty="0" err="1"/>
              <a:t>and</a:t>
            </a:r>
            <a:r>
              <a:rPr lang="ru-RU" dirty="0"/>
              <a:t> J.H. v. </a:t>
            </a:r>
            <a:r>
              <a:rPr lang="ru-RU" dirty="0" err="1"/>
              <a:t>the</a:t>
            </a:r>
            <a:r>
              <a:rPr lang="ru-RU" dirty="0"/>
              <a:t> </a:t>
            </a:r>
            <a:r>
              <a:rPr lang="ru-RU" dirty="0" err="1"/>
              <a:t>United</a:t>
            </a:r>
            <a:r>
              <a:rPr lang="ru-RU" dirty="0"/>
              <a:t> </a:t>
            </a:r>
            <a:r>
              <a:rPr lang="ru-RU" dirty="0" err="1"/>
              <a:t>Kingdom</a:t>
            </a:r>
            <a:r>
              <a:rPr lang="ru-RU" dirty="0"/>
              <a:t>] (жалоба № 44787/98), § 76, Сборник постановлений и решений Европейского Суда по правам человека [ECHR] 2001‑IX; постановление Европейского Суда от 1 марта 2007 г. по делу «</a:t>
            </a:r>
            <a:r>
              <a:rPr lang="ru-RU" dirty="0" err="1"/>
              <a:t>Хеглас</a:t>
            </a:r>
            <a:r>
              <a:rPr lang="ru-RU" dirty="0"/>
              <a:t> против Чешской Республики» [</a:t>
            </a:r>
            <a:r>
              <a:rPr lang="ru-RU" dirty="0" err="1"/>
              <a:t>Heglas</a:t>
            </a:r>
            <a:r>
              <a:rPr lang="ru-RU" dirty="0"/>
              <a:t> v. </a:t>
            </a:r>
            <a:r>
              <a:rPr lang="ru-RU" dirty="0" err="1"/>
              <a:t>the</a:t>
            </a:r>
            <a:r>
              <a:rPr lang="ru-RU" dirty="0"/>
              <a:t> </a:t>
            </a:r>
            <a:r>
              <a:rPr lang="ru-RU" dirty="0" err="1"/>
              <a:t>Czech</a:t>
            </a:r>
            <a:r>
              <a:rPr lang="ru-RU" dirty="0"/>
              <a:t> </a:t>
            </a:r>
            <a:r>
              <a:rPr lang="ru-RU" dirty="0" err="1"/>
              <a:t>Republic</a:t>
            </a:r>
            <a:r>
              <a:rPr lang="ru-RU" dirty="0"/>
              <a:t>] (жалоба № 5935/02), § 89–92; а также вышеупомянутое постановление Европейского Суда по делу «</a:t>
            </a:r>
            <a:r>
              <a:rPr lang="ru-RU" dirty="0" err="1"/>
              <a:t>Аллан</a:t>
            </a:r>
            <a:r>
              <a:rPr lang="ru-RU" dirty="0"/>
              <a:t> против Соединённого Королевства», § 42).</a:t>
            </a:r>
            <a:endParaRPr lang="en-US" dirty="0"/>
          </a:p>
          <a:p>
            <a:pPr marL="0" indent="0">
              <a:buNone/>
            </a:pPr>
            <a:endParaRPr lang="en-US" dirty="0"/>
          </a:p>
        </p:txBody>
      </p:sp>
    </p:spTree>
    <p:extLst>
      <p:ext uri="{BB962C8B-B14F-4D97-AF65-F5344CB8AC3E}">
        <p14:creationId xmlns:p14="http://schemas.microsoft.com/office/powerpoint/2010/main" val="41993780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976664"/>
          </a:xfrm>
        </p:spPr>
        <p:txBody>
          <a:bodyPr>
            <a:normAutofit fontScale="85000" lnSpcReduction="20000"/>
          </a:bodyPr>
          <a:lstStyle/>
          <a:p>
            <a:pPr marL="0" indent="0" algn="just">
              <a:buNone/>
            </a:pPr>
            <a:r>
              <a:rPr lang="ru-RU" dirty="0"/>
              <a:t>90. При определении, было ли производству по делу в целом справедливым, необходимо также установить, были ли соблюдены права обвиняемого, связанные с осуществлением защиты. Надлежит исследовать, в частности, была ли предоставлена заявителю возможность оспорить достоверность доказательств и протестовать против их использования. Кроме того, надлежит принять во внимание качество доказательств и рассмотреть при этом вопрос, были ли обстоятельства, при которых доказательства получены, такими, что бросали тень сомнения на их достоверность и точность. И хотя совсем необязательно, что возникает проблема в тех случаях, когда полученные доказательства не подтверждаются другими материалами дела, можно заметить, что в тех случаях, когда доказательства весьма убедительны, и нет опасности, что они недостоверны, потребность в подкрепляющих доказательствах соответственно меньше (см. среди прочих источников по данному вопросу вышеупомянутое постановление Европейского Суда по делу «Хан против Соединённого Королевства», § 35 и 37, а также вышеупомянутое постановление Европейского Суда по делу «</a:t>
            </a:r>
            <a:endParaRPr lang="en-US" dirty="0"/>
          </a:p>
        </p:txBody>
      </p:sp>
    </p:spTree>
    <p:extLst>
      <p:ext uri="{BB962C8B-B14F-4D97-AF65-F5344CB8AC3E}">
        <p14:creationId xmlns:p14="http://schemas.microsoft.com/office/powerpoint/2010/main" val="34701813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336704"/>
          </a:xfrm>
        </p:spPr>
        <p:txBody>
          <a:bodyPr>
            <a:normAutofit fontScale="62500" lnSpcReduction="20000"/>
          </a:bodyPr>
          <a:lstStyle/>
          <a:p>
            <a:pPr marL="0" indent="0" algn="ctr">
              <a:buNone/>
            </a:pPr>
            <a:r>
              <a:rPr lang="ru-RU" sz="2000" b="1" dirty="0" err="1"/>
              <a:t>Яллог</a:t>
            </a:r>
            <a:r>
              <a:rPr lang="ru-RU" sz="2000" b="1" dirty="0"/>
              <a:t> </a:t>
            </a:r>
            <a:r>
              <a:rPr lang="ru-RU" sz="2000" b="1" dirty="0" err="1"/>
              <a:t>проти</a:t>
            </a:r>
            <a:r>
              <a:rPr lang="ru-RU" sz="2000" b="1" dirty="0"/>
              <a:t> </a:t>
            </a:r>
            <a:r>
              <a:rPr lang="ru-RU" sz="2000" b="1" dirty="0" err="1"/>
              <a:t>Німеччини</a:t>
            </a:r>
            <a:endParaRPr lang="ru-RU" sz="2000" b="1" dirty="0"/>
          </a:p>
          <a:p>
            <a:pPr marL="0" indent="0" algn="ctr">
              <a:buNone/>
            </a:pPr>
            <a:r>
              <a:rPr lang="ru-RU" sz="2000" b="1" dirty="0"/>
              <a:t>11 </a:t>
            </a:r>
            <a:r>
              <a:rPr lang="ru-RU" sz="2000" b="1" dirty="0" err="1"/>
              <a:t>липня</a:t>
            </a:r>
            <a:r>
              <a:rPr lang="ru-RU" sz="2000" b="1" dirty="0"/>
              <a:t> 2006 </a:t>
            </a:r>
            <a:r>
              <a:rPr lang="ru-RU" sz="2000" b="1" dirty="0" smtClean="0"/>
              <a:t>року</a:t>
            </a:r>
          </a:p>
          <a:p>
            <a:pPr marL="0" indent="0" algn="just">
              <a:buNone/>
            </a:pPr>
            <a:r>
              <a:rPr lang="ru-RU" dirty="0" err="1"/>
              <a:t>Заявник</a:t>
            </a:r>
            <a:r>
              <a:rPr lang="ru-RU" dirty="0"/>
              <a:t> </a:t>
            </a:r>
            <a:r>
              <a:rPr lang="ru-RU" dirty="0" err="1"/>
              <a:t>скаржився</a:t>
            </a:r>
            <a:r>
              <a:rPr lang="ru-RU" dirty="0"/>
              <a:t> на те, </a:t>
            </a:r>
            <a:r>
              <a:rPr lang="ru-RU" dirty="0" err="1"/>
              <a:t>що</a:t>
            </a:r>
            <a:r>
              <a:rPr lang="ru-RU" dirty="0"/>
              <a:t> </a:t>
            </a:r>
            <a:r>
              <a:rPr lang="ru-RU" dirty="0" err="1"/>
              <a:t>його</a:t>
            </a:r>
            <a:r>
              <a:rPr lang="ru-RU" dirty="0"/>
              <a:t> </a:t>
            </a:r>
            <a:r>
              <a:rPr lang="ru-RU" dirty="0" err="1"/>
              <a:t>примусили</a:t>
            </a:r>
            <a:r>
              <a:rPr lang="ru-RU" dirty="0"/>
              <a:t> </a:t>
            </a:r>
            <a:r>
              <a:rPr lang="ru-RU" dirty="0" err="1"/>
              <a:t>вжити</a:t>
            </a:r>
            <a:r>
              <a:rPr lang="ru-RU" dirty="0"/>
              <a:t> </a:t>
            </a:r>
            <a:r>
              <a:rPr lang="ru-RU" dirty="0" err="1"/>
              <a:t>блювотний</a:t>
            </a:r>
            <a:r>
              <a:rPr lang="ru-RU" dirty="0"/>
              <a:t> </a:t>
            </a:r>
            <a:r>
              <a:rPr lang="ru-RU" dirty="0" err="1"/>
              <a:t>засіб</a:t>
            </a:r>
            <a:r>
              <a:rPr lang="ru-RU" dirty="0"/>
              <a:t> на </a:t>
            </a:r>
            <a:r>
              <a:rPr lang="ru-RU" dirty="0" err="1"/>
              <a:t>порушення</a:t>
            </a:r>
            <a:r>
              <a:rPr lang="ru-RU" dirty="0"/>
              <a:t> ст. 3 </a:t>
            </a:r>
            <a:r>
              <a:rPr lang="ru-RU" dirty="0" err="1"/>
              <a:t>Конвенції</a:t>
            </a:r>
            <a:r>
              <a:rPr lang="ru-RU" dirty="0"/>
              <a:t>. </a:t>
            </a:r>
            <a:r>
              <a:rPr lang="ru-RU" dirty="0" err="1"/>
              <a:t>Також</a:t>
            </a:r>
            <a:r>
              <a:rPr lang="ru-RU" dirty="0"/>
              <a:t> </a:t>
            </a:r>
            <a:r>
              <a:rPr lang="ru-RU" dirty="0" err="1"/>
              <a:t>він</a:t>
            </a:r>
            <a:r>
              <a:rPr lang="ru-RU" dirty="0"/>
              <a:t> </a:t>
            </a:r>
            <a:r>
              <a:rPr lang="ru-RU" dirty="0" err="1"/>
              <a:t>стверджував</a:t>
            </a:r>
            <a:r>
              <a:rPr lang="ru-RU" dirty="0"/>
              <a:t>, </a:t>
            </a:r>
            <a:r>
              <a:rPr lang="ru-RU" dirty="0" err="1"/>
              <a:t>що</a:t>
            </a:r>
            <a:r>
              <a:rPr lang="ru-RU" dirty="0"/>
              <a:t> </a:t>
            </a:r>
            <a:r>
              <a:rPr lang="ru-RU" dirty="0" err="1"/>
              <a:t>докази</a:t>
            </a:r>
            <a:r>
              <a:rPr lang="ru-RU" dirty="0"/>
              <a:t> </a:t>
            </a:r>
            <a:r>
              <a:rPr lang="ru-RU" dirty="0" err="1"/>
              <a:t>були</a:t>
            </a:r>
            <a:r>
              <a:rPr lang="ru-RU" dirty="0"/>
              <a:t> </a:t>
            </a:r>
            <a:r>
              <a:rPr lang="ru-RU" dirty="0" err="1"/>
              <a:t>здобуті</a:t>
            </a:r>
            <a:r>
              <a:rPr lang="ru-RU" dirty="0"/>
              <a:t> </a:t>
            </a:r>
            <a:r>
              <a:rPr lang="ru-RU" dirty="0" err="1"/>
              <a:t>незаконним</a:t>
            </a:r>
            <a:r>
              <a:rPr lang="ru-RU" dirty="0"/>
              <a:t> шляхом, а </a:t>
            </a:r>
            <a:r>
              <a:rPr lang="ru-RU" dirty="0" err="1"/>
              <a:t>відтак</a:t>
            </a:r>
            <a:r>
              <a:rPr lang="ru-RU" dirty="0"/>
              <a:t> </a:t>
            </a:r>
            <a:r>
              <a:rPr lang="ru-RU" dirty="0" err="1"/>
              <a:t>неправомірно</a:t>
            </a:r>
            <a:r>
              <a:rPr lang="ru-RU" dirty="0"/>
              <a:t> </a:t>
            </a:r>
            <a:r>
              <a:rPr lang="ru-RU" dirty="0" err="1"/>
              <a:t>використані</a:t>
            </a:r>
            <a:r>
              <a:rPr lang="ru-RU" dirty="0"/>
              <a:t> у </a:t>
            </a:r>
            <a:r>
              <a:rPr lang="ru-RU" dirty="0" err="1"/>
              <a:t>процесі</a:t>
            </a:r>
            <a:r>
              <a:rPr lang="ru-RU" dirty="0"/>
              <a:t> </a:t>
            </a:r>
            <a:r>
              <a:rPr lang="ru-RU" dirty="0" err="1"/>
              <a:t>всупереч</a:t>
            </a:r>
            <a:r>
              <a:rPr lang="ru-RU" dirty="0"/>
              <a:t> ст. 6 </a:t>
            </a:r>
            <a:r>
              <a:rPr lang="ru-RU" dirty="0" err="1"/>
              <a:t>Конвенції</a:t>
            </a:r>
            <a:r>
              <a:rPr lang="ru-RU" dirty="0"/>
              <a:t>. </a:t>
            </a:r>
            <a:r>
              <a:rPr lang="ru-RU" dirty="0" err="1"/>
              <a:t>Заявник</a:t>
            </a:r>
            <a:r>
              <a:rPr lang="ru-RU" dirty="0"/>
              <a:t>, </a:t>
            </a:r>
            <a:r>
              <a:rPr lang="ru-RU" dirty="0" err="1"/>
              <a:t>крім</a:t>
            </a:r>
            <a:r>
              <a:rPr lang="ru-RU" dirty="0"/>
              <a:t> того, </a:t>
            </a:r>
            <a:r>
              <a:rPr lang="ru-RU" dirty="0" err="1"/>
              <a:t>зазначав</a:t>
            </a:r>
            <a:r>
              <a:rPr lang="ru-RU" dirty="0"/>
              <a:t> про </a:t>
            </a:r>
            <a:r>
              <a:rPr lang="ru-RU" dirty="0" err="1"/>
              <a:t>порушення</a:t>
            </a:r>
            <a:r>
              <a:rPr lang="ru-RU" dirty="0"/>
              <a:t> ст. 8 </a:t>
            </a:r>
            <a:r>
              <a:rPr lang="ru-RU" dirty="0" err="1"/>
              <a:t>Конвенції</a:t>
            </a:r>
            <a:r>
              <a:rPr lang="ru-RU" dirty="0"/>
              <a:t>.</a:t>
            </a:r>
          </a:p>
          <a:p>
            <a:pPr marL="0" indent="0" algn="just">
              <a:buNone/>
            </a:pPr>
            <a:r>
              <a:rPr lang="ru-RU" dirty="0"/>
              <a:t>Суд нагадав </a:t>
            </a:r>
            <a:r>
              <a:rPr lang="ru-RU" dirty="0" err="1"/>
              <a:t>свій</a:t>
            </a:r>
            <a:r>
              <a:rPr lang="ru-RU" dirty="0"/>
              <a:t> </a:t>
            </a:r>
            <a:r>
              <a:rPr lang="ru-RU" dirty="0" err="1"/>
              <a:t>висновок</a:t>
            </a:r>
            <a:r>
              <a:rPr lang="ru-RU" dirty="0"/>
              <a:t> про те, </a:t>
            </a:r>
            <a:r>
              <a:rPr lang="ru-RU" dirty="0" err="1"/>
              <a:t>що</a:t>
            </a:r>
            <a:r>
              <a:rPr lang="ru-RU" dirty="0"/>
              <a:t> </a:t>
            </a:r>
            <a:r>
              <a:rPr lang="ru-RU" dirty="0" err="1"/>
              <a:t>Конвенція</a:t>
            </a:r>
            <a:r>
              <a:rPr lang="ru-RU" dirty="0"/>
              <a:t> не </a:t>
            </a:r>
            <a:r>
              <a:rPr lang="ru-RU" dirty="0" err="1"/>
              <a:t>забороняє</a:t>
            </a:r>
            <a:r>
              <a:rPr lang="ru-RU" dirty="0"/>
              <a:t> в </a:t>
            </a:r>
            <a:r>
              <a:rPr lang="ru-RU" dirty="0" err="1"/>
              <a:t>принципі</a:t>
            </a:r>
            <a:r>
              <a:rPr lang="ru-RU" dirty="0"/>
              <a:t> </a:t>
            </a:r>
            <a:r>
              <a:rPr lang="ru-RU" dirty="0" err="1"/>
              <a:t>можливість</a:t>
            </a:r>
            <a:r>
              <a:rPr lang="ru-RU" dirty="0"/>
              <a:t> </a:t>
            </a:r>
            <a:r>
              <a:rPr lang="ru-RU" dirty="0" err="1"/>
              <a:t>примусового</a:t>
            </a:r>
            <a:r>
              <a:rPr lang="ru-RU" dirty="0"/>
              <a:t> </a:t>
            </a:r>
            <a:r>
              <a:rPr lang="ru-RU" dirty="0" err="1"/>
              <a:t>медичного</a:t>
            </a:r>
            <a:r>
              <a:rPr lang="ru-RU" dirty="0"/>
              <a:t> </a:t>
            </a:r>
            <a:r>
              <a:rPr lang="ru-RU" dirty="0" err="1"/>
              <a:t>втручання</a:t>
            </a:r>
            <a:r>
              <a:rPr lang="ru-RU" dirty="0"/>
              <a:t>, яке могло би </a:t>
            </a:r>
            <a:r>
              <a:rPr lang="ru-RU" dirty="0" err="1"/>
              <a:t>допомогти</a:t>
            </a:r>
            <a:r>
              <a:rPr lang="ru-RU" dirty="0"/>
              <a:t> у </a:t>
            </a:r>
            <a:r>
              <a:rPr lang="ru-RU" dirty="0" err="1"/>
              <a:t>розслідуванні</a:t>
            </a:r>
            <a:r>
              <a:rPr lang="ru-RU" dirty="0"/>
              <a:t> </a:t>
            </a:r>
            <a:r>
              <a:rPr lang="ru-RU" dirty="0" err="1"/>
              <a:t>злочину</a:t>
            </a:r>
            <a:r>
              <a:rPr lang="ru-RU" dirty="0"/>
              <a:t>. </a:t>
            </a:r>
            <a:r>
              <a:rPr lang="ru-RU" dirty="0" err="1"/>
              <a:t>Однак</a:t>
            </a:r>
            <a:r>
              <a:rPr lang="ru-RU" dirty="0"/>
              <a:t> будь-яке </a:t>
            </a:r>
            <a:r>
              <a:rPr lang="ru-RU" dirty="0" err="1"/>
              <a:t>втручання</a:t>
            </a:r>
            <a:r>
              <a:rPr lang="ru-RU" dirty="0"/>
              <a:t> у </a:t>
            </a:r>
            <a:r>
              <a:rPr lang="ru-RU" dirty="0" err="1"/>
              <a:t>фізичну</a:t>
            </a:r>
            <a:r>
              <a:rPr lang="ru-RU" dirty="0"/>
              <a:t> </a:t>
            </a:r>
            <a:r>
              <a:rPr lang="ru-RU" dirty="0" err="1"/>
              <a:t>цілісність</a:t>
            </a:r>
            <a:r>
              <a:rPr lang="ru-RU" dirty="0"/>
              <a:t> особи з метою </a:t>
            </a:r>
            <a:r>
              <a:rPr lang="ru-RU" dirty="0" err="1"/>
              <a:t>отримання</a:t>
            </a:r>
            <a:r>
              <a:rPr lang="ru-RU" dirty="0"/>
              <a:t> </a:t>
            </a:r>
            <a:r>
              <a:rPr lang="ru-RU" dirty="0" err="1"/>
              <a:t>доказів</a:t>
            </a:r>
            <a:r>
              <a:rPr lang="ru-RU" dirty="0"/>
              <a:t> </a:t>
            </a:r>
            <a:r>
              <a:rPr lang="ru-RU" dirty="0" err="1"/>
              <a:t>має</a:t>
            </a:r>
            <a:r>
              <a:rPr lang="ru-RU" dirty="0"/>
              <a:t> бути </a:t>
            </a:r>
            <a:r>
              <a:rPr lang="ru-RU" dirty="0" err="1"/>
              <a:t>об’єктом</a:t>
            </a:r>
            <a:r>
              <a:rPr lang="ru-RU" dirty="0"/>
              <a:t> </a:t>
            </a:r>
            <a:r>
              <a:rPr lang="ru-RU" dirty="0" err="1"/>
              <a:t>винятково</a:t>
            </a:r>
            <a:r>
              <a:rPr lang="ru-RU" dirty="0"/>
              <a:t> </a:t>
            </a:r>
            <a:r>
              <a:rPr lang="ru-RU" dirty="0" err="1"/>
              <a:t>ретельної</a:t>
            </a:r>
            <a:r>
              <a:rPr lang="ru-RU" dirty="0"/>
              <a:t> </a:t>
            </a:r>
            <a:r>
              <a:rPr lang="ru-RU" dirty="0" err="1"/>
              <a:t>перевірки</a:t>
            </a:r>
            <a:r>
              <a:rPr lang="ru-RU" dirty="0"/>
              <a:t>.</a:t>
            </a:r>
          </a:p>
          <a:p>
            <a:pPr marL="0" indent="0" algn="just">
              <a:buNone/>
            </a:pPr>
            <a:r>
              <a:rPr lang="ru-RU" dirty="0"/>
              <a:t>Суд добре </a:t>
            </a:r>
            <a:r>
              <a:rPr lang="ru-RU" dirty="0" err="1"/>
              <a:t>обізнаний</a:t>
            </a:r>
            <a:r>
              <a:rPr lang="ru-RU" dirty="0"/>
              <a:t> з </a:t>
            </a:r>
            <a:r>
              <a:rPr lang="ru-RU" dirty="0" err="1"/>
              <a:t>тими</a:t>
            </a:r>
            <a:r>
              <a:rPr lang="ru-RU" dirty="0"/>
              <a:t> </a:t>
            </a:r>
            <a:r>
              <a:rPr lang="ru-RU" dirty="0" err="1"/>
              <a:t>труднощами</a:t>
            </a:r>
            <a:r>
              <a:rPr lang="ru-RU" dirty="0"/>
              <a:t>, з </a:t>
            </a:r>
            <a:r>
              <a:rPr lang="ru-RU" dirty="0" err="1"/>
              <a:t>якими</a:t>
            </a:r>
            <a:r>
              <a:rPr lang="ru-RU" dirty="0"/>
              <a:t> </a:t>
            </a:r>
            <a:r>
              <a:rPr lang="ru-RU" dirty="0" err="1"/>
              <a:t>зіштовхуються</a:t>
            </a:r>
            <a:r>
              <a:rPr lang="ru-RU" dirty="0"/>
              <a:t> </a:t>
            </a:r>
            <a:r>
              <a:rPr lang="ru-RU" dirty="0" err="1"/>
              <a:t>держави</a:t>
            </a:r>
            <a:r>
              <a:rPr lang="ru-RU" dirty="0"/>
              <a:t> у </a:t>
            </a:r>
            <a:r>
              <a:rPr lang="ru-RU" dirty="0" err="1"/>
              <a:t>своїх</a:t>
            </a:r>
            <a:r>
              <a:rPr lang="ru-RU" dirty="0"/>
              <a:t> </a:t>
            </a:r>
            <a:r>
              <a:rPr lang="ru-RU" dirty="0" err="1"/>
              <a:t>спробах</a:t>
            </a:r>
            <a:r>
              <a:rPr lang="ru-RU" dirty="0"/>
              <a:t> </a:t>
            </a:r>
            <a:r>
              <a:rPr lang="ru-RU" dirty="0" err="1"/>
              <a:t>боротися</a:t>
            </a:r>
            <a:r>
              <a:rPr lang="ru-RU" dirty="0"/>
              <a:t> </a:t>
            </a:r>
            <a:r>
              <a:rPr lang="ru-RU" dirty="0" err="1"/>
              <a:t>зі</a:t>
            </a:r>
            <a:r>
              <a:rPr lang="ru-RU" dirty="0"/>
              <a:t> шкодою для </a:t>
            </a:r>
            <a:r>
              <a:rPr lang="ru-RU" dirty="0" err="1"/>
              <a:t>суспільства</a:t>
            </a:r>
            <a:r>
              <a:rPr lang="ru-RU" dirty="0"/>
              <a:t> </a:t>
            </a:r>
            <a:r>
              <a:rPr lang="ru-RU" dirty="0" err="1"/>
              <a:t>від</a:t>
            </a:r>
            <a:r>
              <a:rPr lang="ru-RU" dirty="0"/>
              <a:t> незаконного </a:t>
            </a:r>
            <a:r>
              <a:rPr lang="ru-RU" dirty="0" err="1"/>
              <a:t>обігу</a:t>
            </a:r>
            <a:r>
              <a:rPr lang="ru-RU" dirty="0"/>
              <a:t> </a:t>
            </a:r>
            <a:r>
              <a:rPr lang="ru-RU" dirty="0" err="1"/>
              <a:t>наркотиків</a:t>
            </a:r>
            <a:r>
              <a:rPr lang="ru-RU" dirty="0"/>
              <a:t>. </a:t>
            </a:r>
            <a:r>
              <a:rPr lang="ru-RU" dirty="0" err="1"/>
              <a:t>Однак</a:t>
            </a:r>
            <a:r>
              <a:rPr lang="ru-RU" dirty="0"/>
              <a:t> </a:t>
            </a:r>
            <a:r>
              <a:rPr lang="ru-RU" dirty="0" err="1"/>
              <a:t>обставини</a:t>
            </a:r>
            <a:r>
              <a:rPr lang="ru-RU" dirty="0"/>
              <a:t> </a:t>
            </a:r>
            <a:r>
              <a:rPr lang="ru-RU" dirty="0" err="1"/>
              <a:t>цієї</a:t>
            </a:r>
            <a:r>
              <a:rPr lang="ru-RU" dirty="0"/>
              <a:t> </a:t>
            </a:r>
            <a:r>
              <a:rPr lang="ru-RU" dirty="0" err="1"/>
              <a:t>справи</a:t>
            </a:r>
            <a:r>
              <a:rPr lang="ru-RU" dirty="0"/>
              <a:t> не </a:t>
            </a:r>
            <a:r>
              <a:rPr lang="ru-RU" dirty="0" err="1"/>
              <a:t>вказували</a:t>
            </a:r>
            <a:r>
              <a:rPr lang="ru-RU" dirty="0"/>
              <a:t> на те, </a:t>
            </a:r>
            <a:r>
              <a:rPr lang="ru-RU" dirty="0" err="1"/>
              <a:t>що</a:t>
            </a:r>
            <a:r>
              <a:rPr lang="ru-RU" dirty="0"/>
              <a:t> </a:t>
            </a:r>
            <a:r>
              <a:rPr lang="ru-RU" dirty="0" err="1"/>
              <a:t>заявник</a:t>
            </a:r>
            <a:r>
              <a:rPr lang="ru-RU" dirty="0"/>
              <a:t> </a:t>
            </a:r>
            <a:r>
              <a:rPr lang="ru-RU" dirty="0" err="1"/>
              <a:t>займається</a:t>
            </a:r>
            <a:r>
              <a:rPr lang="ru-RU" dirty="0"/>
              <a:t> </a:t>
            </a:r>
            <a:r>
              <a:rPr lang="ru-RU" dirty="0" err="1"/>
              <a:t>продажем</a:t>
            </a:r>
            <a:r>
              <a:rPr lang="ru-RU" dirty="0"/>
              <a:t> </a:t>
            </a:r>
            <a:r>
              <a:rPr lang="ru-RU" dirty="0" err="1"/>
              <a:t>наркотиків</a:t>
            </a:r>
            <a:r>
              <a:rPr lang="ru-RU" dirty="0"/>
              <a:t> (</a:t>
            </a:r>
            <a:r>
              <a:rPr lang="ru-RU" dirty="0" err="1"/>
              <a:t>йдеться</a:t>
            </a:r>
            <a:r>
              <a:rPr lang="ru-RU" dirty="0"/>
              <a:t> про факт </a:t>
            </a:r>
            <a:r>
              <a:rPr lang="ru-RU" dirty="0" err="1"/>
              <a:t>заховання</a:t>
            </a:r>
            <a:r>
              <a:rPr lang="ru-RU" dirty="0"/>
              <a:t> </a:t>
            </a:r>
            <a:r>
              <a:rPr lang="ru-RU" dirty="0" err="1"/>
              <a:t>заявником</a:t>
            </a:r>
            <a:r>
              <a:rPr lang="ru-RU" dirty="0"/>
              <a:t> </a:t>
            </a:r>
            <a:r>
              <a:rPr lang="ru-RU" dirty="0" err="1"/>
              <a:t>наркотиків</a:t>
            </a:r>
            <a:r>
              <a:rPr lang="ru-RU" dirty="0"/>
              <a:t> у </a:t>
            </a:r>
            <a:r>
              <a:rPr lang="ru-RU" dirty="0" err="1"/>
              <a:t>роті</a:t>
            </a:r>
            <a:r>
              <a:rPr lang="ru-RU" dirty="0"/>
              <a:t>). </a:t>
            </a:r>
            <a:r>
              <a:rPr lang="ru-RU" dirty="0" err="1"/>
              <a:t>Цей</a:t>
            </a:r>
            <a:r>
              <a:rPr lang="ru-RU" dirty="0"/>
              <a:t> </a:t>
            </a:r>
            <a:r>
              <a:rPr lang="ru-RU" dirty="0" err="1"/>
              <a:t>висновок</a:t>
            </a:r>
            <a:r>
              <a:rPr lang="ru-RU" dirty="0"/>
              <a:t> </a:t>
            </a:r>
            <a:r>
              <a:rPr lang="ru-RU" dirty="0" err="1"/>
              <a:t>був</a:t>
            </a:r>
            <a:r>
              <a:rPr lang="ru-RU" dirty="0"/>
              <a:t> </a:t>
            </a:r>
            <a:r>
              <a:rPr lang="ru-RU" dirty="0" err="1"/>
              <a:t>відображений</a:t>
            </a:r>
            <a:r>
              <a:rPr lang="ru-RU" dirty="0"/>
              <a:t> </a:t>
            </a:r>
            <a:r>
              <a:rPr lang="ru-RU" dirty="0" err="1"/>
              <a:t>також</a:t>
            </a:r>
            <a:r>
              <a:rPr lang="ru-RU" dirty="0"/>
              <a:t> у </a:t>
            </a:r>
            <a:r>
              <a:rPr lang="ru-RU" dirty="0" err="1"/>
              <a:t>вироку</a:t>
            </a:r>
            <a:r>
              <a:rPr lang="ru-RU" dirty="0"/>
              <a:t> суду.</a:t>
            </a:r>
          </a:p>
          <a:p>
            <a:pPr marL="0" indent="0" algn="just">
              <a:buNone/>
            </a:pPr>
            <a:r>
              <a:rPr lang="ru-RU" dirty="0"/>
              <a:t>Суд аж </a:t>
            </a:r>
            <a:r>
              <a:rPr lang="ru-RU" dirty="0" err="1"/>
              <a:t>ніяк</a:t>
            </a:r>
            <a:r>
              <a:rPr lang="ru-RU" dirty="0"/>
              <a:t> не </a:t>
            </a:r>
            <a:r>
              <a:rPr lang="ru-RU" dirty="0" err="1"/>
              <a:t>погодився</a:t>
            </a:r>
            <a:r>
              <a:rPr lang="ru-RU" dirty="0"/>
              <a:t> з </a:t>
            </a:r>
            <a:r>
              <a:rPr lang="ru-RU" dirty="0" err="1"/>
              <a:t>позицією</a:t>
            </a:r>
            <a:r>
              <a:rPr lang="ru-RU" dirty="0"/>
              <a:t>, </a:t>
            </a:r>
            <a:r>
              <a:rPr lang="ru-RU" dirty="0" err="1"/>
              <a:t>що</a:t>
            </a:r>
            <a:r>
              <a:rPr lang="ru-RU" dirty="0"/>
              <a:t> </a:t>
            </a:r>
            <a:r>
              <a:rPr lang="ru-RU" dirty="0" err="1"/>
              <a:t>застосування</a:t>
            </a:r>
            <a:r>
              <a:rPr lang="ru-RU" dirty="0"/>
              <a:t> </a:t>
            </a:r>
            <a:r>
              <a:rPr lang="ru-RU" dirty="0" err="1"/>
              <a:t>блювотного</a:t>
            </a:r>
            <a:r>
              <a:rPr lang="ru-RU" dirty="0"/>
              <a:t> </a:t>
            </a:r>
            <a:r>
              <a:rPr lang="ru-RU" dirty="0" err="1"/>
              <a:t>засобу</a:t>
            </a:r>
            <a:r>
              <a:rPr lang="ru-RU" dirty="0"/>
              <a:t> </a:t>
            </a:r>
            <a:r>
              <a:rPr lang="ru-RU" dirty="0" err="1"/>
              <a:t>було</a:t>
            </a:r>
            <a:r>
              <a:rPr lang="ru-RU" dirty="0"/>
              <a:t> неминуче </a:t>
            </a:r>
            <a:r>
              <a:rPr lang="ru-RU" dirty="0" err="1"/>
              <a:t>небхідним</a:t>
            </a:r>
            <a:r>
              <a:rPr lang="ru-RU" dirty="0"/>
              <a:t> для </a:t>
            </a:r>
            <a:r>
              <a:rPr lang="ru-RU" dirty="0" err="1"/>
              <a:t>отримання</a:t>
            </a:r>
            <a:r>
              <a:rPr lang="ru-RU" dirty="0"/>
              <a:t> </a:t>
            </a:r>
            <a:r>
              <a:rPr lang="ru-RU" dirty="0" err="1"/>
              <a:t>доказу</a:t>
            </a:r>
            <a:r>
              <a:rPr lang="ru-RU" dirty="0"/>
              <a:t>. </a:t>
            </a:r>
            <a:r>
              <a:rPr lang="ru-RU" dirty="0" err="1"/>
              <a:t>Можна</a:t>
            </a:r>
            <a:r>
              <a:rPr lang="ru-RU" dirty="0"/>
              <a:t> </a:t>
            </a:r>
            <a:r>
              <a:rPr lang="ru-RU" dirty="0" err="1"/>
              <a:t>було</a:t>
            </a:r>
            <a:r>
              <a:rPr lang="ru-RU" dirty="0"/>
              <a:t> просто </a:t>
            </a:r>
            <a:r>
              <a:rPr lang="ru-RU" dirty="0" err="1"/>
              <a:t>зачекати</a:t>
            </a:r>
            <a:r>
              <a:rPr lang="ru-RU" dirty="0"/>
              <a:t>, коли пакет </a:t>
            </a:r>
            <a:r>
              <a:rPr lang="ru-RU" dirty="0" err="1"/>
              <a:t>виведеться</a:t>
            </a:r>
            <a:r>
              <a:rPr lang="ru-RU" dirty="0"/>
              <a:t> з </a:t>
            </a:r>
            <a:r>
              <a:rPr lang="ru-RU" dirty="0" err="1"/>
              <a:t>організму</a:t>
            </a:r>
            <a:r>
              <a:rPr lang="ru-RU" dirty="0"/>
              <a:t> </a:t>
            </a:r>
            <a:r>
              <a:rPr lang="ru-RU" dirty="0" err="1"/>
              <a:t>природним</a:t>
            </a:r>
            <a:r>
              <a:rPr lang="ru-RU" dirty="0"/>
              <a:t> шляхом. </a:t>
            </a:r>
            <a:r>
              <a:rPr lang="ru-RU" dirty="0" err="1"/>
              <a:t>Зрештою</a:t>
            </a:r>
            <a:r>
              <a:rPr lang="ru-RU" dirty="0"/>
              <a:t>, </a:t>
            </a:r>
            <a:r>
              <a:rPr lang="ru-RU" dirty="0" err="1"/>
              <a:t>саме</a:t>
            </a:r>
            <a:r>
              <a:rPr lang="ru-RU" dirty="0"/>
              <a:t> </a:t>
            </a:r>
            <a:r>
              <a:rPr lang="ru-RU" dirty="0" err="1"/>
              <a:t>така</a:t>
            </a:r>
            <a:r>
              <a:rPr lang="ru-RU" dirty="0"/>
              <a:t> практика в </a:t>
            </a:r>
            <a:r>
              <a:rPr lang="ru-RU" dirty="0" err="1"/>
              <a:t>аналогічних</a:t>
            </a:r>
            <a:r>
              <a:rPr lang="ru-RU" dirty="0"/>
              <a:t> </a:t>
            </a:r>
            <a:r>
              <a:rPr lang="ru-RU" dirty="0" err="1"/>
              <a:t>ситуаціях</a:t>
            </a:r>
            <a:r>
              <a:rPr lang="ru-RU" dirty="0"/>
              <a:t> </a:t>
            </a:r>
            <a:r>
              <a:rPr lang="ru-RU" dirty="0" err="1"/>
              <a:t>застосовується</a:t>
            </a:r>
            <a:r>
              <a:rPr lang="ru-RU" dirty="0"/>
              <a:t> в </a:t>
            </a:r>
            <a:r>
              <a:rPr lang="ru-RU" dirty="0" err="1"/>
              <a:t>інших</a:t>
            </a:r>
            <a:r>
              <a:rPr lang="ru-RU" dirty="0"/>
              <a:t> </a:t>
            </a:r>
            <a:r>
              <a:rPr lang="ru-RU" dirty="0" err="1"/>
              <a:t>країнах</a:t>
            </a:r>
            <a:r>
              <a:rPr lang="ru-RU" dirty="0"/>
              <a:t> – членах Ради </a:t>
            </a:r>
            <a:r>
              <a:rPr lang="ru-RU" dirty="0" err="1"/>
              <a:t>Європи</a:t>
            </a:r>
            <a:r>
              <a:rPr lang="ru-RU" dirty="0"/>
              <a:t>.</a:t>
            </a:r>
          </a:p>
          <a:p>
            <a:pPr marL="0" indent="0" algn="just">
              <a:buNone/>
            </a:pPr>
            <a:r>
              <a:rPr lang="ru-RU" dirty="0"/>
              <a:t>Суд </a:t>
            </a:r>
            <a:r>
              <a:rPr lang="ru-RU" dirty="0" err="1"/>
              <a:t>зауважив</a:t>
            </a:r>
            <a:r>
              <a:rPr lang="ru-RU" dirty="0"/>
              <a:t>, </a:t>
            </a:r>
            <a:r>
              <a:rPr lang="ru-RU" dirty="0" err="1"/>
              <a:t>що</a:t>
            </a:r>
            <a:r>
              <a:rPr lang="ru-RU" dirty="0"/>
              <a:t> </a:t>
            </a:r>
            <a:r>
              <a:rPr lang="ru-RU" dirty="0" err="1"/>
              <a:t>ані</a:t>
            </a:r>
            <a:r>
              <a:rPr lang="ru-RU" dirty="0"/>
              <a:t> </a:t>
            </a:r>
            <a:r>
              <a:rPr lang="ru-RU" dirty="0" err="1"/>
              <a:t>сторони</a:t>
            </a:r>
            <a:r>
              <a:rPr lang="ru-RU" dirty="0"/>
              <a:t>, </a:t>
            </a:r>
            <a:r>
              <a:rPr lang="ru-RU" dirty="0" err="1"/>
              <a:t>ані</a:t>
            </a:r>
            <a:r>
              <a:rPr lang="ru-RU" dirty="0"/>
              <a:t> </a:t>
            </a:r>
            <a:r>
              <a:rPr lang="ru-RU" dirty="0" err="1"/>
              <a:t>експерти</a:t>
            </a:r>
            <a:r>
              <a:rPr lang="ru-RU" dirty="0"/>
              <a:t> не могли </a:t>
            </a:r>
            <a:r>
              <a:rPr lang="ru-RU" dirty="0" err="1"/>
              <a:t>дійти</a:t>
            </a:r>
            <a:r>
              <a:rPr lang="ru-RU" dirty="0"/>
              <a:t> </a:t>
            </a:r>
            <a:r>
              <a:rPr lang="ru-RU" dirty="0" err="1"/>
              <a:t>згоди</a:t>
            </a:r>
            <a:r>
              <a:rPr lang="ru-RU" dirty="0"/>
              <a:t> </a:t>
            </a:r>
            <a:r>
              <a:rPr lang="ru-RU" dirty="0" err="1"/>
              <a:t>стосовно</a:t>
            </a:r>
            <a:r>
              <a:rPr lang="ru-RU" dirty="0"/>
              <a:t> </a:t>
            </a:r>
            <a:r>
              <a:rPr lang="ru-RU" dirty="0" err="1"/>
              <a:t>можливої</a:t>
            </a:r>
            <a:r>
              <a:rPr lang="ru-RU" dirty="0"/>
              <a:t> </a:t>
            </a:r>
            <a:r>
              <a:rPr lang="ru-RU" dirty="0" err="1"/>
              <a:t>небезпеки</a:t>
            </a:r>
            <a:r>
              <a:rPr lang="ru-RU" dirty="0"/>
              <a:t> для </a:t>
            </a:r>
            <a:r>
              <a:rPr lang="ru-RU" dirty="0" err="1"/>
              <a:t>здоров’я</a:t>
            </a:r>
            <a:r>
              <a:rPr lang="ru-RU" dirty="0"/>
              <a:t> </a:t>
            </a:r>
            <a:r>
              <a:rPr lang="ru-RU" dirty="0" err="1"/>
              <a:t>людини</a:t>
            </a:r>
            <a:r>
              <a:rPr lang="ru-RU" dirty="0"/>
              <a:t> </a:t>
            </a:r>
            <a:r>
              <a:rPr lang="ru-RU" dirty="0" err="1"/>
              <a:t>від</a:t>
            </a:r>
            <a:r>
              <a:rPr lang="ru-RU" dirty="0"/>
              <a:t> </a:t>
            </a:r>
            <a:r>
              <a:rPr lang="ru-RU" dirty="0" err="1"/>
              <a:t>застосування</a:t>
            </a:r>
            <a:r>
              <a:rPr lang="ru-RU" dirty="0"/>
              <a:t> </a:t>
            </a:r>
            <a:r>
              <a:rPr lang="ru-RU" dirty="0" err="1"/>
              <a:t>блювотного</a:t>
            </a:r>
            <a:r>
              <a:rPr lang="ru-RU" dirty="0"/>
              <a:t> </a:t>
            </a:r>
            <a:r>
              <a:rPr lang="ru-RU" dirty="0" err="1"/>
              <a:t>засобу</a:t>
            </a:r>
            <a:r>
              <a:rPr lang="ru-RU" dirty="0"/>
              <a:t>. Суд, </a:t>
            </a:r>
            <a:r>
              <a:rPr lang="ru-RU" dirty="0" err="1"/>
              <a:t>зі</a:t>
            </a:r>
            <a:r>
              <a:rPr lang="ru-RU" dirty="0"/>
              <a:t> </a:t>
            </a:r>
            <a:r>
              <a:rPr lang="ru-RU" dirty="0" err="1"/>
              <a:t>свого</a:t>
            </a:r>
            <a:r>
              <a:rPr lang="ru-RU" dirty="0"/>
              <a:t> боку, </a:t>
            </a:r>
            <a:r>
              <a:rPr lang="ru-RU" dirty="0" err="1"/>
              <a:t>вказав</a:t>
            </a:r>
            <a:r>
              <a:rPr lang="ru-RU" dirty="0"/>
              <a:t> на факт </a:t>
            </a:r>
            <a:r>
              <a:rPr lang="ru-RU" dirty="0" err="1"/>
              <a:t>смерті</a:t>
            </a:r>
            <a:r>
              <a:rPr lang="ru-RU" dirty="0"/>
              <a:t> </a:t>
            </a:r>
            <a:r>
              <a:rPr lang="ru-RU" dirty="0" err="1"/>
              <a:t>двох</a:t>
            </a:r>
            <a:r>
              <a:rPr lang="ru-RU" dirty="0"/>
              <a:t> </a:t>
            </a:r>
            <a:r>
              <a:rPr lang="ru-RU" dirty="0" err="1"/>
              <a:t>осіб</a:t>
            </a:r>
            <a:r>
              <a:rPr lang="ru-RU" dirty="0"/>
              <a:t> у </a:t>
            </a:r>
            <a:r>
              <a:rPr lang="ru-RU" dirty="0" err="1"/>
              <a:t>Німеччині</a:t>
            </a:r>
            <a:r>
              <a:rPr lang="ru-RU" dirty="0"/>
              <a:t> </a:t>
            </a:r>
            <a:r>
              <a:rPr lang="ru-RU" dirty="0" err="1"/>
              <a:t>внаслідок</a:t>
            </a:r>
            <a:r>
              <a:rPr lang="ru-RU" dirty="0"/>
              <a:t> </a:t>
            </a:r>
            <a:r>
              <a:rPr lang="ru-RU" dirty="0" err="1"/>
              <a:t>застосування</a:t>
            </a:r>
            <a:r>
              <a:rPr lang="ru-RU" dirty="0"/>
              <a:t> </a:t>
            </a:r>
            <a:r>
              <a:rPr lang="ru-RU" dirty="0" err="1"/>
              <a:t>відповідної</a:t>
            </a:r>
            <a:r>
              <a:rPr lang="ru-RU" dirty="0"/>
              <a:t> </a:t>
            </a:r>
            <a:r>
              <a:rPr lang="ru-RU" dirty="0" err="1"/>
              <a:t>медичної</a:t>
            </a:r>
            <a:r>
              <a:rPr lang="ru-RU" dirty="0"/>
              <a:t> </a:t>
            </a:r>
            <a:r>
              <a:rPr lang="ru-RU" dirty="0" err="1"/>
              <a:t>процедури</a:t>
            </a:r>
            <a:r>
              <a:rPr lang="ru-RU" dirty="0"/>
              <a:t>. </a:t>
            </a:r>
            <a:r>
              <a:rPr lang="ru-RU" dirty="0" err="1"/>
              <a:t>Отож</a:t>
            </a:r>
            <a:r>
              <a:rPr lang="ru-RU" dirty="0"/>
              <a:t>, Суд аж </a:t>
            </a:r>
            <a:r>
              <a:rPr lang="ru-RU" dirty="0" err="1"/>
              <a:t>ніяк</a:t>
            </a:r>
            <a:r>
              <a:rPr lang="ru-RU" dirty="0"/>
              <a:t> не </a:t>
            </a:r>
            <a:r>
              <a:rPr lang="ru-RU" dirty="0" err="1"/>
              <a:t>погоджувався</a:t>
            </a:r>
            <a:r>
              <a:rPr lang="ru-RU" dirty="0"/>
              <a:t> з </a:t>
            </a:r>
            <a:r>
              <a:rPr lang="ru-RU" dirty="0" err="1"/>
              <a:t>тим</a:t>
            </a:r>
            <a:r>
              <a:rPr lang="ru-RU" dirty="0"/>
              <a:t>, </a:t>
            </a:r>
            <a:r>
              <a:rPr lang="ru-RU" dirty="0" err="1"/>
              <a:t>що</a:t>
            </a:r>
            <a:r>
              <a:rPr lang="ru-RU" dirty="0"/>
              <a:t> </a:t>
            </a:r>
            <a:r>
              <a:rPr lang="ru-RU" dirty="0" err="1"/>
              <a:t>йдеться</a:t>
            </a:r>
            <a:r>
              <a:rPr lang="ru-RU" dirty="0"/>
              <a:t> </a:t>
            </a:r>
            <a:r>
              <a:rPr lang="ru-RU" dirty="0" err="1"/>
              <a:t>лише</a:t>
            </a:r>
            <a:r>
              <a:rPr lang="ru-RU" dirty="0"/>
              <a:t> про </a:t>
            </a:r>
            <a:r>
              <a:rPr lang="ru-RU" dirty="0" err="1"/>
              <a:t>незначні</a:t>
            </a:r>
            <a:r>
              <a:rPr lang="ru-RU" dirty="0"/>
              <a:t> </a:t>
            </a:r>
            <a:r>
              <a:rPr lang="ru-RU" dirty="0" err="1"/>
              <a:t>ризики</a:t>
            </a:r>
            <a:r>
              <a:rPr lang="ru-RU" dirty="0"/>
              <a:t> для </a:t>
            </a:r>
            <a:r>
              <a:rPr lang="ru-RU" dirty="0" err="1"/>
              <a:t>здоров’я</a:t>
            </a:r>
            <a:r>
              <a:rPr lang="ru-RU" dirty="0"/>
              <a:t> </a:t>
            </a:r>
            <a:r>
              <a:rPr lang="ru-RU" dirty="0" err="1"/>
              <a:t>заявника</a:t>
            </a:r>
            <a:r>
              <a:rPr lang="ru-RU" dirty="0"/>
              <a:t>. Суд </a:t>
            </a:r>
            <a:r>
              <a:rPr lang="ru-RU" dirty="0" err="1"/>
              <a:t>також</a:t>
            </a:r>
            <a:r>
              <a:rPr lang="ru-RU" dirty="0"/>
              <a:t> </a:t>
            </a:r>
            <a:r>
              <a:rPr lang="ru-RU" dirty="0" err="1"/>
              <a:t>відзначив</a:t>
            </a:r>
            <a:r>
              <a:rPr lang="ru-RU" dirty="0"/>
              <a:t>, </a:t>
            </a:r>
            <a:r>
              <a:rPr lang="ru-RU" dirty="0" err="1"/>
              <a:t>що</a:t>
            </a:r>
            <a:r>
              <a:rPr lang="ru-RU" dirty="0"/>
              <a:t> у </a:t>
            </a:r>
            <a:r>
              <a:rPr lang="ru-RU" dirty="0" err="1"/>
              <a:t>більшості</a:t>
            </a:r>
            <a:r>
              <a:rPr lang="ru-RU" dirty="0"/>
              <a:t> земель </a:t>
            </a:r>
            <a:r>
              <a:rPr lang="ru-RU" dirty="0" err="1"/>
              <a:t>Німеччини</a:t>
            </a:r>
            <a:r>
              <a:rPr lang="ru-RU" dirty="0"/>
              <a:t> та у </a:t>
            </a:r>
            <a:r>
              <a:rPr lang="ru-RU" dirty="0" err="1"/>
              <a:t>багатьох</a:t>
            </a:r>
            <a:r>
              <a:rPr lang="ru-RU" dirty="0"/>
              <a:t> </a:t>
            </a:r>
            <a:r>
              <a:rPr lang="ru-RU" dirty="0" err="1"/>
              <a:t>країнах</a:t>
            </a:r>
            <a:r>
              <a:rPr lang="ru-RU" dirty="0"/>
              <a:t> – членах Ради </a:t>
            </a:r>
            <a:r>
              <a:rPr lang="ru-RU" dirty="0" err="1"/>
              <a:t>Європи</a:t>
            </a:r>
            <a:r>
              <a:rPr lang="ru-RU" dirty="0"/>
              <a:t> </a:t>
            </a:r>
            <a:r>
              <a:rPr lang="ru-RU" dirty="0" err="1"/>
              <a:t>відмовилися</a:t>
            </a:r>
            <a:r>
              <a:rPr lang="ru-RU" dirty="0"/>
              <a:t> </a:t>
            </a:r>
            <a:r>
              <a:rPr lang="ru-RU" dirty="0" err="1"/>
              <a:t>від</a:t>
            </a:r>
            <a:r>
              <a:rPr lang="ru-RU" dirty="0"/>
              <a:t> </a:t>
            </a:r>
            <a:r>
              <a:rPr lang="ru-RU" dirty="0" err="1"/>
              <a:t>такої</a:t>
            </a:r>
            <a:r>
              <a:rPr lang="ru-RU" dirty="0"/>
              <a:t> практики. </a:t>
            </a:r>
            <a:r>
              <a:rPr lang="ru-RU" dirty="0" err="1"/>
              <a:t>Цей</a:t>
            </a:r>
            <a:r>
              <a:rPr lang="ru-RU" dirty="0"/>
              <a:t> факт </a:t>
            </a:r>
            <a:r>
              <a:rPr lang="ru-RU" dirty="0" err="1"/>
              <a:t>вочевидь</a:t>
            </a:r>
            <a:r>
              <a:rPr lang="ru-RU" dirty="0"/>
              <a:t> </a:t>
            </a:r>
            <a:r>
              <a:rPr lang="ru-RU" dirty="0" err="1"/>
              <a:t>свідчив</a:t>
            </a:r>
            <a:r>
              <a:rPr lang="ru-RU" dirty="0"/>
              <a:t> про те, </a:t>
            </a:r>
            <a:r>
              <a:rPr lang="ru-RU" dirty="0" err="1"/>
              <a:t>що</a:t>
            </a:r>
            <a:r>
              <a:rPr lang="ru-RU" dirty="0"/>
              <a:t> </a:t>
            </a:r>
            <a:r>
              <a:rPr lang="ru-RU" dirty="0" err="1"/>
              <a:t>застосування</a:t>
            </a:r>
            <a:r>
              <a:rPr lang="ru-RU" dirty="0"/>
              <a:t> </a:t>
            </a:r>
            <a:r>
              <a:rPr lang="ru-RU" dirty="0" err="1"/>
              <a:t>блювотного</a:t>
            </a:r>
            <a:r>
              <a:rPr lang="ru-RU" dirty="0"/>
              <a:t> </a:t>
            </a:r>
            <a:r>
              <a:rPr lang="ru-RU" dirty="0" err="1"/>
              <a:t>засобу</a:t>
            </a:r>
            <a:r>
              <a:rPr lang="ru-RU" dirty="0"/>
              <a:t> таки становило </a:t>
            </a:r>
            <a:r>
              <a:rPr lang="ru-RU" dirty="0" err="1"/>
              <a:t>небезпеку</a:t>
            </a:r>
            <a:r>
              <a:rPr lang="ru-RU" dirty="0"/>
              <a:t> для </a:t>
            </a:r>
            <a:r>
              <a:rPr lang="ru-RU" dirty="0" err="1"/>
              <a:t>здоров’я</a:t>
            </a:r>
            <a:r>
              <a:rPr lang="ru-RU" dirty="0" smtClean="0"/>
              <a:t>.</a:t>
            </a:r>
            <a:endParaRPr lang="ru-RU" dirty="0"/>
          </a:p>
        </p:txBody>
      </p:sp>
    </p:spTree>
    <p:extLst>
      <p:ext uri="{BB962C8B-B14F-4D97-AF65-F5344CB8AC3E}">
        <p14:creationId xmlns:p14="http://schemas.microsoft.com/office/powerpoint/2010/main" val="4701785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496944" cy="6336704"/>
          </a:xfrm>
        </p:spPr>
        <p:txBody>
          <a:bodyPr>
            <a:normAutofit fontScale="55000" lnSpcReduction="20000"/>
          </a:bodyPr>
          <a:lstStyle/>
          <a:p>
            <a:pPr marL="0" indent="0" algn="just">
              <a:buNone/>
            </a:pPr>
            <a:r>
              <a:rPr lang="ru-RU" dirty="0"/>
              <a:t>На думку Суду, </a:t>
            </a:r>
            <a:r>
              <a:rPr lang="ru-RU" dirty="0" err="1"/>
              <a:t>застосоване</a:t>
            </a:r>
            <a:r>
              <a:rPr lang="ru-RU" dirty="0"/>
              <a:t> до </a:t>
            </a:r>
            <a:r>
              <a:rPr lang="ru-RU" dirty="0" err="1"/>
              <a:t>заявника</a:t>
            </a:r>
            <a:r>
              <a:rPr lang="ru-RU" dirty="0"/>
              <a:t> </a:t>
            </a:r>
            <a:r>
              <a:rPr lang="ru-RU" dirty="0" err="1"/>
              <a:t>насильство</a:t>
            </a:r>
            <a:r>
              <a:rPr lang="ru-RU" dirty="0"/>
              <a:t> з метою </a:t>
            </a:r>
            <a:r>
              <a:rPr lang="ru-RU" dirty="0" err="1"/>
              <a:t>змусити</a:t>
            </a:r>
            <a:r>
              <a:rPr lang="ru-RU" dirty="0"/>
              <a:t> </a:t>
            </a:r>
            <a:r>
              <a:rPr lang="ru-RU" dirty="0" err="1"/>
              <a:t>його</a:t>
            </a:r>
            <a:r>
              <a:rPr lang="ru-RU" dirty="0"/>
              <a:t> </a:t>
            </a:r>
            <a:r>
              <a:rPr lang="ru-RU" dirty="0" err="1"/>
              <a:t>вжити</a:t>
            </a:r>
            <a:r>
              <a:rPr lang="ru-RU" dirty="0"/>
              <a:t> препарат </a:t>
            </a:r>
            <a:r>
              <a:rPr lang="ru-RU" dirty="0" err="1"/>
              <a:t>межувало</a:t>
            </a:r>
            <a:r>
              <a:rPr lang="ru-RU" dirty="0"/>
              <a:t> з </a:t>
            </a:r>
            <a:r>
              <a:rPr lang="ru-RU" dirty="0" err="1"/>
              <a:t>брутальністю</a:t>
            </a:r>
            <a:r>
              <a:rPr lang="ru-RU" dirty="0"/>
              <a:t>. </a:t>
            </a:r>
            <a:r>
              <a:rPr lang="ru-RU" dirty="0" err="1"/>
              <a:t>Заявник</a:t>
            </a:r>
            <a:r>
              <a:rPr lang="ru-RU" dirty="0"/>
              <a:t> чинив </a:t>
            </a:r>
            <a:r>
              <a:rPr lang="ru-RU" dirty="0" err="1"/>
              <a:t>фізичний</a:t>
            </a:r>
            <a:r>
              <a:rPr lang="ru-RU" dirty="0"/>
              <a:t> і </a:t>
            </a:r>
            <a:r>
              <a:rPr lang="ru-RU" dirty="0" err="1"/>
              <a:t>психічний</a:t>
            </a:r>
            <a:r>
              <a:rPr lang="ru-RU" dirty="0"/>
              <a:t> </a:t>
            </a:r>
            <a:r>
              <a:rPr lang="ru-RU" dirty="0" err="1"/>
              <a:t>опір</a:t>
            </a:r>
            <a:r>
              <a:rPr lang="ru-RU" dirty="0"/>
              <a:t> перед </a:t>
            </a:r>
            <a:r>
              <a:rPr lang="ru-RU" dirty="0" err="1"/>
              <a:t>очікуваною</a:t>
            </a:r>
            <a:r>
              <a:rPr lang="ru-RU" dirty="0"/>
              <a:t> процедурою. Процедура </a:t>
            </a:r>
            <a:r>
              <a:rPr lang="ru-RU" dirty="0" err="1"/>
              <a:t>полягала</a:t>
            </a:r>
            <a:r>
              <a:rPr lang="ru-RU" dirty="0"/>
              <a:t> у </a:t>
            </a:r>
            <a:r>
              <a:rPr lang="ru-RU" dirty="0" err="1"/>
              <a:t>проштовхуванні</a:t>
            </a:r>
            <a:r>
              <a:rPr lang="ru-RU" dirty="0"/>
              <a:t> трубки через </a:t>
            </a:r>
            <a:r>
              <a:rPr lang="ru-RU" dirty="0" err="1"/>
              <a:t>ніс</a:t>
            </a:r>
            <a:r>
              <a:rPr lang="ru-RU" dirty="0"/>
              <a:t> і </a:t>
            </a:r>
            <a:r>
              <a:rPr lang="ru-RU" dirty="0" err="1"/>
              <a:t>доведення</a:t>
            </a:r>
            <a:r>
              <a:rPr lang="ru-RU" dirty="0"/>
              <a:t> </a:t>
            </a:r>
            <a:r>
              <a:rPr lang="ru-RU" dirty="0" err="1"/>
              <a:t>її</a:t>
            </a:r>
            <a:r>
              <a:rPr lang="ru-RU" dirty="0"/>
              <a:t> до </a:t>
            </a:r>
            <a:r>
              <a:rPr lang="ru-RU" dirty="0" err="1"/>
              <a:t>шлунку</a:t>
            </a:r>
            <a:r>
              <a:rPr lang="ru-RU" dirty="0"/>
              <a:t> для </a:t>
            </a:r>
            <a:r>
              <a:rPr lang="ru-RU" dirty="0" err="1"/>
              <a:t>введення</a:t>
            </a:r>
            <a:r>
              <a:rPr lang="ru-RU" dirty="0"/>
              <a:t> </a:t>
            </a:r>
            <a:r>
              <a:rPr lang="ru-RU" dirty="0" err="1"/>
              <a:t>ліків</a:t>
            </a:r>
            <a:r>
              <a:rPr lang="ru-RU" dirty="0"/>
              <a:t>. </a:t>
            </a:r>
            <a:r>
              <a:rPr lang="ru-RU" dirty="0" err="1"/>
              <a:t>Аби</a:t>
            </a:r>
            <a:r>
              <a:rPr lang="ru-RU" dirty="0"/>
              <a:t> </a:t>
            </a:r>
            <a:r>
              <a:rPr lang="ru-RU" dirty="0" err="1"/>
              <a:t>забезпечити</a:t>
            </a:r>
            <a:r>
              <a:rPr lang="ru-RU" dirty="0"/>
              <a:t> </a:t>
            </a:r>
            <a:r>
              <a:rPr lang="ru-RU" dirty="0" err="1"/>
              <a:t>безперешкодні</a:t>
            </a:r>
            <a:r>
              <a:rPr lang="ru-RU" dirty="0"/>
              <a:t> </a:t>
            </a:r>
            <a:r>
              <a:rPr lang="ru-RU" dirty="0" err="1"/>
              <a:t>дії</a:t>
            </a:r>
            <a:r>
              <a:rPr lang="ru-RU" dirty="0"/>
              <a:t> </a:t>
            </a:r>
            <a:r>
              <a:rPr lang="ru-RU" dirty="0" err="1"/>
              <a:t>лікаря</a:t>
            </a:r>
            <a:r>
              <a:rPr lang="ru-RU" dirty="0"/>
              <a:t>, </a:t>
            </a:r>
            <a:r>
              <a:rPr lang="ru-RU" dirty="0" err="1"/>
              <a:t>заявника</a:t>
            </a:r>
            <a:r>
              <a:rPr lang="ru-RU" dirty="0"/>
              <a:t> </a:t>
            </a:r>
            <a:r>
              <a:rPr lang="ru-RU" dirty="0" err="1"/>
              <a:t>утримували</a:t>
            </a:r>
            <a:r>
              <a:rPr lang="ru-RU" dirty="0"/>
              <a:t> </a:t>
            </a:r>
            <a:r>
              <a:rPr lang="ru-RU" dirty="0" err="1"/>
              <a:t>чотири</a:t>
            </a:r>
            <a:r>
              <a:rPr lang="ru-RU" dirty="0"/>
              <a:t> </a:t>
            </a:r>
            <a:r>
              <a:rPr lang="ru-RU" dirty="0" err="1"/>
              <a:t>поліцейських</a:t>
            </a:r>
            <a:r>
              <a:rPr lang="ru-RU" dirty="0"/>
              <a:t>. </a:t>
            </a:r>
            <a:r>
              <a:rPr lang="ru-RU" dirty="0" err="1"/>
              <a:t>Така</a:t>
            </a:r>
            <a:r>
              <a:rPr lang="ru-RU" dirty="0"/>
              <a:t> </a:t>
            </a:r>
            <a:r>
              <a:rPr lang="ru-RU" dirty="0" err="1"/>
              <a:t>операція</a:t>
            </a:r>
            <a:r>
              <a:rPr lang="ru-RU" dirty="0"/>
              <a:t>, </a:t>
            </a:r>
            <a:r>
              <a:rPr lang="ru-RU" dirty="0" err="1"/>
              <a:t>мабуть</a:t>
            </a:r>
            <a:r>
              <a:rPr lang="ru-RU" dirty="0"/>
              <a:t>, </a:t>
            </a:r>
            <a:r>
              <a:rPr lang="ru-RU" dirty="0" err="1"/>
              <a:t>заподіяла</a:t>
            </a:r>
            <a:r>
              <a:rPr lang="ru-RU" dirty="0"/>
              <a:t> п. </a:t>
            </a:r>
            <a:r>
              <a:rPr lang="ru-RU" dirty="0" err="1"/>
              <a:t>Яллогу</a:t>
            </a:r>
            <a:r>
              <a:rPr lang="ru-RU" dirty="0"/>
              <a:t> </a:t>
            </a:r>
            <a:r>
              <a:rPr lang="ru-RU" dirty="0" err="1"/>
              <a:t>неабиякого</a:t>
            </a:r>
            <a:r>
              <a:rPr lang="ru-RU" dirty="0"/>
              <a:t> болю і </a:t>
            </a:r>
            <a:r>
              <a:rPr lang="ru-RU" dirty="0" err="1"/>
              <a:t>неспокою</a:t>
            </a:r>
            <a:r>
              <a:rPr lang="ru-RU" dirty="0"/>
              <a:t>. </a:t>
            </a:r>
            <a:r>
              <a:rPr lang="ru-RU" dirty="0" err="1"/>
              <a:t>Далі</a:t>
            </a:r>
            <a:r>
              <a:rPr lang="ru-RU" dirty="0"/>
              <a:t> </a:t>
            </a:r>
            <a:r>
              <a:rPr lang="ru-RU" dirty="0" err="1"/>
              <a:t>заявнику</a:t>
            </a:r>
            <a:r>
              <a:rPr lang="ru-RU" dirty="0"/>
              <a:t> </a:t>
            </a:r>
            <a:r>
              <a:rPr lang="ru-RU" dirty="0" err="1"/>
              <a:t>зробили</a:t>
            </a:r>
            <a:r>
              <a:rPr lang="ru-RU" dirty="0"/>
              <a:t> </a:t>
            </a:r>
            <a:r>
              <a:rPr lang="ru-RU" dirty="0" err="1"/>
              <a:t>ін’єкцію</a:t>
            </a:r>
            <a:r>
              <a:rPr lang="ru-RU" dirty="0"/>
              <a:t> </a:t>
            </a:r>
            <a:r>
              <a:rPr lang="ru-RU" dirty="0" err="1"/>
              <a:t>іншого</a:t>
            </a:r>
            <a:r>
              <a:rPr lang="ru-RU" dirty="0"/>
              <a:t> препарату і </a:t>
            </a:r>
            <a:r>
              <a:rPr lang="ru-RU" dirty="0" err="1"/>
              <a:t>знову</a:t>
            </a:r>
            <a:r>
              <a:rPr lang="ru-RU" dirty="0"/>
              <a:t> </a:t>
            </a:r>
            <a:r>
              <a:rPr lang="ru-RU" dirty="0" err="1"/>
              <a:t>всупереч</a:t>
            </a:r>
            <a:r>
              <a:rPr lang="ru-RU" dirty="0"/>
              <a:t> </a:t>
            </a:r>
            <a:r>
              <a:rPr lang="ru-RU" dirty="0" err="1"/>
              <a:t>його</a:t>
            </a:r>
            <a:r>
              <a:rPr lang="ru-RU" dirty="0"/>
              <a:t> </a:t>
            </a:r>
            <a:r>
              <a:rPr lang="ru-RU" dirty="0" err="1"/>
              <a:t>волі</a:t>
            </a:r>
            <a:r>
              <a:rPr lang="ru-RU" dirty="0"/>
              <a:t>. Суд </a:t>
            </a:r>
            <a:r>
              <a:rPr lang="ru-RU" dirty="0" err="1"/>
              <a:t>також</a:t>
            </a:r>
            <a:r>
              <a:rPr lang="ru-RU" dirty="0"/>
              <a:t> </a:t>
            </a:r>
            <a:r>
              <a:rPr lang="ru-RU" dirty="0" err="1"/>
              <a:t>вказав</a:t>
            </a:r>
            <a:r>
              <a:rPr lang="ru-RU" dirty="0"/>
              <a:t>, </a:t>
            </a:r>
            <a:r>
              <a:rPr lang="ru-RU" dirty="0" err="1"/>
              <a:t>що</a:t>
            </a:r>
            <a:r>
              <a:rPr lang="ru-RU" dirty="0"/>
              <a:t> </a:t>
            </a:r>
            <a:r>
              <a:rPr lang="ru-RU" dirty="0" err="1"/>
              <a:t>слід</a:t>
            </a:r>
            <a:r>
              <a:rPr lang="ru-RU" dirty="0"/>
              <a:t> </a:t>
            </a:r>
            <a:r>
              <a:rPr lang="ru-RU" dirty="0" err="1"/>
              <a:t>взяти</a:t>
            </a:r>
            <a:r>
              <a:rPr lang="ru-RU" dirty="0"/>
              <a:t> до </a:t>
            </a:r>
            <a:r>
              <a:rPr lang="ru-RU" dirty="0" err="1"/>
              <a:t>уваги</a:t>
            </a:r>
            <a:r>
              <a:rPr lang="ru-RU" dirty="0"/>
              <a:t> </a:t>
            </a:r>
            <a:r>
              <a:rPr lang="ru-RU" dirty="0" err="1"/>
              <a:t>ті</a:t>
            </a:r>
            <a:r>
              <a:rPr lang="ru-RU" dirty="0"/>
              <a:t> </a:t>
            </a:r>
            <a:r>
              <a:rPr lang="ru-RU" dirty="0" err="1"/>
              <a:t>психічні</a:t>
            </a:r>
            <a:r>
              <a:rPr lang="ru-RU" dirty="0"/>
              <a:t> </a:t>
            </a:r>
            <a:r>
              <a:rPr lang="ru-RU" dirty="0" err="1"/>
              <a:t>страждання</a:t>
            </a:r>
            <a:r>
              <a:rPr lang="ru-RU" dirty="0"/>
              <a:t>, через </a:t>
            </a:r>
            <a:r>
              <a:rPr lang="ru-RU" dirty="0" err="1"/>
              <a:t>які</a:t>
            </a:r>
            <a:r>
              <a:rPr lang="ru-RU" dirty="0"/>
              <a:t> </a:t>
            </a:r>
            <a:r>
              <a:rPr lang="ru-RU" dirty="0" err="1"/>
              <a:t>заявник</a:t>
            </a:r>
            <a:r>
              <a:rPr lang="ru-RU" dirty="0"/>
              <a:t>, </a:t>
            </a:r>
            <a:r>
              <a:rPr lang="ru-RU" dirty="0" err="1"/>
              <a:t>імовірно</a:t>
            </a:r>
            <a:r>
              <a:rPr lang="ru-RU" dirty="0"/>
              <a:t>, </a:t>
            </a:r>
            <a:r>
              <a:rPr lang="ru-RU" dirty="0" err="1"/>
              <a:t>пройшов</a:t>
            </a:r>
            <a:r>
              <a:rPr lang="ru-RU" dirty="0"/>
              <a:t>, коли </a:t>
            </a:r>
            <a:r>
              <a:rPr lang="ru-RU" dirty="0" err="1"/>
              <a:t>очікував</a:t>
            </a:r>
            <a:r>
              <a:rPr lang="ru-RU" dirty="0"/>
              <a:t> початку </a:t>
            </a:r>
            <a:r>
              <a:rPr lang="ru-RU" dirty="0" err="1"/>
              <a:t>дії</a:t>
            </a:r>
            <a:r>
              <a:rPr lang="ru-RU" dirty="0"/>
              <a:t> </a:t>
            </a:r>
            <a:r>
              <a:rPr lang="ru-RU" dirty="0" err="1"/>
              <a:t>блювотного</a:t>
            </a:r>
            <a:r>
              <a:rPr lang="ru-RU" dirty="0"/>
              <a:t> </a:t>
            </a:r>
            <a:r>
              <a:rPr lang="ru-RU" dirty="0" err="1"/>
              <a:t>засобу</a:t>
            </a:r>
            <a:r>
              <a:rPr lang="ru-RU" dirty="0"/>
              <a:t>. Особливо з </a:t>
            </a:r>
            <a:r>
              <a:rPr lang="ru-RU" dirty="0" err="1"/>
              <a:t>огляду</a:t>
            </a:r>
            <a:r>
              <a:rPr lang="ru-RU" dirty="0"/>
              <a:t> на те, </a:t>
            </a:r>
            <a:r>
              <a:rPr lang="ru-RU" dirty="0" err="1"/>
              <a:t>що</a:t>
            </a:r>
            <a:r>
              <a:rPr lang="ru-RU" dirty="0"/>
              <a:t> в </a:t>
            </a:r>
            <a:r>
              <a:rPr lang="ru-RU" dirty="0" err="1"/>
              <a:t>цей</a:t>
            </a:r>
            <a:r>
              <a:rPr lang="ru-RU" dirty="0"/>
              <a:t> </a:t>
            </a:r>
            <a:r>
              <a:rPr lang="ru-RU" dirty="0" err="1"/>
              <a:t>часовий</a:t>
            </a:r>
            <a:r>
              <a:rPr lang="ru-RU" dirty="0"/>
              <a:t> </a:t>
            </a:r>
            <a:r>
              <a:rPr lang="ru-RU" dirty="0" err="1"/>
              <a:t>проміжок</a:t>
            </a:r>
            <a:r>
              <a:rPr lang="ru-RU" dirty="0"/>
              <a:t> </a:t>
            </a:r>
            <a:r>
              <a:rPr lang="ru-RU" dirty="0" err="1"/>
              <a:t>його</a:t>
            </a:r>
            <a:r>
              <a:rPr lang="ru-RU" dirty="0"/>
              <a:t> </a:t>
            </a:r>
            <a:r>
              <a:rPr lang="ru-RU" dirty="0" err="1"/>
              <a:t>продовжували</a:t>
            </a:r>
            <a:r>
              <a:rPr lang="ru-RU" dirty="0"/>
              <a:t> </a:t>
            </a:r>
            <a:r>
              <a:rPr lang="ru-RU" dirty="0" err="1"/>
              <a:t>тримати</a:t>
            </a:r>
            <a:r>
              <a:rPr lang="ru-RU" dirty="0"/>
              <a:t>, а </a:t>
            </a:r>
            <a:r>
              <a:rPr lang="ru-RU" dirty="0" err="1"/>
              <a:t>лікар</a:t>
            </a:r>
            <a:r>
              <a:rPr lang="ru-RU" dirty="0"/>
              <a:t> проводив </a:t>
            </a:r>
            <a:r>
              <a:rPr lang="ru-RU" dirty="0" err="1"/>
              <a:t>своє</a:t>
            </a:r>
            <a:r>
              <a:rPr lang="ru-RU" dirty="0"/>
              <a:t> </a:t>
            </a:r>
            <a:r>
              <a:rPr lang="ru-RU" dirty="0" err="1"/>
              <a:t>спостереження</a:t>
            </a:r>
            <a:r>
              <a:rPr lang="ru-RU" dirty="0"/>
              <a:t>. </a:t>
            </a:r>
            <a:r>
              <a:rPr lang="ru-RU" dirty="0" err="1"/>
              <a:t>Вочевидь</a:t>
            </a:r>
            <a:r>
              <a:rPr lang="ru-RU" dirty="0"/>
              <a:t>, </a:t>
            </a:r>
            <a:r>
              <a:rPr lang="ru-RU" dirty="0" err="1"/>
              <a:t>такі</a:t>
            </a:r>
            <a:r>
              <a:rPr lang="ru-RU" dirty="0"/>
              <a:t> </a:t>
            </a:r>
            <a:r>
              <a:rPr lang="ru-RU" dirty="0" err="1"/>
              <a:t>обставини</a:t>
            </a:r>
            <a:r>
              <a:rPr lang="ru-RU" dirty="0"/>
              <a:t> </a:t>
            </a:r>
            <a:r>
              <a:rPr lang="ru-RU" dirty="0" err="1"/>
              <a:t>мали</a:t>
            </a:r>
            <a:r>
              <a:rPr lang="ru-RU" dirty="0"/>
              <a:t> </a:t>
            </a:r>
            <a:r>
              <a:rPr lang="ru-RU" dirty="0" err="1"/>
              <a:t>завдати</a:t>
            </a:r>
            <a:r>
              <a:rPr lang="ru-RU" dirty="0"/>
              <a:t> </a:t>
            </a:r>
            <a:r>
              <a:rPr lang="ru-RU" dirty="0" err="1"/>
              <a:t>заявнику</a:t>
            </a:r>
            <a:r>
              <a:rPr lang="ru-RU" dirty="0"/>
              <a:t> </a:t>
            </a:r>
            <a:r>
              <a:rPr lang="ru-RU" dirty="0" err="1"/>
              <a:t>значно</a:t>
            </a:r>
            <a:r>
              <a:rPr lang="ru-RU" dirty="0"/>
              <a:t> </a:t>
            </a:r>
            <a:r>
              <a:rPr lang="ru-RU" dirty="0" err="1"/>
              <a:t>більшого</a:t>
            </a:r>
            <a:r>
              <a:rPr lang="ru-RU" dirty="0"/>
              <a:t> </a:t>
            </a:r>
            <a:r>
              <a:rPr lang="ru-RU" dirty="0" err="1"/>
              <a:t>приниження</a:t>
            </a:r>
            <a:r>
              <a:rPr lang="ru-RU" dirty="0"/>
              <a:t>, </a:t>
            </a:r>
            <a:r>
              <a:rPr lang="ru-RU" dirty="0" err="1"/>
              <a:t>аніж</a:t>
            </a:r>
            <a:r>
              <a:rPr lang="ru-RU" dirty="0"/>
              <a:t> у тому </a:t>
            </a:r>
            <a:r>
              <a:rPr lang="ru-RU" dirty="0" err="1"/>
              <a:t>випадку</a:t>
            </a:r>
            <a:r>
              <a:rPr lang="ru-RU" dirty="0"/>
              <a:t>, коли б наркотики </a:t>
            </a:r>
            <a:r>
              <a:rPr lang="ru-RU" dirty="0" err="1"/>
              <a:t>вивелися</a:t>
            </a:r>
            <a:r>
              <a:rPr lang="ru-RU" dirty="0"/>
              <a:t> з </a:t>
            </a:r>
            <a:r>
              <a:rPr lang="ru-RU" dirty="0" err="1"/>
              <a:t>організму</a:t>
            </a:r>
            <a:r>
              <a:rPr lang="ru-RU" dirty="0"/>
              <a:t> </a:t>
            </a:r>
            <a:r>
              <a:rPr lang="ru-RU" dirty="0" err="1"/>
              <a:t>природним</a:t>
            </a:r>
            <a:r>
              <a:rPr lang="ru-RU" dirty="0"/>
              <a:t> шляхом.</a:t>
            </a:r>
          </a:p>
          <a:p>
            <a:pPr marL="0" indent="0" algn="just">
              <a:buNone/>
            </a:pPr>
            <a:r>
              <a:rPr lang="ru-RU" dirty="0" err="1"/>
              <a:t>Аналізуючи</a:t>
            </a:r>
            <a:r>
              <a:rPr lang="ru-RU" dirty="0"/>
              <a:t> стандарт </a:t>
            </a:r>
            <a:r>
              <a:rPr lang="ru-RU" dirty="0" err="1"/>
              <a:t>медичного</a:t>
            </a:r>
            <a:r>
              <a:rPr lang="ru-RU" dirty="0"/>
              <a:t> </a:t>
            </a:r>
            <a:r>
              <a:rPr lang="ru-RU" dirty="0" err="1"/>
              <a:t>нагляду</a:t>
            </a:r>
            <a:r>
              <a:rPr lang="ru-RU" dirty="0"/>
              <a:t>, Суд </a:t>
            </a:r>
            <a:r>
              <a:rPr lang="ru-RU" dirty="0" err="1"/>
              <a:t>відзначив</a:t>
            </a:r>
            <a:r>
              <a:rPr lang="ru-RU" dirty="0"/>
              <a:t>, </a:t>
            </a:r>
            <a:r>
              <a:rPr lang="ru-RU" dirty="0" err="1"/>
              <a:t>що</a:t>
            </a:r>
            <a:r>
              <a:rPr lang="ru-RU" dirty="0"/>
              <a:t> </a:t>
            </a:r>
            <a:r>
              <a:rPr lang="ru-RU" dirty="0" err="1"/>
              <a:t>хоча</a:t>
            </a:r>
            <a:r>
              <a:rPr lang="ru-RU" dirty="0"/>
              <a:t> процедура і </a:t>
            </a:r>
            <a:r>
              <a:rPr lang="ru-RU" dirty="0" err="1"/>
              <a:t>проводилася</a:t>
            </a:r>
            <a:r>
              <a:rPr lang="ru-RU" dirty="0"/>
              <a:t> </a:t>
            </a:r>
            <a:r>
              <a:rPr lang="ru-RU" dirty="0" err="1"/>
              <a:t>лікарем</a:t>
            </a:r>
            <a:r>
              <a:rPr lang="ru-RU" dirty="0"/>
              <a:t>, </a:t>
            </a:r>
            <a:r>
              <a:rPr lang="ru-RU" dirty="0" err="1"/>
              <a:t>однак</a:t>
            </a:r>
            <a:r>
              <a:rPr lang="ru-RU" dirty="0"/>
              <a:t> </a:t>
            </a:r>
            <a:r>
              <a:rPr lang="ru-RU" dirty="0" err="1"/>
              <a:t>цього</a:t>
            </a:r>
            <a:r>
              <a:rPr lang="ru-RU" dirty="0"/>
              <a:t> не </a:t>
            </a:r>
            <a:r>
              <a:rPr lang="ru-RU" dirty="0" err="1"/>
              <a:t>було</a:t>
            </a:r>
            <a:r>
              <a:rPr lang="ru-RU" dirty="0"/>
              <a:t> </a:t>
            </a:r>
            <a:r>
              <a:rPr lang="ru-RU" dirty="0" err="1"/>
              <a:t>достатньо</a:t>
            </a:r>
            <a:r>
              <a:rPr lang="ru-RU" dirty="0"/>
              <a:t>. </a:t>
            </a:r>
            <a:r>
              <a:rPr lang="ru-RU" dirty="0" err="1"/>
              <a:t>Адже</a:t>
            </a:r>
            <a:r>
              <a:rPr lang="ru-RU" dirty="0"/>
              <a:t> </a:t>
            </a:r>
            <a:r>
              <a:rPr lang="ru-RU" dirty="0" err="1"/>
              <a:t>лікар</a:t>
            </a:r>
            <a:r>
              <a:rPr lang="ru-RU" dirty="0"/>
              <a:t> не </a:t>
            </a:r>
            <a:r>
              <a:rPr lang="ru-RU" dirty="0" err="1"/>
              <a:t>міг</a:t>
            </a:r>
            <a:r>
              <a:rPr lang="ru-RU" dirty="0"/>
              <a:t> </a:t>
            </a:r>
            <a:r>
              <a:rPr lang="ru-RU" dirty="0" err="1"/>
              <a:t>отримати</a:t>
            </a:r>
            <a:r>
              <a:rPr lang="ru-RU" dirty="0"/>
              <a:t> </a:t>
            </a:r>
            <a:r>
              <a:rPr lang="ru-RU" dirty="0" err="1"/>
              <a:t>від</a:t>
            </a:r>
            <a:r>
              <a:rPr lang="ru-RU" dirty="0"/>
              <a:t> </a:t>
            </a:r>
            <a:r>
              <a:rPr lang="ru-RU" dirty="0" err="1"/>
              <a:t>заявника</a:t>
            </a:r>
            <a:r>
              <a:rPr lang="ru-RU" dirty="0"/>
              <a:t> </a:t>
            </a:r>
            <a:r>
              <a:rPr lang="ru-RU" dirty="0" err="1"/>
              <a:t>достатньо</a:t>
            </a:r>
            <a:r>
              <a:rPr lang="ru-RU" dirty="0"/>
              <a:t> </a:t>
            </a:r>
            <a:r>
              <a:rPr lang="ru-RU" dirty="0" err="1"/>
              <a:t>повної</a:t>
            </a:r>
            <a:r>
              <a:rPr lang="ru-RU" dirty="0"/>
              <a:t> </a:t>
            </a:r>
            <a:r>
              <a:rPr lang="ru-RU" dirty="0" err="1"/>
              <a:t>інформації</a:t>
            </a:r>
            <a:r>
              <a:rPr lang="ru-RU" dirty="0"/>
              <a:t> про стан </a:t>
            </a:r>
            <a:r>
              <a:rPr lang="ru-RU" dirty="0" err="1"/>
              <a:t>його</a:t>
            </a:r>
            <a:r>
              <a:rPr lang="ru-RU" dirty="0"/>
              <a:t> </a:t>
            </a:r>
            <a:r>
              <a:rPr lang="ru-RU" dirty="0" err="1"/>
              <a:t>здоров’я</a:t>
            </a:r>
            <a:r>
              <a:rPr lang="ru-RU" dirty="0"/>
              <a:t>, </a:t>
            </a:r>
            <a:r>
              <a:rPr lang="ru-RU" dirty="0" err="1"/>
              <a:t>передусім</a:t>
            </a:r>
            <a:r>
              <a:rPr lang="ru-RU" dirty="0"/>
              <a:t> через те, </a:t>
            </a:r>
            <a:r>
              <a:rPr lang="ru-RU" dirty="0" err="1"/>
              <a:t>що</a:t>
            </a:r>
            <a:r>
              <a:rPr lang="ru-RU" dirty="0"/>
              <a:t> п. </a:t>
            </a:r>
            <a:r>
              <a:rPr lang="ru-RU" dirty="0" err="1"/>
              <a:t>Яллог</a:t>
            </a:r>
            <a:r>
              <a:rPr lang="ru-RU" dirty="0"/>
              <a:t> </a:t>
            </a:r>
            <a:r>
              <a:rPr lang="ru-RU" dirty="0" err="1"/>
              <a:t>розмовляв</a:t>
            </a:r>
            <a:r>
              <a:rPr lang="ru-RU" dirty="0"/>
              <a:t> не </a:t>
            </a:r>
            <a:r>
              <a:rPr lang="ru-RU" dirty="0" err="1"/>
              <a:t>німецькою</a:t>
            </a:r>
            <a:r>
              <a:rPr lang="ru-RU" dirty="0"/>
              <a:t>, а </a:t>
            </a:r>
            <a:r>
              <a:rPr lang="ru-RU" dirty="0" err="1"/>
              <a:t>лише</a:t>
            </a:r>
            <a:r>
              <a:rPr lang="ru-RU" dirty="0"/>
              <a:t> </a:t>
            </a:r>
            <a:r>
              <a:rPr lang="ru-RU" dirty="0" err="1"/>
              <a:t>ламаною</a:t>
            </a:r>
            <a:r>
              <a:rPr lang="ru-RU" dirty="0"/>
              <a:t> </a:t>
            </a:r>
            <a:r>
              <a:rPr lang="ru-RU" dirty="0" err="1"/>
              <a:t>англійською</a:t>
            </a:r>
            <a:r>
              <a:rPr lang="ru-RU" dirty="0"/>
              <a:t>. </a:t>
            </a:r>
            <a:r>
              <a:rPr lang="ru-RU" dirty="0" err="1"/>
              <a:t>Зрештою</a:t>
            </a:r>
            <a:r>
              <a:rPr lang="ru-RU" dirty="0"/>
              <a:t> </a:t>
            </a:r>
            <a:r>
              <a:rPr lang="ru-RU" dirty="0" err="1"/>
              <a:t>обставини</a:t>
            </a:r>
            <a:r>
              <a:rPr lang="ru-RU" dirty="0"/>
              <a:t> </a:t>
            </a:r>
            <a:r>
              <a:rPr lang="ru-RU" dirty="0" err="1"/>
              <a:t>ситуації</a:t>
            </a:r>
            <a:r>
              <a:rPr lang="ru-RU" dirty="0"/>
              <a:t> </a:t>
            </a:r>
            <a:r>
              <a:rPr lang="ru-RU" dirty="0" err="1"/>
              <a:t>схиляють</a:t>
            </a:r>
            <a:r>
              <a:rPr lang="ru-RU" dirty="0"/>
              <a:t> до </a:t>
            </a:r>
            <a:r>
              <a:rPr lang="ru-RU" dirty="0" err="1"/>
              <a:t>припущення</a:t>
            </a:r>
            <a:r>
              <a:rPr lang="ru-RU" dirty="0"/>
              <a:t> про те, </a:t>
            </a:r>
            <a:r>
              <a:rPr lang="ru-RU" dirty="0" err="1"/>
              <a:t>що</a:t>
            </a:r>
            <a:r>
              <a:rPr lang="ru-RU" dirty="0"/>
              <a:t> </a:t>
            </a:r>
            <a:r>
              <a:rPr lang="ru-RU" dirty="0" err="1"/>
              <a:t>заявник</a:t>
            </a:r>
            <a:r>
              <a:rPr lang="ru-RU" dirty="0"/>
              <a:t> у будь-</a:t>
            </a:r>
            <a:r>
              <a:rPr lang="ru-RU" dirty="0" err="1"/>
              <a:t>якому</a:t>
            </a:r>
            <a:r>
              <a:rPr lang="ru-RU" dirty="0"/>
              <a:t> </a:t>
            </a:r>
            <a:r>
              <a:rPr lang="ru-RU" dirty="0" err="1"/>
              <a:t>разі</a:t>
            </a:r>
            <a:r>
              <a:rPr lang="ru-RU" dirty="0"/>
              <a:t> </a:t>
            </a:r>
            <a:r>
              <a:rPr lang="ru-RU" dirty="0" err="1"/>
              <a:t>або</a:t>
            </a:r>
            <a:r>
              <a:rPr lang="ru-RU" dirty="0"/>
              <a:t> не </a:t>
            </a:r>
            <a:r>
              <a:rPr lang="ru-RU" dirty="0" err="1"/>
              <a:t>міг</a:t>
            </a:r>
            <a:r>
              <a:rPr lang="ru-RU" dirty="0"/>
              <a:t>, </a:t>
            </a:r>
            <a:r>
              <a:rPr lang="ru-RU" dirty="0" err="1"/>
              <a:t>або</a:t>
            </a:r>
            <a:r>
              <a:rPr lang="ru-RU" dirty="0"/>
              <a:t> не </a:t>
            </a:r>
            <a:r>
              <a:rPr lang="ru-RU" dirty="0" err="1"/>
              <a:t>хотів</a:t>
            </a:r>
            <a:r>
              <a:rPr lang="ru-RU" dirty="0"/>
              <a:t> </a:t>
            </a:r>
            <a:r>
              <a:rPr lang="ru-RU" dirty="0" err="1"/>
              <a:t>відповідати</a:t>
            </a:r>
            <a:r>
              <a:rPr lang="ru-RU" dirty="0"/>
              <a:t> на </a:t>
            </a:r>
            <a:r>
              <a:rPr lang="ru-RU" dirty="0" err="1"/>
              <a:t>питання</a:t>
            </a:r>
            <a:r>
              <a:rPr lang="ru-RU" dirty="0"/>
              <a:t> </a:t>
            </a:r>
            <a:r>
              <a:rPr lang="ru-RU" dirty="0" err="1"/>
              <a:t>лікаря</a:t>
            </a:r>
            <a:r>
              <a:rPr lang="ru-RU" dirty="0"/>
              <a:t>.</a:t>
            </a:r>
          </a:p>
          <a:p>
            <a:pPr marL="0" indent="0" algn="just">
              <a:buNone/>
            </a:pPr>
            <a:r>
              <a:rPr lang="ru-RU" dirty="0"/>
              <a:t>Суд </a:t>
            </a:r>
            <a:r>
              <a:rPr lang="ru-RU" dirty="0" err="1"/>
              <a:t>також</a:t>
            </a:r>
            <a:r>
              <a:rPr lang="ru-RU" dirty="0"/>
              <a:t> </a:t>
            </a:r>
            <a:r>
              <a:rPr lang="ru-RU" dirty="0" err="1"/>
              <a:t>висловив</a:t>
            </a:r>
            <a:r>
              <a:rPr lang="ru-RU" dirty="0"/>
              <a:t> свою думку </a:t>
            </a:r>
            <a:r>
              <a:rPr lang="ru-RU" dirty="0" err="1"/>
              <a:t>щодо</a:t>
            </a:r>
            <a:r>
              <a:rPr lang="ru-RU" dirty="0"/>
              <a:t> </a:t>
            </a:r>
            <a:r>
              <a:rPr lang="ru-RU" dirty="0" err="1"/>
              <a:t>можливих</a:t>
            </a:r>
            <a:r>
              <a:rPr lang="ru-RU" dirty="0"/>
              <a:t> </a:t>
            </a:r>
            <a:r>
              <a:rPr lang="ru-RU" dirty="0" err="1"/>
              <a:t>наслідків</a:t>
            </a:r>
            <a:r>
              <a:rPr lang="ru-RU" dirty="0"/>
              <a:t> </a:t>
            </a:r>
            <a:r>
              <a:rPr lang="ru-RU" dirty="0" err="1"/>
              <a:t>дії</a:t>
            </a:r>
            <a:r>
              <a:rPr lang="ru-RU" dirty="0"/>
              <a:t> </a:t>
            </a:r>
            <a:r>
              <a:rPr lang="ru-RU" dirty="0" err="1"/>
              <a:t>блювотного</a:t>
            </a:r>
            <a:r>
              <a:rPr lang="ru-RU" dirty="0"/>
              <a:t> </a:t>
            </a:r>
            <a:r>
              <a:rPr lang="ru-RU" dirty="0" err="1"/>
              <a:t>засобу</a:t>
            </a:r>
            <a:r>
              <a:rPr lang="ru-RU" dirty="0"/>
              <a:t> для </a:t>
            </a:r>
            <a:r>
              <a:rPr lang="ru-RU" dirty="0" err="1"/>
              <a:t>здоров’я</a:t>
            </a:r>
            <a:r>
              <a:rPr lang="ru-RU" dirty="0"/>
              <a:t> </a:t>
            </a:r>
            <a:r>
              <a:rPr lang="ru-RU" dirty="0" err="1"/>
              <a:t>заявника</a:t>
            </a:r>
            <a:r>
              <a:rPr lang="ru-RU" dirty="0"/>
              <a:t>. </a:t>
            </a:r>
            <a:r>
              <a:rPr lang="ru-RU" dirty="0" err="1"/>
              <a:t>Заявник</a:t>
            </a:r>
            <a:r>
              <a:rPr lang="ru-RU" dirty="0"/>
              <a:t> </a:t>
            </a:r>
            <a:r>
              <a:rPr lang="ru-RU" dirty="0" err="1"/>
              <a:t>стверджував</a:t>
            </a:r>
            <a:r>
              <a:rPr lang="ru-RU" dirty="0"/>
              <a:t>, </a:t>
            </a:r>
            <a:r>
              <a:rPr lang="ru-RU" dirty="0" err="1"/>
              <a:t>що</a:t>
            </a:r>
            <a:r>
              <a:rPr lang="ru-RU" dirty="0"/>
              <a:t> </a:t>
            </a:r>
            <a:r>
              <a:rPr lang="ru-RU" dirty="0" err="1"/>
              <a:t>відповідний</a:t>
            </a:r>
            <a:r>
              <a:rPr lang="ru-RU" dirty="0"/>
              <a:t> препарат </a:t>
            </a:r>
            <a:r>
              <a:rPr lang="ru-RU" dirty="0" err="1"/>
              <a:t>викликав</a:t>
            </a:r>
            <a:r>
              <a:rPr lang="ru-RU" dirty="0"/>
              <a:t> у </a:t>
            </a:r>
            <a:r>
              <a:rPr lang="ru-RU" dirty="0" err="1"/>
              <a:t>нього</a:t>
            </a:r>
            <a:r>
              <a:rPr lang="ru-RU" dirty="0"/>
              <a:t> </a:t>
            </a:r>
            <a:r>
              <a:rPr lang="ru-RU" dirty="0" err="1"/>
              <a:t>проблеми</a:t>
            </a:r>
            <a:r>
              <a:rPr lang="ru-RU" dirty="0"/>
              <a:t> </a:t>
            </a:r>
            <a:r>
              <a:rPr lang="ru-RU" dirty="0" err="1"/>
              <a:t>зі</a:t>
            </a:r>
            <a:r>
              <a:rPr lang="ru-RU" dirty="0"/>
              <a:t> </a:t>
            </a:r>
            <a:r>
              <a:rPr lang="ru-RU" dirty="0" err="1"/>
              <a:t>шлунком</a:t>
            </a:r>
            <a:r>
              <a:rPr lang="ru-RU" dirty="0"/>
              <a:t>, </a:t>
            </a:r>
            <a:r>
              <a:rPr lang="ru-RU" dirty="0" err="1"/>
              <a:t>від</a:t>
            </a:r>
            <a:r>
              <a:rPr lang="ru-RU" dirty="0"/>
              <a:t> </a:t>
            </a:r>
            <a:r>
              <a:rPr lang="ru-RU" dirty="0" err="1"/>
              <a:t>яких</a:t>
            </a:r>
            <a:r>
              <a:rPr lang="ru-RU" dirty="0"/>
              <a:t> </a:t>
            </a:r>
            <a:r>
              <a:rPr lang="ru-RU" dirty="0" err="1"/>
              <a:t>він</a:t>
            </a:r>
            <a:r>
              <a:rPr lang="ru-RU" dirty="0"/>
              <a:t> </a:t>
            </a:r>
            <a:r>
              <a:rPr lang="ru-RU" dirty="0" err="1"/>
              <a:t>лікувався</a:t>
            </a:r>
            <a:r>
              <a:rPr lang="ru-RU" dirty="0"/>
              <a:t>, </a:t>
            </a:r>
            <a:r>
              <a:rPr lang="ru-RU" dirty="0" err="1"/>
              <a:t>перебуваючи</a:t>
            </a:r>
            <a:r>
              <a:rPr lang="ru-RU" dirty="0"/>
              <a:t> </a:t>
            </a:r>
            <a:r>
              <a:rPr lang="ru-RU" dirty="0" err="1"/>
              <a:t>під</a:t>
            </a:r>
            <a:r>
              <a:rPr lang="ru-RU" dirty="0"/>
              <a:t> </a:t>
            </a:r>
            <a:r>
              <a:rPr lang="ru-RU" dirty="0" err="1"/>
              <a:t>вартою</a:t>
            </a:r>
            <a:r>
              <a:rPr lang="ru-RU" dirty="0"/>
              <a:t>, </a:t>
            </a:r>
            <a:r>
              <a:rPr lang="ru-RU" dirty="0" err="1"/>
              <a:t>упродовж</a:t>
            </a:r>
            <a:r>
              <a:rPr lang="ru-RU" dirty="0"/>
              <a:t> </a:t>
            </a:r>
            <a:r>
              <a:rPr lang="ru-RU" dirty="0" err="1"/>
              <a:t>двох</a:t>
            </a:r>
            <a:r>
              <a:rPr lang="ru-RU" dirty="0"/>
              <a:t> з половиною </a:t>
            </a:r>
            <a:r>
              <a:rPr lang="ru-RU" dirty="0" err="1"/>
              <a:t>місяців</a:t>
            </a:r>
            <a:r>
              <a:rPr lang="ru-RU" dirty="0"/>
              <a:t> </a:t>
            </a:r>
            <a:r>
              <a:rPr lang="ru-RU" dirty="0" err="1"/>
              <a:t>від</a:t>
            </a:r>
            <a:r>
              <a:rPr lang="ru-RU" dirty="0"/>
              <a:t> дня </a:t>
            </a:r>
            <a:r>
              <a:rPr lang="ru-RU" dirty="0" err="1"/>
              <a:t>введення</a:t>
            </a:r>
            <a:r>
              <a:rPr lang="ru-RU" dirty="0"/>
              <a:t> препарату. </a:t>
            </a:r>
            <a:r>
              <a:rPr lang="ru-RU" dirty="0" err="1"/>
              <a:t>Однак</a:t>
            </a:r>
            <a:r>
              <a:rPr lang="ru-RU" dirty="0"/>
              <a:t> Суд </a:t>
            </a:r>
            <a:r>
              <a:rPr lang="ru-RU" dirty="0" err="1"/>
              <a:t>відзначив</a:t>
            </a:r>
            <a:r>
              <a:rPr lang="ru-RU" dirty="0"/>
              <a:t>, </a:t>
            </a:r>
            <a:r>
              <a:rPr lang="ru-RU" dirty="0" err="1"/>
              <a:t>що</a:t>
            </a:r>
            <a:r>
              <a:rPr lang="ru-RU" dirty="0"/>
              <a:t> </a:t>
            </a:r>
            <a:r>
              <a:rPr lang="ru-RU" dirty="0" err="1"/>
              <a:t>причиновий</a:t>
            </a:r>
            <a:r>
              <a:rPr lang="ru-RU" dirty="0"/>
              <a:t> </a:t>
            </a:r>
            <a:r>
              <a:rPr lang="ru-RU" dirty="0" err="1"/>
              <a:t>зв’язок</a:t>
            </a:r>
            <a:r>
              <a:rPr lang="ru-RU" dirty="0"/>
              <a:t> </a:t>
            </a:r>
            <a:r>
              <a:rPr lang="ru-RU" dirty="0" err="1"/>
              <a:t>між</a:t>
            </a:r>
            <a:r>
              <a:rPr lang="ru-RU" dirty="0"/>
              <a:t> </a:t>
            </a:r>
            <a:r>
              <a:rPr lang="ru-RU" dirty="0" err="1"/>
              <a:t>дією</a:t>
            </a:r>
            <a:r>
              <a:rPr lang="ru-RU" dirty="0"/>
              <a:t> </a:t>
            </a:r>
            <a:r>
              <a:rPr lang="ru-RU" dirty="0" err="1"/>
              <a:t>медичного</a:t>
            </a:r>
            <a:r>
              <a:rPr lang="ru-RU" dirty="0"/>
              <a:t> </a:t>
            </a:r>
            <a:r>
              <a:rPr lang="ru-RU" dirty="0" err="1"/>
              <a:t>засобу</a:t>
            </a:r>
            <a:r>
              <a:rPr lang="ru-RU" dirty="0"/>
              <a:t> і </a:t>
            </a:r>
            <a:r>
              <a:rPr lang="ru-RU" dirty="0" err="1"/>
              <a:t>наступними</a:t>
            </a:r>
            <a:r>
              <a:rPr lang="ru-RU" dirty="0"/>
              <a:t> проблемами </a:t>
            </a:r>
            <a:r>
              <a:rPr lang="ru-RU" dirty="0" err="1"/>
              <a:t>зі</a:t>
            </a:r>
            <a:r>
              <a:rPr lang="ru-RU" dirty="0"/>
              <a:t> </a:t>
            </a:r>
            <a:r>
              <a:rPr lang="ru-RU" dirty="0" err="1"/>
              <a:t>здоров’ям</a:t>
            </a:r>
            <a:r>
              <a:rPr lang="ru-RU" dirty="0"/>
              <a:t> не </a:t>
            </a:r>
            <a:r>
              <a:rPr lang="ru-RU" dirty="0" err="1"/>
              <a:t>був</a:t>
            </a:r>
            <a:r>
              <a:rPr lang="ru-RU" dirty="0"/>
              <a:t> доведений.</a:t>
            </a:r>
          </a:p>
          <a:p>
            <a:pPr marL="0" indent="0" algn="just">
              <a:buNone/>
            </a:pPr>
            <a:r>
              <a:rPr lang="ru-RU" dirty="0" err="1"/>
              <a:t>Зрештою</a:t>
            </a:r>
            <a:r>
              <a:rPr lang="ru-RU" dirty="0"/>
              <a:t> Суд </a:t>
            </a:r>
            <a:r>
              <a:rPr lang="ru-RU" dirty="0" err="1"/>
              <a:t>вказав</a:t>
            </a:r>
            <a:r>
              <a:rPr lang="ru-RU" dirty="0"/>
              <a:t>, </a:t>
            </a:r>
            <a:r>
              <a:rPr lang="ru-RU" dirty="0" err="1"/>
              <a:t>що</a:t>
            </a:r>
            <a:r>
              <a:rPr lang="ru-RU" dirty="0"/>
              <a:t> </a:t>
            </a:r>
            <a:r>
              <a:rPr lang="ru-RU" dirty="0" err="1"/>
              <a:t>компетентні</a:t>
            </a:r>
            <a:r>
              <a:rPr lang="ru-RU" dirty="0"/>
              <a:t> </a:t>
            </a:r>
            <a:r>
              <a:rPr lang="ru-RU" dirty="0" err="1"/>
              <a:t>органи</a:t>
            </a:r>
            <a:r>
              <a:rPr lang="ru-RU" dirty="0"/>
              <a:t> </a:t>
            </a:r>
            <a:r>
              <a:rPr lang="ru-RU" dirty="0" err="1"/>
              <a:t>завдали</a:t>
            </a:r>
            <a:r>
              <a:rPr lang="ru-RU" dirty="0"/>
              <a:t> </a:t>
            </a:r>
            <a:r>
              <a:rPr lang="ru-RU" dirty="0" err="1"/>
              <a:t>заявнику</a:t>
            </a:r>
            <a:r>
              <a:rPr lang="ru-RU" dirty="0"/>
              <a:t> тяжкого </a:t>
            </a:r>
            <a:r>
              <a:rPr lang="ru-RU" dirty="0" err="1"/>
              <a:t>втручання</a:t>
            </a:r>
            <a:r>
              <a:rPr lang="ru-RU" dirty="0"/>
              <a:t> у </a:t>
            </a:r>
            <a:r>
              <a:rPr lang="ru-RU" dirty="0" err="1"/>
              <a:t>його</a:t>
            </a:r>
            <a:r>
              <a:rPr lang="ru-RU" dirty="0"/>
              <a:t> </a:t>
            </a:r>
            <a:r>
              <a:rPr lang="ru-RU" dirty="0" err="1"/>
              <a:t>фізичну</a:t>
            </a:r>
            <a:r>
              <a:rPr lang="ru-RU" dirty="0"/>
              <a:t> та </a:t>
            </a:r>
            <a:r>
              <a:rPr lang="ru-RU" dirty="0" err="1"/>
              <a:t>психічну</a:t>
            </a:r>
            <a:r>
              <a:rPr lang="ru-RU" dirty="0"/>
              <a:t> </a:t>
            </a:r>
            <a:r>
              <a:rPr lang="ru-RU" dirty="0" err="1"/>
              <a:t>цілісність</a:t>
            </a:r>
            <a:r>
              <a:rPr lang="ru-RU" dirty="0"/>
              <a:t> </a:t>
            </a:r>
            <a:r>
              <a:rPr lang="ru-RU" dirty="0" err="1"/>
              <a:t>проти</a:t>
            </a:r>
            <a:r>
              <a:rPr lang="ru-RU" dirty="0"/>
              <a:t> </a:t>
            </a:r>
            <a:r>
              <a:rPr lang="ru-RU" dirty="0" err="1"/>
              <a:t>його</a:t>
            </a:r>
            <a:r>
              <a:rPr lang="ru-RU" dirty="0"/>
              <a:t> </a:t>
            </a:r>
            <a:r>
              <a:rPr lang="ru-RU" dirty="0" err="1"/>
              <a:t>волі</a:t>
            </a:r>
            <a:r>
              <a:rPr lang="ru-RU" dirty="0"/>
              <a:t>. </a:t>
            </a:r>
            <a:r>
              <a:rPr lang="ru-RU" dirty="0" err="1"/>
              <a:t>Заявника</a:t>
            </a:r>
            <a:r>
              <a:rPr lang="ru-RU" dirty="0"/>
              <a:t> </a:t>
            </a:r>
            <a:r>
              <a:rPr lang="ru-RU" dirty="0" err="1"/>
              <a:t>змусили</a:t>
            </a:r>
            <a:r>
              <a:rPr lang="ru-RU" dirty="0"/>
              <a:t> </a:t>
            </a:r>
            <a:r>
              <a:rPr lang="ru-RU" dirty="0" err="1"/>
              <a:t>блювати</a:t>
            </a:r>
            <a:r>
              <a:rPr lang="ru-RU" dirty="0"/>
              <a:t> не з </a:t>
            </a:r>
            <a:r>
              <a:rPr lang="ru-RU" dirty="0" err="1"/>
              <a:t>лікувальною</a:t>
            </a:r>
            <a:r>
              <a:rPr lang="ru-RU" dirty="0"/>
              <a:t> метою, а для </a:t>
            </a:r>
            <a:r>
              <a:rPr lang="ru-RU" dirty="0" err="1"/>
              <a:t>отримання</a:t>
            </a:r>
            <a:r>
              <a:rPr lang="ru-RU" dirty="0"/>
              <a:t> </a:t>
            </a:r>
            <a:r>
              <a:rPr lang="ru-RU" dirty="0" err="1"/>
              <a:t>доказу</a:t>
            </a:r>
            <a:r>
              <a:rPr lang="ru-RU" dirty="0"/>
              <a:t>. </a:t>
            </a:r>
            <a:r>
              <a:rPr lang="ru-RU" dirty="0" err="1"/>
              <a:t>Натомість</a:t>
            </a:r>
            <a:r>
              <a:rPr lang="ru-RU" dirty="0"/>
              <a:t> мети </a:t>
            </a:r>
            <a:r>
              <a:rPr lang="ru-RU" dirty="0" err="1"/>
              <a:t>можна</a:t>
            </a:r>
            <a:r>
              <a:rPr lang="ru-RU" dirty="0"/>
              <a:t> </a:t>
            </a:r>
            <a:r>
              <a:rPr lang="ru-RU" dirty="0" err="1"/>
              <a:t>було</a:t>
            </a:r>
            <a:r>
              <a:rPr lang="ru-RU" dirty="0"/>
              <a:t> </a:t>
            </a:r>
            <a:r>
              <a:rPr lang="ru-RU" dirty="0" err="1"/>
              <a:t>досягти</a:t>
            </a:r>
            <a:r>
              <a:rPr lang="ru-RU" dirty="0"/>
              <a:t> </a:t>
            </a:r>
            <a:r>
              <a:rPr lang="ru-RU" dirty="0" err="1"/>
              <a:t>простішим</a:t>
            </a:r>
            <a:r>
              <a:rPr lang="ru-RU" dirty="0"/>
              <a:t> способом. Процедура </a:t>
            </a:r>
            <a:r>
              <a:rPr lang="ru-RU" dirty="0" err="1"/>
              <a:t>введення</a:t>
            </a:r>
            <a:r>
              <a:rPr lang="ru-RU" dirty="0"/>
              <a:t> препарату в </a:t>
            </a:r>
            <a:r>
              <a:rPr lang="ru-RU" dirty="0" err="1"/>
              <a:t>організм</a:t>
            </a:r>
            <a:r>
              <a:rPr lang="ru-RU" dirty="0"/>
              <a:t> </a:t>
            </a:r>
            <a:r>
              <a:rPr lang="ru-RU" dirty="0" err="1"/>
              <a:t>заявника</a:t>
            </a:r>
            <a:r>
              <a:rPr lang="ru-RU" dirty="0"/>
              <a:t> та </a:t>
            </a:r>
            <a:r>
              <a:rPr lang="ru-RU" dirty="0" err="1"/>
              <a:t>супутні</a:t>
            </a:r>
            <a:r>
              <a:rPr lang="ru-RU" dirty="0"/>
              <a:t> </a:t>
            </a:r>
            <a:r>
              <a:rPr lang="ru-RU" dirty="0" err="1"/>
              <a:t>обставини</a:t>
            </a:r>
            <a:r>
              <a:rPr lang="ru-RU" dirty="0"/>
              <a:t>, </a:t>
            </a:r>
            <a:r>
              <a:rPr lang="ru-RU" dirty="0" err="1"/>
              <a:t>вочевидь</a:t>
            </a:r>
            <a:r>
              <a:rPr lang="ru-RU" dirty="0"/>
              <a:t>, </a:t>
            </a:r>
            <a:r>
              <a:rPr lang="ru-RU" dirty="0" err="1"/>
              <a:t>мали</a:t>
            </a:r>
            <a:r>
              <a:rPr lang="ru-RU" dirty="0"/>
              <a:t> </a:t>
            </a:r>
            <a:r>
              <a:rPr lang="ru-RU" dirty="0" err="1"/>
              <a:t>викликати</a:t>
            </a:r>
            <a:r>
              <a:rPr lang="ru-RU" dirty="0"/>
              <a:t> у </a:t>
            </a:r>
            <a:r>
              <a:rPr lang="ru-RU" dirty="0" err="1"/>
              <a:t>нього</a:t>
            </a:r>
            <a:r>
              <a:rPr lang="ru-RU" dirty="0"/>
              <a:t> страх, </a:t>
            </a:r>
            <a:r>
              <a:rPr lang="ru-RU" dirty="0" err="1"/>
              <a:t>тривогу</a:t>
            </a:r>
            <a:r>
              <a:rPr lang="ru-RU" dirty="0"/>
              <a:t> і </a:t>
            </a:r>
            <a:r>
              <a:rPr lang="ru-RU" dirty="0" err="1"/>
              <a:t>відчуття</a:t>
            </a:r>
            <a:r>
              <a:rPr lang="ru-RU" dirty="0"/>
              <a:t> </a:t>
            </a:r>
            <a:r>
              <a:rPr lang="ru-RU" dirty="0" err="1"/>
              <a:t>власної</a:t>
            </a:r>
            <a:r>
              <a:rPr lang="ru-RU" dirty="0"/>
              <a:t> </a:t>
            </a:r>
            <a:r>
              <a:rPr lang="ru-RU" dirty="0" err="1"/>
              <a:t>неповноцінності</a:t>
            </a:r>
            <a:r>
              <a:rPr lang="ru-RU" dirty="0"/>
              <a:t>. </a:t>
            </a:r>
            <a:r>
              <a:rPr lang="ru-RU" dirty="0" err="1"/>
              <a:t>Ці</a:t>
            </a:r>
            <a:r>
              <a:rPr lang="ru-RU" dirty="0"/>
              <a:t> </a:t>
            </a:r>
            <a:r>
              <a:rPr lang="ru-RU" dirty="0" err="1"/>
              <a:t>фактори</a:t>
            </a:r>
            <a:r>
              <a:rPr lang="ru-RU" dirty="0"/>
              <a:t> </a:t>
            </a:r>
            <a:r>
              <a:rPr lang="ru-RU" dirty="0" err="1"/>
              <a:t>загалом</a:t>
            </a:r>
            <a:r>
              <a:rPr lang="ru-RU" dirty="0"/>
              <a:t> </a:t>
            </a:r>
            <a:r>
              <a:rPr lang="ru-RU" dirty="0" err="1"/>
              <a:t>можуть</a:t>
            </a:r>
            <a:r>
              <a:rPr lang="ru-RU" dirty="0"/>
              <a:t> </a:t>
            </a:r>
            <a:r>
              <a:rPr lang="ru-RU" dirty="0" err="1"/>
              <a:t>істотно</a:t>
            </a:r>
            <a:r>
              <a:rPr lang="ru-RU" dirty="0"/>
              <a:t> </a:t>
            </a:r>
            <a:r>
              <a:rPr lang="ru-RU" dirty="0" err="1"/>
              <a:t>зашкодити</a:t>
            </a:r>
            <a:r>
              <a:rPr lang="ru-RU" dirty="0"/>
              <a:t> </a:t>
            </a:r>
            <a:r>
              <a:rPr lang="ru-RU" dirty="0" err="1"/>
              <a:t>психічній</a:t>
            </a:r>
            <a:r>
              <a:rPr lang="ru-RU" dirty="0"/>
              <a:t> </a:t>
            </a:r>
            <a:r>
              <a:rPr lang="ru-RU" dirty="0" err="1"/>
              <a:t>цілісності</a:t>
            </a:r>
            <a:r>
              <a:rPr lang="ru-RU" dirty="0"/>
              <a:t> </a:t>
            </a:r>
            <a:r>
              <a:rPr lang="ru-RU" dirty="0" err="1"/>
              <a:t>людини</a:t>
            </a:r>
            <a:r>
              <a:rPr lang="ru-RU" dirty="0"/>
              <a:t>. Процедура становила </a:t>
            </a:r>
            <a:r>
              <a:rPr lang="ru-RU" dirty="0" err="1"/>
              <a:t>ризик</a:t>
            </a:r>
            <a:r>
              <a:rPr lang="ru-RU" dirty="0"/>
              <a:t> для </a:t>
            </a:r>
            <a:r>
              <a:rPr lang="ru-RU" dirty="0" err="1"/>
              <a:t>здоров’я</a:t>
            </a:r>
            <a:r>
              <a:rPr lang="ru-RU" dirty="0"/>
              <a:t> </a:t>
            </a:r>
            <a:r>
              <a:rPr lang="ru-RU" dirty="0" err="1"/>
              <a:t>заявника</a:t>
            </a:r>
            <a:r>
              <a:rPr lang="ru-RU" dirty="0"/>
              <a:t>, </a:t>
            </a:r>
            <a:r>
              <a:rPr lang="ru-RU" dirty="0" err="1"/>
              <a:t>головним</a:t>
            </a:r>
            <a:r>
              <a:rPr lang="ru-RU" dirty="0"/>
              <a:t> чином через </a:t>
            </a:r>
            <a:r>
              <a:rPr lang="ru-RU" dirty="0" err="1"/>
              <a:t>неспроможність</a:t>
            </a:r>
            <a:r>
              <a:rPr lang="ru-RU" dirty="0"/>
              <a:t> </a:t>
            </a:r>
            <a:r>
              <a:rPr lang="ru-RU" dirty="0" err="1"/>
              <a:t>отримати</a:t>
            </a:r>
            <a:r>
              <a:rPr lang="ru-RU" dirty="0"/>
              <a:t> </a:t>
            </a:r>
            <a:r>
              <a:rPr lang="ru-RU" dirty="0" err="1"/>
              <a:t>лікарем</a:t>
            </a:r>
            <a:r>
              <a:rPr lang="ru-RU" dirty="0"/>
              <a:t> </a:t>
            </a:r>
            <a:r>
              <a:rPr lang="ru-RU" dirty="0" err="1"/>
              <a:t>заздалегідь</a:t>
            </a:r>
            <a:r>
              <a:rPr lang="ru-RU" dirty="0"/>
              <a:t> </a:t>
            </a:r>
            <a:r>
              <a:rPr lang="ru-RU" dirty="0" err="1"/>
              <a:t>потрібну</a:t>
            </a:r>
            <a:r>
              <a:rPr lang="ru-RU" dirty="0"/>
              <a:t> </a:t>
            </a:r>
            <a:r>
              <a:rPr lang="ru-RU" dirty="0" err="1"/>
              <a:t>медичну</a:t>
            </a:r>
            <a:r>
              <a:rPr lang="ru-RU" dirty="0"/>
              <a:t> </a:t>
            </a:r>
            <a:r>
              <a:rPr lang="ru-RU" dirty="0" err="1"/>
              <a:t>інформацію</a:t>
            </a:r>
            <a:r>
              <a:rPr lang="ru-RU" dirty="0"/>
              <a:t> про </a:t>
            </a:r>
            <a:r>
              <a:rPr lang="ru-RU" dirty="0" err="1"/>
              <a:t>нього</a:t>
            </a:r>
            <a:r>
              <a:rPr lang="ru-RU" dirty="0"/>
              <a:t>. </a:t>
            </a:r>
            <a:r>
              <a:rPr lang="ru-RU" dirty="0" err="1"/>
              <a:t>Отож</a:t>
            </a:r>
            <a:r>
              <a:rPr lang="ru-RU" dirty="0"/>
              <a:t>, </a:t>
            </a:r>
            <a:r>
              <a:rPr lang="ru-RU" dirty="0" err="1"/>
              <a:t>застосований</a:t>
            </a:r>
            <a:r>
              <a:rPr lang="ru-RU" dirty="0"/>
              <a:t> до </a:t>
            </a:r>
            <a:r>
              <a:rPr lang="ru-RU" dirty="0" err="1"/>
              <a:t>заявника</a:t>
            </a:r>
            <a:r>
              <a:rPr lang="ru-RU" dirty="0"/>
              <a:t> </a:t>
            </a:r>
            <a:r>
              <a:rPr lang="ru-RU" dirty="0" err="1"/>
              <a:t>захід</a:t>
            </a:r>
            <a:r>
              <a:rPr lang="ru-RU" dirty="0"/>
              <a:t> </a:t>
            </a:r>
            <a:r>
              <a:rPr lang="ru-RU" dirty="0" err="1"/>
              <a:t>завдав</a:t>
            </a:r>
            <a:r>
              <a:rPr lang="ru-RU" dirty="0"/>
              <a:t> </a:t>
            </a:r>
            <a:r>
              <a:rPr lang="ru-RU" dirty="0" err="1"/>
              <a:t>йому</a:t>
            </a:r>
            <a:r>
              <a:rPr lang="ru-RU" dirty="0"/>
              <a:t> </a:t>
            </a:r>
            <a:r>
              <a:rPr lang="ru-RU" dirty="0" err="1"/>
              <a:t>фізичного</a:t>
            </a:r>
            <a:r>
              <a:rPr lang="ru-RU" dirty="0"/>
              <a:t> болю та </a:t>
            </a:r>
            <a:r>
              <a:rPr lang="ru-RU" dirty="0" err="1"/>
              <a:t>психічних</a:t>
            </a:r>
            <a:r>
              <a:rPr lang="ru-RU" dirty="0"/>
              <a:t> </a:t>
            </a:r>
            <a:r>
              <a:rPr lang="ru-RU" dirty="0" err="1"/>
              <a:t>страждань</a:t>
            </a:r>
            <a:r>
              <a:rPr lang="ru-RU" dirty="0"/>
              <a:t>, </a:t>
            </a:r>
            <a:r>
              <a:rPr lang="ru-RU" dirty="0" err="1"/>
              <a:t>хоча</a:t>
            </a:r>
            <a:r>
              <a:rPr lang="ru-RU" dirty="0"/>
              <a:t> </a:t>
            </a:r>
            <a:r>
              <a:rPr lang="ru-RU" dirty="0" err="1"/>
              <a:t>це</a:t>
            </a:r>
            <a:r>
              <a:rPr lang="ru-RU" dirty="0"/>
              <a:t> і не </a:t>
            </a:r>
            <a:r>
              <a:rPr lang="ru-RU" dirty="0" err="1"/>
              <a:t>було</a:t>
            </a:r>
            <a:r>
              <a:rPr lang="ru-RU" dirty="0"/>
              <a:t> метою. Тому Суд </a:t>
            </a:r>
            <a:r>
              <a:rPr lang="ru-RU" dirty="0" err="1"/>
              <a:t>дійшов</a:t>
            </a:r>
            <a:r>
              <a:rPr lang="ru-RU" dirty="0"/>
              <a:t> </a:t>
            </a:r>
            <a:r>
              <a:rPr lang="ru-RU" dirty="0" err="1"/>
              <a:t>висновку</a:t>
            </a:r>
            <a:r>
              <a:rPr lang="ru-RU" dirty="0"/>
              <a:t>, </a:t>
            </a:r>
            <a:r>
              <a:rPr lang="ru-RU" dirty="0" err="1"/>
              <a:t>що</a:t>
            </a:r>
            <a:r>
              <a:rPr lang="ru-RU" dirty="0"/>
              <a:t> </a:t>
            </a:r>
            <a:r>
              <a:rPr lang="ru-RU" dirty="0" err="1"/>
              <a:t>заявника</a:t>
            </a:r>
            <a:r>
              <a:rPr lang="ru-RU" dirty="0"/>
              <a:t> </a:t>
            </a:r>
            <a:r>
              <a:rPr lang="ru-RU" dirty="0" err="1"/>
              <a:t>було</a:t>
            </a:r>
            <a:r>
              <a:rPr lang="ru-RU" dirty="0"/>
              <a:t> </a:t>
            </a:r>
            <a:r>
              <a:rPr lang="ru-RU" dirty="0" err="1"/>
              <a:t>піддано</a:t>
            </a:r>
            <a:r>
              <a:rPr lang="ru-RU" dirty="0"/>
              <a:t> </a:t>
            </a:r>
            <a:r>
              <a:rPr lang="ru-RU" dirty="0" err="1"/>
              <a:t>нелюдському</a:t>
            </a:r>
            <a:r>
              <a:rPr lang="ru-RU" dirty="0"/>
              <a:t> і такому, </a:t>
            </a:r>
            <a:r>
              <a:rPr lang="ru-RU" dirty="0" err="1"/>
              <a:t>що</a:t>
            </a:r>
            <a:r>
              <a:rPr lang="ru-RU" dirty="0"/>
              <a:t> </a:t>
            </a:r>
            <a:r>
              <a:rPr lang="ru-RU" dirty="0" err="1"/>
              <a:t>принижує</a:t>
            </a:r>
            <a:r>
              <a:rPr lang="ru-RU" dirty="0"/>
              <a:t> </a:t>
            </a:r>
            <a:r>
              <a:rPr lang="ru-RU" dirty="0" err="1"/>
              <a:t>гідність</a:t>
            </a:r>
            <a:r>
              <a:rPr lang="ru-RU" dirty="0"/>
              <a:t>, </a:t>
            </a:r>
            <a:r>
              <a:rPr lang="ru-RU" dirty="0" err="1"/>
              <a:t>поводженню</a:t>
            </a:r>
            <a:r>
              <a:rPr lang="ru-RU" dirty="0"/>
              <a:t> на </a:t>
            </a:r>
            <a:r>
              <a:rPr lang="ru-RU" dirty="0" err="1"/>
              <a:t>порушення</a:t>
            </a:r>
            <a:r>
              <a:rPr lang="ru-RU" dirty="0"/>
              <a:t> ст. 3 </a:t>
            </a:r>
            <a:r>
              <a:rPr lang="ru-RU" dirty="0" err="1"/>
              <a:t>Конвенції</a:t>
            </a:r>
            <a:r>
              <a:rPr lang="ru-RU" dirty="0"/>
              <a:t>.</a:t>
            </a:r>
          </a:p>
          <a:p>
            <a:pPr marL="0" indent="0" algn="just">
              <a:buNone/>
            </a:pPr>
            <a:r>
              <a:rPr lang="ru-RU" dirty="0"/>
              <a:t>З </a:t>
            </a:r>
            <a:r>
              <a:rPr lang="ru-RU" dirty="0" err="1"/>
              <a:t>огляду</a:t>
            </a:r>
            <a:r>
              <a:rPr lang="ru-RU" dirty="0"/>
              <a:t> на </a:t>
            </a:r>
            <a:r>
              <a:rPr lang="ru-RU" dirty="0" err="1"/>
              <a:t>цей</a:t>
            </a:r>
            <a:r>
              <a:rPr lang="ru-RU" dirty="0"/>
              <a:t> </a:t>
            </a:r>
            <a:r>
              <a:rPr lang="ru-RU" dirty="0" err="1"/>
              <a:t>висновок</a:t>
            </a:r>
            <a:r>
              <a:rPr lang="ru-RU" dirty="0"/>
              <a:t> Суд постановив, </a:t>
            </a:r>
            <a:r>
              <a:rPr lang="ru-RU" dirty="0" err="1"/>
              <a:t>що</a:t>
            </a:r>
            <a:r>
              <a:rPr lang="ru-RU" dirty="0"/>
              <a:t> не </a:t>
            </a:r>
            <a:r>
              <a:rPr lang="ru-RU" dirty="0" err="1"/>
              <a:t>виникало</a:t>
            </a:r>
            <a:r>
              <a:rPr lang="ru-RU" dirty="0"/>
              <a:t> </a:t>
            </a:r>
            <a:r>
              <a:rPr lang="ru-RU" dirty="0" err="1"/>
              <a:t>окремого</a:t>
            </a:r>
            <a:r>
              <a:rPr lang="ru-RU" dirty="0"/>
              <a:t> </a:t>
            </a:r>
            <a:r>
              <a:rPr lang="ru-RU" dirty="0" err="1"/>
              <a:t>питання</a:t>
            </a:r>
            <a:r>
              <a:rPr lang="ru-RU" dirty="0"/>
              <a:t> </a:t>
            </a:r>
            <a:r>
              <a:rPr lang="ru-RU" dirty="0" err="1"/>
              <a:t>стосовно</a:t>
            </a:r>
            <a:r>
              <a:rPr lang="ru-RU" dirty="0"/>
              <a:t> </a:t>
            </a:r>
            <a:r>
              <a:rPr lang="ru-RU" dirty="0" err="1"/>
              <a:t>порушення</a:t>
            </a:r>
            <a:r>
              <a:rPr lang="ru-RU" dirty="0"/>
              <a:t> ст. 8 </a:t>
            </a:r>
            <a:r>
              <a:rPr lang="ru-RU" dirty="0" err="1"/>
              <a:t>Конвенції</a:t>
            </a:r>
            <a:r>
              <a:rPr lang="ru-RU" dirty="0"/>
              <a:t>.</a:t>
            </a:r>
          </a:p>
          <a:p>
            <a:pPr marL="0" indent="0" algn="just">
              <a:buNone/>
            </a:pPr>
            <a:endParaRPr lang="en-US" sz="2000" dirty="0"/>
          </a:p>
          <a:p>
            <a:pPr marL="0" indent="0" algn="just">
              <a:buNone/>
            </a:pPr>
            <a:endParaRPr lang="en-US" dirty="0"/>
          </a:p>
        </p:txBody>
      </p:sp>
    </p:spTree>
    <p:extLst>
      <p:ext uri="{BB962C8B-B14F-4D97-AF65-F5344CB8AC3E}">
        <p14:creationId xmlns:p14="http://schemas.microsoft.com/office/powerpoint/2010/main" val="9267336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352928" cy="6336704"/>
          </a:xfrm>
        </p:spPr>
        <p:txBody>
          <a:bodyPr>
            <a:noAutofit/>
          </a:bodyPr>
          <a:lstStyle/>
          <a:p>
            <a:pPr marL="0" indent="0" algn="just">
              <a:buNone/>
            </a:pPr>
            <a:r>
              <a:rPr lang="ru-RU" sz="1500" dirty="0" err="1"/>
              <a:t>Далі</a:t>
            </a:r>
            <a:r>
              <a:rPr lang="ru-RU" sz="1500" dirty="0"/>
              <a:t> Суд </a:t>
            </a:r>
            <a:r>
              <a:rPr lang="ru-RU" sz="1500" dirty="0" err="1"/>
              <a:t>розглянув</a:t>
            </a:r>
            <a:r>
              <a:rPr lang="ru-RU" sz="1500" dirty="0"/>
              <a:t> </a:t>
            </a:r>
            <a:r>
              <a:rPr lang="ru-RU" sz="1500" dirty="0" err="1"/>
              <a:t>скаргу</a:t>
            </a:r>
            <a:r>
              <a:rPr lang="ru-RU" sz="1500" dirty="0"/>
              <a:t> </a:t>
            </a:r>
            <a:r>
              <a:rPr lang="ru-RU" sz="1500" dirty="0" err="1"/>
              <a:t>заявника</a:t>
            </a:r>
            <a:r>
              <a:rPr lang="ru-RU" sz="1500" dirty="0"/>
              <a:t> </a:t>
            </a:r>
            <a:r>
              <a:rPr lang="ru-RU" sz="1500" dirty="0" err="1"/>
              <a:t>стосовно</a:t>
            </a:r>
            <a:r>
              <a:rPr lang="ru-RU" sz="1500" dirty="0"/>
              <a:t> </a:t>
            </a:r>
            <a:r>
              <a:rPr lang="ru-RU" sz="1500" dirty="0" err="1"/>
              <a:t>порушення</a:t>
            </a:r>
            <a:r>
              <a:rPr lang="ru-RU" sz="1500" dirty="0"/>
              <a:t> ст. 6 </a:t>
            </a:r>
            <a:r>
              <a:rPr lang="ru-RU" sz="1500" dirty="0" err="1"/>
              <a:t>Конвенції</a:t>
            </a:r>
            <a:r>
              <a:rPr lang="ru-RU" sz="1500" dirty="0"/>
              <a:t>. Суд </a:t>
            </a:r>
            <a:r>
              <a:rPr lang="ru-RU" sz="1500" dirty="0" err="1"/>
              <a:t>відзначив</a:t>
            </a:r>
            <a:r>
              <a:rPr lang="ru-RU" sz="1500" dirty="0"/>
              <a:t>, </a:t>
            </a:r>
            <a:r>
              <a:rPr lang="ru-RU" sz="1500" dirty="0" err="1"/>
              <a:t>що</a:t>
            </a:r>
            <a:r>
              <a:rPr lang="ru-RU" sz="1500" dirty="0"/>
              <a:t> для </a:t>
            </a:r>
            <a:r>
              <a:rPr lang="ru-RU" sz="1500" dirty="0" err="1"/>
              <a:t>справи</a:t>
            </a:r>
            <a:r>
              <a:rPr lang="ru-RU" sz="1500" dirty="0"/>
              <a:t> не мало </a:t>
            </a:r>
            <a:r>
              <a:rPr lang="ru-RU" sz="1500" dirty="0" err="1"/>
              <a:t>значення</a:t>
            </a:r>
            <a:r>
              <a:rPr lang="ru-RU" sz="1500" dirty="0"/>
              <a:t>, </a:t>
            </a:r>
            <a:r>
              <a:rPr lang="ru-RU" sz="1500" dirty="0" err="1"/>
              <a:t>переслідували</a:t>
            </a:r>
            <a:r>
              <a:rPr lang="ru-RU" sz="1500" dirty="0"/>
              <a:t> </a:t>
            </a:r>
            <a:r>
              <a:rPr lang="ru-RU" sz="1500" dirty="0" err="1"/>
              <a:t>чи</a:t>
            </a:r>
            <a:r>
              <a:rPr lang="ru-RU" sz="1500" dirty="0"/>
              <a:t> не </a:t>
            </a:r>
            <a:r>
              <a:rPr lang="ru-RU" sz="1500" dirty="0" err="1"/>
              <a:t>переслідували</a:t>
            </a:r>
            <a:r>
              <a:rPr lang="ru-RU" sz="1500" dirty="0"/>
              <a:t> </a:t>
            </a:r>
            <a:r>
              <a:rPr lang="ru-RU" sz="1500" dirty="0" err="1"/>
              <a:t>компетентні</a:t>
            </a:r>
            <a:r>
              <a:rPr lang="ru-RU" sz="1500" dirty="0"/>
              <a:t> </a:t>
            </a:r>
            <a:r>
              <a:rPr lang="ru-RU" sz="1500" dirty="0" err="1"/>
              <a:t>органи</a:t>
            </a:r>
            <a:r>
              <a:rPr lang="ru-RU" sz="1500" dirty="0"/>
              <a:t> мету </a:t>
            </a:r>
            <a:r>
              <a:rPr lang="ru-RU" sz="1500" dirty="0" err="1"/>
              <a:t>завдати</a:t>
            </a:r>
            <a:r>
              <a:rPr lang="ru-RU" sz="1500" dirty="0"/>
              <a:t> болю і </a:t>
            </a:r>
            <a:r>
              <a:rPr lang="ru-RU" sz="1500" dirty="0" err="1"/>
              <a:t>страждань</a:t>
            </a:r>
            <a:r>
              <a:rPr lang="ru-RU" sz="1500" dirty="0"/>
              <a:t> </a:t>
            </a:r>
            <a:r>
              <a:rPr lang="ru-RU" sz="1500" dirty="0" err="1"/>
              <a:t>заявнику</a:t>
            </a:r>
            <a:r>
              <a:rPr lang="ru-RU" sz="1500" dirty="0"/>
              <a:t>. </a:t>
            </a:r>
            <a:r>
              <a:rPr lang="ru-RU" sz="1500" dirty="0" err="1"/>
              <a:t>Передусім</a:t>
            </a:r>
            <a:r>
              <a:rPr lang="ru-RU" sz="1500" dirty="0"/>
              <a:t> </a:t>
            </a:r>
            <a:r>
              <a:rPr lang="ru-RU" sz="1500" dirty="0" err="1"/>
              <a:t>важило</a:t>
            </a:r>
            <a:r>
              <a:rPr lang="ru-RU" sz="1500" dirty="0"/>
              <a:t> те, </a:t>
            </a:r>
            <a:r>
              <a:rPr lang="ru-RU" sz="1500" dirty="0" err="1"/>
              <a:t>що</a:t>
            </a:r>
            <a:r>
              <a:rPr lang="ru-RU" sz="1500" dirty="0"/>
              <a:t> </a:t>
            </a:r>
            <a:r>
              <a:rPr lang="ru-RU" sz="1500" dirty="0" err="1"/>
              <a:t>доказ</a:t>
            </a:r>
            <a:r>
              <a:rPr lang="ru-RU" sz="1500" dirty="0"/>
              <a:t> </a:t>
            </a:r>
            <a:r>
              <a:rPr lang="ru-RU" sz="1500" dirty="0" err="1"/>
              <a:t>було</a:t>
            </a:r>
            <a:r>
              <a:rPr lang="ru-RU" sz="1500" dirty="0"/>
              <a:t> </a:t>
            </a:r>
            <a:r>
              <a:rPr lang="ru-RU" sz="1500" dirty="0" err="1"/>
              <a:t>отримато</a:t>
            </a:r>
            <a:r>
              <a:rPr lang="ru-RU" sz="1500" dirty="0"/>
              <a:t> </a:t>
            </a:r>
            <a:r>
              <a:rPr lang="ru-RU" sz="1500" dirty="0" err="1"/>
              <a:t>із</a:t>
            </a:r>
            <a:r>
              <a:rPr lang="ru-RU" sz="1500" dirty="0"/>
              <a:t> </a:t>
            </a:r>
            <a:r>
              <a:rPr lang="ru-RU" sz="1500" dirty="0" err="1"/>
              <a:t>порушенням</a:t>
            </a:r>
            <a:r>
              <a:rPr lang="ru-RU" sz="1500" dirty="0"/>
              <a:t> базового </a:t>
            </a:r>
            <a:r>
              <a:rPr lang="ru-RU" sz="1500" dirty="0" err="1"/>
              <a:t>конвенційного</a:t>
            </a:r>
            <a:r>
              <a:rPr lang="ru-RU" sz="1500" dirty="0"/>
              <a:t> права. До того ж, </a:t>
            </a:r>
            <a:r>
              <a:rPr lang="ru-RU" sz="1500" dirty="0" err="1"/>
              <a:t>цей</a:t>
            </a:r>
            <a:r>
              <a:rPr lang="ru-RU" sz="1500" dirty="0"/>
              <a:t> </a:t>
            </a:r>
            <a:r>
              <a:rPr lang="ru-RU" sz="1500" dirty="0" err="1"/>
              <a:t>доказ</a:t>
            </a:r>
            <a:r>
              <a:rPr lang="ru-RU" sz="1500" dirty="0"/>
              <a:t> </a:t>
            </a:r>
            <a:r>
              <a:rPr lang="ru-RU" sz="1500" dirty="0" err="1"/>
              <a:t>був</a:t>
            </a:r>
            <a:r>
              <a:rPr lang="ru-RU" sz="1500" dirty="0"/>
              <a:t> </a:t>
            </a:r>
            <a:r>
              <a:rPr lang="ru-RU" sz="1500" dirty="0" err="1"/>
              <a:t>чи</a:t>
            </a:r>
            <a:r>
              <a:rPr lang="ru-RU" sz="1500" dirty="0"/>
              <a:t> не </a:t>
            </a:r>
            <a:r>
              <a:rPr lang="ru-RU" sz="1500" dirty="0" err="1"/>
              <a:t>найголовнішим</a:t>
            </a:r>
            <a:r>
              <a:rPr lang="ru-RU" sz="1500" dirty="0"/>
              <a:t> для </a:t>
            </a:r>
            <a:r>
              <a:rPr lang="ru-RU" sz="1500" dirty="0" err="1"/>
              <a:t>визнання</a:t>
            </a:r>
            <a:r>
              <a:rPr lang="ru-RU" sz="1500" dirty="0"/>
              <a:t> вини </a:t>
            </a:r>
            <a:r>
              <a:rPr lang="ru-RU" sz="1500" dirty="0" err="1"/>
              <a:t>заявника</a:t>
            </a:r>
            <a:r>
              <a:rPr lang="ru-RU" sz="1500" dirty="0"/>
              <a:t>. </a:t>
            </a:r>
            <a:r>
              <a:rPr lang="ru-RU" sz="1500" dirty="0" err="1"/>
              <a:t>Зрештою</a:t>
            </a:r>
            <a:r>
              <a:rPr lang="ru-RU" sz="1500" dirty="0"/>
              <a:t>, </a:t>
            </a:r>
            <a:r>
              <a:rPr lang="ru-RU" sz="1500" dirty="0" err="1"/>
              <a:t>громадський</a:t>
            </a:r>
            <a:r>
              <a:rPr lang="ru-RU" sz="1500" dirty="0"/>
              <a:t> </a:t>
            </a:r>
            <a:r>
              <a:rPr lang="ru-RU" sz="1500" dirty="0" err="1"/>
              <a:t>інтерес</a:t>
            </a:r>
            <a:r>
              <a:rPr lang="ru-RU" sz="1500" dirty="0"/>
              <a:t> у </a:t>
            </a:r>
            <a:r>
              <a:rPr lang="ru-RU" sz="1500" dirty="0" err="1"/>
              <a:t>засудженні</a:t>
            </a:r>
            <a:r>
              <a:rPr lang="ru-RU" sz="1500" dirty="0"/>
              <a:t> </a:t>
            </a:r>
            <a:r>
              <a:rPr lang="ru-RU" sz="1500" dirty="0" err="1"/>
              <a:t>заявника</a:t>
            </a:r>
            <a:r>
              <a:rPr lang="ru-RU" sz="1500" dirty="0"/>
              <a:t> не </a:t>
            </a:r>
            <a:r>
              <a:rPr lang="ru-RU" sz="1500" dirty="0" err="1"/>
              <a:t>міг</a:t>
            </a:r>
            <a:r>
              <a:rPr lang="ru-RU" sz="1500" dirty="0"/>
              <a:t> </a:t>
            </a:r>
            <a:r>
              <a:rPr lang="ru-RU" sz="1500" dirty="0" err="1"/>
              <a:t>виправдати</a:t>
            </a:r>
            <a:r>
              <a:rPr lang="ru-RU" sz="1500" dirty="0"/>
              <a:t> </a:t>
            </a:r>
            <a:r>
              <a:rPr lang="ru-RU" sz="1500" dirty="0" err="1"/>
              <a:t>використання</a:t>
            </a:r>
            <a:r>
              <a:rPr lang="ru-RU" sz="1500" dirty="0"/>
              <a:t> у </a:t>
            </a:r>
            <a:r>
              <a:rPr lang="ru-RU" sz="1500" dirty="0" err="1"/>
              <a:t>процесі</a:t>
            </a:r>
            <a:r>
              <a:rPr lang="ru-RU" sz="1500" dirty="0"/>
              <a:t> </a:t>
            </a:r>
            <a:r>
              <a:rPr lang="ru-RU" sz="1500" dirty="0" err="1"/>
              <a:t>доказу</a:t>
            </a:r>
            <a:r>
              <a:rPr lang="ru-RU" sz="1500" dirty="0"/>
              <a:t>, </a:t>
            </a:r>
            <a:r>
              <a:rPr lang="ru-RU" sz="1500" dirty="0" err="1"/>
              <a:t>здобутого</a:t>
            </a:r>
            <a:r>
              <a:rPr lang="ru-RU" sz="1500" dirty="0"/>
              <a:t> </a:t>
            </a:r>
            <a:r>
              <a:rPr lang="ru-RU" sz="1500" dirty="0" err="1"/>
              <a:t>неправомірним</a:t>
            </a:r>
            <a:r>
              <a:rPr lang="ru-RU" sz="1500" dirty="0"/>
              <a:t> способом. </a:t>
            </a:r>
            <a:r>
              <a:rPr lang="ru-RU" sz="1500" dirty="0" err="1"/>
              <a:t>Отож</a:t>
            </a:r>
            <a:r>
              <a:rPr lang="ru-RU" sz="1500" dirty="0"/>
              <a:t>, </a:t>
            </a:r>
            <a:r>
              <a:rPr lang="ru-RU" sz="1500" dirty="0" err="1"/>
              <a:t>примусове</a:t>
            </a:r>
            <a:r>
              <a:rPr lang="ru-RU" sz="1500" dirty="0"/>
              <a:t> </a:t>
            </a:r>
            <a:r>
              <a:rPr lang="ru-RU" sz="1500" dirty="0" err="1"/>
              <a:t>застосування</a:t>
            </a:r>
            <a:r>
              <a:rPr lang="ru-RU" sz="1500" dirty="0"/>
              <a:t> </a:t>
            </a:r>
            <a:r>
              <a:rPr lang="ru-RU" sz="1500" dirty="0" err="1"/>
              <a:t>медичного</a:t>
            </a:r>
            <a:r>
              <a:rPr lang="ru-RU" sz="1500" dirty="0"/>
              <a:t> препарату </a:t>
            </a:r>
            <a:r>
              <a:rPr lang="ru-RU" sz="1500" dirty="0" err="1"/>
              <a:t>призвело</a:t>
            </a:r>
            <a:r>
              <a:rPr lang="ru-RU" sz="1500" dirty="0"/>
              <a:t> до того, </a:t>
            </a:r>
            <a:r>
              <a:rPr lang="ru-RU" sz="1500" dirty="0" err="1"/>
              <a:t>що</a:t>
            </a:r>
            <a:r>
              <a:rPr lang="ru-RU" sz="1500" dirty="0"/>
              <a:t> увесь </a:t>
            </a:r>
            <a:r>
              <a:rPr lang="ru-RU" sz="1500" dirty="0" err="1"/>
              <a:t>розгляд</a:t>
            </a:r>
            <a:r>
              <a:rPr lang="ru-RU" sz="1500" dirty="0"/>
              <a:t> </a:t>
            </a:r>
            <a:r>
              <a:rPr lang="ru-RU" sz="1500" dirty="0" err="1"/>
              <a:t>справи</a:t>
            </a:r>
            <a:r>
              <a:rPr lang="ru-RU" sz="1500" dirty="0"/>
              <a:t> </a:t>
            </a:r>
            <a:r>
              <a:rPr lang="ru-RU" sz="1500" dirty="0" err="1"/>
              <a:t>щодо</a:t>
            </a:r>
            <a:r>
              <a:rPr lang="ru-RU" sz="1500" dirty="0"/>
              <a:t> </a:t>
            </a:r>
            <a:r>
              <a:rPr lang="ru-RU" sz="1500" dirty="0" err="1"/>
              <a:t>заявника</a:t>
            </a:r>
            <a:r>
              <a:rPr lang="ru-RU" sz="1500" dirty="0"/>
              <a:t> </a:t>
            </a:r>
            <a:r>
              <a:rPr lang="ru-RU" sz="1500" dirty="0" err="1"/>
              <a:t>набув</a:t>
            </a:r>
            <a:r>
              <a:rPr lang="ru-RU" sz="1500" dirty="0"/>
              <a:t> несправедливого характеру.</a:t>
            </a:r>
          </a:p>
          <a:p>
            <a:pPr marL="0" indent="0" algn="just">
              <a:buNone/>
            </a:pPr>
            <a:r>
              <a:rPr lang="ru-RU" sz="1500" dirty="0" err="1"/>
              <a:t>Незважаючи</a:t>
            </a:r>
            <a:r>
              <a:rPr lang="ru-RU" sz="1500" dirty="0"/>
              <a:t> на </a:t>
            </a:r>
            <a:r>
              <a:rPr lang="ru-RU" sz="1500" dirty="0" err="1"/>
              <a:t>цей</a:t>
            </a:r>
            <a:r>
              <a:rPr lang="ru-RU" sz="1500" dirty="0"/>
              <a:t> </a:t>
            </a:r>
            <a:r>
              <a:rPr lang="ru-RU" sz="1500" dirty="0" err="1"/>
              <a:t>висновок</a:t>
            </a:r>
            <a:r>
              <a:rPr lang="ru-RU" sz="1500" dirty="0"/>
              <a:t>, Суд </a:t>
            </a:r>
            <a:r>
              <a:rPr lang="ru-RU" sz="1500" dirty="0" err="1"/>
              <a:t>вирішив</a:t>
            </a:r>
            <a:r>
              <a:rPr lang="ru-RU" sz="1500" dirty="0"/>
              <a:t> </a:t>
            </a:r>
            <a:r>
              <a:rPr lang="ru-RU" sz="1500" dirty="0" err="1"/>
              <a:t>розглянути</a:t>
            </a:r>
            <a:r>
              <a:rPr lang="ru-RU" sz="1500" dirty="0"/>
              <a:t> </a:t>
            </a:r>
            <a:r>
              <a:rPr lang="ru-RU" sz="1500" dirty="0" err="1"/>
              <a:t>також</a:t>
            </a:r>
            <a:r>
              <a:rPr lang="ru-RU" sz="1500" dirty="0"/>
              <a:t> </a:t>
            </a:r>
            <a:r>
              <a:rPr lang="ru-RU" sz="1500" dirty="0" err="1"/>
              <a:t>скаргу</a:t>
            </a:r>
            <a:r>
              <a:rPr lang="ru-RU" sz="1500" dirty="0"/>
              <a:t> </a:t>
            </a:r>
            <a:r>
              <a:rPr lang="ru-RU" sz="1500" dirty="0" err="1"/>
              <a:t>заявника</a:t>
            </a:r>
            <a:r>
              <a:rPr lang="ru-RU" sz="1500" dirty="0"/>
              <a:t> на те, </a:t>
            </a:r>
            <a:r>
              <a:rPr lang="ru-RU" sz="1500" dirty="0" err="1"/>
              <a:t>що</a:t>
            </a:r>
            <a:r>
              <a:rPr lang="ru-RU" sz="1500" dirty="0"/>
              <a:t> </a:t>
            </a:r>
            <a:r>
              <a:rPr lang="ru-RU" sz="1500" dirty="0" err="1"/>
              <a:t>спосіб</a:t>
            </a:r>
            <a:r>
              <a:rPr lang="ru-RU" sz="1500" dirty="0"/>
              <a:t> </a:t>
            </a:r>
            <a:r>
              <a:rPr lang="ru-RU" sz="1500" dirty="0" err="1"/>
              <a:t>отримання</a:t>
            </a:r>
            <a:r>
              <a:rPr lang="ru-RU" sz="1500" dirty="0"/>
              <a:t> і </a:t>
            </a:r>
            <a:r>
              <a:rPr lang="ru-RU" sz="1500" dirty="0" err="1"/>
              <a:t>використання</a:t>
            </a:r>
            <a:r>
              <a:rPr lang="ru-RU" sz="1500" dirty="0"/>
              <a:t> </a:t>
            </a:r>
            <a:r>
              <a:rPr lang="ru-RU" sz="1500" dirty="0" err="1"/>
              <a:t>доказу</a:t>
            </a:r>
            <a:r>
              <a:rPr lang="ru-RU" sz="1500" dirty="0"/>
              <a:t> у </a:t>
            </a:r>
            <a:r>
              <a:rPr lang="ru-RU" sz="1500" dirty="0" err="1"/>
              <a:t>справі</a:t>
            </a:r>
            <a:r>
              <a:rPr lang="ru-RU" sz="1500" dirty="0"/>
              <a:t> </a:t>
            </a:r>
            <a:r>
              <a:rPr lang="ru-RU" sz="1500" dirty="0" err="1"/>
              <a:t>спричинив</a:t>
            </a:r>
            <a:r>
              <a:rPr lang="ru-RU" sz="1500" dirty="0"/>
              <a:t> </a:t>
            </a:r>
            <a:r>
              <a:rPr lang="ru-RU" sz="1500" dirty="0" err="1"/>
              <a:t>порушення</a:t>
            </a:r>
            <a:r>
              <a:rPr lang="ru-RU" sz="1500" dirty="0"/>
              <a:t> </a:t>
            </a:r>
            <a:r>
              <a:rPr lang="ru-RU" sz="1500" dirty="0" err="1"/>
              <a:t>його</a:t>
            </a:r>
            <a:r>
              <a:rPr lang="ru-RU" sz="1500" dirty="0"/>
              <a:t> права не </a:t>
            </a:r>
            <a:r>
              <a:rPr lang="ru-RU" sz="1500" dirty="0" err="1"/>
              <a:t>свідчити</a:t>
            </a:r>
            <a:r>
              <a:rPr lang="ru-RU" sz="1500" dirty="0"/>
              <a:t> </a:t>
            </a:r>
            <a:r>
              <a:rPr lang="ru-RU" sz="1500" dirty="0" err="1"/>
              <a:t>проти</a:t>
            </a:r>
            <a:r>
              <a:rPr lang="ru-RU" sz="1500" dirty="0"/>
              <a:t> </a:t>
            </a:r>
            <a:r>
              <a:rPr lang="ru-RU" sz="1500" dirty="0" smtClean="0"/>
              <a:t>себе. Суд </a:t>
            </a:r>
            <a:r>
              <a:rPr lang="ru-RU" sz="1500" dirty="0"/>
              <a:t>нагадав, </a:t>
            </a:r>
            <a:r>
              <a:rPr lang="ru-RU" sz="1500" dirty="0" err="1"/>
              <a:t>що</a:t>
            </a:r>
            <a:r>
              <a:rPr lang="ru-RU" sz="1500" dirty="0"/>
              <a:t> метод і </a:t>
            </a:r>
            <a:r>
              <a:rPr lang="ru-RU" sz="1500" dirty="0" err="1"/>
              <a:t>ступінь</a:t>
            </a:r>
            <a:r>
              <a:rPr lang="ru-RU" sz="1500" dirty="0"/>
              <a:t> примусу, </a:t>
            </a:r>
            <a:r>
              <a:rPr lang="ru-RU" sz="1500" dirty="0" err="1"/>
              <a:t>застосованого</a:t>
            </a:r>
            <a:r>
              <a:rPr lang="ru-RU" sz="1500" dirty="0"/>
              <a:t> до </a:t>
            </a:r>
            <a:r>
              <a:rPr lang="ru-RU" sz="1500" dirty="0" err="1"/>
              <a:t>заявника</a:t>
            </a:r>
            <a:r>
              <a:rPr lang="ru-RU" sz="1500" dirty="0"/>
              <a:t> для </a:t>
            </a:r>
            <a:r>
              <a:rPr lang="ru-RU" sz="1500" dirty="0" err="1"/>
              <a:t>введення</a:t>
            </a:r>
            <a:r>
              <a:rPr lang="ru-RU" sz="1500" dirty="0"/>
              <a:t> препарату, </a:t>
            </a:r>
            <a:r>
              <a:rPr lang="ru-RU" sz="1500" dirty="0" err="1"/>
              <a:t>були</a:t>
            </a:r>
            <a:r>
              <a:rPr lang="ru-RU" sz="1500" dirty="0"/>
              <a:t> </a:t>
            </a:r>
            <a:r>
              <a:rPr lang="ru-RU" sz="1500" dirty="0" err="1"/>
              <a:t>визнані</a:t>
            </a:r>
            <a:r>
              <a:rPr lang="ru-RU" sz="1500" dirty="0"/>
              <a:t> </a:t>
            </a:r>
            <a:r>
              <a:rPr lang="ru-RU" sz="1500" dirty="0" err="1"/>
              <a:t>нелюдськими</a:t>
            </a:r>
            <a:r>
              <a:rPr lang="ru-RU" sz="1500" dirty="0"/>
              <a:t> і такими, </a:t>
            </a:r>
            <a:r>
              <a:rPr lang="ru-RU" sz="1500" dirty="0" err="1"/>
              <a:t>що</a:t>
            </a:r>
            <a:r>
              <a:rPr lang="ru-RU" sz="1500" dirty="0"/>
              <a:t> </a:t>
            </a:r>
            <a:r>
              <a:rPr lang="ru-RU" sz="1500" dirty="0" err="1"/>
              <a:t>принижують</a:t>
            </a:r>
            <a:r>
              <a:rPr lang="ru-RU" sz="1500" dirty="0"/>
              <a:t> </a:t>
            </a:r>
            <a:r>
              <a:rPr lang="ru-RU" sz="1500" dirty="0" err="1"/>
              <a:t>гідність</a:t>
            </a:r>
            <a:r>
              <a:rPr lang="ru-RU" sz="1500" dirty="0"/>
              <a:t>, </a:t>
            </a:r>
            <a:r>
              <a:rPr lang="ru-RU" sz="1500" dirty="0" err="1"/>
              <a:t>поводженнями</a:t>
            </a:r>
            <a:r>
              <a:rPr lang="ru-RU" sz="1500" dirty="0"/>
              <a:t>. </a:t>
            </a:r>
            <a:r>
              <a:rPr lang="ru-RU" sz="1500" dirty="0" err="1"/>
              <a:t>Громадський</a:t>
            </a:r>
            <a:r>
              <a:rPr lang="ru-RU" sz="1500" dirty="0"/>
              <a:t> </a:t>
            </a:r>
            <a:r>
              <a:rPr lang="ru-RU" sz="1500" dirty="0" err="1"/>
              <a:t>інтерес</a:t>
            </a:r>
            <a:r>
              <a:rPr lang="ru-RU" sz="1500" dirty="0"/>
              <a:t> аж </a:t>
            </a:r>
            <a:r>
              <a:rPr lang="ru-RU" sz="1500" dirty="0" err="1"/>
              <a:t>ніяк</a:t>
            </a:r>
            <a:r>
              <a:rPr lang="ru-RU" sz="1500" dirty="0"/>
              <a:t> не </a:t>
            </a:r>
            <a:r>
              <a:rPr lang="ru-RU" sz="1500" dirty="0" err="1"/>
              <a:t>міг</a:t>
            </a:r>
            <a:r>
              <a:rPr lang="ru-RU" sz="1500" dirty="0"/>
              <a:t> </a:t>
            </a:r>
            <a:r>
              <a:rPr lang="ru-RU" sz="1500" dirty="0" err="1"/>
              <a:t>виправдати</a:t>
            </a:r>
            <a:r>
              <a:rPr lang="ru-RU" sz="1500" dirty="0"/>
              <a:t> </a:t>
            </a:r>
            <a:r>
              <a:rPr lang="ru-RU" sz="1500" dirty="0" err="1"/>
              <a:t>таке</a:t>
            </a:r>
            <a:r>
              <a:rPr lang="ru-RU" sz="1500" dirty="0"/>
              <a:t> </a:t>
            </a:r>
            <a:r>
              <a:rPr lang="ru-RU" sz="1500" dirty="0" err="1"/>
              <a:t>тяжке</a:t>
            </a:r>
            <a:r>
              <a:rPr lang="ru-RU" sz="1500" dirty="0"/>
              <a:t> </a:t>
            </a:r>
            <a:r>
              <a:rPr lang="ru-RU" sz="1500" dirty="0" err="1"/>
              <a:t>втручання</a:t>
            </a:r>
            <a:r>
              <a:rPr lang="ru-RU" sz="1500" dirty="0"/>
              <a:t> у </a:t>
            </a:r>
            <a:r>
              <a:rPr lang="ru-RU" sz="1500" dirty="0" err="1"/>
              <a:t>фізичну</a:t>
            </a:r>
            <a:r>
              <a:rPr lang="ru-RU" sz="1500" dirty="0"/>
              <a:t> і </a:t>
            </a:r>
            <a:r>
              <a:rPr lang="ru-RU" sz="1500" dirty="0" err="1"/>
              <a:t>психічну</a:t>
            </a:r>
            <a:r>
              <a:rPr lang="ru-RU" sz="1500" dirty="0"/>
              <a:t> </a:t>
            </a:r>
            <a:r>
              <a:rPr lang="ru-RU" sz="1500" dirty="0" err="1"/>
              <a:t>цілісність</a:t>
            </a:r>
            <a:r>
              <a:rPr lang="ru-RU" sz="1500" dirty="0"/>
              <a:t> </a:t>
            </a:r>
            <a:r>
              <a:rPr lang="ru-RU" sz="1500" dirty="0" err="1"/>
              <a:t>людини</a:t>
            </a:r>
            <a:r>
              <a:rPr lang="ru-RU" sz="1500" dirty="0"/>
              <a:t>. Суд </a:t>
            </a:r>
            <a:r>
              <a:rPr lang="ru-RU" sz="1500" dirty="0" err="1"/>
              <a:t>зауважив</a:t>
            </a:r>
            <a:r>
              <a:rPr lang="ru-RU" sz="1500" dirty="0"/>
              <a:t>, </a:t>
            </a:r>
            <a:r>
              <a:rPr lang="ru-RU" sz="1500" dirty="0" err="1"/>
              <a:t>що</a:t>
            </a:r>
            <a:r>
              <a:rPr lang="ru-RU" sz="1500" dirty="0"/>
              <a:t> </a:t>
            </a:r>
            <a:r>
              <a:rPr lang="ru-RU" sz="1500" dirty="0" err="1"/>
              <a:t>внутрішнє</a:t>
            </a:r>
            <a:r>
              <a:rPr lang="ru-RU" sz="1500" dirty="0"/>
              <a:t> право </a:t>
            </a:r>
            <a:r>
              <a:rPr lang="ru-RU" sz="1500" dirty="0" err="1"/>
              <a:t>містить</a:t>
            </a:r>
            <a:r>
              <a:rPr lang="ru-RU" sz="1500" dirty="0"/>
              <a:t> </a:t>
            </a:r>
            <a:r>
              <a:rPr lang="ru-RU" sz="1500" dirty="0" err="1"/>
              <a:t>певні</a:t>
            </a:r>
            <a:r>
              <a:rPr lang="ru-RU" sz="1500" dirty="0"/>
              <a:t> </a:t>
            </a:r>
            <a:r>
              <a:rPr lang="ru-RU" sz="1500" dirty="0" err="1"/>
              <a:t>гарантії</a:t>
            </a:r>
            <a:r>
              <a:rPr lang="ru-RU" sz="1500" dirty="0"/>
              <a:t> </a:t>
            </a:r>
            <a:r>
              <a:rPr lang="ru-RU" sz="1500" dirty="0" err="1"/>
              <a:t>від</a:t>
            </a:r>
            <a:r>
              <a:rPr lang="ru-RU" sz="1500" dirty="0"/>
              <a:t> </a:t>
            </a:r>
            <a:r>
              <a:rPr lang="ru-RU" sz="1500" dirty="0" err="1"/>
              <a:t>свавільного</a:t>
            </a:r>
            <a:r>
              <a:rPr lang="ru-RU" sz="1500" dirty="0"/>
              <a:t> та </a:t>
            </a:r>
            <a:r>
              <a:rPr lang="ru-RU" sz="1500" dirty="0" err="1"/>
              <a:t>неналежного</a:t>
            </a:r>
            <a:r>
              <a:rPr lang="ru-RU" sz="1500" dirty="0"/>
              <a:t> </a:t>
            </a:r>
            <a:r>
              <a:rPr lang="ru-RU" sz="1500" dirty="0" err="1"/>
              <a:t>застосування</a:t>
            </a:r>
            <a:r>
              <a:rPr lang="ru-RU" sz="1500" dirty="0"/>
              <a:t> </a:t>
            </a:r>
            <a:r>
              <a:rPr lang="ru-RU" sz="1500" dirty="0" err="1"/>
              <a:t>відповідної</a:t>
            </a:r>
            <a:r>
              <a:rPr lang="ru-RU" sz="1500" dirty="0"/>
              <a:t> </a:t>
            </a:r>
            <a:r>
              <a:rPr lang="ru-RU" sz="1500" dirty="0" err="1"/>
              <a:t>процедури</a:t>
            </a:r>
            <a:r>
              <a:rPr lang="ru-RU" sz="1500" dirty="0"/>
              <a:t>. </a:t>
            </a:r>
            <a:r>
              <a:rPr lang="ru-RU" sz="1500" dirty="0" err="1"/>
              <a:t>Заявник</a:t>
            </a:r>
            <a:r>
              <a:rPr lang="ru-RU" sz="1500" dirty="0"/>
              <a:t>, </a:t>
            </a:r>
            <a:r>
              <a:rPr lang="ru-RU" sz="1500" dirty="0" err="1"/>
              <a:t>скориставшись</a:t>
            </a:r>
            <a:r>
              <a:rPr lang="ru-RU" sz="1500" dirty="0"/>
              <a:t> </a:t>
            </a:r>
            <a:r>
              <a:rPr lang="ru-RU" sz="1500" dirty="0" err="1"/>
              <a:t>своїм</a:t>
            </a:r>
            <a:r>
              <a:rPr lang="ru-RU" sz="1500" dirty="0"/>
              <a:t> правом не </a:t>
            </a:r>
            <a:r>
              <a:rPr lang="ru-RU" sz="1500" dirty="0" err="1"/>
              <a:t>давати</a:t>
            </a:r>
            <a:r>
              <a:rPr lang="ru-RU" sz="1500" dirty="0"/>
              <a:t> </a:t>
            </a:r>
            <a:r>
              <a:rPr lang="ru-RU" sz="1500" dirty="0" err="1"/>
              <a:t>пояснень</a:t>
            </a:r>
            <a:r>
              <a:rPr lang="ru-RU" sz="1500" dirty="0"/>
              <a:t>, </a:t>
            </a:r>
            <a:r>
              <a:rPr lang="ru-RU" sz="1500" dirty="0" err="1"/>
              <a:t>відмовився</a:t>
            </a:r>
            <a:r>
              <a:rPr lang="ru-RU" sz="1500" dirty="0"/>
              <a:t> </a:t>
            </a:r>
            <a:r>
              <a:rPr lang="ru-RU" sz="1500" dirty="0" err="1"/>
              <a:t>від</a:t>
            </a:r>
            <a:r>
              <a:rPr lang="ru-RU" sz="1500" dirty="0"/>
              <a:t> </a:t>
            </a:r>
            <a:r>
              <a:rPr lang="ru-RU" sz="1500" dirty="0" err="1"/>
              <a:t>проходження</a:t>
            </a:r>
            <a:r>
              <a:rPr lang="ru-RU" sz="1500" dirty="0"/>
              <a:t> </a:t>
            </a:r>
            <a:r>
              <a:rPr lang="ru-RU" sz="1500" dirty="0" err="1"/>
              <a:t>попереднього</a:t>
            </a:r>
            <a:r>
              <a:rPr lang="ru-RU" sz="1500" dirty="0"/>
              <a:t> </a:t>
            </a:r>
            <a:r>
              <a:rPr lang="ru-RU" sz="1500" dirty="0" err="1"/>
              <a:t>медичного</a:t>
            </a:r>
            <a:r>
              <a:rPr lang="ru-RU" sz="1500" dirty="0"/>
              <a:t> </a:t>
            </a:r>
            <a:r>
              <a:rPr lang="ru-RU" sz="1500" dirty="0" err="1"/>
              <a:t>обстеження</a:t>
            </a:r>
            <a:r>
              <a:rPr lang="ru-RU" sz="1500" dirty="0"/>
              <a:t>. </a:t>
            </a:r>
            <a:r>
              <a:rPr lang="ru-RU" sz="1500" dirty="0" err="1"/>
              <a:t>Однак</a:t>
            </a:r>
            <a:r>
              <a:rPr lang="ru-RU" sz="1500" dirty="0"/>
              <a:t> </a:t>
            </a:r>
            <a:r>
              <a:rPr lang="ru-RU" sz="1500" dirty="0" err="1"/>
              <a:t>таке</a:t>
            </a:r>
            <a:r>
              <a:rPr lang="ru-RU" sz="1500" dirty="0"/>
              <a:t> </a:t>
            </a:r>
            <a:r>
              <a:rPr lang="ru-RU" sz="1500" dirty="0" err="1"/>
              <a:t>обстеження</a:t>
            </a:r>
            <a:r>
              <a:rPr lang="ru-RU" sz="1500" dirty="0"/>
              <a:t> є </a:t>
            </a:r>
            <a:r>
              <a:rPr lang="ru-RU" sz="1500" dirty="0" err="1"/>
              <a:t>необхідним</a:t>
            </a:r>
            <a:r>
              <a:rPr lang="ru-RU" sz="1500" dirty="0"/>
              <a:t> для </a:t>
            </a:r>
            <a:r>
              <a:rPr lang="ru-RU" sz="1500" dirty="0" err="1"/>
              <a:t>визначення</a:t>
            </a:r>
            <a:r>
              <a:rPr lang="ru-RU" sz="1500" dirty="0"/>
              <a:t> </a:t>
            </a:r>
            <a:r>
              <a:rPr lang="ru-RU" sz="1500" dirty="0" err="1"/>
              <a:t>фізіологічної</a:t>
            </a:r>
            <a:r>
              <a:rPr lang="ru-RU" sz="1500" dirty="0"/>
              <a:t> </a:t>
            </a:r>
            <a:r>
              <a:rPr lang="ru-RU" sz="1500" dirty="0" err="1"/>
              <a:t>придатності</a:t>
            </a:r>
            <a:r>
              <a:rPr lang="ru-RU" sz="1500" dirty="0"/>
              <a:t> </a:t>
            </a:r>
            <a:r>
              <a:rPr lang="ru-RU" sz="1500" dirty="0" err="1"/>
              <a:t>людини</a:t>
            </a:r>
            <a:r>
              <a:rPr lang="ru-RU" sz="1500" dirty="0"/>
              <a:t> до </a:t>
            </a:r>
            <a:r>
              <a:rPr lang="ru-RU" sz="1500" dirty="0" err="1"/>
              <a:t>прийняття</a:t>
            </a:r>
            <a:r>
              <a:rPr lang="ru-RU" sz="1500" dirty="0"/>
              <a:t> </a:t>
            </a:r>
            <a:r>
              <a:rPr lang="ru-RU" sz="1500" dirty="0" err="1"/>
              <a:t>відповідних</a:t>
            </a:r>
            <a:r>
              <a:rPr lang="ru-RU" sz="1500" dirty="0"/>
              <a:t> </a:t>
            </a:r>
            <a:r>
              <a:rPr lang="ru-RU" sz="1500" dirty="0" err="1"/>
              <a:t>медичних</a:t>
            </a:r>
            <a:r>
              <a:rPr lang="ru-RU" sz="1500" dirty="0"/>
              <a:t> </a:t>
            </a:r>
            <a:r>
              <a:rPr lang="ru-RU" sz="1500" dirty="0" err="1"/>
              <a:t>препаратів</a:t>
            </a:r>
            <a:r>
              <a:rPr lang="ru-RU" sz="1500" dirty="0"/>
              <a:t>. </a:t>
            </a:r>
            <a:r>
              <a:rPr lang="ru-RU" sz="1500" dirty="0" err="1"/>
              <a:t>Втім</a:t>
            </a:r>
            <a:r>
              <a:rPr lang="ru-RU" sz="1500" dirty="0"/>
              <a:t> процедуру таки </a:t>
            </a:r>
            <a:r>
              <a:rPr lang="ru-RU" sz="1500" dirty="0" err="1"/>
              <a:t>було</a:t>
            </a:r>
            <a:r>
              <a:rPr lang="ru-RU" sz="1500" dirty="0"/>
              <a:t> </a:t>
            </a:r>
            <a:r>
              <a:rPr lang="ru-RU" sz="1500" dirty="0" err="1"/>
              <a:t>застосовано</a:t>
            </a:r>
            <a:r>
              <a:rPr lang="ru-RU" sz="1500" dirty="0"/>
              <a:t>. </a:t>
            </a:r>
            <a:r>
              <a:rPr lang="ru-RU" sz="1500" dirty="0" err="1"/>
              <a:t>Доказ</a:t>
            </a:r>
            <a:r>
              <a:rPr lang="ru-RU" sz="1500" dirty="0"/>
              <a:t>, </a:t>
            </a:r>
            <a:r>
              <a:rPr lang="ru-RU" sz="1500" dirty="0" err="1"/>
              <a:t>отриманий</a:t>
            </a:r>
            <a:r>
              <a:rPr lang="ru-RU" sz="1500" dirty="0"/>
              <a:t> </a:t>
            </a:r>
            <a:r>
              <a:rPr lang="ru-RU" sz="1500" dirty="0" err="1"/>
              <a:t>завдяки</a:t>
            </a:r>
            <a:r>
              <a:rPr lang="ru-RU" sz="1500" dirty="0"/>
              <a:t> </a:t>
            </a:r>
            <a:r>
              <a:rPr lang="ru-RU" sz="1500" dirty="0" err="1"/>
              <a:t>цій</a:t>
            </a:r>
            <a:r>
              <a:rPr lang="ru-RU" sz="1500" dirty="0"/>
              <a:t> </a:t>
            </a:r>
            <a:r>
              <a:rPr lang="ru-RU" sz="1500" dirty="0" err="1"/>
              <a:t>процедурі</a:t>
            </a:r>
            <a:r>
              <a:rPr lang="ru-RU" sz="1500" dirty="0"/>
              <a:t>, став </a:t>
            </a:r>
            <a:r>
              <a:rPr lang="ru-RU" sz="1500" dirty="0" err="1"/>
              <a:t>вирішальним</a:t>
            </a:r>
            <a:r>
              <a:rPr lang="ru-RU" sz="1500" dirty="0"/>
              <a:t> </a:t>
            </a:r>
            <a:r>
              <a:rPr lang="ru-RU" sz="1500" dirty="0" err="1"/>
              <a:t>елементом</a:t>
            </a:r>
            <a:r>
              <a:rPr lang="ru-RU" sz="1500" dirty="0"/>
              <a:t> для </a:t>
            </a:r>
            <a:r>
              <a:rPr lang="ru-RU" sz="1500" dirty="0" err="1"/>
              <a:t>засудження</a:t>
            </a:r>
            <a:r>
              <a:rPr lang="ru-RU" sz="1500" dirty="0"/>
              <a:t> </a:t>
            </a:r>
            <a:r>
              <a:rPr lang="ru-RU" sz="1500" dirty="0" err="1" smtClean="0"/>
              <a:t>заявника</a:t>
            </a:r>
            <a:r>
              <a:rPr lang="ru-RU" sz="1500" dirty="0" smtClean="0"/>
              <a:t>. </a:t>
            </a:r>
            <a:r>
              <a:rPr lang="ru-RU" sz="1500" dirty="0" err="1" smtClean="0"/>
              <a:t>Отож</a:t>
            </a:r>
            <a:r>
              <a:rPr lang="ru-RU" sz="1500" dirty="0"/>
              <a:t>, Суд </a:t>
            </a:r>
            <a:r>
              <a:rPr lang="ru-RU" sz="1500" dirty="0" err="1"/>
              <a:t>схилився</a:t>
            </a:r>
            <a:r>
              <a:rPr lang="ru-RU" sz="1500" dirty="0"/>
              <a:t> до </a:t>
            </a:r>
            <a:r>
              <a:rPr lang="ru-RU" sz="1500" dirty="0" err="1"/>
              <a:t>висновку</a:t>
            </a:r>
            <a:r>
              <a:rPr lang="ru-RU" sz="1500" dirty="0"/>
              <a:t> про те, </a:t>
            </a:r>
            <a:r>
              <a:rPr lang="ru-RU" sz="1500" dirty="0" err="1"/>
              <a:t>що</a:t>
            </a:r>
            <a:r>
              <a:rPr lang="ru-RU" sz="1500" dirty="0"/>
              <a:t> </a:t>
            </a:r>
            <a:r>
              <a:rPr lang="ru-RU" sz="1500" dirty="0" err="1"/>
              <a:t>використання</a:t>
            </a:r>
            <a:r>
              <a:rPr lang="ru-RU" sz="1500" dirty="0"/>
              <a:t> у </a:t>
            </a:r>
            <a:r>
              <a:rPr lang="ru-RU" sz="1500" dirty="0" err="1"/>
              <a:t>процесі</a:t>
            </a:r>
            <a:r>
              <a:rPr lang="ru-RU" sz="1500" dirty="0"/>
              <a:t> </a:t>
            </a:r>
            <a:r>
              <a:rPr lang="ru-RU" sz="1500" dirty="0" err="1"/>
              <a:t>доказу</a:t>
            </a:r>
            <a:r>
              <a:rPr lang="ru-RU" sz="1500" dirty="0"/>
              <a:t>, </a:t>
            </a:r>
            <a:r>
              <a:rPr lang="ru-RU" sz="1500" dirty="0" err="1"/>
              <a:t>отриманого</a:t>
            </a:r>
            <a:r>
              <a:rPr lang="ru-RU" sz="1500" dirty="0"/>
              <a:t> </a:t>
            </a:r>
            <a:r>
              <a:rPr lang="ru-RU" sz="1500" dirty="0" err="1"/>
              <a:t>завдяки</a:t>
            </a:r>
            <a:r>
              <a:rPr lang="ru-RU" sz="1500" dirty="0"/>
              <a:t> </a:t>
            </a:r>
            <a:r>
              <a:rPr lang="ru-RU" sz="1500" dirty="0" err="1"/>
              <a:t>примусовому</a:t>
            </a:r>
            <a:r>
              <a:rPr lang="ru-RU" sz="1500" dirty="0"/>
              <a:t> </a:t>
            </a:r>
            <a:r>
              <a:rPr lang="ru-RU" sz="1500" dirty="0" err="1"/>
              <a:t>застосуванню</a:t>
            </a:r>
            <a:r>
              <a:rPr lang="ru-RU" sz="1500" dirty="0"/>
              <a:t> </a:t>
            </a:r>
            <a:r>
              <a:rPr lang="ru-RU" sz="1500" dirty="0" err="1"/>
              <a:t>медичного</a:t>
            </a:r>
            <a:r>
              <a:rPr lang="ru-RU" sz="1500" dirty="0"/>
              <a:t> препарату до </a:t>
            </a:r>
            <a:r>
              <a:rPr lang="ru-RU" sz="1500" dirty="0" err="1"/>
              <a:t>заявника</a:t>
            </a:r>
            <a:r>
              <a:rPr lang="ru-RU" sz="1500" dirty="0"/>
              <a:t>, </a:t>
            </a:r>
            <a:r>
              <a:rPr lang="ru-RU" sz="1500" dirty="0" err="1"/>
              <a:t>було</a:t>
            </a:r>
            <a:r>
              <a:rPr lang="ru-RU" sz="1500" dirty="0"/>
              <a:t> </a:t>
            </a:r>
            <a:r>
              <a:rPr lang="ru-RU" sz="1500" dirty="0" err="1"/>
              <a:t>порушенням</a:t>
            </a:r>
            <a:r>
              <a:rPr lang="ru-RU" sz="1500" dirty="0"/>
              <a:t> </a:t>
            </a:r>
            <a:r>
              <a:rPr lang="ru-RU" sz="1500" dirty="0" err="1"/>
              <a:t>його</a:t>
            </a:r>
            <a:r>
              <a:rPr lang="ru-RU" sz="1500" dirty="0"/>
              <a:t> права не </a:t>
            </a:r>
            <a:r>
              <a:rPr lang="ru-RU" sz="1500" dirty="0" err="1"/>
              <a:t>свідчити</a:t>
            </a:r>
            <a:r>
              <a:rPr lang="ru-RU" sz="1500" dirty="0"/>
              <a:t> </a:t>
            </a:r>
            <a:r>
              <a:rPr lang="ru-RU" sz="1500" dirty="0" err="1"/>
              <a:t>проти</a:t>
            </a:r>
            <a:r>
              <a:rPr lang="ru-RU" sz="1500" dirty="0"/>
              <a:t> себе. А </a:t>
            </a:r>
            <a:r>
              <a:rPr lang="ru-RU" sz="1500" dirty="0" err="1"/>
              <a:t>це</a:t>
            </a:r>
            <a:r>
              <a:rPr lang="ru-RU" sz="1500" dirty="0"/>
              <a:t>, </a:t>
            </a:r>
            <a:r>
              <a:rPr lang="ru-RU" sz="1500" dirty="0" err="1"/>
              <a:t>зі</a:t>
            </a:r>
            <a:r>
              <a:rPr lang="ru-RU" sz="1500" dirty="0"/>
              <a:t> </a:t>
            </a:r>
            <a:r>
              <a:rPr lang="ru-RU" sz="1500" dirty="0" err="1"/>
              <a:t>свого</a:t>
            </a:r>
            <a:r>
              <a:rPr lang="ru-RU" sz="1500" dirty="0"/>
              <a:t> боку, </a:t>
            </a:r>
            <a:r>
              <a:rPr lang="ru-RU" sz="1500" dirty="0" err="1"/>
              <a:t>позначилось</a:t>
            </a:r>
            <a:r>
              <a:rPr lang="ru-RU" sz="1500" dirty="0"/>
              <a:t> на </a:t>
            </a:r>
            <a:r>
              <a:rPr lang="ru-RU" sz="1500" dirty="0" err="1"/>
              <a:t>цілому</a:t>
            </a:r>
            <a:r>
              <a:rPr lang="ru-RU" sz="1500" dirty="0"/>
              <a:t> судовому </a:t>
            </a:r>
            <a:r>
              <a:rPr lang="ru-RU" sz="1500" dirty="0" err="1"/>
              <a:t>процесі</a:t>
            </a:r>
            <a:r>
              <a:rPr lang="ru-RU" sz="1500" dirty="0"/>
              <a:t>, </a:t>
            </a:r>
            <a:r>
              <a:rPr lang="ru-RU" sz="1500" dirty="0" err="1"/>
              <a:t>зробивши</a:t>
            </a:r>
            <a:r>
              <a:rPr lang="ru-RU" sz="1500" dirty="0"/>
              <a:t> </a:t>
            </a:r>
            <a:r>
              <a:rPr lang="ru-RU" sz="1500" dirty="0" err="1"/>
              <a:t>його</a:t>
            </a:r>
            <a:r>
              <a:rPr lang="ru-RU" sz="1500" dirty="0"/>
              <a:t> </a:t>
            </a:r>
            <a:r>
              <a:rPr lang="ru-RU" sz="1500" dirty="0" err="1"/>
              <a:t>цілком</a:t>
            </a:r>
            <a:r>
              <a:rPr lang="ru-RU" sz="1500" dirty="0"/>
              <a:t> </a:t>
            </a:r>
            <a:r>
              <a:rPr lang="ru-RU" sz="1500" dirty="0" err="1"/>
              <a:t>несправедливим</a:t>
            </a:r>
            <a:r>
              <a:rPr lang="ru-RU" sz="1500" dirty="0"/>
              <a:t>.</a:t>
            </a:r>
          </a:p>
          <a:p>
            <a:pPr marL="0" indent="0" algn="just">
              <a:buNone/>
            </a:pPr>
            <a:r>
              <a:rPr lang="ru-RU" sz="1500" dirty="0"/>
              <a:t>Тому Суд постановив, </a:t>
            </a:r>
            <a:r>
              <a:rPr lang="ru-RU" sz="1500" dirty="0" err="1"/>
              <a:t>що</a:t>
            </a:r>
            <a:r>
              <a:rPr lang="ru-RU" sz="1500" dirty="0"/>
              <a:t> </a:t>
            </a:r>
            <a:r>
              <a:rPr lang="ru-RU" sz="1500" dirty="0" err="1"/>
              <a:t>було</a:t>
            </a:r>
            <a:r>
              <a:rPr lang="ru-RU" sz="1500" dirty="0"/>
              <a:t> порушено право </a:t>
            </a:r>
            <a:r>
              <a:rPr lang="ru-RU" sz="1500" dirty="0" err="1"/>
              <a:t>заявника</a:t>
            </a:r>
            <a:r>
              <a:rPr lang="ru-RU" sz="1500" dirty="0"/>
              <a:t> на </a:t>
            </a:r>
            <a:r>
              <a:rPr lang="ru-RU" sz="1500" dirty="0" err="1"/>
              <a:t>справедливий</a:t>
            </a:r>
            <a:r>
              <a:rPr lang="ru-RU" sz="1500" dirty="0"/>
              <a:t> </a:t>
            </a:r>
            <a:r>
              <a:rPr lang="ru-RU" sz="1500" dirty="0" err="1"/>
              <a:t>судовий</a:t>
            </a:r>
            <a:r>
              <a:rPr lang="ru-RU" sz="1500" dirty="0"/>
              <a:t> </a:t>
            </a:r>
            <a:r>
              <a:rPr lang="ru-RU" sz="1500" dirty="0" err="1"/>
              <a:t>розгляд</a:t>
            </a:r>
            <a:r>
              <a:rPr lang="ru-RU" sz="1500" dirty="0"/>
              <a:t>, </a:t>
            </a:r>
            <a:r>
              <a:rPr lang="ru-RU" sz="1500" dirty="0" err="1"/>
              <a:t>гарантоване</a:t>
            </a:r>
            <a:r>
              <a:rPr lang="ru-RU" sz="1500" dirty="0"/>
              <a:t> ст. 6 </a:t>
            </a:r>
            <a:r>
              <a:rPr lang="ru-RU" sz="1500" dirty="0" err="1"/>
              <a:t>Конвенції</a:t>
            </a:r>
            <a:r>
              <a:rPr lang="ru-RU" sz="1500" dirty="0"/>
              <a:t>. </a:t>
            </a:r>
            <a:r>
              <a:rPr lang="ru-RU" sz="1500" dirty="0" err="1"/>
              <a:t>Зазначене</a:t>
            </a:r>
            <a:r>
              <a:rPr lang="ru-RU" sz="1500" dirty="0"/>
              <a:t> </a:t>
            </a:r>
            <a:r>
              <a:rPr lang="ru-RU" sz="1500" dirty="0" err="1"/>
              <a:t>порушення</a:t>
            </a:r>
            <a:r>
              <a:rPr lang="ru-RU" sz="1500" dirty="0"/>
              <a:t> </a:t>
            </a:r>
            <a:r>
              <a:rPr lang="ru-RU" sz="1500" dirty="0" err="1"/>
              <a:t>виявилось</a:t>
            </a:r>
            <a:r>
              <a:rPr lang="ru-RU" sz="1500" dirty="0"/>
              <a:t> у </a:t>
            </a:r>
            <a:r>
              <a:rPr lang="ru-RU" sz="1500" dirty="0" err="1"/>
              <a:t>двох</a:t>
            </a:r>
            <a:r>
              <a:rPr lang="ru-RU" sz="1500" dirty="0"/>
              <a:t> аспектах, а </a:t>
            </a:r>
            <a:r>
              <a:rPr lang="ru-RU" sz="1500" dirty="0" err="1"/>
              <a:t>саме</a:t>
            </a:r>
            <a:r>
              <a:rPr lang="ru-RU" sz="1500" dirty="0"/>
              <a:t>: у </a:t>
            </a:r>
            <a:r>
              <a:rPr lang="ru-RU" sz="1500" dirty="0" err="1"/>
              <a:t>використанні</a:t>
            </a:r>
            <a:r>
              <a:rPr lang="ru-RU" sz="1500" dirty="0"/>
              <a:t> у </a:t>
            </a:r>
            <a:r>
              <a:rPr lang="ru-RU" sz="1500" dirty="0" err="1"/>
              <a:t>справі</a:t>
            </a:r>
            <a:r>
              <a:rPr lang="ru-RU" sz="1500" dirty="0"/>
              <a:t> </a:t>
            </a:r>
            <a:r>
              <a:rPr lang="ru-RU" sz="1500" dirty="0" err="1"/>
              <a:t>доказу</a:t>
            </a:r>
            <a:r>
              <a:rPr lang="ru-RU" sz="1500" dirty="0"/>
              <a:t>, </a:t>
            </a:r>
            <a:r>
              <a:rPr lang="ru-RU" sz="1500" dirty="0" err="1"/>
              <a:t>отриманого</a:t>
            </a:r>
            <a:r>
              <a:rPr lang="ru-RU" sz="1500" dirty="0"/>
              <a:t> з </a:t>
            </a:r>
            <a:r>
              <a:rPr lang="ru-RU" sz="1500" dirty="0" err="1"/>
              <a:t>порушенням</a:t>
            </a:r>
            <a:r>
              <a:rPr lang="ru-RU" sz="1500" dirty="0"/>
              <a:t> </a:t>
            </a:r>
            <a:r>
              <a:rPr lang="ru-RU" sz="1500" dirty="0" err="1"/>
              <a:t>Конвенції</a:t>
            </a:r>
            <a:r>
              <a:rPr lang="ru-RU" sz="1500" dirty="0"/>
              <a:t>, а </a:t>
            </a:r>
            <a:r>
              <a:rPr lang="ru-RU" sz="1500" dirty="0" err="1"/>
              <a:t>також</a:t>
            </a:r>
            <a:r>
              <a:rPr lang="ru-RU" sz="1500" dirty="0"/>
              <a:t> у </a:t>
            </a:r>
            <a:r>
              <a:rPr lang="ru-RU" sz="1500" dirty="0" err="1"/>
              <a:t>порушенні</a:t>
            </a:r>
            <a:r>
              <a:rPr lang="ru-RU" sz="1500" dirty="0"/>
              <a:t> права особи не </a:t>
            </a:r>
            <a:r>
              <a:rPr lang="ru-RU" sz="1500" dirty="0" err="1"/>
              <a:t>свідчити</a:t>
            </a:r>
            <a:r>
              <a:rPr lang="ru-RU" sz="1500" dirty="0"/>
              <a:t> </a:t>
            </a:r>
            <a:r>
              <a:rPr lang="ru-RU" sz="1500" dirty="0" err="1"/>
              <a:t>проти</a:t>
            </a:r>
            <a:r>
              <a:rPr lang="ru-RU" sz="1500" dirty="0"/>
              <a:t> себе.</a:t>
            </a:r>
          </a:p>
        </p:txBody>
      </p:sp>
    </p:spTree>
    <p:extLst>
      <p:ext uri="{BB962C8B-B14F-4D97-AF65-F5344CB8AC3E}">
        <p14:creationId xmlns:p14="http://schemas.microsoft.com/office/powerpoint/2010/main" val="41583036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864096"/>
          </a:xfrm>
        </p:spPr>
        <p:txBody>
          <a:bodyPr>
            <a:normAutofit/>
          </a:bodyPr>
          <a:lstStyle/>
          <a:p>
            <a:pPr algn="ctr"/>
            <a:r>
              <a:rPr lang="ru-RU" sz="2000" b="1" dirty="0"/>
              <a:t>«</a:t>
            </a:r>
            <a:r>
              <a:rPr lang="ru-RU" sz="2000" b="1" dirty="0" err="1"/>
              <a:t>Праде</a:t>
            </a:r>
            <a:r>
              <a:rPr lang="ru-RU" sz="2000" b="1" dirty="0"/>
              <a:t> против Германии» (</a:t>
            </a:r>
            <a:r>
              <a:rPr lang="ru-RU" sz="2000" b="1" dirty="0" err="1">
                <a:hlinkClick r:id="rId2"/>
              </a:rPr>
              <a:t>Prade</a:t>
            </a:r>
            <a:r>
              <a:rPr lang="ru-RU" sz="2000" b="1" dirty="0">
                <a:hlinkClick r:id="rId2"/>
              </a:rPr>
              <a:t> v. </a:t>
            </a:r>
            <a:r>
              <a:rPr lang="ru-RU" sz="2000" b="1" dirty="0" err="1">
                <a:hlinkClick r:id="rId2"/>
              </a:rPr>
              <a:t>Germany</a:t>
            </a:r>
            <a:r>
              <a:rPr lang="ru-RU" sz="2000" b="1" dirty="0"/>
              <a:t>, жалоба № 7215/10) </a:t>
            </a:r>
            <a:r>
              <a:rPr lang="ru-RU" sz="2000" b="1" dirty="0" smtClean="0"/>
              <a:t/>
            </a:r>
            <a:br>
              <a:rPr lang="ru-RU" sz="2000" b="1" dirty="0" smtClean="0"/>
            </a:br>
            <a:r>
              <a:rPr lang="ru-RU" sz="2000" b="1" dirty="0" smtClean="0"/>
              <a:t>от </a:t>
            </a:r>
            <a:r>
              <a:rPr lang="ru-RU" sz="2000" b="1" dirty="0"/>
              <a:t>03 марта 2016 года</a:t>
            </a:r>
            <a:endParaRPr lang="en-US" sz="2000" b="1" dirty="0"/>
          </a:p>
        </p:txBody>
      </p:sp>
      <p:sp>
        <p:nvSpPr>
          <p:cNvPr id="3" name="Объект 2"/>
          <p:cNvSpPr>
            <a:spLocks noGrp="1"/>
          </p:cNvSpPr>
          <p:nvPr>
            <p:ph idx="1"/>
          </p:nvPr>
        </p:nvSpPr>
        <p:spPr>
          <a:xfrm>
            <a:off x="323528" y="1628800"/>
            <a:ext cx="8363272" cy="4824536"/>
          </a:xfrm>
        </p:spPr>
        <p:txBody>
          <a:bodyPr>
            <a:normAutofit fontScale="25000" lnSpcReduction="20000"/>
          </a:bodyPr>
          <a:lstStyle/>
          <a:p>
            <a:pPr marL="0" indent="0" algn="just" fontAlgn="base">
              <a:buNone/>
            </a:pPr>
            <a:r>
              <a:rPr lang="ru-RU" sz="6400" dirty="0"/>
              <a:t>36. &lt;…&gt; Суд должен в первую очередь рассмотреть вопрос о «незаконности» получения доказательства по делу заявителя.</a:t>
            </a:r>
          </a:p>
          <a:p>
            <a:pPr marL="0" indent="0" algn="just" fontAlgn="base">
              <a:buNone/>
            </a:pPr>
            <a:r>
              <a:rPr lang="ru-RU" sz="6400" dirty="0"/>
              <a:t>37. Суд прежде всего отмечает, что обыск в жилище, проведенный в рамках другого уголовного дела в отношении заявителя и приведший к [случайному] обнаружению наркотиков, не соответствовал национальному закону. Федеральный Конституционный Суд отменил решение суда [первой инстанции], разрешающее проведение обыска, поскольку оно было вынесено без достаточных оснований подозревать заявителя в нарушениях авторского права [выразившихся в продаже поддельных вещей, таких как часы и компьютерные программы, через </a:t>
            </a:r>
            <a:r>
              <a:rPr lang="ru-RU" sz="6400" dirty="0" err="1"/>
              <a:t>eBay</a:t>
            </a:r>
            <a:r>
              <a:rPr lang="ru-RU" sz="6400" dirty="0"/>
              <a:t>], по причине чего отсутствовали достаточные основания, которые оправдывали бы такое существенное воздействие на конституционные права заявителя, которое оказывает обыск в жилище. Тем не менее, как и предусмотрено статьей 13 Основного закона [Германии], власти получили решение суда на проведение обыска до его проведения. Ничто не указывает на то, что в данном случае полицейские действовали недобросовестно или с намерением нарушить формальные правила, когда они обращались за решением суда, разрешающим производство обыска, и исполняли его (ср. с </a:t>
            </a:r>
            <a:r>
              <a:rPr lang="ru-RU" sz="6400" dirty="0" err="1">
                <a:hlinkClick r:id="rId3"/>
              </a:rPr>
              <a:t>Kaletsch</a:t>
            </a:r>
            <a:r>
              <a:rPr lang="ru-RU" sz="6400" dirty="0">
                <a:hlinkClick r:id="rId3"/>
              </a:rPr>
              <a:t> v. </a:t>
            </a:r>
            <a:r>
              <a:rPr lang="ru-RU" sz="6400" dirty="0" err="1">
                <a:hlinkClick r:id="rId3"/>
              </a:rPr>
              <a:t>Germany</a:t>
            </a:r>
            <a:r>
              <a:rPr lang="ru-RU" sz="6400" dirty="0"/>
              <a:t> (</a:t>
            </a:r>
            <a:r>
              <a:rPr lang="ru-RU" sz="6400" dirty="0" err="1"/>
              <a:t>dec</a:t>
            </a:r>
            <a:r>
              <a:rPr lang="ru-RU" sz="6400" dirty="0"/>
              <a:t>.), </a:t>
            </a:r>
            <a:r>
              <a:rPr lang="ru-RU" sz="6400" dirty="0" err="1"/>
              <a:t>no</a:t>
            </a:r>
            <a:r>
              <a:rPr lang="ru-RU" sz="6400" dirty="0"/>
              <a:t>. 31890/06, 23 </a:t>
            </a:r>
            <a:r>
              <a:rPr lang="ru-RU" sz="6400" dirty="0" err="1"/>
              <a:t>June</a:t>
            </a:r>
            <a:r>
              <a:rPr lang="ru-RU" sz="6400" dirty="0"/>
              <a:t> 2009).</a:t>
            </a:r>
          </a:p>
          <a:p>
            <a:pPr marL="0" indent="0" algn="just" fontAlgn="base">
              <a:buNone/>
            </a:pPr>
            <a:r>
              <a:rPr lang="ru-RU" sz="6400" dirty="0"/>
              <a:t>38. Суд отмечает, что заявитель имел реальную возможность оспорить использование доказательства, полученного по результатам исполнения незаконного решения суда, разрешающего производство обыска. Он высказался против такого использования [полученного доказательства] в судах всех трех инстанций, утверждая, что общественные интересы в преследовании за совершение преступления не могут перевешивать его право на уважение жилища. Суды всех инстанций надлежащим образом рассмотрели его аргументы.</a:t>
            </a:r>
          </a:p>
          <a:p>
            <a:pPr marL="0" indent="0">
              <a:buNone/>
            </a:pPr>
            <a:endParaRPr lang="en-US" dirty="0"/>
          </a:p>
        </p:txBody>
      </p:sp>
    </p:spTree>
    <p:extLst>
      <p:ext uri="{BB962C8B-B14F-4D97-AF65-F5344CB8AC3E}">
        <p14:creationId xmlns:p14="http://schemas.microsoft.com/office/powerpoint/2010/main" val="19328037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normAutofit fontScale="70000" lnSpcReduction="20000"/>
          </a:bodyPr>
          <a:lstStyle/>
          <a:p>
            <a:pPr marL="0" indent="0" algn="just">
              <a:buNone/>
            </a:pPr>
            <a:r>
              <a:rPr lang="ru-RU" dirty="0"/>
              <a:t>39. Далее Суд должен рассмотреть вопрос о качестве доказательства, о котором идет речь. Что касается интенсивности вмешательства, Суд отмечает, что настоящее дело существенно отличается от </a:t>
            </a:r>
            <a:r>
              <a:rPr lang="ru-RU" dirty="0">
                <a:hlinkClick r:id="rId2"/>
              </a:rPr>
              <a:t>дела </a:t>
            </a:r>
            <a:r>
              <a:rPr lang="ru-RU" dirty="0" err="1">
                <a:hlinkClick r:id="rId2"/>
              </a:rPr>
              <a:t>Яллоха</a:t>
            </a:r>
            <a:r>
              <a:rPr lang="ru-RU" dirty="0"/>
              <a:t> ([</a:t>
            </a:r>
            <a:r>
              <a:rPr lang="ru-RU" dirty="0" err="1">
                <a:hlinkClick r:id="rId3"/>
              </a:rPr>
              <a:t>Jalloh</a:t>
            </a:r>
            <a:r>
              <a:rPr lang="ru-RU" dirty="0">
                <a:hlinkClick r:id="rId3"/>
              </a:rPr>
              <a:t> v. </a:t>
            </a:r>
            <a:r>
              <a:rPr lang="ru-RU" dirty="0" err="1">
                <a:hlinkClick r:id="rId3"/>
              </a:rPr>
              <a:t>Germany</a:t>
            </a:r>
            <a:r>
              <a:rPr lang="ru-RU" dirty="0"/>
              <a:t> [GC], </a:t>
            </a:r>
            <a:r>
              <a:rPr lang="ru-RU" dirty="0" err="1"/>
              <a:t>no</a:t>
            </a:r>
            <a:r>
              <a:rPr lang="ru-RU" dirty="0"/>
              <a:t>. 54810/00, ECHR 2006-IX]). По делу </a:t>
            </a:r>
            <a:r>
              <a:rPr lang="ru-RU" dirty="0" err="1"/>
              <a:t>Яллоха</a:t>
            </a:r>
            <a:r>
              <a:rPr lang="ru-RU" dirty="0"/>
              <a:t> власти осуществили серьезное вмешательство в физическую и психическую целостность заявителя против его воли [с помощью четырех полицейских, удерживавших его, врач ввел заявителю через нос солевой раствор и рвотный корень, а также сделал ему инъекцию </a:t>
            </a:r>
            <a:r>
              <a:rPr lang="ru-RU" dirty="0" err="1"/>
              <a:t>апоморфина</a:t>
            </a:r>
            <a:r>
              <a:rPr lang="ru-RU" dirty="0"/>
              <a:t>, деривата морфина, действующего как рвотное средство, в результате чего заявителя вырвало и был обнаружен небольшой пакетик с кокаином], и, таким образом, доказательства были получены посредством осуществления меры, нарушающей </a:t>
            </a:r>
            <a:r>
              <a:rPr lang="ru-RU" dirty="0">
                <a:hlinkClick r:id="rId4"/>
              </a:rPr>
              <a:t>статью 3 Конвенции</a:t>
            </a:r>
            <a:r>
              <a:rPr lang="ru-RU" dirty="0"/>
              <a:t>, одно из ключевых прав, гарантированных Конвенцией (см. </a:t>
            </a:r>
            <a:r>
              <a:rPr lang="ru-RU" dirty="0" err="1"/>
              <a:t>Jalloh</a:t>
            </a:r>
            <a:r>
              <a:rPr lang="ru-RU" dirty="0"/>
              <a:t>, названный выше, § 82), в то время как по настоящему делу доказательство было получено посредством осуществления меры, нарушающей национальный закон и не нарушающей </a:t>
            </a:r>
            <a:r>
              <a:rPr lang="ru-RU" dirty="0">
                <a:hlinkClick r:id="rId4"/>
              </a:rPr>
              <a:t>статью 3 Конвенции</a:t>
            </a:r>
            <a:r>
              <a:rPr lang="ru-RU" dirty="0"/>
              <a:t>. Что касается вопроса о том, вызывают ли обстоятельства, при которых было получено доказательство, сомнения в его достоверности, Суд отмечает, что между сторонами нет спора в отношении того, что доказательство было обнаружено в квартире в той комнате, которую использовал исключительно заявитель. Более того, количество и качество [обнаруженного] гашиша было установлено экспертом, к выводам которого заявителем не предъявлялось претензий ни на одном из этапов разбирательства. Таким образом, ничто не дает оснований для каких-либо сомнений в достоверности доказательства (см. в качестве примеров обратного </a:t>
            </a:r>
            <a:r>
              <a:rPr lang="ru-RU" dirty="0" err="1">
                <a:hlinkClick r:id="rId5"/>
              </a:rPr>
              <a:t>Layijov</a:t>
            </a:r>
            <a:r>
              <a:rPr lang="ru-RU" dirty="0">
                <a:hlinkClick r:id="rId5"/>
              </a:rPr>
              <a:t> v. </a:t>
            </a:r>
            <a:r>
              <a:rPr lang="ru-RU" dirty="0" err="1">
                <a:hlinkClick r:id="rId5"/>
              </a:rPr>
              <a:t>Azerbaijan</a:t>
            </a:r>
            <a:r>
              <a:rPr lang="ru-RU" dirty="0"/>
              <a:t>, </a:t>
            </a:r>
            <a:r>
              <a:rPr lang="ru-RU" dirty="0" err="1"/>
              <a:t>no</a:t>
            </a:r>
            <a:r>
              <a:rPr lang="ru-RU" dirty="0"/>
              <a:t>. 22062/07, § 75, 10 </a:t>
            </a:r>
            <a:r>
              <a:rPr lang="ru-RU" dirty="0" err="1"/>
              <a:t>April</a:t>
            </a:r>
            <a:r>
              <a:rPr lang="ru-RU" dirty="0"/>
              <a:t> 2014; </a:t>
            </a:r>
            <a:r>
              <a:rPr lang="ru-RU" dirty="0" err="1">
                <a:hlinkClick r:id="rId6"/>
              </a:rPr>
              <a:t>Horvatić</a:t>
            </a:r>
            <a:r>
              <a:rPr lang="ru-RU" dirty="0">
                <a:hlinkClick r:id="rId6"/>
              </a:rPr>
              <a:t> v. </a:t>
            </a:r>
            <a:r>
              <a:rPr lang="ru-RU" dirty="0" err="1">
                <a:hlinkClick r:id="rId6"/>
              </a:rPr>
              <a:t>Croatia</a:t>
            </a:r>
            <a:r>
              <a:rPr lang="ru-RU" dirty="0"/>
              <a:t>, </a:t>
            </a:r>
            <a:r>
              <a:rPr lang="ru-RU" dirty="0" err="1"/>
              <a:t>no</a:t>
            </a:r>
            <a:r>
              <a:rPr lang="ru-RU" dirty="0"/>
              <a:t>. 36044/09, § 84, 17 </a:t>
            </a:r>
            <a:r>
              <a:rPr lang="ru-RU" dirty="0" err="1"/>
              <a:t>October</a:t>
            </a:r>
            <a:r>
              <a:rPr lang="ru-RU" dirty="0"/>
              <a:t> 2013 </a:t>
            </a:r>
            <a:r>
              <a:rPr lang="ru-RU" dirty="0" err="1"/>
              <a:t>and</a:t>
            </a:r>
            <a:r>
              <a:rPr lang="ru-RU" dirty="0"/>
              <a:t> [</a:t>
            </a:r>
            <a:r>
              <a:rPr lang="ru-RU" dirty="0" err="1">
                <a:hlinkClick r:id="rId7"/>
              </a:rPr>
              <a:t>Lisica</a:t>
            </a:r>
            <a:r>
              <a:rPr lang="ru-RU" dirty="0">
                <a:hlinkClick r:id="rId7"/>
              </a:rPr>
              <a:t> v. </a:t>
            </a:r>
            <a:r>
              <a:rPr lang="ru-RU" dirty="0" err="1">
                <a:hlinkClick r:id="rId7"/>
              </a:rPr>
              <a:t>Croatia</a:t>
            </a:r>
            <a:r>
              <a:rPr lang="ru-RU" dirty="0"/>
              <a:t>, </a:t>
            </a:r>
            <a:r>
              <a:rPr lang="ru-RU" dirty="0" err="1"/>
              <a:t>no</a:t>
            </a:r>
            <a:r>
              <a:rPr lang="ru-RU" dirty="0"/>
              <a:t>. 20100/06, § 57, 25 </a:t>
            </a:r>
            <a:r>
              <a:rPr lang="ru-RU" dirty="0" err="1"/>
              <a:t>February</a:t>
            </a:r>
            <a:r>
              <a:rPr lang="ru-RU" dirty="0"/>
              <a:t> 2010]).</a:t>
            </a:r>
            <a:endParaRPr lang="en-US" dirty="0"/>
          </a:p>
        </p:txBody>
      </p:sp>
    </p:spTree>
    <p:extLst>
      <p:ext uri="{BB962C8B-B14F-4D97-AF65-F5344CB8AC3E}">
        <p14:creationId xmlns:p14="http://schemas.microsoft.com/office/powerpoint/2010/main" val="40703661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048672"/>
          </a:xfrm>
        </p:spPr>
        <p:txBody>
          <a:bodyPr>
            <a:normAutofit fontScale="92500" lnSpcReduction="20000"/>
          </a:bodyPr>
          <a:lstStyle/>
          <a:p>
            <a:pPr marL="0" indent="0" algn="just">
              <a:buNone/>
            </a:pPr>
            <a:r>
              <a:rPr lang="ru-RU" dirty="0"/>
              <a:t>40. Что касается значения спорного доказательства для обоснования вывода о виновности заявителя в совершении преступления (ср. с </a:t>
            </a:r>
            <a:r>
              <a:rPr lang="ru-RU" dirty="0" err="1"/>
              <a:t>Lisica</a:t>
            </a:r>
            <a:r>
              <a:rPr lang="ru-RU" dirty="0"/>
              <a:t>, названным выше, § 57), Суд отмечает, что, согласно выводам Федерального Конституционного Суда, по настоящему делу оспоренный материал представлял собой по сути единственное доказательство против заявителя. [Суд] далее отмечает, что суд второй инстанции опирался [также] на показания самого заявителя, сделанные в письменной форме, смысл которых заключался в том, что он хранил наркотики. Суд напоминает, что необходимость существования других доказательств, помимо оспариваемого, зависит от обстоятельств дела. В данном случае, где [наркотические] средства, обнаруженные в жилище заявителя, представляли собой весомое доказательство и отсутствовал риск ненадежности этого доказательства, дополнительные доказательства были необходимы, соответственно, в меньшей степени (ср. с [</a:t>
            </a:r>
            <a:r>
              <a:rPr lang="ru-RU" dirty="0" err="1">
                <a:hlinkClick r:id="rId2"/>
              </a:rPr>
              <a:t>Lee</a:t>
            </a:r>
            <a:r>
              <a:rPr lang="ru-RU" dirty="0">
                <a:hlinkClick r:id="rId2"/>
              </a:rPr>
              <a:t> </a:t>
            </a:r>
            <a:r>
              <a:rPr lang="ru-RU" dirty="0" err="1">
                <a:hlinkClick r:id="rId2"/>
              </a:rPr>
              <a:t>Davies</a:t>
            </a:r>
            <a:r>
              <a:rPr lang="ru-RU" dirty="0">
                <a:hlinkClick r:id="rId2"/>
              </a:rPr>
              <a:t> v. </a:t>
            </a:r>
            <a:r>
              <a:rPr lang="ru-RU" dirty="0" err="1">
                <a:hlinkClick r:id="rId2"/>
              </a:rPr>
              <a:t>Belgium</a:t>
            </a:r>
            <a:r>
              <a:rPr lang="ru-RU" dirty="0"/>
              <a:t>, </a:t>
            </a:r>
            <a:r>
              <a:rPr lang="ru-RU" dirty="0" err="1"/>
              <a:t>no</a:t>
            </a:r>
            <a:r>
              <a:rPr lang="ru-RU" dirty="0"/>
              <a:t>. 18704/05, § 52, 28 </a:t>
            </a:r>
            <a:r>
              <a:rPr lang="ru-RU" dirty="0" err="1"/>
              <a:t>July</a:t>
            </a:r>
            <a:r>
              <a:rPr lang="ru-RU" dirty="0"/>
              <a:t> 2009]).</a:t>
            </a:r>
            <a:endParaRPr lang="en-US" dirty="0"/>
          </a:p>
        </p:txBody>
      </p:sp>
    </p:spTree>
    <p:extLst>
      <p:ext uri="{BB962C8B-B14F-4D97-AF65-F5344CB8AC3E}">
        <p14:creationId xmlns:p14="http://schemas.microsoft.com/office/powerpoint/2010/main" val="23441886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Autofit/>
          </a:bodyPr>
          <a:lstStyle/>
          <a:p>
            <a:pPr marL="0" indent="0" algn="just">
              <a:buNone/>
            </a:pPr>
            <a:r>
              <a:rPr lang="ru-RU" sz="1700" dirty="0"/>
              <a:t>41. Наконец, при определении того, было ли всё разбирательство в целом справедливым, общественный интерес в расследовании преступления, о котором идет речь, и наказании за его совершение может приниматься во внимание и сопоставляться с интересам лица, заключающимися в получении доказательств, используемых против него, в соответствии с законом. Суд отмечает, что национальные суды тщательно проанализировали аргументы заявителя, касающиеся использования доказательства, и подробно мотивировали свое решение о том, что доказательство может быть использовано в рамках рассматриваемого уголовного дела, несмотря на получение в ходе незаконного обыска в жилище. Они соотнесли общественный интерес, заключающийся в привлечении к ответственности за совершение такого преступления как хранение наркотиков, с интересами заявителя, заключающимися в том, чтобы уважалось его жилище. В отличие от дела </a:t>
            </a:r>
            <a:r>
              <a:rPr lang="ru-RU" sz="1700" dirty="0" err="1"/>
              <a:t>Яллоха</a:t>
            </a:r>
            <a:r>
              <a:rPr lang="ru-RU" sz="1700" dirty="0"/>
              <a:t> (названного выше, § 107), где национальные власти рассматривали вопрос о допустимости использования доказательства, полученного в результате насильственного введения вызывающих рвоту средств, которое было предусмотрено национальным законом, по настоящему делу национальные суды понимали, что они имеют возможность по своему усмотрению признать недопустимым использование рассматриваемого доказательства. При таких обстоятельства и, кроме того, учитывая, что национальные суды приняли во внимание значительное количество гашиша [примерно 464 грамма], который был обнаружен (в отличие от дела </a:t>
            </a:r>
            <a:r>
              <a:rPr lang="ru-RU" sz="1700" dirty="0" err="1"/>
              <a:t>Яллоха</a:t>
            </a:r>
            <a:r>
              <a:rPr lang="ru-RU" sz="1700" dirty="0"/>
              <a:t>, где речь шла лишь о небольшом количестве обнаруженного кокаина [порядка 0,2 грамма]), их выводы о том, что общественные интересы перевешивают конституционные права заявителя, были тщательно и подробно мотивированы и не свидетельствуют о проявлении произвола или несоразмерности [вмешательства].</a:t>
            </a:r>
            <a:endParaRPr lang="en-US" sz="1700" dirty="0"/>
          </a:p>
        </p:txBody>
      </p:sp>
    </p:spTree>
    <p:extLst>
      <p:ext uri="{BB962C8B-B14F-4D97-AF65-F5344CB8AC3E}">
        <p14:creationId xmlns:p14="http://schemas.microsoft.com/office/powerpoint/2010/main" val="10864691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lstStyle/>
          <a:p>
            <a:pPr marL="0" indent="0" algn="just" fontAlgn="base">
              <a:buNone/>
            </a:pPr>
            <a:endParaRPr lang="ru-RU" dirty="0" smtClean="0"/>
          </a:p>
          <a:p>
            <a:pPr marL="0" indent="0" algn="just" fontAlgn="base">
              <a:buNone/>
            </a:pPr>
            <a:r>
              <a:rPr lang="ru-RU" dirty="0" smtClean="0"/>
              <a:t>42</a:t>
            </a:r>
            <a:r>
              <a:rPr lang="ru-RU" dirty="0"/>
              <a:t>. Проанализировав гарантии, которые были применены при оценке допустимости доказательства, о котором идет речь, характер и существенность нарушений, а также то, каким образом доказательство, полученное в ходе оспариваемого обыска, было использовано, Суд приходит к выводу, что разбирательство по делу заявителя в целом не было несоответствующим требованиям справедливого судебного разбирательства.</a:t>
            </a:r>
          </a:p>
          <a:p>
            <a:pPr marL="0" indent="0" algn="just" fontAlgn="base">
              <a:buNone/>
            </a:pPr>
            <a:r>
              <a:rPr lang="ru-RU" dirty="0"/>
              <a:t>43. Из этого следует, что нарушения </a:t>
            </a:r>
            <a:r>
              <a:rPr lang="ru-RU" dirty="0">
                <a:hlinkClick r:id="rId2"/>
              </a:rPr>
              <a:t>статьи 6 § 1 Конвенции</a:t>
            </a:r>
            <a:r>
              <a:rPr lang="ru-RU" dirty="0"/>
              <a:t> допущено не было».</a:t>
            </a:r>
          </a:p>
          <a:p>
            <a:pPr marL="0" indent="0">
              <a:buNone/>
            </a:pPr>
            <a:endParaRPr lang="en-US" dirty="0"/>
          </a:p>
        </p:txBody>
      </p:sp>
    </p:spTree>
    <p:extLst>
      <p:ext uri="{BB962C8B-B14F-4D97-AF65-F5344CB8AC3E}">
        <p14:creationId xmlns:p14="http://schemas.microsoft.com/office/powerpoint/2010/main" val="2478874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568952" cy="6264696"/>
          </a:xfrm>
        </p:spPr>
        <p:txBody>
          <a:bodyPr>
            <a:normAutofit fontScale="77500" lnSpcReduction="20000"/>
          </a:bodyPr>
          <a:lstStyle/>
          <a:p>
            <a:pPr marL="0" indent="0" algn="ctr">
              <a:buNone/>
            </a:pPr>
            <a:r>
              <a:rPr lang="uk-UA" sz="2800" b="1" dirty="0"/>
              <a:t>Постанова ВП ВС від </a:t>
            </a:r>
            <a:r>
              <a:rPr lang="ru-RU" sz="2800" b="1" dirty="0"/>
              <a:t>16 </a:t>
            </a:r>
            <a:r>
              <a:rPr lang="ru-RU" sz="2800" b="1" dirty="0" err="1"/>
              <a:t>січня</a:t>
            </a:r>
            <a:r>
              <a:rPr lang="ru-RU" sz="2800" b="1" dirty="0"/>
              <a:t> 2019 року, справа № </a:t>
            </a:r>
            <a:r>
              <a:rPr lang="en-US" sz="2800" b="1" dirty="0" smtClean="0"/>
              <a:t>439/397/17</a:t>
            </a:r>
            <a:endParaRPr lang="uk-UA" sz="2800" b="1" dirty="0"/>
          </a:p>
          <a:p>
            <a:pPr marL="0" indent="0" algn="just">
              <a:buNone/>
            </a:pPr>
            <a:r>
              <a:rPr lang="ru-RU" b="1" i="1" dirty="0" err="1"/>
              <a:t>Правовий</a:t>
            </a:r>
            <a:r>
              <a:rPr lang="ru-RU" b="1" i="1" dirty="0"/>
              <a:t> </a:t>
            </a:r>
            <a:r>
              <a:rPr lang="ru-RU" b="1" i="1" dirty="0" err="1"/>
              <a:t>висновок</a:t>
            </a:r>
            <a:r>
              <a:rPr lang="ru-RU" b="1" i="1" dirty="0"/>
              <a:t> </a:t>
            </a:r>
            <a:r>
              <a:rPr lang="ru-RU" b="1" i="1" dirty="0" err="1"/>
              <a:t>щодо</a:t>
            </a:r>
            <a:r>
              <a:rPr lang="ru-RU" b="1" i="1" dirty="0"/>
              <a:t> </a:t>
            </a:r>
            <a:r>
              <a:rPr lang="ru-RU" b="1" i="1" dirty="0" err="1"/>
              <a:t>застосування</a:t>
            </a:r>
            <a:r>
              <a:rPr lang="ru-RU" b="1" i="1" dirty="0"/>
              <a:t> </a:t>
            </a:r>
            <a:r>
              <a:rPr lang="ru-RU" b="1" i="1" dirty="0" err="1"/>
              <a:t>норми</a:t>
            </a:r>
            <a:r>
              <a:rPr lang="ru-RU" b="1" i="1" dirty="0"/>
              <a:t> права, </a:t>
            </a:r>
            <a:r>
              <a:rPr lang="ru-RU" b="1" i="1" dirty="0" err="1"/>
              <a:t>передбаченої</a:t>
            </a:r>
            <a:r>
              <a:rPr lang="ru-RU" b="1" i="1" dirty="0"/>
              <a:t> </a:t>
            </a:r>
            <a:r>
              <a:rPr lang="ru-RU" b="1" i="1" dirty="0">
                <a:hlinkClick r:id="rId2" tooltip="Кримінальний кодекс України; нормативно-правовий акт № 2341-III від 05.04.2001"/>
              </a:rPr>
              <a:t>ст. 46 КК </a:t>
            </a:r>
            <a:r>
              <a:rPr lang="ru-RU" b="1" i="1" dirty="0" err="1">
                <a:hlinkClick r:id="rId2" tooltip="Кримінальний кодекс України; нормативно-правовий акт № 2341-III від 05.04.2001"/>
              </a:rPr>
              <a:t>України</a:t>
            </a:r>
            <a:r>
              <a:rPr lang="ru-RU" b="1" i="1" dirty="0"/>
              <a:t> «</a:t>
            </a:r>
            <a:r>
              <a:rPr lang="ru-RU" b="1" i="1" dirty="0" err="1"/>
              <a:t>Звільнення</a:t>
            </a:r>
            <a:r>
              <a:rPr lang="ru-RU" b="1" i="1" dirty="0"/>
              <a:t> </a:t>
            </a:r>
            <a:r>
              <a:rPr lang="ru-RU" b="1" i="1" dirty="0" err="1"/>
              <a:t>від</a:t>
            </a:r>
            <a:r>
              <a:rPr lang="ru-RU" b="1" i="1" dirty="0"/>
              <a:t> </a:t>
            </a:r>
            <a:r>
              <a:rPr lang="ru-RU" b="1" i="1" dirty="0" err="1"/>
              <a:t>кримінальної</a:t>
            </a:r>
            <a:r>
              <a:rPr lang="ru-RU" b="1" i="1" dirty="0"/>
              <a:t> </a:t>
            </a:r>
            <a:r>
              <a:rPr lang="ru-RU" b="1" i="1" dirty="0" err="1"/>
              <a:t>відповідальності</a:t>
            </a:r>
            <a:r>
              <a:rPr lang="ru-RU" b="1" i="1" dirty="0"/>
              <a:t> у </a:t>
            </a:r>
            <a:r>
              <a:rPr lang="ru-RU" b="1" i="1" dirty="0" err="1"/>
              <a:t>зв'язку</a:t>
            </a:r>
            <a:r>
              <a:rPr lang="ru-RU" b="1" i="1" dirty="0"/>
              <a:t> з </a:t>
            </a:r>
            <a:r>
              <a:rPr lang="ru-RU" b="1" i="1" dirty="0" err="1"/>
              <a:t>примиренням</a:t>
            </a:r>
            <a:r>
              <a:rPr lang="ru-RU" b="1" i="1" dirty="0"/>
              <a:t> винного з </a:t>
            </a:r>
            <a:r>
              <a:rPr lang="ru-RU" b="1" i="1" dirty="0" err="1"/>
              <a:t>потерпілим</a:t>
            </a:r>
            <a:r>
              <a:rPr lang="ru-RU" b="1" i="1" dirty="0"/>
              <a:t>»</a:t>
            </a:r>
            <a:endParaRPr lang="ru-RU" dirty="0"/>
          </a:p>
          <a:p>
            <a:pPr marL="0" indent="0" algn="just">
              <a:buNone/>
            </a:pPr>
            <a:r>
              <a:rPr lang="ru-RU" b="1" dirty="0"/>
              <a:t>60. </a:t>
            </a:r>
            <a:r>
              <a:rPr lang="ru-RU" dirty="0" err="1"/>
              <a:t>Термін</a:t>
            </a:r>
            <a:r>
              <a:rPr lang="ru-RU" dirty="0"/>
              <a:t> «</a:t>
            </a:r>
            <a:r>
              <a:rPr lang="ru-RU" dirty="0" err="1"/>
              <a:t>потерпілий</a:t>
            </a:r>
            <a:r>
              <a:rPr lang="ru-RU" dirty="0"/>
              <a:t>» у </a:t>
            </a:r>
            <a:r>
              <a:rPr lang="ru-RU" dirty="0">
                <a:hlinkClick r:id="rId2" tooltip="Кримінальний кодекс України; нормативно-правовий акт № 2341-III від 05.04.2001"/>
              </a:rPr>
              <a:t>ст. 46 КК </a:t>
            </a:r>
            <a:r>
              <a:rPr lang="ru-RU" dirty="0" err="1">
                <a:hlinkClick r:id="rId2" tooltip="Кримінальний кодекс України; нормативно-правовий акт № 2341-III від 05.04.2001"/>
              </a:rPr>
              <a:t>України</a:t>
            </a:r>
            <a:r>
              <a:rPr lang="ru-RU" dirty="0"/>
              <a:t> </a:t>
            </a:r>
            <a:r>
              <a:rPr lang="ru-RU" dirty="0" err="1"/>
              <a:t>необхідно</a:t>
            </a:r>
            <a:r>
              <a:rPr lang="ru-RU" dirty="0"/>
              <a:t> </a:t>
            </a:r>
            <a:r>
              <a:rPr lang="ru-RU" dirty="0" err="1"/>
              <a:t>розуміти</a:t>
            </a:r>
            <a:r>
              <a:rPr lang="ru-RU" dirty="0"/>
              <a:t> у </a:t>
            </a:r>
            <a:r>
              <a:rPr lang="ru-RU" dirty="0" err="1"/>
              <a:t>його</a:t>
            </a:r>
            <a:r>
              <a:rPr lang="ru-RU" dirty="0"/>
              <a:t> </a:t>
            </a:r>
            <a:r>
              <a:rPr lang="ru-RU" dirty="0" err="1"/>
              <a:t>кримінально</a:t>
            </a:r>
            <a:r>
              <a:rPr lang="ru-RU" dirty="0"/>
              <a:t>-правовому </a:t>
            </a:r>
            <a:r>
              <a:rPr lang="ru-RU" dirty="0" err="1"/>
              <a:t>значенні</a:t>
            </a:r>
            <a:r>
              <a:rPr lang="ru-RU" dirty="0"/>
              <a:t>, як особу, </a:t>
            </a:r>
            <a:r>
              <a:rPr lang="ru-RU" dirty="0" err="1"/>
              <a:t>якій</a:t>
            </a:r>
            <a:r>
              <a:rPr lang="ru-RU" dirty="0"/>
              <a:t> </a:t>
            </a:r>
            <a:r>
              <a:rPr lang="ru-RU" dirty="0" err="1"/>
              <a:t>кримінальним</a:t>
            </a:r>
            <a:r>
              <a:rPr lang="ru-RU" dirty="0"/>
              <a:t> </a:t>
            </a:r>
            <a:r>
              <a:rPr lang="ru-RU" dirty="0" err="1"/>
              <a:t>правопорушенням</a:t>
            </a:r>
            <a:r>
              <a:rPr lang="ru-RU" dirty="0"/>
              <a:t> </a:t>
            </a:r>
            <a:r>
              <a:rPr lang="ru-RU" dirty="0" err="1"/>
              <a:t>безпосередньо</a:t>
            </a:r>
            <a:r>
              <a:rPr lang="ru-RU" dirty="0"/>
              <a:t> </a:t>
            </a:r>
            <a:r>
              <a:rPr lang="ru-RU" dirty="0" err="1"/>
              <a:t>заподіюється</a:t>
            </a:r>
            <a:r>
              <a:rPr lang="ru-RU" dirty="0"/>
              <a:t> </a:t>
            </a:r>
            <a:r>
              <a:rPr lang="ru-RU" dirty="0" err="1"/>
              <a:t>фізична</a:t>
            </a:r>
            <a:r>
              <a:rPr lang="ru-RU" dirty="0"/>
              <a:t>, моральна та/</a:t>
            </a:r>
            <a:r>
              <a:rPr lang="ru-RU" dirty="0" err="1"/>
              <a:t>або</a:t>
            </a:r>
            <a:r>
              <a:rPr lang="ru-RU" dirty="0"/>
              <a:t> </a:t>
            </a:r>
            <a:r>
              <a:rPr lang="ru-RU" dirty="0" err="1"/>
              <a:t>майнова</a:t>
            </a:r>
            <a:r>
              <a:rPr lang="ru-RU" dirty="0"/>
              <a:t> шкода </a:t>
            </a:r>
            <a:r>
              <a:rPr lang="ru-RU" dirty="0" err="1"/>
              <a:t>або</a:t>
            </a:r>
            <a:r>
              <a:rPr lang="ru-RU" dirty="0"/>
              <a:t> </a:t>
            </a:r>
            <a:r>
              <a:rPr lang="ru-RU" dirty="0" err="1"/>
              <a:t>створюється</a:t>
            </a:r>
            <a:r>
              <a:rPr lang="ru-RU" dirty="0"/>
              <a:t> </a:t>
            </a:r>
            <a:r>
              <a:rPr lang="ru-RU" dirty="0" err="1"/>
              <a:t>загроза</a:t>
            </a:r>
            <a:r>
              <a:rPr lang="ru-RU" dirty="0"/>
              <a:t> </a:t>
            </a:r>
            <a:r>
              <a:rPr lang="ru-RU" dirty="0" err="1"/>
              <a:t>її</a:t>
            </a:r>
            <a:r>
              <a:rPr lang="ru-RU" dirty="0"/>
              <a:t> </a:t>
            </a:r>
            <a:r>
              <a:rPr lang="ru-RU" dirty="0" err="1"/>
              <a:t>заподіяння</a:t>
            </a:r>
            <a:r>
              <a:rPr lang="ru-RU" dirty="0"/>
              <a:t>.</a:t>
            </a:r>
          </a:p>
          <a:p>
            <a:pPr marL="0" indent="0" algn="just">
              <a:buNone/>
            </a:pPr>
            <a:r>
              <a:rPr lang="ru-RU" b="1" dirty="0"/>
              <a:t>61. </a:t>
            </a:r>
            <a:r>
              <a:rPr lang="ru-RU" dirty="0" err="1"/>
              <a:t>Якщо</a:t>
            </a:r>
            <a:r>
              <a:rPr lang="ru-RU" dirty="0"/>
              <a:t> </a:t>
            </a:r>
            <a:r>
              <a:rPr lang="ru-RU" dirty="0" err="1"/>
              <a:t>внаслідок</a:t>
            </a:r>
            <a:r>
              <a:rPr lang="ru-RU" dirty="0"/>
              <a:t> </a:t>
            </a:r>
            <a:r>
              <a:rPr lang="ru-RU" dirty="0" err="1"/>
              <a:t>вчинення</a:t>
            </a:r>
            <a:r>
              <a:rPr lang="ru-RU" dirty="0"/>
              <a:t> </a:t>
            </a:r>
            <a:r>
              <a:rPr lang="ru-RU" dirty="0" err="1"/>
              <a:t>кримінального</a:t>
            </a:r>
            <a:r>
              <a:rPr lang="ru-RU" dirty="0"/>
              <a:t> </a:t>
            </a:r>
            <a:r>
              <a:rPr lang="ru-RU" dirty="0" err="1"/>
              <a:t>правопорушення</a:t>
            </a:r>
            <a:r>
              <a:rPr lang="ru-RU" dirty="0"/>
              <a:t> </a:t>
            </a:r>
            <a:r>
              <a:rPr lang="ru-RU" dirty="0" err="1"/>
              <a:t>потерпілому</a:t>
            </a:r>
            <a:r>
              <a:rPr lang="ru-RU" dirty="0"/>
              <a:t> </a:t>
            </a:r>
            <a:r>
              <a:rPr lang="ru-RU" dirty="0" err="1"/>
              <a:t>заподіяна</a:t>
            </a:r>
            <a:r>
              <a:rPr lang="ru-RU" dirty="0"/>
              <a:t> смерть, то </a:t>
            </a:r>
            <a:r>
              <a:rPr lang="ru-RU" dirty="0" err="1"/>
              <a:t>ніхто</a:t>
            </a:r>
            <a:r>
              <a:rPr lang="ru-RU" dirty="0"/>
              <a:t> </a:t>
            </a:r>
            <a:r>
              <a:rPr lang="ru-RU" dirty="0" err="1"/>
              <a:t>інший</a:t>
            </a:r>
            <a:r>
              <a:rPr lang="ru-RU" dirty="0"/>
              <a:t> не </a:t>
            </a:r>
            <a:r>
              <a:rPr lang="ru-RU" dirty="0" err="1"/>
              <a:t>може</a:t>
            </a:r>
            <a:r>
              <a:rPr lang="ru-RU" dirty="0"/>
              <a:t> </a:t>
            </a:r>
            <a:r>
              <a:rPr lang="ru-RU" dirty="0" err="1"/>
              <a:t>висловити</a:t>
            </a:r>
            <a:r>
              <a:rPr lang="ru-RU" dirty="0"/>
              <a:t> </a:t>
            </a:r>
            <a:r>
              <a:rPr lang="ru-RU" dirty="0" err="1"/>
              <a:t>його</a:t>
            </a:r>
            <a:r>
              <a:rPr lang="ru-RU" dirty="0"/>
              <a:t> волю </a:t>
            </a:r>
            <a:r>
              <a:rPr lang="ru-RU" dirty="0" err="1"/>
              <a:t>під</a:t>
            </a:r>
            <a:r>
              <a:rPr lang="ru-RU" dirty="0"/>
              <a:t> час </a:t>
            </a:r>
            <a:r>
              <a:rPr lang="ru-RU" dirty="0" err="1"/>
              <a:t>вирішення</a:t>
            </a:r>
            <a:r>
              <a:rPr lang="ru-RU" dirty="0"/>
              <a:t> </a:t>
            </a:r>
            <a:r>
              <a:rPr lang="ru-RU" dirty="0" err="1"/>
              <a:t>питань</a:t>
            </a:r>
            <a:r>
              <a:rPr lang="ru-RU" dirty="0"/>
              <a:t>, </a:t>
            </a:r>
            <a:r>
              <a:rPr lang="ru-RU" dirty="0" err="1"/>
              <a:t>пов'язаних</a:t>
            </a:r>
            <a:r>
              <a:rPr lang="ru-RU" dirty="0"/>
              <a:t> з </a:t>
            </a:r>
            <a:r>
              <a:rPr lang="ru-RU" dirty="0" err="1"/>
              <a:t>відшкодуванням</a:t>
            </a:r>
            <a:r>
              <a:rPr lang="ru-RU" dirty="0"/>
              <a:t> </a:t>
            </a:r>
            <a:r>
              <a:rPr lang="ru-RU" dirty="0" err="1"/>
              <a:t>шкоди</a:t>
            </a:r>
            <a:r>
              <a:rPr lang="ru-RU" dirty="0"/>
              <a:t> у </a:t>
            </a:r>
            <a:r>
              <a:rPr lang="ru-RU" dirty="0" err="1"/>
              <a:t>вигляді</a:t>
            </a:r>
            <a:r>
              <a:rPr lang="ru-RU" dirty="0"/>
              <a:t> </a:t>
            </a:r>
            <a:r>
              <a:rPr lang="ru-RU" dirty="0" err="1"/>
              <a:t>смерті</a:t>
            </a:r>
            <a:r>
              <a:rPr lang="ru-RU" dirty="0"/>
              <a:t> як </a:t>
            </a:r>
            <a:r>
              <a:rPr lang="ru-RU" dirty="0" err="1"/>
              <a:t>підстави</a:t>
            </a:r>
            <a:r>
              <a:rPr lang="ru-RU" dirty="0"/>
              <a:t> для </a:t>
            </a:r>
            <a:r>
              <a:rPr lang="ru-RU" dirty="0" err="1"/>
              <a:t>звільнення</a:t>
            </a:r>
            <a:r>
              <a:rPr lang="ru-RU" dirty="0"/>
              <a:t> </a:t>
            </a:r>
            <a:r>
              <a:rPr lang="ru-RU" dirty="0" err="1"/>
              <a:t>від</a:t>
            </a:r>
            <a:r>
              <a:rPr lang="ru-RU" dirty="0"/>
              <a:t> </a:t>
            </a:r>
            <a:r>
              <a:rPr lang="ru-RU" dirty="0" err="1"/>
              <a:t>кримінальної</a:t>
            </a:r>
            <a:r>
              <a:rPr lang="ru-RU" dirty="0"/>
              <a:t> </a:t>
            </a:r>
            <a:r>
              <a:rPr lang="ru-RU" dirty="0" err="1"/>
              <a:t>відповідальності</a:t>
            </a:r>
            <a:r>
              <a:rPr lang="ru-RU" dirty="0"/>
              <a:t> за </a:t>
            </a:r>
            <a:r>
              <a:rPr lang="ru-RU" dirty="0">
                <a:hlinkClick r:id="rId2" tooltip="Кримінальний кодекс України; нормативно-правовий акт № 2341-III від 05.04.2001"/>
              </a:rPr>
              <a:t>ст. 46 КК </a:t>
            </a:r>
            <a:r>
              <a:rPr lang="ru-RU" dirty="0" err="1">
                <a:hlinkClick r:id="rId2" tooltip="Кримінальний кодекс України; нормативно-правовий акт № 2341-III від 05.04.2001"/>
              </a:rPr>
              <a:t>України</a:t>
            </a:r>
            <a:r>
              <a:rPr lang="ru-RU" dirty="0"/>
              <a:t>.</a:t>
            </a:r>
          </a:p>
          <a:p>
            <a:pPr marL="0" indent="0" algn="just">
              <a:buNone/>
            </a:pPr>
            <a:r>
              <a:rPr lang="ru-RU" b="1" dirty="0"/>
              <a:t>62. </a:t>
            </a:r>
            <a:r>
              <a:rPr lang="ru-RU" dirty="0" err="1"/>
              <a:t>Заподіяна</a:t>
            </a:r>
            <a:r>
              <a:rPr lang="ru-RU" dirty="0"/>
              <a:t> </a:t>
            </a:r>
            <a:r>
              <a:rPr lang="ru-RU" dirty="0" err="1"/>
              <a:t>кримінальним</a:t>
            </a:r>
            <a:r>
              <a:rPr lang="ru-RU" dirty="0"/>
              <a:t> </a:t>
            </a:r>
            <a:r>
              <a:rPr lang="ru-RU" dirty="0" err="1"/>
              <a:t>правопорушенням</a:t>
            </a:r>
            <a:r>
              <a:rPr lang="ru-RU" dirty="0"/>
              <a:t> шкода у </a:t>
            </a:r>
            <a:r>
              <a:rPr lang="ru-RU" dirty="0" err="1"/>
              <a:t>розумінні</a:t>
            </a:r>
            <a:r>
              <a:rPr lang="ru-RU" dirty="0"/>
              <a:t> </a:t>
            </a:r>
            <a:r>
              <a:rPr lang="ru-RU" dirty="0">
                <a:hlinkClick r:id="rId2" tooltip="Кримінальний кодекс України; нормативно-правовий акт № 2341-III від 05.04.2001"/>
              </a:rPr>
              <a:t>ст. 46 КК </a:t>
            </a:r>
            <a:r>
              <a:rPr lang="ru-RU" dirty="0" err="1">
                <a:hlinkClick r:id="rId2" tooltip="Кримінальний кодекс України; нормативно-правовий акт № 2341-III від 05.04.2001"/>
              </a:rPr>
              <a:t>України</a:t>
            </a:r>
            <a:r>
              <a:rPr lang="ru-RU" dirty="0"/>
              <a:t> </a:t>
            </a:r>
            <a:r>
              <a:rPr lang="ru-RU" dirty="0" err="1"/>
              <a:t>має</a:t>
            </a:r>
            <a:r>
              <a:rPr lang="ru-RU" dirty="0"/>
              <a:t> бути такою, </a:t>
            </a:r>
            <a:r>
              <a:rPr lang="ru-RU" dirty="0" err="1"/>
              <a:t>що</a:t>
            </a:r>
            <a:r>
              <a:rPr lang="ru-RU" dirty="0"/>
              <a:t> за </a:t>
            </a:r>
            <a:r>
              <a:rPr lang="ru-RU" dirty="0" err="1"/>
              <a:t>своїм</a:t>
            </a:r>
            <a:r>
              <a:rPr lang="ru-RU" dirty="0"/>
              <a:t> характером </a:t>
            </a:r>
            <a:r>
              <a:rPr lang="ru-RU" dirty="0" err="1"/>
              <a:t>піддається</a:t>
            </a:r>
            <a:r>
              <a:rPr lang="ru-RU" dirty="0"/>
              <a:t> </a:t>
            </a:r>
            <a:r>
              <a:rPr lang="ru-RU" dirty="0" err="1"/>
              <a:t>відшкодуванню</a:t>
            </a:r>
            <a:r>
              <a:rPr lang="ru-RU" dirty="0"/>
              <a:t> (</a:t>
            </a:r>
            <a:r>
              <a:rPr lang="ru-RU" dirty="0" err="1"/>
              <a:t>усуненню</a:t>
            </a:r>
            <a:r>
              <a:rPr lang="ru-RU" dirty="0"/>
              <a:t>). Смерть є </a:t>
            </a:r>
            <a:r>
              <a:rPr lang="ru-RU" dirty="0" err="1"/>
              <a:t>наслідком</a:t>
            </a:r>
            <a:r>
              <a:rPr lang="ru-RU" dirty="0"/>
              <a:t>, </a:t>
            </a:r>
            <a:r>
              <a:rPr lang="ru-RU" dirty="0" err="1"/>
              <a:t>що</a:t>
            </a:r>
            <a:r>
              <a:rPr lang="ru-RU" dirty="0"/>
              <a:t> </a:t>
            </a:r>
            <a:r>
              <a:rPr lang="ru-RU" dirty="0" err="1"/>
              <a:t>має</a:t>
            </a:r>
            <a:r>
              <a:rPr lang="ru-RU" dirty="0"/>
              <a:t> </a:t>
            </a:r>
            <a:r>
              <a:rPr lang="ru-RU" dirty="0" err="1"/>
              <a:t>незворотний</a:t>
            </a:r>
            <a:r>
              <a:rPr lang="ru-RU" dirty="0"/>
              <a:t> характер. Таким чином, шкода у </a:t>
            </a:r>
            <a:r>
              <a:rPr lang="ru-RU" dirty="0" err="1"/>
              <a:t>вигляді</a:t>
            </a:r>
            <a:r>
              <a:rPr lang="ru-RU" dirty="0"/>
              <a:t> </a:t>
            </a:r>
            <a:r>
              <a:rPr lang="ru-RU" dirty="0" err="1"/>
              <a:t>смерті</a:t>
            </a:r>
            <a:r>
              <a:rPr lang="ru-RU" dirty="0"/>
              <a:t> </a:t>
            </a:r>
            <a:r>
              <a:rPr lang="ru-RU" dirty="0" err="1"/>
              <a:t>відшкодуванню</a:t>
            </a:r>
            <a:r>
              <a:rPr lang="ru-RU" dirty="0"/>
              <a:t> </a:t>
            </a:r>
            <a:r>
              <a:rPr lang="ru-RU" dirty="0" err="1"/>
              <a:t>або</a:t>
            </a:r>
            <a:r>
              <a:rPr lang="ru-RU" dirty="0"/>
              <a:t> </a:t>
            </a:r>
            <a:r>
              <a:rPr lang="ru-RU" dirty="0" err="1"/>
              <a:t>усуненню</a:t>
            </a:r>
            <a:r>
              <a:rPr lang="ru-RU" dirty="0"/>
              <a:t> в </a:t>
            </a:r>
            <a:r>
              <a:rPr lang="ru-RU" dirty="0" err="1"/>
              <a:t>розумінні</a:t>
            </a:r>
            <a:r>
              <a:rPr lang="ru-RU" dirty="0"/>
              <a:t> </a:t>
            </a:r>
            <a:r>
              <a:rPr lang="ru-RU" dirty="0">
                <a:hlinkClick r:id="rId2" tooltip="Кримінальний кодекс України; нормативно-правовий акт № 2341-III від 05.04.2001"/>
              </a:rPr>
              <a:t>ст. 46 КК </a:t>
            </a:r>
            <a:r>
              <a:rPr lang="ru-RU" dirty="0" err="1">
                <a:hlinkClick r:id="rId2" tooltip="Кримінальний кодекс України; нормативно-правовий акт № 2341-III від 05.04.2001"/>
              </a:rPr>
              <a:t>України</a:t>
            </a:r>
            <a:r>
              <a:rPr lang="ru-RU" dirty="0" err="1"/>
              <a:t>не</a:t>
            </a:r>
            <a:r>
              <a:rPr lang="ru-RU" dirty="0"/>
              <a:t> </a:t>
            </a:r>
            <a:r>
              <a:rPr lang="ru-RU" dirty="0" err="1"/>
              <a:t>підлягає</a:t>
            </a:r>
            <a:r>
              <a:rPr lang="ru-RU" dirty="0"/>
              <a:t>.</a:t>
            </a:r>
          </a:p>
          <a:p>
            <a:pPr marL="0" indent="0" algn="just">
              <a:buNone/>
            </a:pPr>
            <a:r>
              <a:rPr lang="ru-RU" b="1" dirty="0"/>
              <a:t>63. </a:t>
            </a:r>
            <a:r>
              <a:rPr lang="ru-RU" dirty="0"/>
              <a:t>У </a:t>
            </a:r>
            <a:r>
              <a:rPr lang="ru-RU" dirty="0" err="1"/>
              <a:t>випадку</a:t>
            </a:r>
            <a:r>
              <a:rPr lang="ru-RU" dirty="0"/>
              <a:t> </a:t>
            </a:r>
            <a:r>
              <a:rPr lang="ru-RU" dirty="0" err="1"/>
              <a:t>заподіяння</a:t>
            </a:r>
            <a:r>
              <a:rPr lang="ru-RU" dirty="0"/>
              <a:t> </a:t>
            </a:r>
            <a:r>
              <a:rPr lang="ru-RU" dirty="0" err="1"/>
              <a:t>кримінальним</a:t>
            </a:r>
            <a:r>
              <a:rPr lang="ru-RU" dirty="0"/>
              <a:t> </a:t>
            </a:r>
            <a:r>
              <a:rPr lang="ru-RU" dirty="0" err="1"/>
              <a:t>правопорушенням</a:t>
            </a:r>
            <a:r>
              <a:rPr lang="ru-RU" dirty="0"/>
              <a:t> </a:t>
            </a:r>
            <a:r>
              <a:rPr lang="ru-RU" dirty="0" err="1"/>
              <a:t>шкоди</a:t>
            </a:r>
            <a:r>
              <a:rPr lang="ru-RU" dirty="0"/>
              <a:t> у </a:t>
            </a:r>
            <a:r>
              <a:rPr lang="ru-RU" dirty="0" err="1"/>
              <a:t>вигляді</a:t>
            </a:r>
            <a:r>
              <a:rPr lang="ru-RU" dirty="0"/>
              <a:t> </a:t>
            </a:r>
            <a:r>
              <a:rPr lang="ru-RU" dirty="0" err="1"/>
              <a:t>смерті</a:t>
            </a:r>
            <a:r>
              <a:rPr lang="ru-RU" dirty="0"/>
              <a:t> </a:t>
            </a:r>
            <a:r>
              <a:rPr lang="ru-RU" dirty="0" err="1"/>
              <a:t>потерпілого</a:t>
            </a:r>
            <a:r>
              <a:rPr lang="ru-RU" dirty="0"/>
              <a:t> </a:t>
            </a:r>
            <a:r>
              <a:rPr lang="ru-RU" dirty="0" err="1"/>
              <a:t>звільнення</a:t>
            </a:r>
            <a:r>
              <a:rPr lang="ru-RU" dirty="0"/>
              <a:t> </a:t>
            </a:r>
            <a:r>
              <a:rPr lang="ru-RU" dirty="0" err="1"/>
              <a:t>від</a:t>
            </a:r>
            <a:r>
              <a:rPr lang="ru-RU" dirty="0"/>
              <a:t> </a:t>
            </a:r>
            <a:r>
              <a:rPr lang="ru-RU" dirty="0" err="1"/>
              <a:t>кримінальної</a:t>
            </a:r>
            <a:r>
              <a:rPr lang="ru-RU" dirty="0"/>
              <a:t> </a:t>
            </a:r>
            <a:r>
              <a:rPr lang="ru-RU" dirty="0" err="1"/>
              <a:t>відповідальності</a:t>
            </a:r>
            <a:r>
              <a:rPr lang="ru-RU" dirty="0"/>
              <a:t> у </a:t>
            </a:r>
            <a:r>
              <a:rPr lang="ru-RU" dirty="0" err="1"/>
              <a:t>зв'язку</a:t>
            </a:r>
            <a:r>
              <a:rPr lang="ru-RU" dirty="0"/>
              <a:t> з </a:t>
            </a:r>
            <a:r>
              <a:rPr lang="ru-RU" dirty="0" err="1"/>
              <a:t>примиренням</a:t>
            </a:r>
            <a:r>
              <a:rPr lang="ru-RU" dirty="0"/>
              <a:t> винного з </a:t>
            </a:r>
            <a:r>
              <a:rPr lang="ru-RU" dirty="0" err="1"/>
              <a:t>потерпілим</a:t>
            </a:r>
            <a:r>
              <a:rPr lang="ru-RU" dirty="0"/>
              <a:t> (</a:t>
            </a:r>
            <a:r>
              <a:rPr lang="ru-RU" dirty="0">
                <a:hlinkClick r:id="rId2" tooltip="Кримінальний кодекс України; нормативно-правовий акт № 2341-III від 05.04.2001"/>
              </a:rPr>
              <a:t>ст. 46 КК </a:t>
            </a:r>
            <a:r>
              <a:rPr lang="ru-RU" dirty="0" err="1">
                <a:hlinkClick r:id="rId2" tooltip="Кримінальний кодекс України; нормативно-правовий акт № 2341-III від 05.04.2001"/>
              </a:rPr>
              <a:t>України</a:t>
            </a:r>
            <a:r>
              <a:rPr lang="ru-RU" dirty="0"/>
              <a:t>) не </a:t>
            </a:r>
            <a:r>
              <a:rPr lang="ru-RU" dirty="0" err="1"/>
              <a:t>можливе</a:t>
            </a:r>
            <a:r>
              <a:rPr lang="ru-RU" dirty="0"/>
              <a:t>.</a:t>
            </a:r>
          </a:p>
          <a:p>
            <a:pPr marL="0" indent="0" algn="ctr">
              <a:buNone/>
            </a:pPr>
            <a:endParaRPr lang="ru-RU" sz="2800" b="1" dirty="0"/>
          </a:p>
          <a:p>
            <a:pPr marL="0" indent="0">
              <a:buNone/>
            </a:pPr>
            <a:endParaRPr lang="en-US" dirty="0"/>
          </a:p>
        </p:txBody>
      </p:sp>
    </p:spTree>
    <p:extLst>
      <p:ext uri="{BB962C8B-B14F-4D97-AF65-F5344CB8AC3E}">
        <p14:creationId xmlns:p14="http://schemas.microsoft.com/office/powerpoint/2010/main" val="27496451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720080"/>
          </a:xfrm>
        </p:spPr>
        <p:txBody>
          <a:bodyPr>
            <a:normAutofit/>
          </a:bodyPr>
          <a:lstStyle/>
          <a:p>
            <a:pPr algn="ctr"/>
            <a:r>
              <a:rPr lang="ru-RU" sz="2000" b="1" dirty="0"/>
              <a:t>СВЄТІНА ПРОТИ СЛОВЕНІЇ</a:t>
            </a:r>
            <a:br>
              <a:rPr lang="ru-RU" sz="2000" b="1" dirty="0"/>
            </a:br>
            <a:r>
              <a:rPr lang="ru-RU" sz="2000" b="1" dirty="0"/>
              <a:t>22 </a:t>
            </a:r>
            <a:r>
              <a:rPr lang="ru-RU" sz="2000" b="1" dirty="0" err="1"/>
              <a:t>травня</a:t>
            </a:r>
            <a:r>
              <a:rPr lang="ru-RU" sz="2000" b="1" dirty="0"/>
              <a:t> 2018 року</a:t>
            </a:r>
            <a:endParaRPr lang="en-US" sz="2000" b="1" dirty="0"/>
          </a:p>
        </p:txBody>
      </p:sp>
      <p:sp>
        <p:nvSpPr>
          <p:cNvPr id="3" name="Объект 2"/>
          <p:cNvSpPr>
            <a:spLocks noGrp="1"/>
          </p:cNvSpPr>
          <p:nvPr>
            <p:ph idx="1"/>
          </p:nvPr>
        </p:nvSpPr>
        <p:spPr>
          <a:xfrm>
            <a:off x="457200" y="1412776"/>
            <a:ext cx="8229600" cy="4911824"/>
          </a:xfrm>
        </p:spPr>
        <p:txBody>
          <a:bodyPr>
            <a:normAutofit fontScale="85000" lnSpcReduction="20000"/>
          </a:bodyPr>
          <a:lstStyle/>
          <a:p>
            <a:pPr marL="0" indent="0" algn="just">
              <a:buNone/>
            </a:pPr>
            <a:r>
              <a:rPr lang="ru-RU" dirty="0"/>
              <a:t>50. Суд </a:t>
            </a:r>
            <a:r>
              <a:rPr lang="ru-RU" dirty="0" err="1"/>
              <a:t>також</a:t>
            </a:r>
            <a:r>
              <a:rPr lang="ru-RU" dirty="0"/>
              <a:t> </a:t>
            </a:r>
            <a:r>
              <a:rPr lang="ru-RU" dirty="0" err="1"/>
              <a:t>зазначає</a:t>
            </a:r>
            <a:r>
              <a:rPr lang="ru-RU" dirty="0"/>
              <a:t>, </a:t>
            </a:r>
            <a:r>
              <a:rPr lang="ru-RU" dirty="0" err="1"/>
              <a:t>що</a:t>
            </a:r>
            <a:r>
              <a:rPr lang="ru-RU" dirty="0"/>
              <a:t>, </a:t>
            </a:r>
            <a:r>
              <a:rPr lang="ru-RU" dirty="0" err="1"/>
              <a:t>хоча</a:t>
            </a:r>
            <a:r>
              <a:rPr lang="ru-RU" dirty="0"/>
              <a:t> і </a:t>
            </a:r>
            <a:r>
              <a:rPr lang="ru-RU" dirty="0" err="1"/>
              <a:t>можливо</a:t>
            </a:r>
            <a:r>
              <a:rPr lang="ru-RU" dirty="0"/>
              <a:t>, </a:t>
            </a:r>
            <a:r>
              <a:rPr lang="ru-RU" dirty="0" err="1"/>
              <a:t>що</a:t>
            </a:r>
            <a:r>
              <a:rPr lang="ru-RU" dirty="0"/>
              <a:t> </a:t>
            </a:r>
            <a:r>
              <a:rPr lang="ru-RU" dirty="0" err="1"/>
              <a:t>дані</a:t>
            </a:r>
            <a:r>
              <a:rPr lang="ru-RU" dirty="0"/>
              <a:t>, </a:t>
            </a:r>
            <a:r>
              <a:rPr lang="ru-RU" dirty="0" err="1"/>
              <a:t>отримані</a:t>
            </a:r>
            <a:r>
              <a:rPr lang="ru-RU" dirty="0"/>
              <a:t> </a:t>
            </a:r>
            <a:r>
              <a:rPr lang="ru-RU" dirty="0" err="1"/>
              <a:t>незаконним</a:t>
            </a:r>
            <a:r>
              <a:rPr lang="ru-RU" dirty="0"/>
              <a:t> чином </a:t>
            </a:r>
            <a:r>
              <a:rPr lang="ru-RU" dirty="0" err="1"/>
              <a:t>із</a:t>
            </a:r>
            <a:r>
              <a:rPr lang="ru-RU" dirty="0"/>
              <a:t> </a:t>
            </a:r>
            <a:r>
              <a:rPr lang="ru-RU" dirty="0" err="1"/>
              <a:t>мобільного</a:t>
            </a:r>
            <a:r>
              <a:rPr lang="ru-RU" dirty="0"/>
              <a:t> телефону </a:t>
            </a:r>
            <a:r>
              <a:rPr lang="ru-RU" dirty="0" err="1"/>
              <a:t>заявника</a:t>
            </a:r>
            <a:r>
              <a:rPr lang="ru-RU" dirty="0"/>
              <a:t>, </a:t>
            </a:r>
            <a:r>
              <a:rPr lang="ru-RU" dirty="0" err="1"/>
              <a:t>відіграли</a:t>
            </a:r>
            <a:r>
              <a:rPr lang="ru-RU" dirty="0"/>
              <a:t> </a:t>
            </a:r>
            <a:r>
              <a:rPr lang="ru-RU" dirty="0" err="1"/>
              <a:t>певну</a:t>
            </a:r>
            <a:r>
              <a:rPr lang="ru-RU" dirty="0"/>
              <a:t> роль на початковому </a:t>
            </a:r>
            <a:r>
              <a:rPr lang="ru-RU" dirty="0" err="1"/>
              <a:t>етапі</a:t>
            </a:r>
            <a:r>
              <a:rPr lang="ru-RU" dirty="0"/>
              <a:t> </a:t>
            </a:r>
            <a:r>
              <a:rPr lang="ru-RU" dirty="0" err="1"/>
              <a:t>розгляду</a:t>
            </a:r>
            <a:r>
              <a:rPr lang="ru-RU" dirty="0"/>
              <a:t>, </a:t>
            </a:r>
            <a:r>
              <a:rPr lang="ru-RU" dirty="0" err="1"/>
              <a:t>що</a:t>
            </a:r>
            <a:r>
              <a:rPr lang="ru-RU" dirty="0"/>
              <a:t> </a:t>
            </a:r>
            <a:r>
              <a:rPr lang="ru-RU" dirty="0" err="1"/>
              <a:t>призвів</a:t>
            </a:r>
            <a:r>
              <a:rPr lang="ru-RU" dirty="0"/>
              <a:t> до </a:t>
            </a:r>
            <a:r>
              <a:rPr lang="ru-RU" dirty="0" err="1"/>
              <a:t>арешту</a:t>
            </a:r>
            <a:r>
              <a:rPr lang="ru-RU" dirty="0"/>
              <a:t> </a:t>
            </a:r>
            <a:r>
              <a:rPr lang="ru-RU" dirty="0" err="1"/>
              <a:t>заявника</a:t>
            </a:r>
            <a:r>
              <a:rPr lang="ru-RU" dirty="0"/>
              <a:t>, вони не </a:t>
            </a:r>
            <a:r>
              <a:rPr lang="ru-RU" dirty="0" err="1"/>
              <a:t>використовувалися</a:t>
            </a:r>
            <a:r>
              <a:rPr lang="ru-RU" dirty="0"/>
              <a:t> як </a:t>
            </a:r>
            <a:r>
              <a:rPr lang="ru-RU" dirty="0" err="1"/>
              <a:t>докази</a:t>
            </a:r>
            <a:r>
              <a:rPr lang="ru-RU" dirty="0"/>
              <a:t> </a:t>
            </a:r>
            <a:r>
              <a:rPr lang="ru-RU" dirty="0" err="1"/>
              <a:t>під</a:t>
            </a:r>
            <a:r>
              <a:rPr lang="ru-RU" dirty="0"/>
              <a:t> час судового </a:t>
            </a:r>
            <a:r>
              <a:rPr lang="ru-RU" dirty="0" err="1"/>
              <a:t>розгляду</a:t>
            </a:r>
            <a:r>
              <a:rPr lang="ru-RU" dirty="0"/>
              <a:t>. </a:t>
            </a:r>
            <a:r>
              <a:rPr lang="ru-RU" dirty="0" err="1"/>
              <a:t>Він</a:t>
            </a:r>
            <a:r>
              <a:rPr lang="ru-RU" dirty="0"/>
              <a:t> </a:t>
            </a:r>
            <a:r>
              <a:rPr lang="ru-RU" dirty="0" err="1"/>
              <a:t>зазначає</a:t>
            </a:r>
            <a:r>
              <a:rPr lang="ru-RU" dirty="0"/>
              <a:t>, </a:t>
            </a:r>
            <a:r>
              <a:rPr lang="ru-RU" dirty="0" err="1"/>
              <a:t>що</a:t>
            </a:r>
            <a:r>
              <a:rPr lang="ru-RU" dirty="0"/>
              <a:t> </a:t>
            </a:r>
            <a:r>
              <a:rPr lang="ru-RU" dirty="0" err="1"/>
              <a:t>засудження</a:t>
            </a:r>
            <a:r>
              <a:rPr lang="ru-RU" dirty="0"/>
              <a:t> </a:t>
            </a:r>
            <a:r>
              <a:rPr lang="ru-RU" dirty="0" err="1"/>
              <a:t>заявника</a:t>
            </a:r>
            <a:r>
              <a:rPr lang="ru-RU" dirty="0"/>
              <a:t> </a:t>
            </a:r>
            <a:r>
              <a:rPr lang="ru-RU" dirty="0" err="1"/>
              <a:t>ґрунтувалося</a:t>
            </a:r>
            <a:r>
              <a:rPr lang="ru-RU" dirty="0"/>
              <a:t> на </a:t>
            </a:r>
            <a:r>
              <a:rPr lang="ru-RU" dirty="0" err="1"/>
              <a:t>ряді</a:t>
            </a:r>
            <a:r>
              <a:rPr lang="ru-RU" dirty="0"/>
              <a:t> </a:t>
            </a:r>
            <a:r>
              <a:rPr lang="ru-RU" dirty="0" err="1"/>
              <a:t>інших</a:t>
            </a:r>
            <a:r>
              <a:rPr lang="ru-RU" dirty="0"/>
              <a:t> </a:t>
            </a:r>
            <a:r>
              <a:rPr lang="ru-RU" dirty="0" err="1"/>
              <a:t>інкримінуючих</a:t>
            </a:r>
            <a:r>
              <a:rPr lang="ru-RU" dirty="0"/>
              <a:t> </a:t>
            </a:r>
            <a:r>
              <a:rPr lang="ru-RU" dirty="0" err="1"/>
              <a:t>доказів</a:t>
            </a:r>
            <a:r>
              <a:rPr lang="ru-RU" dirty="0"/>
              <a:t>, не </a:t>
            </a:r>
            <a:r>
              <a:rPr lang="ru-RU" dirty="0" err="1"/>
              <a:t>пов'язаних</a:t>
            </a:r>
            <a:r>
              <a:rPr lang="ru-RU" dirty="0"/>
              <a:t> </a:t>
            </a:r>
            <a:r>
              <a:rPr lang="ru-RU" dirty="0" err="1"/>
              <a:t>із</a:t>
            </a:r>
            <a:r>
              <a:rPr lang="ru-RU" dirty="0"/>
              <a:t> незаконно </a:t>
            </a:r>
            <a:r>
              <a:rPr lang="ru-RU" dirty="0" err="1"/>
              <a:t>отриманими</a:t>
            </a:r>
            <a:r>
              <a:rPr lang="ru-RU" dirty="0"/>
              <a:t> </a:t>
            </a:r>
            <a:r>
              <a:rPr lang="ru-RU" dirty="0" err="1"/>
              <a:t>даними</a:t>
            </a:r>
            <a:r>
              <a:rPr lang="ru-RU" dirty="0"/>
              <a:t>, такими як (</a:t>
            </a:r>
            <a:r>
              <a:rPr lang="en-US" dirty="0" err="1"/>
              <a:t>i</a:t>
            </a:r>
            <a:r>
              <a:rPr lang="en-US" dirty="0"/>
              <a:t>) </a:t>
            </a:r>
            <a:r>
              <a:rPr lang="ru-RU" dirty="0" err="1"/>
              <a:t>його</a:t>
            </a:r>
            <a:r>
              <a:rPr lang="ru-RU" dirty="0"/>
              <a:t> </a:t>
            </a:r>
            <a:r>
              <a:rPr lang="ru-RU" dirty="0" err="1"/>
              <a:t>власне</a:t>
            </a:r>
            <a:r>
              <a:rPr lang="ru-RU" dirty="0"/>
              <a:t> </a:t>
            </a:r>
            <a:r>
              <a:rPr lang="ru-RU" dirty="0" err="1"/>
              <a:t>визнання</a:t>
            </a:r>
            <a:r>
              <a:rPr lang="ru-RU" dirty="0"/>
              <a:t> того, </a:t>
            </a:r>
            <a:r>
              <a:rPr lang="ru-RU" dirty="0" err="1"/>
              <a:t>що</a:t>
            </a:r>
            <a:r>
              <a:rPr lang="ru-RU" dirty="0"/>
              <a:t> </a:t>
            </a:r>
            <a:r>
              <a:rPr lang="ru-RU" dirty="0" err="1"/>
              <a:t>він</a:t>
            </a:r>
            <a:r>
              <a:rPr lang="ru-RU" dirty="0"/>
              <a:t> </a:t>
            </a:r>
            <a:r>
              <a:rPr lang="ru-RU" dirty="0" err="1"/>
              <a:t>переїхав</a:t>
            </a:r>
            <a:r>
              <a:rPr lang="ru-RU" dirty="0"/>
              <a:t> </a:t>
            </a:r>
            <a:r>
              <a:rPr lang="en-US" dirty="0"/>
              <a:t>X, (ii) </a:t>
            </a:r>
            <a:r>
              <a:rPr lang="ru-RU" dirty="0" err="1"/>
              <a:t>результати</a:t>
            </a:r>
            <a:r>
              <a:rPr lang="ru-RU" dirty="0"/>
              <a:t> </a:t>
            </a:r>
            <a:r>
              <a:rPr lang="ru-RU" dirty="0" err="1"/>
              <a:t>відтворення</a:t>
            </a:r>
            <a:r>
              <a:rPr lang="ru-RU" dirty="0"/>
              <a:t> </a:t>
            </a:r>
            <a:r>
              <a:rPr lang="ru-RU" dirty="0" err="1"/>
              <a:t>події</a:t>
            </a:r>
            <a:r>
              <a:rPr lang="ru-RU" dirty="0"/>
              <a:t>, </a:t>
            </a:r>
            <a:r>
              <a:rPr lang="ru-RU" dirty="0" err="1"/>
              <a:t>вжиті</a:t>
            </a:r>
            <a:r>
              <a:rPr lang="ru-RU" dirty="0"/>
              <a:t> для </a:t>
            </a:r>
            <a:r>
              <a:rPr lang="ru-RU" dirty="0" err="1"/>
              <a:t>перевірки</a:t>
            </a:r>
            <a:r>
              <a:rPr lang="ru-RU" dirty="0"/>
              <a:t> </a:t>
            </a:r>
            <a:r>
              <a:rPr lang="ru-RU" dirty="0" err="1"/>
              <a:t>версії</a:t>
            </a:r>
            <a:r>
              <a:rPr lang="ru-RU" dirty="0"/>
              <a:t> </a:t>
            </a:r>
            <a:r>
              <a:rPr lang="ru-RU" dirty="0" err="1"/>
              <a:t>заявника</a:t>
            </a:r>
            <a:r>
              <a:rPr lang="ru-RU" dirty="0"/>
              <a:t>, (</a:t>
            </a:r>
            <a:r>
              <a:rPr lang="en-US" dirty="0"/>
              <a:t>iii) </a:t>
            </a:r>
            <a:r>
              <a:rPr lang="ru-RU" dirty="0" err="1"/>
              <a:t>біологічні</a:t>
            </a:r>
            <a:r>
              <a:rPr lang="ru-RU" dirty="0"/>
              <a:t> </a:t>
            </a:r>
            <a:r>
              <a:rPr lang="ru-RU" dirty="0" err="1"/>
              <a:t>сліди</a:t>
            </a:r>
            <a:r>
              <a:rPr lang="ru-RU" dirty="0"/>
              <a:t>, </a:t>
            </a:r>
            <a:r>
              <a:rPr lang="ru-RU" dirty="0" err="1"/>
              <a:t>знайдені</a:t>
            </a:r>
            <a:r>
              <a:rPr lang="ru-RU" dirty="0"/>
              <a:t> на </a:t>
            </a:r>
            <a:r>
              <a:rPr lang="ru-RU" dirty="0" err="1"/>
              <a:t>заявникові</a:t>
            </a:r>
            <a:r>
              <a:rPr lang="ru-RU" dirty="0"/>
              <a:t>, </a:t>
            </a:r>
            <a:r>
              <a:rPr lang="ru-RU" dirty="0" err="1"/>
              <a:t>його</a:t>
            </a:r>
            <a:r>
              <a:rPr lang="ru-RU" dirty="0"/>
              <a:t> </a:t>
            </a:r>
            <a:r>
              <a:rPr lang="ru-RU" dirty="0" err="1"/>
              <a:t>автомобілі</a:t>
            </a:r>
            <a:r>
              <a:rPr lang="ru-RU" dirty="0"/>
              <a:t> і на </a:t>
            </a:r>
            <a:r>
              <a:rPr lang="en-US" dirty="0"/>
              <a:t>X, (iv) </a:t>
            </a:r>
            <a:r>
              <a:rPr lang="ru-RU" dirty="0" err="1"/>
              <a:t>речові</a:t>
            </a:r>
            <a:r>
              <a:rPr lang="ru-RU" dirty="0"/>
              <a:t> </a:t>
            </a:r>
            <a:r>
              <a:rPr lang="ru-RU" dirty="0" err="1"/>
              <a:t>докази</a:t>
            </a:r>
            <a:r>
              <a:rPr lang="ru-RU" dirty="0"/>
              <a:t>, </a:t>
            </a:r>
            <a:r>
              <a:rPr lang="ru-RU" dirty="0" err="1"/>
              <a:t>такі</a:t>
            </a:r>
            <a:r>
              <a:rPr lang="ru-RU" dirty="0"/>
              <a:t> як </a:t>
            </a:r>
            <a:r>
              <a:rPr lang="ru-RU" dirty="0" err="1"/>
              <a:t>гумова</a:t>
            </a:r>
            <a:r>
              <a:rPr lang="ru-RU" dirty="0"/>
              <a:t> трубка, </a:t>
            </a:r>
            <a:r>
              <a:rPr lang="ru-RU" dirty="0" err="1"/>
              <a:t>що</a:t>
            </a:r>
            <a:r>
              <a:rPr lang="ru-RU" dirty="0"/>
              <a:t> </a:t>
            </a:r>
            <a:r>
              <a:rPr lang="ru-RU" dirty="0" err="1"/>
              <a:t>була</a:t>
            </a:r>
            <a:r>
              <a:rPr lang="ru-RU" dirty="0"/>
              <a:t> </a:t>
            </a:r>
            <a:r>
              <a:rPr lang="ru-RU" dirty="0" err="1"/>
              <a:t>частиною</a:t>
            </a:r>
            <a:r>
              <a:rPr lang="ru-RU" dirty="0"/>
              <a:t> </a:t>
            </a:r>
            <a:r>
              <a:rPr lang="ru-RU" dirty="0" err="1"/>
              <a:t>автомобіля</a:t>
            </a:r>
            <a:r>
              <a:rPr lang="ru-RU" dirty="0"/>
              <a:t> </a:t>
            </a:r>
            <a:r>
              <a:rPr lang="ru-RU" dirty="0" err="1"/>
              <a:t>заявника</a:t>
            </a:r>
            <a:r>
              <a:rPr lang="ru-RU" dirty="0"/>
              <a:t>, </a:t>
            </a:r>
            <a:r>
              <a:rPr lang="ru-RU" dirty="0" err="1"/>
              <a:t>знайдена</a:t>
            </a:r>
            <a:r>
              <a:rPr lang="ru-RU" dirty="0"/>
              <a:t> на </a:t>
            </a:r>
            <a:r>
              <a:rPr lang="ru-RU" dirty="0" err="1"/>
              <a:t>місці</a:t>
            </a:r>
            <a:r>
              <a:rPr lang="ru-RU" dirty="0"/>
              <a:t> </a:t>
            </a:r>
            <a:r>
              <a:rPr lang="ru-RU" dirty="0" err="1"/>
              <a:t>події</a:t>
            </a:r>
            <a:r>
              <a:rPr lang="ru-RU" dirty="0"/>
              <a:t>, і (</a:t>
            </a:r>
            <a:r>
              <a:rPr lang="en-US" dirty="0"/>
              <a:t>v) </a:t>
            </a:r>
            <a:r>
              <a:rPr lang="ru-RU" dirty="0" err="1"/>
              <a:t>показання</a:t>
            </a:r>
            <a:r>
              <a:rPr lang="ru-RU" dirty="0"/>
              <a:t> </a:t>
            </a:r>
            <a:r>
              <a:rPr lang="ru-RU" dirty="0" err="1"/>
              <a:t>свідків</a:t>
            </a:r>
            <a:r>
              <a:rPr lang="ru-RU" dirty="0"/>
              <a:t> (див. </a:t>
            </a:r>
            <a:r>
              <a:rPr lang="ru-RU" dirty="0" err="1"/>
              <a:t>пункти</a:t>
            </a:r>
            <a:r>
              <a:rPr lang="ru-RU" dirty="0"/>
              <a:t> 15, 21, 25 і 28 </a:t>
            </a:r>
            <a:r>
              <a:rPr lang="ru-RU" dirty="0" err="1"/>
              <a:t>вище</a:t>
            </a:r>
            <a:r>
              <a:rPr lang="ru-RU" dirty="0"/>
              <a:t>, див. </a:t>
            </a:r>
            <a:r>
              <a:rPr lang="ru-RU" dirty="0" err="1"/>
              <a:t>приклади</a:t>
            </a:r>
            <a:r>
              <a:rPr lang="ru-RU" dirty="0"/>
              <a:t> </a:t>
            </a:r>
            <a:r>
              <a:rPr lang="ru-RU" dirty="0" err="1"/>
              <a:t>аналогічних</a:t>
            </a:r>
            <a:r>
              <a:rPr lang="ru-RU" dirty="0"/>
              <a:t> </a:t>
            </a:r>
            <a:r>
              <a:rPr lang="ru-RU" dirty="0" err="1"/>
              <a:t>обґрунтувань</a:t>
            </a:r>
            <a:r>
              <a:rPr lang="ru-RU" dirty="0"/>
              <a:t>, </a:t>
            </a:r>
            <a:r>
              <a:rPr lang="ru-RU" dirty="0" err="1"/>
              <a:t>Шенк</a:t>
            </a:r>
            <a:r>
              <a:rPr lang="ru-RU" dirty="0"/>
              <a:t>, наводиться </a:t>
            </a:r>
            <a:r>
              <a:rPr lang="ru-RU" dirty="0" err="1"/>
              <a:t>вище</a:t>
            </a:r>
            <a:r>
              <a:rPr lang="ru-RU" dirty="0"/>
              <a:t>, § 48; </a:t>
            </a:r>
            <a:r>
              <a:rPr lang="ru-RU" dirty="0" err="1"/>
              <a:t>Биков</a:t>
            </a:r>
            <a:r>
              <a:rPr lang="ru-RU" dirty="0"/>
              <a:t>, наводиться </a:t>
            </a:r>
            <a:r>
              <a:rPr lang="ru-RU" dirty="0" err="1"/>
              <a:t>вище</a:t>
            </a:r>
            <a:r>
              <a:rPr lang="ru-RU" dirty="0"/>
              <a:t>, §§ 96-98; і </a:t>
            </a:r>
            <a:r>
              <a:rPr lang="ru-RU" dirty="0" err="1"/>
              <a:t>Сіністаж</a:t>
            </a:r>
            <a:r>
              <a:rPr lang="ru-RU" dirty="0"/>
              <a:t> та </a:t>
            </a:r>
            <a:r>
              <a:rPr lang="ru-RU" dirty="0" err="1"/>
              <a:t>інші</a:t>
            </a:r>
            <a:r>
              <a:rPr lang="ru-RU" dirty="0"/>
              <a:t> </a:t>
            </a:r>
            <a:r>
              <a:rPr lang="ru-RU" dirty="0" err="1"/>
              <a:t>проти</a:t>
            </a:r>
            <a:r>
              <a:rPr lang="ru-RU" dirty="0"/>
              <a:t> </a:t>
            </a:r>
            <a:r>
              <a:rPr lang="ru-RU" dirty="0" err="1"/>
              <a:t>Чорногорії</a:t>
            </a:r>
            <a:r>
              <a:rPr lang="ru-RU" dirty="0"/>
              <a:t> №№ 1451/10 та 2 </a:t>
            </a:r>
            <a:r>
              <a:rPr lang="ru-RU" dirty="0" err="1"/>
              <a:t>інших</a:t>
            </a:r>
            <a:r>
              <a:rPr lang="ru-RU" dirty="0"/>
              <a:t>, §178, 24 листопада 2015 року).</a:t>
            </a:r>
            <a:endParaRPr lang="en-US" dirty="0"/>
          </a:p>
        </p:txBody>
      </p:sp>
    </p:spTree>
    <p:extLst>
      <p:ext uri="{BB962C8B-B14F-4D97-AF65-F5344CB8AC3E}">
        <p14:creationId xmlns:p14="http://schemas.microsoft.com/office/powerpoint/2010/main" val="21069056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792088"/>
          </a:xfrm>
        </p:spPr>
        <p:txBody>
          <a:bodyPr>
            <a:normAutofit/>
          </a:bodyPr>
          <a:lstStyle/>
          <a:p>
            <a:pPr algn="ctr"/>
            <a:r>
              <a:rPr lang="en-US" sz="2000" b="1" dirty="0"/>
              <a:t>CASE OF YAKUBA v. </a:t>
            </a:r>
            <a:r>
              <a:rPr lang="en-US" sz="2000" b="1" dirty="0" smtClean="0"/>
              <a:t>UKRAINE</a:t>
            </a:r>
            <a:r>
              <a:rPr lang="uk-UA" sz="2000" b="1" dirty="0"/>
              <a:t> </a:t>
            </a:r>
            <a:r>
              <a:rPr lang="en-US" sz="2000" b="1" dirty="0" smtClean="0"/>
              <a:t> </a:t>
            </a:r>
            <a:r>
              <a:rPr lang="en-US" sz="2000" b="1" dirty="0"/>
              <a:t>(Application no. 1452/09) </a:t>
            </a:r>
            <a:r>
              <a:rPr lang="uk-UA" sz="2000" b="1" dirty="0" smtClean="0"/>
              <a:t/>
            </a:r>
            <a:br>
              <a:rPr lang="uk-UA" sz="2000" b="1" dirty="0" smtClean="0"/>
            </a:br>
            <a:r>
              <a:rPr lang="en-US" sz="2000" b="1" dirty="0"/>
              <a:t>12/02/2019</a:t>
            </a:r>
          </a:p>
        </p:txBody>
      </p:sp>
      <p:sp>
        <p:nvSpPr>
          <p:cNvPr id="3" name="Объект 2"/>
          <p:cNvSpPr>
            <a:spLocks noGrp="1"/>
          </p:cNvSpPr>
          <p:nvPr>
            <p:ph idx="1"/>
          </p:nvPr>
        </p:nvSpPr>
        <p:spPr>
          <a:xfrm>
            <a:off x="323528" y="1268760"/>
            <a:ext cx="8496944" cy="5400600"/>
          </a:xfrm>
        </p:spPr>
        <p:txBody>
          <a:bodyPr>
            <a:normAutofit fontScale="70000" lnSpcReduction="20000"/>
          </a:bodyPr>
          <a:lstStyle/>
          <a:p>
            <a:pPr marL="0" indent="0" algn="just">
              <a:buNone/>
            </a:pPr>
            <a:r>
              <a:rPr lang="ru-RU" dirty="0"/>
              <a:t>Справа </a:t>
            </a:r>
            <a:r>
              <a:rPr lang="ru-RU" dirty="0" err="1"/>
              <a:t>стосувалася</a:t>
            </a:r>
            <a:r>
              <a:rPr lang="ru-RU" dirty="0"/>
              <a:t> </a:t>
            </a:r>
            <a:r>
              <a:rPr lang="ru-RU" dirty="0" err="1"/>
              <a:t>порушення</a:t>
            </a:r>
            <a:r>
              <a:rPr lang="ru-RU" dirty="0"/>
              <a:t> права на </a:t>
            </a:r>
            <a:r>
              <a:rPr lang="ru-RU" dirty="0" err="1"/>
              <a:t>справедливий</a:t>
            </a:r>
            <a:r>
              <a:rPr lang="ru-RU" dirty="0"/>
              <a:t> суд за таких </a:t>
            </a:r>
            <a:r>
              <a:rPr lang="ru-RU" dirty="0" err="1"/>
              <a:t>обставин</a:t>
            </a:r>
            <a:r>
              <a:rPr lang="ru-RU" dirty="0"/>
              <a:t>. Так, </a:t>
            </a:r>
            <a:r>
              <a:rPr lang="ru-RU" dirty="0" err="1"/>
              <a:t>заявник</a:t>
            </a:r>
            <a:r>
              <a:rPr lang="ru-RU" dirty="0"/>
              <a:t> </a:t>
            </a:r>
            <a:r>
              <a:rPr lang="ru-RU" dirty="0" err="1"/>
              <a:t>був</a:t>
            </a:r>
            <a:r>
              <a:rPr lang="ru-RU" dirty="0"/>
              <a:t> </a:t>
            </a:r>
            <a:r>
              <a:rPr lang="ru-RU" dirty="0" err="1"/>
              <a:t>раніше</a:t>
            </a:r>
            <a:r>
              <a:rPr lang="ru-RU" dirty="0"/>
              <a:t> </a:t>
            </a:r>
            <a:r>
              <a:rPr lang="ru-RU" dirty="0" err="1"/>
              <a:t>неодноразово</a:t>
            </a:r>
            <a:r>
              <a:rPr lang="ru-RU" dirty="0"/>
              <a:t> </a:t>
            </a:r>
            <a:r>
              <a:rPr lang="ru-RU" dirty="0" err="1"/>
              <a:t>засуджений</a:t>
            </a:r>
            <a:r>
              <a:rPr lang="ru-RU" dirty="0"/>
              <a:t> за </a:t>
            </a:r>
            <a:r>
              <a:rPr lang="ru-RU" dirty="0" err="1"/>
              <a:t>злочини</a:t>
            </a:r>
            <a:r>
              <a:rPr lang="ru-RU" dirty="0"/>
              <a:t> у </a:t>
            </a:r>
            <a:r>
              <a:rPr lang="ru-RU" dirty="0" err="1"/>
              <a:t>сфері</a:t>
            </a:r>
            <a:r>
              <a:rPr lang="ru-RU" dirty="0"/>
              <a:t> </a:t>
            </a:r>
            <a:r>
              <a:rPr lang="ru-RU" dirty="0" err="1"/>
              <a:t>обігу</a:t>
            </a:r>
            <a:r>
              <a:rPr lang="ru-RU" dirty="0"/>
              <a:t> </a:t>
            </a:r>
            <a:r>
              <a:rPr lang="ru-RU" dirty="0" err="1"/>
              <a:t>наркотичних</a:t>
            </a:r>
            <a:r>
              <a:rPr lang="ru-RU" dirty="0"/>
              <a:t> </a:t>
            </a:r>
            <a:r>
              <a:rPr lang="ru-RU" dirty="0" err="1"/>
              <a:t>засобів</a:t>
            </a:r>
            <a:r>
              <a:rPr lang="ru-RU" dirty="0"/>
              <a:t>, </a:t>
            </a:r>
            <a:r>
              <a:rPr lang="ru-RU" dirty="0" err="1"/>
              <a:t>психотропних</a:t>
            </a:r>
            <a:r>
              <a:rPr lang="ru-RU" dirty="0"/>
              <a:t> </a:t>
            </a:r>
            <a:r>
              <a:rPr lang="ru-RU" dirty="0" err="1"/>
              <a:t>речовин</a:t>
            </a:r>
            <a:r>
              <a:rPr lang="ru-RU" dirty="0"/>
              <a:t> та </a:t>
            </a:r>
            <a:r>
              <a:rPr lang="ru-RU" dirty="0" err="1"/>
              <a:t>прекурсорів</a:t>
            </a:r>
            <a:r>
              <a:rPr lang="ru-RU" dirty="0"/>
              <a:t>. </a:t>
            </a:r>
            <a:r>
              <a:rPr lang="ru-RU" dirty="0" err="1"/>
              <a:t>Відповідно</a:t>
            </a:r>
            <a:r>
              <a:rPr lang="ru-RU" dirty="0"/>
              <a:t> до </a:t>
            </a:r>
            <a:r>
              <a:rPr lang="ru-RU" dirty="0" err="1"/>
              <a:t>обставин</a:t>
            </a:r>
            <a:r>
              <a:rPr lang="ru-RU" dirty="0"/>
              <a:t> </a:t>
            </a:r>
            <a:r>
              <a:rPr lang="ru-RU" dirty="0" err="1"/>
              <a:t>справи</a:t>
            </a:r>
            <a:r>
              <a:rPr lang="ru-RU" dirty="0"/>
              <a:t>, </a:t>
            </a:r>
            <a:r>
              <a:rPr lang="ru-RU" dirty="0" err="1"/>
              <a:t>встановлених</a:t>
            </a:r>
            <a:r>
              <a:rPr lang="ru-RU" dirty="0"/>
              <a:t> </a:t>
            </a:r>
            <a:r>
              <a:rPr lang="ru-RU" dirty="0" err="1"/>
              <a:t>рішеннями</a:t>
            </a:r>
            <a:r>
              <a:rPr lang="ru-RU" dirty="0"/>
              <a:t> </a:t>
            </a:r>
            <a:r>
              <a:rPr lang="ru-RU" dirty="0" err="1"/>
              <a:t>національних</a:t>
            </a:r>
            <a:r>
              <a:rPr lang="ru-RU" dirty="0"/>
              <a:t> </a:t>
            </a:r>
            <a:r>
              <a:rPr lang="ru-RU" dirty="0" err="1"/>
              <a:t>судів</a:t>
            </a:r>
            <a:r>
              <a:rPr lang="ru-RU" dirty="0"/>
              <a:t>, П., </a:t>
            </a:r>
            <a:r>
              <a:rPr lang="ru-RU" dirty="0" err="1"/>
              <a:t>який</a:t>
            </a:r>
            <a:r>
              <a:rPr lang="ru-RU" dirty="0"/>
              <a:t> є приватною особою, </a:t>
            </a:r>
            <a:r>
              <a:rPr lang="ru-RU" dirty="0" err="1"/>
              <a:t>ймовірно</a:t>
            </a:r>
            <a:r>
              <a:rPr lang="ru-RU" dirty="0"/>
              <a:t>, </a:t>
            </a:r>
            <a:r>
              <a:rPr lang="ru-RU" dirty="0" err="1"/>
              <a:t>завербований</a:t>
            </a:r>
            <a:r>
              <a:rPr lang="ru-RU" dirty="0"/>
              <a:t> </a:t>
            </a:r>
            <a:r>
              <a:rPr lang="ru-RU" dirty="0" err="1"/>
              <a:t>працівниками</a:t>
            </a:r>
            <a:r>
              <a:rPr lang="ru-RU" dirty="0"/>
              <a:t> </a:t>
            </a:r>
            <a:r>
              <a:rPr lang="ru-RU" dirty="0" err="1"/>
              <a:t>правоохоронних</a:t>
            </a:r>
            <a:r>
              <a:rPr lang="ru-RU" dirty="0"/>
              <a:t> </a:t>
            </a:r>
            <a:r>
              <a:rPr lang="ru-RU" dirty="0" err="1"/>
              <a:t>органів</a:t>
            </a:r>
            <a:r>
              <a:rPr lang="ru-RU" dirty="0"/>
              <a:t>, </a:t>
            </a:r>
            <a:r>
              <a:rPr lang="ru-RU" dirty="0" err="1"/>
              <a:t>отримавши</a:t>
            </a:r>
            <a:r>
              <a:rPr lang="ru-RU" dirty="0"/>
              <a:t> </a:t>
            </a:r>
            <a:r>
              <a:rPr lang="ru-RU" dirty="0" err="1"/>
              <a:t>грошові</a:t>
            </a:r>
            <a:r>
              <a:rPr lang="ru-RU" dirty="0"/>
              <a:t> </a:t>
            </a:r>
            <a:r>
              <a:rPr lang="ru-RU" dirty="0" err="1"/>
              <a:t>кошти</a:t>
            </a:r>
            <a:r>
              <a:rPr lang="ru-RU" dirty="0"/>
              <a:t>, </a:t>
            </a:r>
            <a:r>
              <a:rPr lang="ru-RU" dirty="0" err="1"/>
              <a:t>здійснив</a:t>
            </a:r>
            <a:r>
              <a:rPr lang="ru-RU" dirty="0"/>
              <a:t> у </a:t>
            </a:r>
            <a:r>
              <a:rPr lang="ru-RU" dirty="0" err="1"/>
              <a:t>різний</a:t>
            </a:r>
            <a:r>
              <a:rPr lang="ru-RU" dirty="0"/>
              <a:t> час закупку </a:t>
            </a:r>
            <a:r>
              <a:rPr lang="ru-RU" dirty="0" err="1"/>
              <a:t>наркотичного</a:t>
            </a:r>
            <a:r>
              <a:rPr lang="ru-RU" dirty="0"/>
              <a:t> </a:t>
            </a:r>
            <a:r>
              <a:rPr lang="ru-RU" dirty="0" err="1"/>
              <a:t>засобу</a:t>
            </a:r>
            <a:r>
              <a:rPr lang="ru-RU" dirty="0"/>
              <a:t> – </a:t>
            </a:r>
            <a:r>
              <a:rPr lang="ru-RU" dirty="0" err="1"/>
              <a:t>опіуму</a:t>
            </a:r>
            <a:r>
              <a:rPr lang="ru-RU" dirty="0"/>
              <a:t>, </a:t>
            </a:r>
            <a:r>
              <a:rPr lang="ru-RU" dirty="0" err="1"/>
              <a:t>повернувся</a:t>
            </a:r>
            <a:r>
              <a:rPr lang="ru-RU" dirty="0"/>
              <a:t> до </a:t>
            </a:r>
            <a:r>
              <a:rPr lang="ru-RU" dirty="0" err="1"/>
              <a:t>працівників</a:t>
            </a:r>
            <a:r>
              <a:rPr lang="ru-RU" dirty="0"/>
              <a:t> </a:t>
            </a:r>
            <a:r>
              <a:rPr lang="ru-RU" dirty="0" err="1"/>
              <a:t>правоохоронних</a:t>
            </a:r>
            <a:r>
              <a:rPr lang="ru-RU" dirty="0"/>
              <a:t> </a:t>
            </a:r>
            <a:r>
              <a:rPr lang="ru-RU" dirty="0" err="1"/>
              <a:t>органів</a:t>
            </a:r>
            <a:r>
              <a:rPr lang="ru-RU" dirty="0"/>
              <a:t> та в </a:t>
            </a:r>
            <a:r>
              <a:rPr lang="ru-RU" dirty="0" err="1"/>
              <a:t>присутності</a:t>
            </a:r>
            <a:r>
              <a:rPr lang="ru-RU" dirty="0"/>
              <a:t> </a:t>
            </a:r>
            <a:r>
              <a:rPr lang="ru-RU" dirty="0" err="1"/>
              <a:t>свідків</a:t>
            </a:r>
            <a:r>
              <a:rPr lang="ru-RU" dirty="0"/>
              <a:t> </a:t>
            </a:r>
            <a:r>
              <a:rPr lang="ru-RU" dirty="0" err="1"/>
              <a:t>пред’явив</a:t>
            </a:r>
            <a:r>
              <a:rPr lang="ru-RU" dirty="0"/>
              <a:t> </a:t>
            </a:r>
            <a:r>
              <a:rPr lang="ru-RU" dirty="0" err="1"/>
              <a:t>придбаний</a:t>
            </a:r>
            <a:r>
              <a:rPr lang="ru-RU" dirty="0"/>
              <a:t> </a:t>
            </a:r>
            <a:r>
              <a:rPr lang="ru-RU" dirty="0" err="1"/>
              <a:t>наркотичний</a:t>
            </a:r>
            <a:r>
              <a:rPr lang="ru-RU" dirty="0"/>
              <a:t> </a:t>
            </a:r>
            <a:r>
              <a:rPr lang="ru-RU" dirty="0" err="1"/>
              <a:t>засіб</a:t>
            </a:r>
            <a:r>
              <a:rPr lang="ru-RU" dirty="0"/>
              <a:t>. Перша закупка </a:t>
            </a:r>
            <a:r>
              <a:rPr lang="ru-RU" dirty="0" err="1"/>
              <a:t>була</a:t>
            </a:r>
            <a:r>
              <a:rPr lang="ru-RU" dirty="0"/>
              <a:t> </a:t>
            </a:r>
            <a:r>
              <a:rPr lang="ru-RU" dirty="0" err="1"/>
              <a:t>відзнята</a:t>
            </a:r>
            <a:r>
              <a:rPr lang="ru-RU" dirty="0"/>
              <a:t> на </a:t>
            </a:r>
            <a:r>
              <a:rPr lang="ru-RU" dirty="0" err="1"/>
              <a:t>відео</a:t>
            </a:r>
            <a:r>
              <a:rPr lang="ru-RU" dirty="0"/>
              <a:t>, </a:t>
            </a:r>
            <a:r>
              <a:rPr lang="ru-RU" dirty="0" err="1"/>
              <a:t>ймовірно</a:t>
            </a:r>
            <a:r>
              <a:rPr lang="ru-RU" dirty="0"/>
              <a:t>, </a:t>
            </a:r>
            <a:r>
              <a:rPr lang="ru-RU" dirty="0" err="1"/>
              <a:t>прихованою</a:t>
            </a:r>
            <a:r>
              <a:rPr lang="ru-RU" dirty="0"/>
              <a:t> камерою. 9 </a:t>
            </a:r>
            <a:r>
              <a:rPr lang="ru-RU" dirty="0" err="1"/>
              <a:t>березня</a:t>
            </a:r>
            <a:r>
              <a:rPr lang="ru-RU" dirty="0"/>
              <a:t> 2007 року </a:t>
            </a:r>
            <a:r>
              <a:rPr lang="ru-RU" dirty="0" err="1"/>
              <a:t>заявника</a:t>
            </a:r>
            <a:r>
              <a:rPr lang="ru-RU" dirty="0"/>
              <a:t> </a:t>
            </a:r>
            <a:r>
              <a:rPr lang="ru-RU" dirty="0" err="1"/>
              <a:t>затримали</a:t>
            </a:r>
            <a:r>
              <a:rPr lang="ru-RU" dirty="0"/>
              <a:t>. </a:t>
            </a:r>
            <a:r>
              <a:rPr lang="ru-RU" dirty="0" err="1"/>
              <a:t>Під</a:t>
            </a:r>
            <a:r>
              <a:rPr lang="ru-RU" dirty="0"/>
              <a:t> час </a:t>
            </a:r>
            <a:r>
              <a:rPr lang="ru-RU" dirty="0" err="1"/>
              <a:t>затримання</a:t>
            </a:r>
            <a:r>
              <a:rPr lang="ru-RU" dirty="0"/>
              <a:t> </a:t>
            </a:r>
            <a:r>
              <a:rPr lang="ru-RU" dirty="0" err="1"/>
              <a:t>він</a:t>
            </a:r>
            <a:r>
              <a:rPr lang="ru-RU" dirty="0"/>
              <a:t> </a:t>
            </a:r>
            <a:r>
              <a:rPr lang="ru-RU" dirty="0" err="1"/>
              <a:t>стверджував</a:t>
            </a:r>
            <a:r>
              <a:rPr lang="ru-RU" dirty="0"/>
              <a:t>, </a:t>
            </a:r>
            <a:r>
              <a:rPr lang="ru-RU" dirty="0" err="1"/>
              <a:t>що</a:t>
            </a:r>
            <a:r>
              <a:rPr lang="ru-RU" dirty="0"/>
              <a:t> до </a:t>
            </a:r>
            <a:r>
              <a:rPr lang="ru-RU" dirty="0" err="1"/>
              <a:t>нього</a:t>
            </a:r>
            <a:r>
              <a:rPr lang="ru-RU" dirty="0"/>
              <a:t> </a:t>
            </a:r>
            <a:r>
              <a:rPr lang="ru-RU" dirty="0" err="1"/>
              <a:t>були</a:t>
            </a:r>
            <a:r>
              <a:rPr lang="ru-RU" dirty="0"/>
              <a:t> </a:t>
            </a:r>
            <a:r>
              <a:rPr lang="ru-RU" dirty="0" err="1"/>
              <a:t>застосовані</a:t>
            </a:r>
            <a:r>
              <a:rPr lang="ru-RU" dirty="0"/>
              <a:t> </a:t>
            </a:r>
            <a:r>
              <a:rPr lang="ru-RU" dirty="0" err="1"/>
              <a:t>надмірні</a:t>
            </a:r>
            <a:r>
              <a:rPr lang="ru-RU" dirty="0"/>
              <a:t> заходи </a:t>
            </a:r>
            <a:r>
              <a:rPr lang="ru-RU" dirty="0" err="1"/>
              <a:t>впливу</a:t>
            </a:r>
            <a:r>
              <a:rPr lang="ru-RU" dirty="0"/>
              <a:t>. З приводу </a:t>
            </a:r>
            <a:r>
              <a:rPr lang="ru-RU" dirty="0" err="1"/>
              <a:t>заяв</a:t>
            </a:r>
            <a:r>
              <a:rPr lang="ru-RU" dirty="0"/>
              <a:t> </a:t>
            </a:r>
            <a:r>
              <a:rPr lang="ru-RU" dirty="0" err="1"/>
              <a:t>щодо</a:t>
            </a:r>
            <a:r>
              <a:rPr lang="ru-RU" dirty="0"/>
              <a:t> </a:t>
            </a:r>
            <a:r>
              <a:rPr lang="ru-RU" dirty="0" err="1"/>
              <a:t>жорстокого</a:t>
            </a:r>
            <a:r>
              <a:rPr lang="ru-RU" dirty="0"/>
              <a:t> </a:t>
            </a:r>
            <a:r>
              <a:rPr lang="ru-RU" dirty="0" err="1"/>
              <a:t>поводження</a:t>
            </a:r>
            <a:r>
              <a:rPr lang="ru-RU" dirty="0"/>
              <a:t>, прокуратура </a:t>
            </a:r>
            <a:r>
              <a:rPr lang="ru-RU" dirty="0" err="1"/>
              <a:t>розпочала</a:t>
            </a:r>
            <a:r>
              <a:rPr lang="ru-RU" dirty="0"/>
              <a:t> </a:t>
            </a:r>
            <a:r>
              <a:rPr lang="ru-RU" dirty="0" err="1"/>
              <a:t>розслідування</a:t>
            </a:r>
            <a:r>
              <a:rPr lang="ru-RU" dirty="0"/>
              <a:t>, за результатами </a:t>
            </a:r>
            <a:r>
              <a:rPr lang="ru-RU" dirty="0" err="1"/>
              <a:t>якого</a:t>
            </a:r>
            <a:r>
              <a:rPr lang="ru-RU" dirty="0"/>
              <a:t> факт </a:t>
            </a:r>
            <a:r>
              <a:rPr lang="ru-RU" dirty="0" err="1"/>
              <a:t>жорстокого</a:t>
            </a:r>
            <a:r>
              <a:rPr lang="ru-RU" dirty="0"/>
              <a:t> </a:t>
            </a:r>
            <a:r>
              <a:rPr lang="ru-RU" dirty="0" err="1"/>
              <a:t>поводження</a:t>
            </a:r>
            <a:r>
              <a:rPr lang="ru-RU" dirty="0"/>
              <a:t> </a:t>
            </a:r>
            <a:r>
              <a:rPr lang="ru-RU" dirty="0" err="1"/>
              <a:t>із</a:t>
            </a:r>
            <a:r>
              <a:rPr lang="ru-RU" dirty="0"/>
              <a:t> </a:t>
            </a:r>
            <a:r>
              <a:rPr lang="ru-RU" dirty="0" err="1"/>
              <a:t>заявником</a:t>
            </a:r>
            <a:r>
              <a:rPr lang="ru-RU" dirty="0"/>
              <a:t> не </a:t>
            </a:r>
            <a:r>
              <a:rPr lang="ru-RU" dirty="0" err="1"/>
              <a:t>був</a:t>
            </a:r>
            <a:r>
              <a:rPr lang="ru-RU" dirty="0"/>
              <a:t> </a:t>
            </a:r>
            <a:r>
              <a:rPr lang="ru-RU" dirty="0" err="1"/>
              <a:t>підтверджений</a:t>
            </a:r>
            <a:r>
              <a:rPr lang="ru-RU" dirty="0"/>
              <a:t>. </a:t>
            </a:r>
            <a:r>
              <a:rPr lang="ru-RU" dirty="0" err="1"/>
              <a:t>Згодом</a:t>
            </a:r>
            <a:r>
              <a:rPr lang="ru-RU" dirty="0"/>
              <a:t> </a:t>
            </a:r>
            <a:r>
              <a:rPr lang="ru-RU" dirty="0" err="1"/>
              <a:t>заявникові</a:t>
            </a:r>
            <a:r>
              <a:rPr lang="ru-RU" dirty="0"/>
              <a:t> </a:t>
            </a:r>
            <a:r>
              <a:rPr lang="ru-RU" dirty="0" err="1"/>
              <a:t>було</a:t>
            </a:r>
            <a:r>
              <a:rPr lang="ru-RU" dirty="0"/>
              <a:t> </a:t>
            </a:r>
            <a:r>
              <a:rPr lang="ru-RU" dirty="0" err="1"/>
              <a:t>пред’явлено</a:t>
            </a:r>
            <a:r>
              <a:rPr lang="ru-RU" dirty="0"/>
              <a:t> </a:t>
            </a:r>
            <a:r>
              <a:rPr lang="ru-RU" dirty="0" err="1"/>
              <a:t>обвинувачення</a:t>
            </a:r>
            <a:r>
              <a:rPr lang="ru-RU" dirty="0"/>
              <a:t> у </a:t>
            </a:r>
            <a:r>
              <a:rPr lang="ru-RU" dirty="0" err="1"/>
              <a:t>збуті</a:t>
            </a:r>
            <a:r>
              <a:rPr lang="ru-RU" dirty="0"/>
              <a:t> </a:t>
            </a:r>
            <a:r>
              <a:rPr lang="ru-RU" dirty="0" err="1"/>
              <a:t>наркотичних</a:t>
            </a:r>
            <a:r>
              <a:rPr lang="ru-RU" dirty="0"/>
              <a:t> </a:t>
            </a:r>
            <a:r>
              <a:rPr lang="ru-RU" dirty="0" err="1"/>
              <a:t>речовин</a:t>
            </a:r>
            <a:r>
              <a:rPr lang="ru-RU" dirty="0"/>
              <a:t>. </a:t>
            </a:r>
            <a:r>
              <a:rPr lang="ru-RU" dirty="0" err="1"/>
              <a:t>Під</a:t>
            </a:r>
            <a:r>
              <a:rPr lang="ru-RU" dirty="0"/>
              <a:t> час </a:t>
            </a:r>
            <a:r>
              <a:rPr lang="ru-RU" dirty="0" err="1"/>
              <a:t>досудового</a:t>
            </a:r>
            <a:r>
              <a:rPr lang="ru-RU" dirty="0"/>
              <a:t> </a:t>
            </a:r>
            <a:r>
              <a:rPr lang="ru-RU" dirty="0" err="1"/>
              <a:t>розслідування</a:t>
            </a:r>
            <a:r>
              <a:rPr lang="ru-RU" dirty="0"/>
              <a:t> </a:t>
            </a:r>
            <a:r>
              <a:rPr lang="ru-RU" dirty="0" err="1"/>
              <a:t>відеозапис</a:t>
            </a:r>
            <a:r>
              <a:rPr lang="ru-RU" dirty="0"/>
              <a:t> </a:t>
            </a:r>
            <a:r>
              <a:rPr lang="ru-RU" dirty="0" err="1"/>
              <a:t>першої</a:t>
            </a:r>
            <a:r>
              <a:rPr lang="ru-RU" dirty="0"/>
              <a:t> закупки </a:t>
            </a:r>
            <a:r>
              <a:rPr lang="ru-RU" dirty="0" err="1"/>
              <a:t>був</a:t>
            </a:r>
            <a:r>
              <a:rPr lang="ru-RU" dirty="0"/>
              <a:t> </a:t>
            </a:r>
            <a:r>
              <a:rPr lang="ru-RU" dirty="0" err="1"/>
              <a:t>переглянутий</a:t>
            </a:r>
            <a:r>
              <a:rPr lang="ru-RU" dirty="0"/>
              <a:t> </a:t>
            </a:r>
            <a:r>
              <a:rPr lang="ru-RU" dirty="0" err="1"/>
              <a:t>слідчим</a:t>
            </a:r>
            <a:r>
              <a:rPr lang="ru-RU" dirty="0"/>
              <a:t> за </a:t>
            </a:r>
            <a:r>
              <a:rPr lang="ru-RU" dirty="0" err="1"/>
              <a:t>участю</a:t>
            </a:r>
            <a:r>
              <a:rPr lang="ru-RU" dirty="0"/>
              <a:t> </a:t>
            </a:r>
            <a:r>
              <a:rPr lang="ru-RU" dirty="0" err="1"/>
              <a:t>двох</a:t>
            </a:r>
            <a:r>
              <a:rPr lang="ru-RU" dirty="0"/>
              <a:t> </a:t>
            </a:r>
            <a:r>
              <a:rPr lang="ru-RU" dirty="0" err="1"/>
              <a:t>свідків</a:t>
            </a:r>
            <a:r>
              <a:rPr lang="ru-RU" dirty="0"/>
              <a:t>. Протоколом </a:t>
            </a:r>
            <a:r>
              <a:rPr lang="ru-RU" dirty="0" err="1"/>
              <a:t>огляду</a:t>
            </a:r>
            <a:r>
              <a:rPr lang="ru-RU" dirty="0"/>
              <a:t> </a:t>
            </a:r>
            <a:r>
              <a:rPr lang="ru-RU" dirty="0" err="1"/>
              <a:t>відеозапису</a:t>
            </a:r>
            <a:r>
              <a:rPr lang="ru-RU" dirty="0"/>
              <a:t> </a:t>
            </a:r>
            <a:r>
              <a:rPr lang="ru-RU" dirty="0" err="1"/>
              <a:t>зафіксовано</a:t>
            </a:r>
            <a:r>
              <a:rPr lang="ru-RU" dirty="0"/>
              <a:t> факт </a:t>
            </a:r>
            <a:r>
              <a:rPr lang="ru-RU" dirty="0" err="1"/>
              <a:t>збуту</a:t>
            </a:r>
            <a:r>
              <a:rPr lang="ru-RU" dirty="0"/>
              <a:t> </a:t>
            </a:r>
            <a:r>
              <a:rPr lang="ru-RU" dirty="0" err="1"/>
              <a:t>наркотичних</a:t>
            </a:r>
            <a:r>
              <a:rPr lang="ru-RU" dirty="0"/>
              <a:t> </a:t>
            </a:r>
            <a:r>
              <a:rPr lang="ru-RU" dirty="0" err="1"/>
              <a:t>речовин</a:t>
            </a:r>
            <a:r>
              <a:rPr lang="ru-RU" dirty="0"/>
              <a:t> </a:t>
            </a:r>
            <a:r>
              <a:rPr lang="ru-RU" dirty="0" err="1"/>
              <a:t>заявником</a:t>
            </a:r>
            <a:r>
              <a:rPr lang="ru-RU" dirty="0"/>
              <a:t> </a:t>
            </a:r>
            <a:r>
              <a:rPr lang="ru-RU" dirty="0" err="1"/>
              <a:t>особі</a:t>
            </a:r>
            <a:r>
              <a:rPr lang="ru-RU" dirty="0"/>
              <a:t> П. В </a:t>
            </a:r>
            <a:r>
              <a:rPr lang="ru-RU" dirty="0" err="1"/>
              <a:t>ході</a:t>
            </a:r>
            <a:r>
              <a:rPr lang="ru-RU" dirty="0"/>
              <a:t> </a:t>
            </a:r>
            <a:r>
              <a:rPr lang="ru-RU" dirty="0" err="1"/>
              <a:t>досудового</a:t>
            </a:r>
            <a:r>
              <a:rPr lang="ru-RU" dirty="0"/>
              <a:t> </a:t>
            </a:r>
            <a:r>
              <a:rPr lang="ru-RU" dirty="0" err="1"/>
              <a:t>розслідування</a:t>
            </a:r>
            <a:r>
              <a:rPr lang="ru-RU" dirty="0"/>
              <a:t> та судового </a:t>
            </a:r>
            <a:r>
              <a:rPr lang="ru-RU" dirty="0" err="1"/>
              <a:t>розгляду</a:t>
            </a:r>
            <a:r>
              <a:rPr lang="ru-RU" dirty="0"/>
              <a:t> </a:t>
            </a:r>
            <a:r>
              <a:rPr lang="ru-RU" dirty="0" err="1"/>
              <a:t>пред’явленого</a:t>
            </a:r>
            <a:r>
              <a:rPr lang="ru-RU" dirty="0"/>
              <a:t> </a:t>
            </a:r>
            <a:r>
              <a:rPr lang="ru-RU" dirty="0" err="1"/>
              <a:t>обвинувачення</a:t>
            </a:r>
            <a:r>
              <a:rPr lang="ru-RU" dirty="0"/>
              <a:t> </a:t>
            </a:r>
            <a:r>
              <a:rPr lang="ru-RU" dirty="0" err="1"/>
              <a:t>заявник</a:t>
            </a:r>
            <a:r>
              <a:rPr lang="ru-RU" dirty="0"/>
              <a:t> </a:t>
            </a:r>
            <a:r>
              <a:rPr lang="ru-RU" dirty="0" err="1"/>
              <a:t>неодноразово</a:t>
            </a:r>
            <a:r>
              <a:rPr lang="ru-RU" dirty="0"/>
              <a:t> </a:t>
            </a:r>
            <a:r>
              <a:rPr lang="ru-RU" dirty="0" err="1"/>
              <a:t>вимагав</a:t>
            </a:r>
            <a:r>
              <a:rPr lang="ru-RU" dirty="0"/>
              <a:t> </a:t>
            </a:r>
            <a:r>
              <a:rPr lang="ru-RU" dirty="0" err="1"/>
              <a:t>надати</a:t>
            </a:r>
            <a:r>
              <a:rPr lang="ru-RU" dirty="0"/>
              <a:t> </a:t>
            </a:r>
            <a:r>
              <a:rPr lang="ru-RU" dirty="0" err="1"/>
              <a:t>відеозапис</a:t>
            </a:r>
            <a:r>
              <a:rPr lang="ru-RU" dirty="0"/>
              <a:t>, </a:t>
            </a:r>
            <a:r>
              <a:rPr lang="ru-RU" dirty="0" err="1"/>
              <a:t>розкрити</a:t>
            </a:r>
            <a:r>
              <a:rPr lang="ru-RU" dirty="0"/>
              <a:t> особу П. та </a:t>
            </a:r>
            <a:r>
              <a:rPr lang="ru-RU" dirty="0" err="1"/>
              <a:t>допитати</a:t>
            </a:r>
            <a:r>
              <a:rPr lang="ru-RU" dirty="0"/>
              <a:t> </a:t>
            </a:r>
            <a:r>
              <a:rPr lang="ru-RU" dirty="0" err="1"/>
              <a:t>його</a:t>
            </a:r>
            <a:r>
              <a:rPr lang="ru-RU" dirty="0"/>
              <a:t>. </a:t>
            </a:r>
            <a:r>
              <a:rPr lang="ru-RU" dirty="0" err="1"/>
              <a:t>Зокрема</a:t>
            </a:r>
            <a:r>
              <a:rPr lang="ru-RU" dirty="0"/>
              <a:t>, </a:t>
            </a:r>
            <a:r>
              <a:rPr lang="ru-RU" dirty="0" err="1"/>
              <a:t>клопотав</a:t>
            </a:r>
            <a:r>
              <a:rPr lang="ru-RU" dirty="0"/>
              <a:t> про допит </a:t>
            </a:r>
            <a:r>
              <a:rPr lang="ru-RU" dirty="0" err="1"/>
              <a:t>громадянина</a:t>
            </a:r>
            <a:r>
              <a:rPr lang="ru-RU" dirty="0"/>
              <a:t> Б., </a:t>
            </a:r>
            <a:r>
              <a:rPr lang="ru-RU" dirty="0" err="1"/>
              <a:t>який</a:t>
            </a:r>
            <a:r>
              <a:rPr lang="ru-RU" dirty="0"/>
              <a:t> </a:t>
            </a:r>
            <a:r>
              <a:rPr lang="ru-RU" dirty="0" err="1"/>
              <a:t>начебто</a:t>
            </a:r>
            <a:r>
              <a:rPr lang="ru-RU" dirty="0"/>
              <a:t> </a:t>
            </a:r>
            <a:r>
              <a:rPr lang="ru-RU" dirty="0" err="1"/>
              <a:t>перебував</a:t>
            </a:r>
            <a:r>
              <a:rPr lang="ru-RU" dirty="0"/>
              <a:t> </a:t>
            </a:r>
            <a:r>
              <a:rPr lang="ru-RU" dirty="0" err="1"/>
              <a:t>поряд</a:t>
            </a:r>
            <a:r>
              <a:rPr lang="ru-RU" dirty="0"/>
              <a:t> </a:t>
            </a:r>
            <a:r>
              <a:rPr lang="ru-RU" dirty="0" err="1"/>
              <a:t>із</a:t>
            </a:r>
            <a:r>
              <a:rPr lang="ru-RU" dirty="0"/>
              <a:t> </a:t>
            </a:r>
            <a:r>
              <a:rPr lang="ru-RU" dirty="0" err="1"/>
              <a:t>заявником</a:t>
            </a:r>
            <a:r>
              <a:rPr lang="ru-RU" dirty="0"/>
              <a:t> у день </a:t>
            </a:r>
            <a:r>
              <a:rPr lang="ru-RU" dirty="0" err="1"/>
              <a:t>затримання</a:t>
            </a:r>
            <a:r>
              <a:rPr lang="ru-RU" dirty="0"/>
              <a:t>. </a:t>
            </a:r>
            <a:r>
              <a:rPr lang="ru-RU" dirty="0" err="1"/>
              <a:t>Проте</a:t>
            </a:r>
            <a:r>
              <a:rPr lang="ru-RU" dirty="0"/>
              <a:t>, </a:t>
            </a:r>
            <a:r>
              <a:rPr lang="ru-RU" dirty="0" err="1"/>
              <a:t>слідчий</a:t>
            </a:r>
            <a:r>
              <a:rPr lang="ru-RU" dirty="0"/>
              <a:t> </a:t>
            </a:r>
            <a:r>
              <a:rPr lang="ru-RU" dirty="0" err="1"/>
              <a:t>повідомив</a:t>
            </a:r>
            <a:r>
              <a:rPr lang="ru-RU" dirty="0"/>
              <a:t>, </a:t>
            </a:r>
            <a:r>
              <a:rPr lang="ru-RU" dirty="0" err="1"/>
              <a:t>що</a:t>
            </a:r>
            <a:r>
              <a:rPr lang="ru-RU" dirty="0"/>
              <a:t> </a:t>
            </a:r>
            <a:r>
              <a:rPr lang="ru-RU" dirty="0" err="1"/>
              <a:t>пошук</a:t>
            </a:r>
            <a:r>
              <a:rPr lang="ru-RU" dirty="0"/>
              <a:t> </a:t>
            </a:r>
            <a:r>
              <a:rPr lang="ru-RU" dirty="0" err="1"/>
              <a:t>громадянина</a:t>
            </a:r>
            <a:r>
              <a:rPr lang="ru-RU" dirty="0"/>
              <a:t> Б. не </a:t>
            </a:r>
            <a:r>
              <a:rPr lang="ru-RU" dirty="0" err="1"/>
              <a:t>виявився</a:t>
            </a:r>
            <a:r>
              <a:rPr lang="ru-RU" dirty="0"/>
              <a:t> </a:t>
            </a:r>
            <a:r>
              <a:rPr lang="ru-RU" dirty="0" err="1"/>
              <a:t>успішним</a:t>
            </a:r>
            <a:r>
              <a:rPr lang="ru-RU" dirty="0"/>
              <a:t>, а тому </a:t>
            </a:r>
            <a:r>
              <a:rPr lang="ru-RU" dirty="0" err="1"/>
              <a:t>немає</a:t>
            </a:r>
            <a:r>
              <a:rPr lang="ru-RU" dirty="0"/>
              <a:t> </a:t>
            </a:r>
            <a:r>
              <a:rPr lang="ru-RU" dirty="0" err="1"/>
              <a:t>можливості</a:t>
            </a:r>
            <a:r>
              <a:rPr lang="ru-RU" dirty="0"/>
              <a:t> </a:t>
            </a:r>
            <a:r>
              <a:rPr lang="ru-RU" dirty="0" err="1"/>
              <a:t>допитати</a:t>
            </a:r>
            <a:r>
              <a:rPr lang="ru-RU" dirty="0"/>
              <a:t> </a:t>
            </a:r>
            <a:r>
              <a:rPr lang="ru-RU" dirty="0" err="1"/>
              <a:t>його</a:t>
            </a:r>
            <a:r>
              <a:rPr lang="ru-RU" dirty="0"/>
              <a:t>. </a:t>
            </a:r>
            <a:endParaRPr lang="en-US" dirty="0"/>
          </a:p>
        </p:txBody>
      </p:sp>
    </p:spTree>
    <p:extLst>
      <p:ext uri="{BB962C8B-B14F-4D97-AF65-F5344CB8AC3E}">
        <p14:creationId xmlns:p14="http://schemas.microsoft.com/office/powerpoint/2010/main" val="7039137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85000" lnSpcReduction="20000"/>
          </a:bodyPr>
          <a:lstStyle/>
          <a:p>
            <a:pPr marL="0" indent="0" algn="just">
              <a:buNone/>
            </a:pPr>
            <a:r>
              <a:rPr lang="ru-RU" dirty="0" err="1"/>
              <a:t>Під</a:t>
            </a:r>
            <a:r>
              <a:rPr lang="ru-RU" dirty="0"/>
              <a:t> час судового </a:t>
            </a:r>
            <a:r>
              <a:rPr lang="ru-RU" dirty="0" err="1"/>
              <a:t>розгляду</a:t>
            </a:r>
            <a:r>
              <a:rPr lang="ru-RU" dirty="0"/>
              <a:t> </a:t>
            </a:r>
            <a:r>
              <a:rPr lang="ru-RU" dirty="0" err="1"/>
              <a:t>заявник</a:t>
            </a:r>
            <a:r>
              <a:rPr lang="ru-RU" dirty="0"/>
              <a:t> </a:t>
            </a:r>
            <a:r>
              <a:rPr lang="ru-RU" dirty="0" err="1"/>
              <a:t>знову</a:t>
            </a:r>
            <a:r>
              <a:rPr lang="ru-RU" dirty="0"/>
              <a:t> </a:t>
            </a:r>
            <a:r>
              <a:rPr lang="ru-RU" dirty="0" err="1"/>
              <a:t>клопотав</a:t>
            </a:r>
            <a:r>
              <a:rPr lang="ru-RU" dirty="0"/>
              <a:t> до суду </a:t>
            </a:r>
            <a:r>
              <a:rPr lang="ru-RU" dirty="0" err="1"/>
              <a:t>щодо</a:t>
            </a:r>
            <a:r>
              <a:rPr lang="ru-RU" dirty="0"/>
              <a:t> </a:t>
            </a:r>
            <a:r>
              <a:rPr lang="ru-RU" dirty="0" err="1"/>
              <a:t>допиту</a:t>
            </a:r>
            <a:r>
              <a:rPr lang="ru-RU" dirty="0"/>
              <a:t> Б., </a:t>
            </a:r>
            <a:r>
              <a:rPr lang="ru-RU" dirty="0" err="1"/>
              <a:t>проте</a:t>
            </a:r>
            <a:r>
              <a:rPr lang="ru-RU" dirty="0"/>
              <a:t> суд </a:t>
            </a:r>
            <a:r>
              <a:rPr lang="ru-RU" dirty="0" err="1"/>
              <a:t>відхилив</a:t>
            </a:r>
            <a:r>
              <a:rPr lang="ru-RU" dirty="0"/>
              <a:t> </a:t>
            </a:r>
            <a:r>
              <a:rPr lang="ru-RU" dirty="0" err="1"/>
              <a:t>ці</a:t>
            </a:r>
            <a:r>
              <a:rPr lang="ru-RU" dirty="0"/>
              <a:t> </a:t>
            </a:r>
            <a:r>
              <a:rPr lang="ru-RU" dirty="0" err="1"/>
              <a:t>клопотання</a:t>
            </a:r>
            <a:r>
              <a:rPr lang="ru-RU" dirty="0"/>
              <a:t> з </a:t>
            </a:r>
            <a:r>
              <a:rPr lang="ru-RU" dirty="0" err="1"/>
              <a:t>невстановлених</a:t>
            </a:r>
            <a:r>
              <a:rPr lang="ru-RU" dirty="0"/>
              <a:t> причин. </a:t>
            </a:r>
            <a:r>
              <a:rPr lang="ru-RU" dirty="0" err="1"/>
              <a:t>Вироком</a:t>
            </a:r>
            <a:r>
              <a:rPr lang="ru-RU" dirty="0"/>
              <a:t> суду </a:t>
            </a:r>
            <a:r>
              <a:rPr lang="ru-RU" dirty="0" err="1"/>
              <a:t>заявника</a:t>
            </a:r>
            <a:r>
              <a:rPr lang="ru-RU" dirty="0"/>
              <a:t> </a:t>
            </a:r>
            <a:r>
              <a:rPr lang="ru-RU" dirty="0" err="1"/>
              <a:t>було</a:t>
            </a:r>
            <a:r>
              <a:rPr lang="ru-RU" dirty="0"/>
              <a:t> </a:t>
            </a:r>
            <a:r>
              <a:rPr lang="ru-RU" dirty="0" err="1"/>
              <a:t>визнано</a:t>
            </a:r>
            <a:r>
              <a:rPr lang="ru-RU" dirty="0"/>
              <a:t> </a:t>
            </a:r>
            <a:r>
              <a:rPr lang="ru-RU" dirty="0" err="1"/>
              <a:t>винним</a:t>
            </a:r>
            <a:r>
              <a:rPr lang="ru-RU" dirty="0"/>
              <a:t> у </a:t>
            </a:r>
            <a:r>
              <a:rPr lang="ru-RU" dirty="0" err="1"/>
              <a:t>вчиненні</a:t>
            </a:r>
            <a:r>
              <a:rPr lang="ru-RU" dirty="0"/>
              <a:t> </a:t>
            </a:r>
            <a:r>
              <a:rPr lang="ru-RU" dirty="0" err="1"/>
              <a:t>злочину</a:t>
            </a:r>
            <a:r>
              <a:rPr lang="ru-RU" dirty="0"/>
              <a:t> шляхом </a:t>
            </a:r>
            <a:r>
              <a:rPr lang="ru-RU" dirty="0" err="1"/>
              <a:t>збуту</a:t>
            </a:r>
            <a:r>
              <a:rPr lang="ru-RU" dirty="0"/>
              <a:t> </a:t>
            </a:r>
            <a:r>
              <a:rPr lang="ru-RU" dirty="0" err="1"/>
              <a:t>наркотичних</a:t>
            </a:r>
            <a:r>
              <a:rPr lang="ru-RU" dirty="0"/>
              <a:t> </a:t>
            </a:r>
            <a:r>
              <a:rPr lang="ru-RU" dirty="0" err="1"/>
              <a:t>речовин</a:t>
            </a:r>
            <a:r>
              <a:rPr lang="ru-RU" dirty="0"/>
              <a:t> та </a:t>
            </a:r>
            <a:r>
              <a:rPr lang="ru-RU" dirty="0" err="1"/>
              <a:t>призначено</a:t>
            </a:r>
            <a:r>
              <a:rPr lang="ru-RU" dirty="0"/>
              <a:t> </a:t>
            </a:r>
            <a:r>
              <a:rPr lang="ru-RU" dirty="0" err="1"/>
              <a:t>покарання</a:t>
            </a:r>
            <a:r>
              <a:rPr lang="ru-RU" dirty="0"/>
              <a:t> у </a:t>
            </a:r>
            <a:r>
              <a:rPr lang="ru-RU" dirty="0" err="1"/>
              <a:t>вигляді</a:t>
            </a:r>
            <a:r>
              <a:rPr lang="ru-RU" dirty="0"/>
              <a:t> 8 </a:t>
            </a:r>
            <a:r>
              <a:rPr lang="ru-RU" dirty="0" err="1"/>
              <a:t>років</a:t>
            </a:r>
            <a:r>
              <a:rPr lang="ru-RU" dirty="0"/>
              <a:t> </a:t>
            </a:r>
            <a:r>
              <a:rPr lang="ru-RU" dirty="0" err="1"/>
              <a:t>позбавлення</a:t>
            </a:r>
            <a:r>
              <a:rPr lang="ru-RU" dirty="0"/>
              <a:t> </a:t>
            </a:r>
            <a:r>
              <a:rPr lang="ru-RU" dirty="0" err="1"/>
              <a:t>волі</a:t>
            </a:r>
            <a:r>
              <a:rPr lang="ru-RU" dirty="0"/>
              <a:t>. </a:t>
            </a:r>
            <a:r>
              <a:rPr lang="ru-RU" dirty="0" err="1"/>
              <a:t>Заявник</a:t>
            </a:r>
            <a:r>
              <a:rPr lang="ru-RU" dirty="0"/>
              <a:t> </a:t>
            </a:r>
            <a:r>
              <a:rPr lang="ru-RU" dirty="0" err="1"/>
              <a:t>оскаржував</a:t>
            </a:r>
            <a:r>
              <a:rPr lang="ru-RU" dirty="0"/>
              <a:t> </a:t>
            </a:r>
            <a:r>
              <a:rPr lang="ru-RU" dirty="0" err="1"/>
              <a:t>вирок</a:t>
            </a:r>
            <a:r>
              <a:rPr lang="ru-RU" dirty="0"/>
              <a:t> до суду </a:t>
            </a:r>
            <a:r>
              <a:rPr lang="ru-RU" dirty="0" err="1"/>
              <a:t>апеляційної</a:t>
            </a:r>
            <a:r>
              <a:rPr lang="ru-RU" dirty="0"/>
              <a:t> та </a:t>
            </a:r>
            <a:r>
              <a:rPr lang="ru-RU" dirty="0" err="1"/>
              <a:t>касаційної</a:t>
            </a:r>
            <a:r>
              <a:rPr lang="ru-RU" dirty="0"/>
              <a:t> </a:t>
            </a:r>
            <a:r>
              <a:rPr lang="ru-RU" dirty="0" err="1"/>
              <a:t>інстанцій</a:t>
            </a:r>
            <a:r>
              <a:rPr lang="ru-RU" dirty="0"/>
              <a:t> з </a:t>
            </a:r>
            <a:r>
              <a:rPr lang="ru-RU" dirty="0" err="1"/>
              <a:t>мотивів</a:t>
            </a:r>
            <a:r>
              <a:rPr lang="ru-RU" dirty="0"/>
              <a:t> </a:t>
            </a:r>
            <a:r>
              <a:rPr lang="ru-RU" dirty="0" err="1"/>
              <a:t>його</a:t>
            </a:r>
            <a:r>
              <a:rPr lang="ru-RU" dirty="0"/>
              <a:t> </a:t>
            </a:r>
            <a:r>
              <a:rPr lang="ru-RU" dirty="0" err="1"/>
              <a:t>необґрунтованості</a:t>
            </a:r>
            <a:r>
              <a:rPr lang="ru-RU" dirty="0"/>
              <a:t>, </a:t>
            </a:r>
            <a:r>
              <a:rPr lang="ru-RU" dirty="0" err="1"/>
              <a:t>відмови</a:t>
            </a:r>
            <a:r>
              <a:rPr lang="ru-RU" dirty="0"/>
              <a:t> у </a:t>
            </a:r>
            <a:r>
              <a:rPr lang="ru-RU" dirty="0" err="1"/>
              <a:t>допиті</a:t>
            </a:r>
            <a:r>
              <a:rPr lang="ru-RU" dirty="0"/>
              <a:t> П., </a:t>
            </a:r>
            <a:r>
              <a:rPr lang="ru-RU" dirty="0" err="1"/>
              <a:t>який</a:t>
            </a:r>
            <a:r>
              <a:rPr lang="ru-RU" dirty="0"/>
              <a:t> брав участь у </a:t>
            </a:r>
            <a:r>
              <a:rPr lang="ru-RU" dirty="0" err="1"/>
              <a:t>проведенні</a:t>
            </a:r>
            <a:r>
              <a:rPr lang="ru-RU" dirty="0"/>
              <a:t> </a:t>
            </a:r>
            <a:r>
              <a:rPr lang="ru-RU" dirty="0" err="1"/>
              <a:t>оперативної</a:t>
            </a:r>
            <a:r>
              <a:rPr lang="ru-RU" dirty="0"/>
              <a:t> закупки; </a:t>
            </a:r>
            <a:r>
              <a:rPr lang="ru-RU" dirty="0" err="1"/>
              <a:t>стверджував</a:t>
            </a:r>
            <a:r>
              <a:rPr lang="ru-RU" dirty="0"/>
              <a:t> про </a:t>
            </a:r>
            <a:r>
              <a:rPr lang="ru-RU" dirty="0" err="1"/>
              <a:t>незаконність</a:t>
            </a:r>
            <a:r>
              <a:rPr lang="ru-RU" dirty="0"/>
              <a:t> </a:t>
            </a:r>
            <a:r>
              <a:rPr lang="ru-RU" dirty="0" err="1"/>
              <a:t>відмов</a:t>
            </a:r>
            <a:r>
              <a:rPr lang="ru-RU" dirty="0"/>
              <a:t> у </a:t>
            </a:r>
            <a:r>
              <a:rPr lang="ru-RU" dirty="0" err="1"/>
              <a:t>розслідуванні</a:t>
            </a:r>
            <a:r>
              <a:rPr lang="ru-RU" dirty="0"/>
              <a:t> факту </a:t>
            </a:r>
            <a:r>
              <a:rPr lang="ru-RU" dirty="0" err="1"/>
              <a:t>жорстокого</a:t>
            </a:r>
            <a:r>
              <a:rPr lang="ru-RU" dirty="0"/>
              <a:t> </a:t>
            </a:r>
            <a:r>
              <a:rPr lang="ru-RU" dirty="0" err="1"/>
              <a:t>поводження</a:t>
            </a:r>
            <a:r>
              <a:rPr lang="ru-RU" dirty="0"/>
              <a:t>. </a:t>
            </a:r>
            <a:r>
              <a:rPr lang="ru-RU" dirty="0" err="1"/>
              <a:t>Окрім</a:t>
            </a:r>
            <a:r>
              <a:rPr lang="ru-RU" dirty="0"/>
              <a:t> </a:t>
            </a:r>
            <a:r>
              <a:rPr lang="ru-RU" dirty="0" err="1"/>
              <a:t>цього</a:t>
            </a:r>
            <a:r>
              <a:rPr lang="ru-RU" dirty="0"/>
              <a:t>, </a:t>
            </a:r>
            <a:r>
              <a:rPr lang="ru-RU" dirty="0" err="1"/>
              <a:t>заявник</a:t>
            </a:r>
            <a:r>
              <a:rPr lang="ru-RU" dirty="0"/>
              <a:t> подав </a:t>
            </a:r>
            <a:r>
              <a:rPr lang="ru-RU" dirty="0" err="1"/>
              <a:t>скаргу</a:t>
            </a:r>
            <a:r>
              <a:rPr lang="ru-RU" dirty="0"/>
              <a:t> з приводу </a:t>
            </a:r>
            <a:r>
              <a:rPr lang="ru-RU" dirty="0" err="1"/>
              <a:t>порушення</a:t>
            </a:r>
            <a:r>
              <a:rPr lang="ru-RU" dirty="0"/>
              <a:t> </a:t>
            </a:r>
            <a:r>
              <a:rPr lang="ru-RU" dirty="0" err="1"/>
              <a:t>його</a:t>
            </a:r>
            <a:r>
              <a:rPr lang="ru-RU" dirty="0"/>
              <a:t> права на </a:t>
            </a:r>
            <a:r>
              <a:rPr lang="ru-RU" dirty="0" err="1"/>
              <a:t>звернення</a:t>
            </a:r>
            <a:r>
              <a:rPr lang="ru-RU" dirty="0"/>
              <a:t> до суду, </a:t>
            </a:r>
            <a:r>
              <a:rPr lang="ru-RU" dirty="0" err="1"/>
              <a:t>оскільки</a:t>
            </a:r>
            <a:r>
              <a:rPr lang="ru-RU" dirty="0"/>
              <a:t> для </a:t>
            </a:r>
            <a:r>
              <a:rPr lang="ru-RU" dirty="0" err="1"/>
              <a:t>направлення</a:t>
            </a:r>
            <a:r>
              <a:rPr lang="ru-RU" dirty="0"/>
              <a:t> </a:t>
            </a:r>
            <a:r>
              <a:rPr lang="ru-RU" dirty="0" err="1"/>
              <a:t>скарги</a:t>
            </a:r>
            <a:r>
              <a:rPr lang="ru-RU" dirty="0"/>
              <a:t> до ЄСПЛ </a:t>
            </a:r>
            <a:r>
              <a:rPr lang="ru-RU" dirty="0" err="1" smtClean="0"/>
              <a:t>заявник</a:t>
            </a:r>
            <a:r>
              <a:rPr lang="uk-UA" dirty="0" smtClean="0"/>
              <a:t> </a:t>
            </a:r>
            <a:r>
              <a:rPr lang="ru-RU" dirty="0" err="1" smtClean="0"/>
              <a:t>звертався</a:t>
            </a:r>
            <a:r>
              <a:rPr lang="ru-RU" dirty="0" smtClean="0"/>
              <a:t> </a:t>
            </a:r>
            <a:r>
              <a:rPr lang="ru-RU" dirty="0"/>
              <a:t>з </a:t>
            </a:r>
            <a:r>
              <a:rPr lang="ru-RU" dirty="0" err="1"/>
              <a:t>клопотаннями</a:t>
            </a:r>
            <a:r>
              <a:rPr lang="ru-RU" dirty="0"/>
              <a:t> до суду </a:t>
            </a:r>
            <a:r>
              <a:rPr lang="ru-RU" dirty="0" err="1"/>
              <a:t>першої</a:t>
            </a:r>
            <a:r>
              <a:rPr lang="ru-RU" dirty="0"/>
              <a:t> </a:t>
            </a:r>
            <a:r>
              <a:rPr lang="ru-RU" dirty="0" err="1"/>
              <a:t>інстанції</a:t>
            </a:r>
            <a:r>
              <a:rPr lang="ru-RU" dirty="0"/>
              <a:t> </a:t>
            </a:r>
            <a:r>
              <a:rPr lang="ru-RU" dirty="0" err="1"/>
              <a:t>щодо</a:t>
            </a:r>
            <a:r>
              <a:rPr lang="ru-RU" dirty="0"/>
              <a:t> </a:t>
            </a:r>
            <a:r>
              <a:rPr lang="ru-RU" dirty="0" err="1"/>
              <a:t>надання</a:t>
            </a:r>
            <a:r>
              <a:rPr lang="ru-RU" dirty="0"/>
              <a:t> </a:t>
            </a:r>
            <a:r>
              <a:rPr lang="ru-RU" dirty="0" err="1"/>
              <a:t>копій</a:t>
            </a:r>
            <a:r>
              <a:rPr lang="ru-RU" dirty="0"/>
              <a:t> з </a:t>
            </a:r>
            <a:r>
              <a:rPr lang="ru-RU" dirty="0" err="1"/>
              <a:t>матеріалів</a:t>
            </a:r>
            <a:r>
              <a:rPr lang="ru-RU" dirty="0"/>
              <a:t> </a:t>
            </a:r>
            <a:r>
              <a:rPr lang="ru-RU" dirty="0" err="1"/>
              <a:t>справи</a:t>
            </a:r>
            <a:r>
              <a:rPr lang="ru-RU" dirty="0"/>
              <a:t> для </a:t>
            </a:r>
            <a:r>
              <a:rPr lang="ru-RU" dirty="0" err="1"/>
              <a:t>обґрунтування</a:t>
            </a:r>
            <a:r>
              <a:rPr lang="ru-RU" dirty="0"/>
              <a:t> </a:t>
            </a:r>
            <a:r>
              <a:rPr lang="ru-RU" dirty="0" err="1"/>
              <a:t>висловлених</a:t>
            </a:r>
            <a:r>
              <a:rPr lang="ru-RU" dirty="0"/>
              <a:t> у </a:t>
            </a:r>
            <a:r>
              <a:rPr lang="ru-RU" dirty="0" err="1"/>
              <a:t>скарзі</a:t>
            </a:r>
            <a:r>
              <a:rPr lang="ru-RU" dirty="0"/>
              <a:t> </a:t>
            </a:r>
            <a:r>
              <a:rPr lang="ru-RU" dirty="0" err="1"/>
              <a:t>порушень</a:t>
            </a:r>
            <a:r>
              <a:rPr lang="ru-RU" dirty="0"/>
              <a:t> </a:t>
            </a:r>
            <a:r>
              <a:rPr lang="ru-RU" dirty="0" err="1"/>
              <a:t>Конвенції</a:t>
            </a:r>
            <a:r>
              <a:rPr lang="ru-RU" dirty="0"/>
              <a:t>, але суд </a:t>
            </a:r>
            <a:r>
              <a:rPr lang="ru-RU" dirty="0" err="1"/>
              <a:t>першої</a:t>
            </a:r>
            <a:r>
              <a:rPr lang="ru-RU" dirty="0"/>
              <a:t> </a:t>
            </a:r>
            <a:r>
              <a:rPr lang="ru-RU" dirty="0" err="1"/>
              <a:t>інстанції</a:t>
            </a:r>
            <a:r>
              <a:rPr lang="ru-RU" dirty="0"/>
              <a:t> </a:t>
            </a:r>
            <a:r>
              <a:rPr lang="ru-RU" dirty="0" err="1"/>
              <a:t>відхилив</a:t>
            </a:r>
            <a:r>
              <a:rPr lang="ru-RU" dirty="0"/>
              <a:t> </a:t>
            </a:r>
            <a:r>
              <a:rPr lang="ru-RU" dirty="0" err="1"/>
              <a:t>клопотання</a:t>
            </a:r>
            <a:r>
              <a:rPr lang="ru-RU" dirty="0"/>
              <a:t>, </a:t>
            </a:r>
            <a:r>
              <a:rPr lang="ru-RU" dirty="0" err="1"/>
              <a:t>зазначивши</a:t>
            </a:r>
            <a:r>
              <a:rPr lang="ru-RU" dirty="0"/>
              <a:t>, </a:t>
            </a:r>
            <a:r>
              <a:rPr lang="ru-RU" dirty="0" err="1"/>
              <a:t>що</a:t>
            </a:r>
            <a:r>
              <a:rPr lang="ru-RU" dirty="0"/>
              <a:t> </a:t>
            </a:r>
            <a:r>
              <a:rPr lang="ru-RU" dirty="0" err="1"/>
              <a:t>національним</a:t>
            </a:r>
            <a:r>
              <a:rPr lang="ru-RU" dirty="0"/>
              <a:t> </a:t>
            </a:r>
            <a:r>
              <a:rPr lang="ru-RU" dirty="0" err="1"/>
              <a:t>законодавством</a:t>
            </a:r>
            <a:r>
              <a:rPr lang="ru-RU" dirty="0"/>
              <a:t> не </a:t>
            </a:r>
            <a:r>
              <a:rPr lang="ru-RU" dirty="0" err="1"/>
              <a:t>передбачено</a:t>
            </a:r>
            <a:r>
              <a:rPr lang="ru-RU" dirty="0"/>
              <a:t> </a:t>
            </a:r>
            <a:r>
              <a:rPr lang="ru-RU" dirty="0" err="1"/>
              <a:t>процедури</a:t>
            </a:r>
            <a:r>
              <a:rPr lang="ru-RU" dirty="0"/>
              <a:t> </a:t>
            </a:r>
            <a:r>
              <a:rPr lang="ru-RU" dirty="0" err="1"/>
              <a:t>надання</a:t>
            </a:r>
            <a:r>
              <a:rPr lang="ru-RU" dirty="0"/>
              <a:t> </a:t>
            </a:r>
            <a:r>
              <a:rPr lang="ru-RU" dirty="0" err="1"/>
              <a:t>копій</a:t>
            </a:r>
            <a:r>
              <a:rPr lang="ru-RU" dirty="0"/>
              <a:t> </a:t>
            </a:r>
            <a:r>
              <a:rPr lang="ru-RU" dirty="0" err="1"/>
              <a:t>матеріалів</a:t>
            </a:r>
            <a:r>
              <a:rPr lang="ru-RU" dirty="0"/>
              <a:t> </a:t>
            </a:r>
            <a:r>
              <a:rPr lang="ru-RU" dirty="0" err="1"/>
              <a:t>справи</a:t>
            </a:r>
            <a:r>
              <a:rPr lang="ru-RU" dirty="0"/>
              <a:t> </a:t>
            </a:r>
            <a:r>
              <a:rPr lang="ru-RU" dirty="0" err="1"/>
              <a:t>особі</a:t>
            </a:r>
            <a:r>
              <a:rPr lang="ru-RU" dirty="0"/>
              <a:t>, яка </a:t>
            </a:r>
            <a:r>
              <a:rPr lang="ru-RU" dirty="0" err="1"/>
              <a:t>вже</a:t>
            </a:r>
            <a:r>
              <a:rPr lang="ru-RU" dirty="0"/>
              <a:t> </a:t>
            </a:r>
            <a:r>
              <a:rPr lang="ru-RU" dirty="0" err="1"/>
              <a:t>відбуває</a:t>
            </a:r>
            <a:r>
              <a:rPr lang="ru-RU" dirty="0"/>
              <a:t> </a:t>
            </a:r>
            <a:r>
              <a:rPr lang="ru-RU" dirty="0" err="1" smtClean="0"/>
              <a:t>покарання</a:t>
            </a:r>
            <a:r>
              <a:rPr lang="ru-RU" dirty="0"/>
              <a:t>. </a:t>
            </a:r>
            <a:endParaRPr lang="ru-RU" dirty="0" smtClean="0"/>
          </a:p>
          <a:p>
            <a:pPr marL="0" indent="0" algn="ctr">
              <a:buNone/>
            </a:pPr>
            <a:r>
              <a:rPr lang="ru-RU" b="1" dirty="0" err="1"/>
              <a:t>Порушення</a:t>
            </a:r>
            <a:r>
              <a:rPr lang="ru-RU" b="1" dirty="0"/>
              <a:t> </a:t>
            </a:r>
            <a:r>
              <a:rPr lang="ru-RU" b="1" dirty="0" err="1"/>
              <a:t>пунктів</a:t>
            </a:r>
            <a:r>
              <a:rPr lang="ru-RU" b="1" dirty="0"/>
              <a:t> 1 та 3 </a:t>
            </a:r>
            <a:r>
              <a:rPr lang="ru-RU" b="1" dirty="0" err="1"/>
              <a:t>статті</a:t>
            </a:r>
            <a:r>
              <a:rPr lang="ru-RU" b="1" dirty="0"/>
              <a:t> 6 </a:t>
            </a:r>
            <a:r>
              <a:rPr lang="ru-RU" b="1" dirty="0" err="1"/>
              <a:t>Конвенції</a:t>
            </a:r>
            <a:r>
              <a:rPr lang="ru-RU" b="1" dirty="0"/>
              <a:t> (право на </a:t>
            </a:r>
            <a:r>
              <a:rPr lang="ru-RU" b="1" dirty="0" err="1"/>
              <a:t>справедливий</a:t>
            </a:r>
            <a:r>
              <a:rPr lang="ru-RU" b="1" dirty="0"/>
              <a:t> суд). </a:t>
            </a:r>
            <a:r>
              <a:rPr lang="ru-RU" b="1" dirty="0" err="1"/>
              <a:t>Порушення</a:t>
            </a:r>
            <a:r>
              <a:rPr lang="ru-RU" b="1" dirty="0"/>
              <a:t> </a:t>
            </a:r>
            <a:r>
              <a:rPr lang="ru-RU" b="1" dirty="0" err="1"/>
              <a:t>статті</a:t>
            </a:r>
            <a:r>
              <a:rPr lang="ru-RU" b="1" dirty="0"/>
              <a:t> 34 </a:t>
            </a:r>
            <a:r>
              <a:rPr lang="ru-RU" b="1" dirty="0" err="1"/>
              <a:t>Конвенції</a:t>
            </a:r>
            <a:r>
              <a:rPr lang="ru-RU" b="1" dirty="0"/>
              <a:t> (</a:t>
            </a:r>
            <a:r>
              <a:rPr lang="ru-RU" b="1" dirty="0" err="1"/>
              <a:t>щодо</a:t>
            </a:r>
            <a:r>
              <a:rPr lang="ru-RU" b="1" dirty="0"/>
              <a:t> права на </a:t>
            </a:r>
            <a:r>
              <a:rPr lang="ru-RU" b="1" dirty="0" err="1"/>
              <a:t>звернення</a:t>
            </a:r>
            <a:r>
              <a:rPr lang="ru-RU" b="1" dirty="0"/>
              <a:t> до ЄСПЛ).</a:t>
            </a:r>
            <a:endParaRPr lang="en-US" b="1" dirty="0"/>
          </a:p>
        </p:txBody>
      </p:sp>
    </p:spTree>
    <p:extLst>
      <p:ext uri="{BB962C8B-B14F-4D97-AF65-F5344CB8AC3E}">
        <p14:creationId xmlns:p14="http://schemas.microsoft.com/office/powerpoint/2010/main" val="21269748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lnSpcReduction="10000"/>
          </a:bodyPr>
          <a:lstStyle/>
          <a:p>
            <a:pPr marL="0" indent="0" algn="just">
              <a:buNone/>
            </a:pPr>
            <a:r>
              <a:rPr lang="ru-RU" dirty="0"/>
              <a:t>41. </a:t>
            </a:r>
            <a:r>
              <a:rPr lang="ru-RU" dirty="0" err="1"/>
              <a:t>Згідно</a:t>
            </a:r>
            <a:r>
              <a:rPr lang="ru-RU" dirty="0"/>
              <a:t> </a:t>
            </a:r>
            <a:r>
              <a:rPr lang="ru-RU" dirty="0" err="1"/>
              <a:t>із</a:t>
            </a:r>
            <a:r>
              <a:rPr lang="ru-RU" dirty="0"/>
              <a:t> </a:t>
            </a:r>
            <a:r>
              <a:rPr lang="ru-RU" dirty="0" err="1"/>
              <a:t>усталеною</a:t>
            </a:r>
            <a:r>
              <a:rPr lang="ru-RU" dirty="0"/>
              <a:t> прецедентною практикою Суду, </a:t>
            </a:r>
            <a:r>
              <a:rPr lang="ru-RU" dirty="0" err="1"/>
              <a:t>гарантії</a:t>
            </a:r>
            <a:r>
              <a:rPr lang="ru-RU" dirty="0"/>
              <a:t>, </a:t>
            </a:r>
            <a:r>
              <a:rPr lang="ru-RU" dirty="0" err="1"/>
              <a:t>що</a:t>
            </a:r>
            <a:r>
              <a:rPr lang="ru-RU" dirty="0"/>
              <a:t> </a:t>
            </a:r>
            <a:r>
              <a:rPr lang="ru-RU" dirty="0" err="1"/>
              <a:t>містяться</a:t>
            </a:r>
            <a:r>
              <a:rPr lang="ru-RU" dirty="0"/>
              <a:t> в </a:t>
            </a:r>
            <a:r>
              <a:rPr lang="ru-RU" dirty="0" err="1"/>
              <a:t>пункті</a:t>
            </a:r>
            <a:r>
              <a:rPr lang="ru-RU" dirty="0"/>
              <a:t> 3 </a:t>
            </a:r>
            <a:r>
              <a:rPr lang="ru-RU" dirty="0" err="1"/>
              <a:t>статті</a:t>
            </a:r>
            <a:r>
              <a:rPr lang="ru-RU" dirty="0"/>
              <a:t> 6, є </a:t>
            </a:r>
            <a:r>
              <a:rPr lang="ru-RU" dirty="0" err="1"/>
              <a:t>характерними</a:t>
            </a:r>
            <a:r>
              <a:rPr lang="ru-RU" dirty="0"/>
              <a:t> </a:t>
            </a:r>
            <a:r>
              <a:rPr lang="ru-RU" dirty="0" err="1"/>
              <a:t>складовими</a:t>
            </a:r>
            <a:r>
              <a:rPr lang="ru-RU" dirty="0"/>
              <a:t> </a:t>
            </a:r>
            <a:r>
              <a:rPr lang="ru-RU" dirty="0" err="1"/>
              <a:t>загальної</a:t>
            </a:r>
            <a:r>
              <a:rPr lang="ru-RU" dirty="0"/>
              <a:t> </a:t>
            </a:r>
            <a:r>
              <a:rPr lang="ru-RU" dirty="0" err="1"/>
              <a:t>концепції</a:t>
            </a:r>
            <a:r>
              <a:rPr lang="ru-RU" dirty="0"/>
              <a:t> справедливого судового </a:t>
            </a:r>
            <a:r>
              <a:rPr lang="ru-RU" dirty="0" err="1"/>
              <a:t>розгляду</a:t>
            </a:r>
            <a:r>
              <a:rPr lang="ru-RU" dirty="0"/>
              <a:t>, </a:t>
            </a:r>
            <a:r>
              <a:rPr lang="ru-RU" dirty="0" err="1"/>
              <a:t>викладеної</a:t>
            </a:r>
            <a:r>
              <a:rPr lang="ru-RU" dirty="0"/>
              <a:t> в </a:t>
            </a:r>
            <a:r>
              <a:rPr lang="ru-RU" dirty="0" err="1"/>
              <a:t>пункті</a:t>
            </a:r>
            <a:r>
              <a:rPr lang="ru-RU" dirty="0"/>
              <a:t> 1. </a:t>
            </a:r>
            <a:r>
              <a:rPr lang="ru-RU" dirty="0" err="1"/>
              <a:t>Деякі</a:t>
            </a:r>
            <a:r>
              <a:rPr lang="ru-RU" dirty="0"/>
              <a:t> права, </a:t>
            </a:r>
            <a:r>
              <a:rPr lang="ru-RU" dirty="0" err="1"/>
              <a:t>невичерпний</a:t>
            </a:r>
            <a:r>
              <a:rPr lang="ru-RU" dirty="0"/>
              <a:t> </a:t>
            </a:r>
            <a:r>
              <a:rPr lang="ru-RU" dirty="0" err="1"/>
              <a:t>перелік</a:t>
            </a:r>
            <a:r>
              <a:rPr lang="ru-RU" dirty="0"/>
              <a:t> </a:t>
            </a:r>
            <a:r>
              <a:rPr lang="ru-RU" dirty="0" err="1"/>
              <a:t>яких</a:t>
            </a:r>
            <a:r>
              <a:rPr lang="ru-RU" dirty="0"/>
              <a:t> представлений у </a:t>
            </a:r>
            <a:r>
              <a:rPr lang="ru-RU" dirty="0" err="1"/>
              <a:t>пункті</a:t>
            </a:r>
            <a:r>
              <a:rPr lang="ru-RU" dirty="0"/>
              <a:t> 3, </a:t>
            </a:r>
            <a:r>
              <a:rPr lang="ru-RU" dirty="0" err="1"/>
              <a:t>відображають</a:t>
            </a:r>
            <a:r>
              <a:rPr lang="ru-RU" dirty="0"/>
              <a:t> </a:t>
            </a:r>
            <a:r>
              <a:rPr lang="ru-RU" dirty="0" err="1"/>
              <a:t>певні</a:t>
            </a:r>
            <a:r>
              <a:rPr lang="ru-RU" dirty="0"/>
              <a:t> </a:t>
            </a:r>
            <a:r>
              <a:rPr lang="ru-RU" dirty="0" err="1"/>
              <a:t>аспекти</a:t>
            </a:r>
            <a:r>
              <a:rPr lang="ru-RU" dirty="0"/>
              <a:t> </a:t>
            </a:r>
            <a:r>
              <a:rPr lang="ru-RU" dirty="0" err="1"/>
              <a:t>поняття</a:t>
            </a:r>
            <a:r>
              <a:rPr lang="ru-RU" dirty="0"/>
              <a:t> справедливого судового </a:t>
            </a:r>
            <a:r>
              <a:rPr lang="ru-RU" dirty="0" err="1"/>
              <a:t>розгляду</a:t>
            </a:r>
            <a:r>
              <a:rPr lang="ru-RU" dirty="0"/>
              <a:t> у </a:t>
            </a:r>
            <a:r>
              <a:rPr lang="ru-RU" dirty="0" err="1"/>
              <a:t>кримінальному</a:t>
            </a:r>
            <a:r>
              <a:rPr lang="ru-RU" dirty="0"/>
              <a:t> </a:t>
            </a:r>
            <a:r>
              <a:rPr lang="ru-RU" dirty="0" err="1"/>
              <a:t>провадженні</a:t>
            </a:r>
            <a:r>
              <a:rPr lang="ru-RU" dirty="0"/>
              <a:t>. </a:t>
            </a:r>
            <a:r>
              <a:rPr lang="ru-RU" dirty="0" err="1"/>
              <a:t>Якщо</a:t>
            </a:r>
            <a:r>
              <a:rPr lang="ru-RU" dirty="0"/>
              <a:t> </a:t>
            </a:r>
            <a:r>
              <a:rPr lang="ru-RU" dirty="0" err="1"/>
              <a:t>здійснюється</a:t>
            </a:r>
            <a:r>
              <a:rPr lang="ru-RU" dirty="0"/>
              <a:t> </a:t>
            </a:r>
            <a:r>
              <a:rPr lang="ru-RU" dirty="0" err="1"/>
              <a:t>перевірка</a:t>
            </a:r>
            <a:r>
              <a:rPr lang="ru-RU" dirty="0"/>
              <a:t> </a:t>
            </a:r>
            <a:r>
              <a:rPr lang="ru-RU" dirty="0" err="1" smtClean="0"/>
              <a:t>яких</a:t>
            </a:r>
            <a:r>
              <a:rPr lang="ru-RU" dirty="0" smtClean="0"/>
              <a:t> </a:t>
            </a:r>
            <a:r>
              <a:rPr lang="ru-RU" dirty="0" err="1" smtClean="0"/>
              <a:t>небудь</a:t>
            </a:r>
            <a:r>
              <a:rPr lang="ru-RU" dirty="0" smtClean="0"/>
              <a:t> </a:t>
            </a:r>
            <a:r>
              <a:rPr lang="ru-RU" dirty="0" err="1"/>
              <a:t>дій</a:t>
            </a:r>
            <a:r>
              <a:rPr lang="ru-RU" dirty="0"/>
              <a:t> на </a:t>
            </a:r>
            <a:r>
              <a:rPr lang="ru-RU" dirty="0" err="1"/>
              <a:t>відповідність</a:t>
            </a:r>
            <a:r>
              <a:rPr lang="ru-RU" dirty="0"/>
              <a:t> </a:t>
            </a:r>
            <a:r>
              <a:rPr lang="ru-RU" dirty="0" err="1"/>
              <a:t>вимогам</a:t>
            </a:r>
            <a:r>
              <a:rPr lang="ru-RU" dirty="0"/>
              <a:t> </a:t>
            </a:r>
            <a:r>
              <a:rPr lang="ru-RU" dirty="0" err="1"/>
              <a:t>положень</a:t>
            </a:r>
            <a:r>
              <a:rPr lang="ru-RU" dirty="0"/>
              <a:t> пункту 3, то не </a:t>
            </a:r>
            <a:r>
              <a:rPr lang="ru-RU" dirty="0" err="1"/>
              <a:t>слід</a:t>
            </a:r>
            <a:r>
              <a:rPr lang="ru-RU" dirty="0"/>
              <a:t> </a:t>
            </a:r>
            <a:r>
              <a:rPr lang="ru-RU" dirty="0" err="1"/>
              <a:t>забувати</a:t>
            </a:r>
            <a:r>
              <a:rPr lang="ru-RU" dirty="0"/>
              <a:t> про </a:t>
            </a:r>
            <a:r>
              <a:rPr lang="ru-RU" dirty="0" err="1"/>
              <a:t>його</a:t>
            </a:r>
            <a:r>
              <a:rPr lang="ru-RU" dirty="0"/>
              <a:t> </a:t>
            </a:r>
            <a:r>
              <a:rPr lang="ru-RU" dirty="0" err="1"/>
              <a:t>основну</a:t>
            </a:r>
            <a:r>
              <a:rPr lang="ru-RU" dirty="0"/>
              <a:t> мету, яка не </a:t>
            </a:r>
            <a:r>
              <a:rPr lang="ru-RU" dirty="0" err="1"/>
              <a:t>може</a:t>
            </a:r>
            <a:r>
              <a:rPr lang="ru-RU" dirty="0"/>
              <a:t> бути </a:t>
            </a:r>
            <a:r>
              <a:rPr lang="ru-RU" dirty="0" err="1"/>
              <a:t>відірвана</a:t>
            </a:r>
            <a:r>
              <a:rPr lang="ru-RU" dirty="0"/>
              <a:t> </a:t>
            </a:r>
            <a:r>
              <a:rPr lang="ru-RU" dirty="0" err="1"/>
              <a:t>від</a:t>
            </a:r>
            <a:r>
              <a:rPr lang="ru-RU" dirty="0"/>
              <a:t> </a:t>
            </a:r>
            <a:r>
              <a:rPr lang="ru-RU" dirty="0" err="1"/>
              <a:t>своїх</a:t>
            </a:r>
            <a:r>
              <a:rPr lang="ru-RU" dirty="0"/>
              <a:t> </a:t>
            </a:r>
            <a:r>
              <a:rPr lang="ru-RU" dirty="0" err="1"/>
              <a:t>витоків</a:t>
            </a:r>
            <a:r>
              <a:rPr lang="ru-RU" dirty="0"/>
              <a:t>. Таким чином, Суд </a:t>
            </a:r>
            <a:r>
              <a:rPr lang="ru-RU" dirty="0" err="1"/>
              <a:t>розглядає</a:t>
            </a:r>
            <a:r>
              <a:rPr lang="ru-RU" dirty="0"/>
              <a:t> </a:t>
            </a:r>
            <a:r>
              <a:rPr lang="ru-RU" dirty="0" err="1"/>
              <a:t>скарги</a:t>
            </a:r>
            <a:r>
              <a:rPr lang="ru-RU" dirty="0"/>
              <a:t> </a:t>
            </a:r>
            <a:r>
              <a:rPr lang="ru-RU" dirty="0" err="1"/>
              <a:t>відповідно</a:t>
            </a:r>
            <a:r>
              <a:rPr lang="ru-RU" dirty="0"/>
              <a:t> до </a:t>
            </a:r>
            <a:r>
              <a:rPr lang="ru-RU" dirty="0" err="1"/>
              <a:t>пунктів</a:t>
            </a:r>
            <a:r>
              <a:rPr lang="ru-RU" dirty="0"/>
              <a:t> 1 і 3 </a:t>
            </a:r>
            <a:r>
              <a:rPr lang="ru-RU" dirty="0" err="1"/>
              <a:t>статті</a:t>
            </a:r>
            <a:r>
              <a:rPr lang="ru-RU" dirty="0"/>
              <a:t> 6 у </a:t>
            </a:r>
            <a:r>
              <a:rPr lang="ru-RU" dirty="0" err="1"/>
              <a:t>їх</a:t>
            </a:r>
            <a:r>
              <a:rPr lang="ru-RU" dirty="0"/>
              <a:t> </a:t>
            </a:r>
            <a:r>
              <a:rPr lang="ru-RU" dirty="0" err="1"/>
              <a:t>поєднанні</a:t>
            </a:r>
            <a:r>
              <a:rPr lang="ru-RU" dirty="0"/>
              <a:t> (див. «</a:t>
            </a:r>
            <a:r>
              <a:rPr lang="ru-RU" dirty="0" err="1"/>
              <a:t>Коррейя</a:t>
            </a:r>
            <a:r>
              <a:rPr lang="ru-RU" dirty="0"/>
              <a:t> де </a:t>
            </a:r>
            <a:r>
              <a:rPr lang="ru-RU" dirty="0" err="1"/>
              <a:t>Матуш</a:t>
            </a:r>
            <a:r>
              <a:rPr lang="ru-RU" dirty="0"/>
              <a:t> </a:t>
            </a:r>
            <a:r>
              <a:rPr lang="ru-RU" dirty="0" err="1"/>
              <a:t>проти</a:t>
            </a:r>
            <a:r>
              <a:rPr lang="ru-RU" dirty="0"/>
              <a:t> </a:t>
            </a:r>
            <a:r>
              <a:rPr lang="ru-RU" dirty="0" err="1"/>
              <a:t>Португалії</a:t>
            </a:r>
            <a:r>
              <a:rPr lang="ru-RU" dirty="0"/>
              <a:t>» [ВП], № 56402/12, п. 119, </a:t>
            </a:r>
            <a:r>
              <a:rPr lang="ru-RU" dirty="0" err="1"/>
              <a:t>рішення</a:t>
            </a:r>
            <a:r>
              <a:rPr lang="ru-RU" dirty="0"/>
              <a:t> </a:t>
            </a:r>
            <a:r>
              <a:rPr lang="ru-RU" dirty="0" err="1"/>
              <a:t>від</a:t>
            </a:r>
            <a:r>
              <a:rPr lang="ru-RU" dirty="0"/>
              <a:t> 4 </a:t>
            </a:r>
            <a:r>
              <a:rPr lang="ru-RU" dirty="0" err="1"/>
              <a:t>квітня</a:t>
            </a:r>
            <a:r>
              <a:rPr lang="ru-RU" dirty="0"/>
              <a:t> 2018 року). </a:t>
            </a:r>
            <a:endParaRPr lang="en-US" dirty="0"/>
          </a:p>
        </p:txBody>
      </p:sp>
    </p:spTree>
    <p:extLst>
      <p:ext uri="{BB962C8B-B14F-4D97-AF65-F5344CB8AC3E}">
        <p14:creationId xmlns:p14="http://schemas.microsoft.com/office/powerpoint/2010/main" val="38831905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lstStyle/>
          <a:p>
            <a:pPr marL="0" indent="0">
              <a:buNone/>
            </a:pPr>
            <a:r>
              <a:rPr lang="en-US" dirty="0" smtClean="0"/>
              <a:t>(</a:t>
            </a:r>
            <a:r>
              <a:rPr lang="en-US" dirty="0" err="1" smtClean="0"/>
              <a:t>i</a:t>
            </a:r>
            <a:r>
              <a:rPr lang="en-US" dirty="0" smtClean="0"/>
              <a:t>) </a:t>
            </a:r>
            <a:r>
              <a:rPr lang="ru-RU" dirty="0" err="1" smtClean="0"/>
              <a:t>Свідок</a:t>
            </a:r>
            <a:r>
              <a:rPr lang="ru-RU" dirty="0" smtClean="0"/>
              <a:t> </a:t>
            </a:r>
            <a:r>
              <a:rPr lang="ru-RU" dirty="0" err="1"/>
              <a:t>обвинувачення</a:t>
            </a:r>
            <a:r>
              <a:rPr lang="ru-RU" dirty="0"/>
              <a:t> </a:t>
            </a:r>
            <a:endParaRPr lang="ru-RU" dirty="0" smtClean="0"/>
          </a:p>
          <a:p>
            <a:pPr marL="0" indent="0">
              <a:buNone/>
            </a:pPr>
            <a:r>
              <a:rPr lang="ru-RU" dirty="0" smtClean="0"/>
              <a:t>42</a:t>
            </a:r>
            <a:r>
              <a:rPr lang="ru-RU" dirty="0"/>
              <a:t>. Суд </a:t>
            </a:r>
            <a:r>
              <a:rPr lang="ru-RU" dirty="0" err="1"/>
              <a:t>сформулював</a:t>
            </a:r>
            <a:r>
              <a:rPr lang="ru-RU" dirty="0"/>
              <a:t> </a:t>
            </a:r>
            <a:r>
              <a:rPr lang="ru-RU" dirty="0" err="1"/>
              <a:t>загальні</a:t>
            </a:r>
            <a:r>
              <a:rPr lang="ru-RU" dirty="0"/>
              <a:t> </a:t>
            </a:r>
            <a:r>
              <a:rPr lang="ru-RU" dirty="0" err="1"/>
              <a:t>принципи</a:t>
            </a:r>
            <a:r>
              <a:rPr lang="ru-RU" dirty="0"/>
              <a:t>, </a:t>
            </a:r>
            <a:r>
              <a:rPr lang="ru-RU" dirty="0" err="1"/>
              <a:t>які</a:t>
            </a:r>
            <a:r>
              <a:rPr lang="ru-RU" dirty="0"/>
              <a:t> </a:t>
            </a:r>
            <a:r>
              <a:rPr lang="ru-RU" dirty="0" err="1"/>
              <a:t>повинні</a:t>
            </a:r>
            <a:r>
              <a:rPr lang="ru-RU" dirty="0"/>
              <a:t> </a:t>
            </a:r>
            <a:r>
              <a:rPr lang="ru-RU" dirty="0" err="1"/>
              <a:t>застосовуватися</a:t>
            </a:r>
            <a:r>
              <a:rPr lang="ru-RU" dirty="0"/>
              <a:t> у </a:t>
            </a:r>
            <a:r>
              <a:rPr lang="ru-RU" dirty="0" err="1"/>
              <a:t>випадках</a:t>
            </a:r>
            <a:r>
              <a:rPr lang="ru-RU" dirty="0"/>
              <a:t>, коли </a:t>
            </a:r>
            <a:r>
              <a:rPr lang="ru-RU" dirty="0" err="1"/>
              <a:t>свідок</a:t>
            </a:r>
            <a:r>
              <a:rPr lang="ru-RU" dirty="0"/>
              <a:t> </a:t>
            </a:r>
            <a:r>
              <a:rPr lang="ru-RU" dirty="0" err="1"/>
              <a:t>обвинувачення</a:t>
            </a:r>
            <a:r>
              <a:rPr lang="ru-RU" dirty="0"/>
              <a:t> не </a:t>
            </a:r>
            <a:r>
              <a:rPr lang="ru-RU" dirty="0" err="1"/>
              <a:t>був</a:t>
            </a:r>
            <a:r>
              <a:rPr lang="ru-RU" dirty="0"/>
              <a:t> </a:t>
            </a:r>
            <a:r>
              <a:rPr lang="ru-RU" dirty="0" err="1"/>
              <a:t>присутній</a:t>
            </a:r>
            <a:r>
              <a:rPr lang="ru-RU" dirty="0"/>
              <a:t> на судовому </a:t>
            </a:r>
            <a:r>
              <a:rPr lang="ru-RU" dirty="0" err="1"/>
              <a:t>засіданні</a:t>
            </a:r>
            <a:r>
              <a:rPr lang="ru-RU" dirty="0"/>
              <a:t>, а заяви, </a:t>
            </a:r>
            <a:r>
              <a:rPr lang="ru-RU" dirty="0" err="1"/>
              <a:t>зроблені</a:t>
            </a:r>
            <a:r>
              <a:rPr lang="ru-RU" dirty="0"/>
              <a:t> ним </a:t>
            </a:r>
            <a:r>
              <a:rPr lang="ru-RU" dirty="0" err="1"/>
              <a:t>раніше</a:t>
            </a:r>
            <a:r>
              <a:rPr lang="ru-RU" dirty="0"/>
              <a:t>, </a:t>
            </a:r>
            <a:r>
              <a:rPr lang="ru-RU" dirty="0" err="1"/>
              <a:t>були</a:t>
            </a:r>
            <a:r>
              <a:rPr lang="ru-RU" dirty="0"/>
              <a:t> </a:t>
            </a:r>
            <a:r>
              <a:rPr lang="ru-RU" dirty="0" err="1"/>
              <a:t>прийняті</a:t>
            </a:r>
            <a:r>
              <a:rPr lang="ru-RU" dirty="0"/>
              <a:t> як </a:t>
            </a:r>
            <a:r>
              <a:rPr lang="ru-RU" dirty="0" err="1"/>
              <a:t>докази</a:t>
            </a:r>
            <a:r>
              <a:rPr lang="ru-RU" dirty="0"/>
              <a:t> у «Аль-</a:t>
            </a:r>
            <a:r>
              <a:rPr lang="ru-RU" dirty="0" err="1"/>
              <a:t>Хавайа</a:t>
            </a:r>
            <a:r>
              <a:rPr lang="ru-RU" dirty="0"/>
              <a:t> і </a:t>
            </a:r>
            <a:r>
              <a:rPr lang="ru-RU" dirty="0" err="1"/>
              <a:t>Тахері</a:t>
            </a:r>
            <a:r>
              <a:rPr lang="ru-RU" dirty="0"/>
              <a:t> </a:t>
            </a:r>
            <a:r>
              <a:rPr lang="ru-RU" dirty="0" err="1"/>
              <a:t>проти</a:t>
            </a:r>
            <a:r>
              <a:rPr lang="ru-RU" dirty="0"/>
              <a:t> </a:t>
            </a:r>
            <a:r>
              <a:rPr lang="ru-RU" dirty="0" err="1"/>
              <a:t>Сполученого</a:t>
            </a:r>
            <a:r>
              <a:rPr lang="ru-RU" dirty="0"/>
              <a:t> </a:t>
            </a:r>
            <a:r>
              <a:rPr lang="ru-RU" dirty="0" err="1"/>
              <a:t>Королівства</a:t>
            </a:r>
            <a:r>
              <a:rPr lang="ru-RU" dirty="0"/>
              <a:t>» ([ВП] №№ 2676/05 та 22228/06, </a:t>
            </a:r>
            <a:r>
              <a:rPr lang="ru-RU" dirty="0" err="1"/>
              <a:t>п.п</a:t>
            </a:r>
            <a:r>
              <a:rPr lang="ru-RU" dirty="0"/>
              <a:t>. 119-47, </a:t>
            </a:r>
            <a:r>
              <a:rPr lang="en-US" dirty="0"/>
              <a:t>ECHR 2011) </a:t>
            </a:r>
            <a:r>
              <a:rPr lang="ru-RU" dirty="0"/>
              <a:t>та «</a:t>
            </a:r>
            <a:r>
              <a:rPr lang="ru-RU" dirty="0" err="1"/>
              <a:t>Шачашвілі</a:t>
            </a:r>
            <a:r>
              <a:rPr lang="ru-RU" dirty="0"/>
              <a:t> </a:t>
            </a:r>
            <a:r>
              <a:rPr lang="ru-RU" dirty="0" err="1"/>
              <a:t>проти</a:t>
            </a:r>
            <a:r>
              <a:rPr lang="ru-RU" dirty="0"/>
              <a:t> </a:t>
            </a:r>
            <a:r>
              <a:rPr lang="ru-RU" dirty="0" err="1"/>
              <a:t>Німеччини</a:t>
            </a:r>
            <a:r>
              <a:rPr lang="ru-RU" dirty="0"/>
              <a:t>» ([ВП] № 9154/10, </a:t>
            </a:r>
            <a:r>
              <a:rPr lang="ru-RU" dirty="0" err="1"/>
              <a:t>п.п</a:t>
            </a:r>
            <a:r>
              <a:rPr lang="ru-RU" dirty="0"/>
              <a:t>. 110-131, </a:t>
            </a:r>
            <a:r>
              <a:rPr lang="en-US" dirty="0"/>
              <a:t>ECHR 2015). </a:t>
            </a:r>
            <a:r>
              <a:rPr lang="ru-RU" dirty="0" err="1"/>
              <a:t>Повторне</a:t>
            </a:r>
            <a:r>
              <a:rPr lang="ru-RU" dirty="0"/>
              <a:t> </a:t>
            </a:r>
            <a:r>
              <a:rPr lang="ru-RU" dirty="0" err="1"/>
              <a:t>викладення</a:t>
            </a:r>
            <a:r>
              <a:rPr lang="ru-RU" dirty="0"/>
              <a:t> </a:t>
            </a:r>
            <a:r>
              <a:rPr lang="ru-RU" dirty="0" err="1"/>
              <a:t>цих</a:t>
            </a:r>
            <a:r>
              <a:rPr lang="ru-RU" dirty="0"/>
              <a:t> </a:t>
            </a:r>
            <a:r>
              <a:rPr lang="ru-RU" dirty="0" err="1"/>
              <a:t>принципів</a:t>
            </a:r>
            <a:r>
              <a:rPr lang="ru-RU" dirty="0"/>
              <a:t> </a:t>
            </a:r>
            <a:r>
              <a:rPr lang="ru-RU" dirty="0" err="1"/>
              <a:t>можна</a:t>
            </a:r>
            <a:r>
              <a:rPr lang="ru-RU" dirty="0"/>
              <a:t> </a:t>
            </a:r>
            <a:r>
              <a:rPr lang="ru-RU" dirty="0" err="1"/>
              <a:t>знайти</a:t>
            </a:r>
            <a:r>
              <a:rPr lang="ru-RU" dirty="0"/>
              <a:t> у «</a:t>
            </a:r>
            <a:r>
              <a:rPr lang="ru-RU" dirty="0" err="1"/>
              <a:t>Сетон</a:t>
            </a:r>
            <a:r>
              <a:rPr lang="ru-RU" dirty="0"/>
              <a:t> </a:t>
            </a:r>
            <a:r>
              <a:rPr lang="ru-RU" dirty="0" err="1"/>
              <a:t>проти</a:t>
            </a:r>
            <a:r>
              <a:rPr lang="ru-RU" dirty="0"/>
              <a:t> </a:t>
            </a:r>
            <a:r>
              <a:rPr lang="ru-RU" dirty="0" err="1"/>
              <a:t>Сполученого</a:t>
            </a:r>
            <a:r>
              <a:rPr lang="ru-RU" dirty="0"/>
              <a:t> </a:t>
            </a:r>
            <a:r>
              <a:rPr lang="ru-RU" dirty="0" err="1"/>
              <a:t>Королівства</a:t>
            </a:r>
            <a:r>
              <a:rPr lang="ru-RU" dirty="0"/>
              <a:t>» (№ 55287/10, </a:t>
            </a:r>
            <a:r>
              <a:rPr lang="ru-RU" dirty="0" err="1"/>
              <a:t>п.п</a:t>
            </a:r>
            <a:r>
              <a:rPr lang="ru-RU" dirty="0"/>
              <a:t> 57-59, </a:t>
            </a:r>
            <a:r>
              <a:rPr lang="ru-RU" dirty="0" err="1"/>
              <a:t>від</a:t>
            </a:r>
            <a:r>
              <a:rPr lang="ru-RU" dirty="0"/>
              <a:t> 31 </a:t>
            </a:r>
            <a:r>
              <a:rPr lang="ru-RU" dirty="0" err="1"/>
              <a:t>березня</a:t>
            </a:r>
            <a:r>
              <a:rPr lang="ru-RU" dirty="0"/>
              <a:t> 2016 року) і «</a:t>
            </a:r>
            <a:r>
              <a:rPr lang="ru-RU" dirty="0" err="1"/>
              <a:t>Боєць</a:t>
            </a:r>
            <a:r>
              <a:rPr lang="ru-RU" dirty="0"/>
              <a:t> </a:t>
            </a:r>
            <a:r>
              <a:rPr lang="ru-RU" dirty="0" err="1"/>
              <a:t>проти</a:t>
            </a:r>
            <a:r>
              <a:rPr lang="ru-RU" dirty="0"/>
              <a:t> </a:t>
            </a:r>
            <a:r>
              <a:rPr lang="ru-RU" dirty="0" err="1"/>
              <a:t>України</a:t>
            </a:r>
            <a:r>
              <a:rPr lang="ru-RU" dirty="0"/>
              <a:t>» (№ 20963/08, </a:t>
            </a:r>
            <a:r>
              <a:rPr lang="ru-RU" dirty="0" err="1"/>
              <a:t>п.п</a:t>
            </a:r>
            <a:r>
              <a:rPr lang="ru-RU" dirty="0"/>
              <a:t>. 74-76, </a:t>
            </a:r>
            <a:r>
              <a:rPr lang="ru-RU" dirty="0" err="1"/>
              <a:t>від</a:t>
            </a:r>
            <a:r>
              <a:rPr lang="ru-RU" dirty="0"/>
              <a:t> 30 </a:t>
            </a:r>
            <a:r>
              <a:rPr lang="ru-RU" dirty="0" err="1"/>
              <a:t>січня</a:t>
            </a:r>
            <a:r>
              <a:rPr lang="ru-RU" dirty="0"/>
              <a:t> 2018 року).</a:t>
            </a:r>
            <a:endParaRPr lang="en-US" dirty="0"/>
          </a:p>
        </p:txBody>
      </p:sp>
    </p:spTree>
    <p:extLst>
      <p:ext uri="{BB962C8B-B14F-4D97-AF65-F5344CB8AC3E}">
        <p14:creationId xmlns:p14="http://schemas.microsoft.com/office/powerpoint/2010/main" val="21769258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363272" cy="5976664"/>
          </a:xfrm>
        </p:spPr>
        <p:txBody>
          <a:bodyPr>
            <a:normAutofit fontScale="85000" lnSpcReduction="10000"/>
          </a:bodyPr>
          <a:lstStyle/>
          <a:p>
            <a:pPr marL="0" indent="0">
              <a:buNone/>
            </a:pPr>
            <a:r>
              <a:rPr lang="en-US" dirty="0"/>
              <a:t>(ii) </a:t>
            </a:r>
            <a:r>
              <a:rPr lang="ru-RU" dirty="0" err="1"/>
              <a:t>Розкриття</a:t>
            </a:r>
            <a:r>
              <a:rPr lang="ru-RU" dirty="0"/>
              <a:t> </a:t>
            </a:r>
            <a:r>
              <a:rPr lang="ru-RU" dirty="0" err="1"/>
              <a:t>доказів</a:t>
            </a:r>
            <a:r>
              <a:rPr lang="ru-RU" dirty="0"/>
              <a:t> (</a:t>
            </a:r>
            <a:r>
              <a:rPr lang="ru-RU" dirty="0" err="1"/>
              <a:t>пред’явлення</a:t>
            </a:r>
            <a:r>
              <a:rPr lang="ru-RU" dirty="0"/>
              <a:t>) </a:t>
            </a:r>
            <a:endParaRPr lang="ru-RU" dirty="0" smtClean="0"/>
          </a:p>
          <a:p>
            <a:pPr marL="0" indent="0" algn="just">
              <a:buNone/>
            </a:pPr>
            <a:r>
              <a:rPr lang="ru-RU" dirty="0" smtClean="0"/>
              <a:t>43</a:t>
            </a:r>
            <a:r>
              <a:rPr lang="ru-RU" dirty="0"/>
              <a:t>. Як правило, пункт 1 </a:t>
            </a:r>
            <a:r>
              <a:rPr lang="ru-RU" dirty="0" err="1"/>
              <a:t>статті</a:t>
            </a:r>
            <a:r>
              <a:rPr lang="ru-RU" dirty="0"/>
              <a:t> 6 </a:t>
            </a:r>
            <a:r>
              <a:rPr lang="ru-RU" dirty="0" err="1"/>
              <a:t>вимагає</a:t>
            </a:r>
            <a:r>
              <a:rPr lang="ru-RU" dirty="0"/>
              <a:t>, </a:t>
            </a:r>
            <a:r>
              <a:rPr lang="ru-RU" dirty="0" err="1"/>
              <a:t>щоб</a:t>
            </a:r>
            <a:r>
              <a:rPr lang="ru-RU" dirty="0"/>
              <a:t> </a:t>
            </a:r>
            <a:r>
              <a:rPr lang="ru-RU" dirty="0" err="1"/>
              <a:t>органи</a:t>
            </a:r>
            <a:r>
              <a:rPr lang="ru-RU" dirty="0"/>
              <a:t> </a:t>
            </a:r>
            <a:r>
              <a:rPr lang="ru-RU" dirty="0" err="1"/>
              <a:t>прокуратури</a:t>
            </a:r>
            <a:r>
              <a:rPr lang="ru-RU" dirty="0"/>
              <a:t> </a:t>
            </a:r>
            <a:r>
              <a:rPr lang="ru-RU" dirty="0" err="1"/>
              <a:t>розкрили</a:t>
            </a:r>
            <a:r>
              <a:rPr lang="ru-RU" dirty="0"/>
              <a:t> </a:t>
            </a:r>
            <a:r>
              <a:rPr lang="ru-RU" dirty="0" err="1"/>
              <a:t>стороні</a:t>
            </a:r>
            <a:r>
              <a:rPr lang="ru-RU" dirty="0"/>
              <a:t> </a:t>
            </a:r>
            <a:r>
              <a:rPr lang="ru-RU" dirty="0" err="1"/>
              <a:t>захисту</a:t>
            </a:r>
            <a:r>
              <a:rPr lang="ru-RU" dirty="0"/>
              <a:t> будь-</a:t>
            </a:r>
            <a:r>
              <a:rPr lang="ru-RU" dirty="0" err="1"/>
              <a:t>які</a:t>
            </a:r>
            <a:r>
              <a:rPr lang="ru-RU" dirty="0"/>
              <a:t> </a:t>
            </a:r>
            <a:r>
              <a:rPr lang="ru-RU" dirty="0" err="1"/>
              <a:t>суттєві</a:t>
            </a:r>
            <a:r>
              <a:rPr lang="ru-RU" dirty="0"/>
              <a:t> </a:t>
            </a:r>
            <a:r>
              <a:rPr lang="ru-RU" dirty="0" err="1"/>
              <a:t>докази</a:t>
            </a:r>
            <a:r>
              <a:rPr lang="ru-RU" dirty="0"/>
              <a:t>, </a:t>
            </a:r>
            <a:r>
              <a:rPr lang="ru-RU" dirty="0" err="1"/>
              <a:t>що</a:t>
            </a:r>
            <a:r>
              <a:rPr lang="ru-RU" dirty="0"/>
              <a:t> </a:t>
            </a:r>
            <a:r>
              <a:rPr lang="ru-RU" dirty="0" err="1"/>
              <a:t>їм</a:t>
            </a:r>
            <a:r>
              <a:rPr lang="ru-RU" dirty="0"/>
              <a:t> </a:t>
            </a:r>
            <a:r>
              <a:rPr lang="ru-RU" dirty="0" err="1"/>
              <a:t>відомі</a:t>
            </a:r>
            <a:r>
              <a:rPr lang="ru-RU" dirty="0"/>
              <a:t>, за </a:t>
            </a:r>
            <a:r>
              <a:rPr lang="ru-RU" dirty="0" err="1"/>
              <a:t>або</a:t>
            </a:r>
            <a:r>
              <a:rPr lang="ru-RU" dirty="0"/>
              <a:t> </a:t>
            </a:r>
            <a:r>
              <a:rPr lang="ru-RU" dirty="0" err="1"/>
              <a:t>проти</a:t>
            </a:r>
            <a:r>
              <a:rPr lang="ru-RU" dirty="0"/>
              <a:t> </a:t>
            </a:r>
            <a:r>
              <a:rPr lang="ru-RU" dirty="0" err="1"/>
              <a:t>обвинуваченого</a:t>
            </a:r>
            <a:r>
              <a:rPr lang="ru-RU" dirty="0"/>
              <a:t> (див. </a:t>
            </a:r>
            <a:r>
              <a:rPr lang="ru-RU" dirty="0" err="1"/>
              <a:t>Роу</a:t>
            </a:r>
            <a:r>
              <a:rPr lang="ru-RU" dirty="0"/>
              <a:t> та </a:t>
            </a:r>
            <a:r>
              <a:rPr lang="ru-RU" dirty="0" err="1"/>
              <a:t>Девіс</a:t>
            </a:r>
            <a:r>
              <a:rPr lang="ru-RU" dirty="0"/>
              <a:t> </a:t>
            </a:r>
            <a:r>
              <a:rPr lang="ru-RU" dirty="0" err="1" smtClean="0"/>
              <a:t>проти</a:t>
            </a:r>
            <a:r>
              <a:rPr lang="ru-RU" dirty="0"/>
              <a:t> </a:t>
            </a:r>
            <a:r>
              <a:rPr lang="ru-RU" dirty="0" err="1"/>
              <a:t>Сполученого</a:t>
            </a:r>
            <a:r>
              <a:rPr lang="ru-RU" dirty="0"/>
              <a:t> </a:t>
            </a:r>
            <a:r>
              <a:rPr lang="ru-RU" dirty="0" err="1"/>
              <a:t>Королівства</a:t>
            </a:r>
            <a:r>
              <a:rPr lang="ru-RU" dirty="0"/>
              <a:t> [ВП], № 28901/95, п. 60, ECHR 2000-II). Суд </a:t>
            </a:r>
            <a:r>
              <a:rPr lang="ru-RU" dirty="0" err="1"/>
              <a:t>зазначає</a:t>
            </a:r>
            <a:r>
              <a:rPr lang="ru-RU" dirty="0"/>
              <a:t>, </a:t>
            </a:r>
            <a:r>
              <a:rPr lang="ru-RU" dirty="0" err="1"/>
              <a:t>що</a:t>
            </a:r>
            <a:r>
              <a:rPr lang="ru-RU" dirty="0"/>
              <a:t> </a:t>
            </a:r>
            <a:r>
              <a:rPr lang="ru-RU" dirty="0" err="1"/>
              <a:t>питання</a:t>
            </a:r>
            <a:r>
              <a:rPr lang="ru-RU" dirty="0"/>
              <a:t> доступу до </a:t>
            </a:r>
            <a:r>
              <a:rPr lang="ru-RU" dirty="0" err="1"/>
              <a:t>доказів</a:t>
            </a:r>
            <a:r>
              <a:rPr lang="ru-RU" dirty="0"/>
              <a:t> </a:t>
            </a:r>
            <a:r>
              <a:rPr lang="ru-RU" dirty="0" err="1"/>
              <a:t>може</a:t>
            </a:r>
            <a:r>
              <a:rPr lang="ru-RU" dirty="0"/>
              <a:t> </a:t>
            </a:r>
            <a:r>
              <a:rPr lang="ru-RU" dirty="0" err="1"/>
              <a:t>виникнути</a:t>
            </a:r>
            <a:r>
              <a:rPr lang="ru-RU" dirty="0"/>
              <a:t> в </a:t>
            </a:r>
            <a:r>
              <a:rPr lang="ru-RU" dirty="0" err="1"/>
              <a:t>контексті</a:t>
            </a:r>
            <a:r>
              <a:rPr lang="ru-RU" dirty="0"/>
              <a:t> </a:t>
            </a:r>
            <a:r>
              <a:rPr lang="ru-RU" dirty="0" err="1"/>
              <a:t>статті</a:t>
            </a:r>
            <a:r>
              <a:rPr lang="ru-RU" dirty="0"/>
              <a:t> 6, у </a:t>
            </a:r>
            <a:r>
              <a:rPr lang="ru-RU" dirty="0" err="1"/>
              <a:t>разі</a:t>
            </a:r>
            <a:r>
              <a:rPr lang="ru-RU" dirty="0"/>
              <a:t>, </a:t>
            </a:r>
            <a:r>
              <a:rPr lang="ru-RU" dirty="0" err="1"/>
              <a:t>якщо</a:t>
            </a:r>
            <a:r>
              <a:rPr lang="ru-RU" dirty="0"/>
              <a:t> </a:t>
            </a:r>
            <a:r>
              <a:rPr lang="ru-RU" dirty="0" err="1"/>
              <a:t>оскаржувані</a:t>
            </a:r>
            <a:r>
              <a:rPr lang="ru-RU" dirty="0"/>
              <a:t> </a:t>
            </a:r>
            <a:r>
              <a:rPr lang="ru-RU" dirty="0" err="1"/>
              <a:t>докази</a:t>
            </a:r>
            <a:r>
              <a:rPr lang="ru-RU" dirty="0"/>
              <a:t> </a:t>
            </a:r>
            <a:r>
              <a:rPr lang="ru-RU" dirty="0" err="1"/>
              <a:t>стосуються</a:t>
            </a:r>
            <a:r>
              <a:rPr lang="ru-RU" dirty="0"/>
              <a:t> </a:t>
            </a:r>
            <a:r>
              <a:rPr lang="ru-RU" dirty="0" err="1"/>
              <a:t>заявника</a:t>
            </a:r>
            <a:r>
              <a:rPr lang="ru-RU" dirty="0"/>
              <a:t>, </a:t>
            </a:r>
            <a:r>
              <a:rPr lang="ru-RU" dirty="0" err="1"/>
              <a:t>зокрема</a:t>
            </a:r>
            <a:r>
              <a:rPr lang="ru-RU" dirty="0"/>
              <a:t>, </a:t>
            </a:r>
            <a:r>
              <a:rPr lang="ru-RU" dirty="0" err="1"/>
              <a:t>якщо</a:t>
            </a:r>
            <a:r>
              <a:rPr lang="ru-RU" dirty="0"/>
              <a:t> вони </a:t>
            </a:r>
            <a:r>
              <a:rPr lang="ru-RU" dirty="0" err="1"/>
              <a:t>суттєво</a:t>
            </a:r>
            <a:r>
              <a:rPr lang="ru-RU" dirty="0"/>
              <a:t> </a:t>
            </a:r>
            <a:r>
              <a:rPr lang="ru-RU" dirty="0" err="1"/>
              <a:t>вплинули</a:t>
            </a:r>
            <a:r>
              <a:rPr lang="ru-RU" dirty="0"/>
              <a:t> на </a:t>
            </a:r>
            <a:r>
              <a:rPr lang="ru-RU" dirty="0" err="1"/>
              <a:t>обвинувачення</a:t>
            </a:r>
            <a:r>
              <a:rPr lang="ru-RU" dirty="0"/>
              <a:t>, </a:t>
            </a:r>
            <a:r>
              <a:rPr lang="ru-RU" dirty="0" err="1"/>
              <a:t>які</a:t>
            </a:r>
            <a:r>
              <a:rPr lang="ru-RU" dirty="0"/>
              <a:t> </a:t>
            </a:r>
            <a:r>
              <a:rPr lang="ru-RU" dirty="0" err="1"/>
              <a:t>було</a:t>
            </a:r>
            <a:r>
              <a:rPr lang="ru-RU" dirty="0"/>
              <a:t> </a:t>
            </a:r>
            <a:r>
              <a:rPr lang="ru-RU" dirty="0" err="1"/>
              <a:t>висунуто</a:t>
            </a:r>
            <a:r>
              <a:rPr lang="ru-RU" dirty="0"/>
              <a:t> </a:t>
            </a:r>
            <a:r>
              <a:rPr lang="ru-RU" dirty="0" err="1"/>
              <a:t>проти</a:t>
            </a:r>
            <a:r>
              <a:rPr lang="ru-RU" dirty="0"/>
              <a:t> </a:t>
            </a:r>
            <a:r>
              <a:rPr lang="ru-RU" dirty="0" err="1"/>
              <a:t>нього</a:t>
            </a:r>
            <a:r>
              <a:rPr lang="ru-RU" dirty="0"/>
              <a:t>. </a:t>
            </a:r>
            <a:r>
              <a:rPr lang="ru-RU" dirty="0" err="1"/>
              <a:t>Це</a:t>
            </a:r>
            <a:r>
              <a:rPr lang="ru-RU" dirty="0"/>
              <a:t> </a:t>
            </a:r>
            <a:r>
              <a:rPr lang="ru-RU" dirty="0" err="1"/>
              <a:t>стосується</a:t>
            </a:r>
            <a:r>
              <a:rPr lang="ru-RU" dirty="0"/>
              <a:t> </a:t>
            </a:r>
            <a:r>
              <a:rPr lang="ru-RU" dirty="0" err="1"/>
              <a:t>випадків</a:t>
            </a:r>
            <a:r>
              <a:rPr lang="ru-RU" dirty="0"/>
              <a:t>, коли </a:t>
            </a:r>
            <a:r>
              <a:rPr lang="ru-RU" dirty="0" err="1"/>
              <a:t>докази</a:t>
            </a:r>
            <a:r>
              <a:rPr lang="ru-RU" dirty="0"/>
              <a:t> </a:t>
            </a:r>
            <a:r>
              <a:rPr lang="ru-RU" dirty="0" err="1"/>
              <a:t>використовувались</a:t>
            </a:r>
            <a:r>
              <a:rPr lang="ru-RU" dirty="0"/>
              <a:t> та </a:t>
            </a:r>
            <a:r>
              <a:rPr lang="ru-RU" dirty="0" err="1"/>
              <a:t>були</a:t>
            </a:r>
            <a:r>
              <a:rPr lang="ru-RU" dirty="0"/>
              <a:t> </a:t>
            </a:r>
            <a:r>
              <a:rPr lang="ru-RU" dirty="0" err="1"/>
              <a:t>покладені</a:t>
            </a:r>
            <a:r>
              <a:rPr lang="ru-RU" dirty="0"/>
              <a:t> в основу </a:t>
            </a:r>
            <a:r>
              <a:rPr lang="ru-RU" dirty="0" err="1"/>
              <a:t>встановлення</a:t>
            </a:r>
            <a:r>
              <a:rPr lang="ru-RU" dirty="0"/>
              <a:t> </a:t>
            </a:r>
            <a:r>
              <a:rPr lang="ru-RU" dirty="0" err="1"/>
              <a:t>винуватості</a:t>
            </a:r>
            <a:r>
              <a:rPr lang="ru-RU" dirty="0"/>
              <a:t> </a:t>
            </a:r>
            <a:r>
              <a:rPr lang="ru-RU" dirty="0" err="1"/>
              <a:t>заявника</a:t>
            </a:r>
            <a:r>
              <a:rPr lang="ru-RU" dirty="0"/>
              <a:t> </a:t>
            </a:r>
            <a:r>
              <a:rPr lang="ru-RU" dirty="0" err="1"/>
              <a:t>або</a:t>
            </a:r>
            <a:r>
              <a:rPr lang="ru-RU" dirty="0"/>
              <a:t> в них </a:t>
            </a:r>
            <a:r>
              <a:rPr lang="ru-RU" dirty="0" err="1"/>
              <a:t>містилися</a:t>
            </a:r>
            <a:r>
              <a:rPr lang="ru-RU" dirty="0"/>
              <a:t> </a:t>
            </a:r>
            <a:r>
              <a:rPr lang="ru-RU" dirty="0" err="1"/>
              <a:t>такі</a:t>
            </a:r>
            <a:r>
              <a:rPr lang="ru-RU" dirty="0"/>
              <a:t> </a:t>
            </a:r>
            <a:r>
              <a:rPr lang="ru-RU" dirty="0" err="1"/>
              <a:t>відомості</a:t>
            </a:r>
            <a:r>
              <a:rPr lang="ru-RU" dirty="0"/>
              <a:t>, </a:t>
            </a:r>
            <a:r>
              <a:rPr lang="ru-RU" dirty="0" err="1"/>
              <a:t>які</a:t>
            </a:r>
            <a:r>
              <a:rPr lang="ru-RU" dirty="0"/>
              <a:t> могли б </a:t>
            </a:r>
            <a:r>
              <a:rPr lang="ru-RU" dirty="0" err="1"/>
              <a:t>дозволити</a:t>
            </a:r>
            <a:r>
              <a:rPr lang="ru-RU" dirty="0"/>
              <a:t> </a:t>
            </a:r>
            <a:r>
              <a:rPr lang="ru-RU" dirty="0" err="1"/>
              <a:t>заявникові</a:t>
            </a:r>
            <a:r>
              <a:rPr lang="ru-RU" dirty="0"/>
              <a:t> </a:t>
            </a:r>
            <a:r>
              <a:rPr lang="ru-RU" dirty="0" err="1"/>
              <a:t>виправдати</a:t>
            </a:r>
            <a:r>
              <a:rPr lang="ru-RU" dirty="0"/>
              <a:t> себе </a:t>
            </a:r>
            <a:r>
              <a:rPr lang="ru-RU" dirty="0" err="1"/>
              <a:t>або</a:t>
            </a:r>
            <a:r>
              <a:rPr lang="ru-RU" dirty="0"/>
              <a:t> за </a:t>
            </a:r>
            <a:r>
              <a:rPr lang="ru-RU" dirty="0" err="1"/>
              <a:t>його</a:t>
            </a:r>
            <a:r>
              <a:rPr lang="ru-RU" dirty="0"/>
              <a:t> </a:t>
            </a:r>
            <a:r>
              <a:rPr lang="ru-RU" dirty="0" err="1"/>
              <a:t>зверненням</a:t>
            </a:r>
            <a:r>
              <a:rPr lang="ru-RU" dirty="0"/>
              <a:t> </a:t>
            </a:r>
            <a:r>
              <a:rPr lang="ru-RU" dirty="0" err="1"/>
              <a:t>зменшити</a:t>
            </a:r>
            <a:r>
              <a:rPr lang="ru-RU" dirty="0"/>
              <a:t> </a:t>
            </a:r>
            <a:r>
              <a:rPr lang="ru-RU" dirty="0" err="1"/>
              <a:t>обсяг</a:t>
            </a:r>
            <a:r>
              <a:rPr lang="ru-RU" dirty="0"/>
              <a:t> </a:t>
            </a:r>
            <a:r>
              <a:rPr lang="ru-RU" dirty="0" err="1"/>
              <a:t>обвинувачення</a:t>
            </a:r>
            <a:r>
              <a:rPr lang="ru-RU" dirty="0"/>
              <a:t>, </a:t>
            </a:r>
            <a:r>
              <a:rPr lang="ru-RU" dirty="0" err="1"/>
              <a:t>висунутого</a:t>
            </a:r>
            <a:r>
              <a:rPr lang="ru-RU" dirty="0"/>
              <a:t> </a:t>
            </a:r>
            <a:r>
              <a:rPr lang="ru-RU" dirty="0" err="1"/>
              <a:t>проти</a:t>
            </a:r>
            <a:r>
              <a:rPr lang="ru-RU" dirty="0"/>
              <a:t> </a:t>
            </a:r>
            <a:r>
              <a:rPr lang="ru-RU" dirty="0" err="1"/>
              <a:t>нього</a:t>
            </a:r>
            <a:r>
              <a:rPr lang="ru-RU" dirty="0"/>
              <a:t>. </a:t>
            </a:r>
            <a:r>
              <a:rPr lang="ru-RU" dirty="0" err="1"/>
              <a:t>Слід</a:t>
            </a:r>
            <a:r>
              <a:rPr lang="ru-RU" dirty="0"/>
              <a:t> </a:t>
            </a:r>
            <a:r>
              <a:rPr lang="ru-RU" dirty="0" err="1"/>
              <a:t>також</a:t>
            </a:r>
            <a:r>
              <a:rPr lang="ru-RU" dirty="0"/>
              <a:t> </a:t>
            </a:r>
            <a:r>
              <a:rPr lang="ru-RU" dirty="0" err="1"/>
              <a:t>зазначити</a:t>
            </a:r>
            <a:r>
              <a:rPr lang="ru-RU" dirty="0"/>
              <a:t>, </a:t>
            </a:r>
            <a:r>
              <a:rPr lang="ru-RU" dirty="0" err="1"/>
              <a:t>що</a:t>
            </a:r>
            <a:r>
              <a:rPr lang="ru-RU" dirty="0"/>
              <a:t> такими </a:t>
            </a:r>
            <a:r>
              <a:rPr lang="ru-RU" dirty="0" err="1"/>
              <a:t>доказами</a:t>
            </a:r>
            <a:r>
              <a:rPr lang="ru-RU" dirty="0"/>
              <a:t> у </a:t>
            </a:r>
            <a:r>
              <a:rPr lang="ru-RU" dirty="0" err="1"/>
              <a:t>наведеному</a:t>
            </a:r>
            <a:r>
              <a:rPr lang="ru-RU" dirty="0"/>
              <a:t> </a:t>
            </a:r>
            <a:r>
              <a:rPr lang="ru-RU" dirty="0" err="1"/>
              <a:t>контексті</a:t>
            </a:r>
            <a:r>
              <a:rPr lang="ru-RU" dirty="0"/>
              <a:t> є не </a:t>
            </a:r>
            <a:r>
              <a:rPr lang="ru-RU" dirty="0" err="1"/>
              <a:t>лише</a:t>
            </a:r>
            <a:r>
              <a:rPr lang="ru-RU" dirty="0"/>
              <a:t> </a:t>
            </a:r>
            <a:r>
              <a:rPr lang="ru-RU" dirty="0" err="1"/>
              <a:t>докази</a:t>
            </a:r>
            <a:r>
              <a:rPr lang="ru-RU" dirty="0"/>
              <a:t>, </a:t>
            </a:r>
            <a:r>
              <a:rPr lang="ru-RU" dirty="0" err="1"/>
              <a:t>які</a:t>
            </a:r>
            <a:r>
              <a:rPr lang="ru-RU" dirty="0"/>
              <a:t> </a:t>
            </a:r>
            <a:r>
              <a:rPr lang="ru-RU" dirty="0" err="1"/>
              <a:t>безпосередньо</a:t>
            </a:r>
            <a:r>
              <a:rPr lang="ru-RU" dirty="0"/>
              <a:t> </a:t>
            </a:r>
            <a:r>
              <a:rPr lang="ru-RU" dirty="0" err="1"/>
              <a:t>пов'язані</a:t>
            </a:r>
            <a:r>
              <a:rPr lang="ru-RU" dirty="0"/>
              <a:t> з фактами </a:t>
            </a:r>
            <a:r>
              <a:rPr lang="ru-RU" dirty="0" err="1"/>
              <a:t>справи</a:t>
            </a:r>
            <a:r>
              <a:rPr lang="ru-RU" dirty="0"/>
              <a:t>, але й </a:t>
            </a:r>
            <a:r>
              <a:rPr lang="ru-RU" dirty="0" err="1"/>
              <a:t>інші</a:t>
            </a:r>
            <a:r>
              <a:rPr lang="ru-RU" dirty="0"/>
              <a:t> </a:t>
            </a:r>
            <a:r>
              <a:rPr lang="ru-RU" dirty="0" err="1"/>
              <a:t>докази</a:t>
            </a:r>
            <a:r>
              <a:rPr lang="ru-RU" dirty="0"/>
              <a:t>, </a:t>
            </a:r>
            <a:r>
              <a:rPr lang="ru-RU" dirty="0" err="1"/>
              <a:t>які</a:t>
            </a:r>
            <a:r>
              <a:rPr lang="ru-RU" dirty="0"/>
              <a:t> </a:t>
            </a:r>
            <a:r>
              <a:rPr lang="ru-RU" dirty="0" err="1"/>
              <a:t>можуть</a:t>
            </a:r>
            <a:r>
              <a:rPr lang="ru-RU" dirty="0"/>
              <a:t> </a:t>
            </a:r>
            <a:r>
              <a:rPr lang="ru-RU" dirty="0" err="1"/>
              <a:t>стосуватися</a:t>
            </a:r>
            <a:r>
              <a:rPr lang="ru-RU" dirty="0"/>
              <a:t> </a:t>
            </a:r>
            <a:r>
              <a:rPr lang="ru-RU" dirty="0" err="1"/>
              <a:t>допустимості</a:t>
            </a:r>
            <a:r>
              <a:rPr lang="ru-RU" dirty="0"/>
              <a:t>, </a:t>
            </a:r>
            <a:r>
              <a:rPr lang="ru-RU" dirty="0" err="1"/>
              <a:t>достовірності</a:t>
            </a:r>
            <a:r>
              <a:rPr lang="ru-RU" dirty="0"/>
              <a:t> та </a:t>
            </a:r>
            <a:r>
              <a:rPr lang="ru-RU" dirty="0" err="1"/>
              <a:t>повноти</a:t>
            </a:r>
            <a:r>
              <a:rPr lang="ru-RU" dirty="0"/>
              <a:t> перших (див. </a:t>
            </a:r>
            <a:r>
              <a:rPr lang="ru-RU" dirty="0" err="1"/>
              <a:t>Матанович</a:t>
            </a:r>
            <a:r>
              <a:rPr lang="ru-RU" dirty="0"/>
              <a:t> </a:t>
            </a:r>
            <a:r>
              <a:rPr lang="ru-RU" dirty="0" err="1"/>
              <a:t>проти</a:t>
            </a:r>
            <a:r>
              <a:rPr lang="ru-RU" dirty="0"/>
              <a:t> </a:t>
            </a:r>
            <a:r>
              <a:rPr lang="ru-RU" dirty="0" err="1"/>
              <a:t>Хорватії</a:t>
            </a:r>
            <a:r>
              <a:rPr lang="ru-RU" dirty="0"/>
              <a:t>, № 2742/12, п. 161, </a:t>
            </a:r>
            <a:r>
              <a:rPr lang="ru-RU" dirty="0" err="1"/>
              <a:t>від</a:t>
            </a:r>
            <a:r>
              <a:rPr lang="ru-RU" dirty="0"/>
              <a:t> 4 </a:t>
            </a:r>
            <a:r>
              <a:rPr lang="ru-RU" dirty="0" err="1"/>
              <a:t>квітня</a:t>
            </a:r>
            <a:r>
              <a:rPr lang="ru-RU" dirty="0"/>
              <a:t> 2017 року </a:t>
            </a:r>
            <a:r>
              <a:rPr lang="ru-RU" dirty="0" err="1"/>
              <a:t>із</a:t>
            </a:r>
            <a:r>
              <a:rPr lang="ru-RU" dirty="0"/>
              <a:t> </a:t>
            </a:r>
            <a:r>
              <a:rPr lang="ru-RU" dirty="0" err="1"/>
              <a:t>подальшими</a:t>
            </a:r>
            <a:r>
              <a:rPr lang="ru-RU" dirty="0"/>
              <a:t> </a:t>
            </a:r>
            <a:r>
              <a:rPr lang="ru-RU" dirty="0" err="1"/>
              <a:t>посиланнями</a:t>
            </a:r>
            <a:r>
              <a:rPr lang="ru-RU" dirty="0"/>
              <a:t>).</a:t>
            </a:r>
            <a:endParaRPr lang="en-US" dirty="0"/>
          </a:p>
        </p:txBody>
      </p:sp>
    </p:spTree>
    <p:extLst>
      <p:ext uri="{BB962C8B-B14F-4D97-AF65-F5344CB8AC3E}">
        <p14:creationId xmlns:p14="http://schemas.microsoft.com/office/powerpoint/2010/main" val="27123619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92500" lnSpcReduction="20000"/>
          </a:bodyPr>
          <a:lstStyle/>
          <a:p>
            <a:pPr marL="0" indent="0" algn="just">
              <a:buNone/>
            </a:pPr>
            <a:r>
              <a:rPr lang="ru-RU" dirty="0"/>
              <a:t>44. </a:t>
            </a:r>
            <a:r>
              <a:rPr lang="ru-RU" dirty="0" err="1"/>
              <a:t>Однак</a:t>
            </a:r>
            <a:r>
              <a:rPr lang="ru-RU" dirty="0"/>
              <a:t> право на </a:t>
            </a:r>
            <a:r>
              <a:rPr lang="ru-RU" dirty="0" err="1"/>
              <a:t>розкриття</a:t>
            </a:r>
            <a:r>
              <a:rPr lang="ru-RU" dirty="0"/>
              <a:t> </a:t>
            </a:r>
            <a:r>
              <a:rPr lang="ru-RU" dirty="0" err="1"/>
              <a:t>відповідних</a:t>
            </a:r>
            <a:r>
              <a:rPr lang="ru-RU" dirty="0"/>
              <a:t> </a:t>
            </a:r>
            <a:r>
              <a:rPr lang="ru-RU" dirty="0" err="1"/>
              <a:t>доказів</a:t>
            </a:r>
            <a:r>
              <a:rPr lang="ru-RU" dirty="0"/>
              <a:t> не є </a:t>
            </a:r>
            <a:r>
              <a:rPr lang="ru-RU" dirty="0" err="1"/>
              <a:t>абсолютним</a:t>
            </a:r>
            <a:r>
              <a:rPr lang="ru-RU" dirty="0"/>
              <a:t> правом. У будь-</a:t>
            </a:r>
            <a:r>
              <a:rPr lang="ru-RU" dirty="0" err="1"/>
              <a:t>якому</a:t>
            </a:r>
            <a:r>
              <a:rPr lang="ru-RU" dirty="0"/>
              <a:t> </a:t>
            </a:r>
            <a:r>
              <a:rPr lang="ru-RU" dirty="0" err="1"/>
              <a:t>кримінальному</a:t>
            </a:r>
            <a:r>
              <a:rPr lang="ru-RU" dirty="0"/>
              <a:t> </a:t>
            </a:r>
            <a:r>
              <a:rPr lang="ru-RU" dirty="0" err="1"/>
              <a:t>провадженні</a:t>
            </a:r>
            <a:r>
              <a:rPr lang="ru-RU" dirty="0"/>
              <a:t> </a:t>
            </a:r>
            <a:r>
              <a:rPr lang="ru-RU" dirty="0" err="1"/>
              <a:t>можуть</a:t>
            </a:r>
            <a:r>
              <a:rPr lang="ru-RU" dirty="0"/>
              <a:t> </a:t>
            </a:r>
            <a:r>
              <a:rPr lang="ru-RU" dirty="0" err="1"/>
              <a:t>виникати</a:t>
            </a:r>
            <a:r>
              <a:rPr lang="ru-RU" dirty="0"/>
              <a:t> </a:t>
            </a:r>
            <a:r>
              <a:rPr lang="ru-RU" dirty="0" err="1"/>
              <a:t>конкуруючі</a:t>
            </a:r>
            <a:r>
              <a:rPr lang="ru-RU" dirty="0"/>
              <a:t> </a:t>
            </a:r>
            <a:r>
              <a:rPr lang="ru-RU" dirty="0" err="1"/>
              <a:t>інтереси</a:t>
            </a:r>
            <a:r>
              <a:rPr lang="ru-RU" dirty="0"/>
              <a:t>, </a:t>
            </a:r>
            <a:r>
              <a:rPr lang="ru-RU" dirty="0" err="1"/>
              <a:t>наприклад</a:t>
            </a:r>
            <a:r>
              <a:rPr lang="ru-RU" dirty="0"/>
              <a:t>, </a:t>
            </a:r>
            <a:r>
              <a:rPr lang="ru-RU" dirty="0" err="1"/>
              <a:t>національна</a:t>
            </a:r>
            <a:r>
              <a:rPr lang="ru-RU" dirty="0"/>
              <a:t> </a:t>
            </a:r>
            <a:r>
              <a:rPr lang="ru-RU" dirty="0" err="1"/>
              <a:t>безпека</a:t>
            </a:r>
            <a:r>
              <a:rPr lang="ru-RU" dirty="0"/>
              <a:t> </a:t>
            </a:r>
            <a:r>
              <a:rPr lang="ru-RU" dirty="0" err="1"/>
              <a:t>або</a:t>
            </a:r>
            <a:r>
              <a:rPr lang="ru-RU" dirty="0"/>
              <a:t> </a:t>
            </a:r>
            <a:r>
              <a:rPr lang="ru-RU" dirty="0" err="1"/>
              <a:t>необхідність</a:t>
            </a:r>
            <a:r>
              <a:rPr lang="ru-RU" dirty="0"/>
              <a:t> </a:t>
            </a:r>
            <a:r>
              <a:rPr lang="ru-RU" dirty="0" err="1"/>
              <a:t>захищати</a:t>
            </a:r>
            <a:r>
              <a:rPr lang="ru-RU" dirty="0"/>
              <a:t> </a:t>
            </a:r>
            <a:r>
              <a:rPr lang="ru-RU" dirty="0" err="1"/>
              <a:t>свідків</a:t>
            </a:r>
            <a:r>
              <a:rPr lang="ru-RU" dirty="0"/>
              <a:t>, </a:t>
            </a:r>
            <a:r>
              <a:rPr lang="ru-RU" dirty="0" err="1"/>
              <a:t>що</a:t>
            </a:r>
            <a:r>
              <a:rPr lang="ru-RU" dirty="0"/>
              <a:t> </a:t>
            </a:r>
            <a:r>
              <a:rPr lang="ru-RU" dirty="0" err="1"/>
              <a:t>піддаються</a:t>
            </a:r>
            <a:r>
              <a:rPr lang="ru-RU" dirty="0"/>
              <a:t> </a:t>
            </a:r>
            <a:r>
              <a:rPr lang="ru-RU" dirty="0" err="1"/>
              <a:t>ризику</a:t>
            </a:r>
            <a:r>
              <a:rPr lang="ru-RU" dirty="0"/>
              <a:t> </a:t>
            </a:r>
            <a:r>
              <a:rPr lang="ru-RU" dirty="0" err="1"/>
              <a:t>репресій</a:t>
            </a:r>
            <a:r>
              <a:rPr lang="ru-RU" dirty="0"/>
              <a:t>, </a:t>
            </a:r>
            <a:r>
              <a:rPr lang="ru-RU" dirty="0" err="1"/>
              <a:t>або</a:t>
            </a:r>
            <a:r>
              <a:rPr lang="ru-RU" dirty="0"/>
              <a:t> </a:t>
            </a:r>
            <a:r>
              <a:rPr lang="ru-RU" dirty="0" err="1"/>
              <a:t>зберігати</a:t>
            </a:r>
            <a:r>
              <a:rPr lang="ru-RU" dirty="0"/>
              <a:t> </a:t>
            </a:r>
            <a:r>
              <a:rPr lang="ru-RU" dirty="0" err="1"/>
              <a:t>таємні</a:t>
            </a:r>
            <a:r>
              <a:rPr lang="ru-RU" dirty="0"/>
              <a:t> </a:t>
            </a:r>
            <a:r>
              <a:rPr lang="ru-RU" dirty="0" err="1"/>
              <a:t>поліцейські</a:t>
            </a:r>
            <a:r>
              <a:rPr lang="ru-RU" dirty="0"/>
              <a:t> </a:t>
            </a:r>
            <a:r>
              <a:rPr lang="ru-RU" dirty="0" err="1"/>
              <a:t>методи</a:t>
            </a:r>
            <a:r>
              <a:rPr lang="ru-RU" dirty="0"/>
              <a:t> </a:t>
            </a:r>
            <a:r>
              <a:rPr lang="ru-RU" dirty="0" err="1"/>
              <a:t>розслідування</a:t>
            </a:r>
            <a:r>
              <a:rPr lang="ru-RU" dirty="0"/>
              <a:t> </a:t>
            </a:r>
            <a:r>
              <a:rPr lang="ru-RU" dirty="0" err="1"/>
              <a:t>злочинів</a:t>
            </a:r>
            <a:r>
              <a:rPr lang="ru-RU" dirty="0"/>
              <a:t>, </a:t>
            </a:r>
            <a:r>
              <a:rPr lang="ru-RU" dirty="0" err="1"/>
              <a:t>які</a:t>
            </a:r>
            <a:r>
              <a:rPr lang="ru-RU" dirty="0"/>
              <a:t> </a:t>
            </a:r>
            <a:r>
              <a:rPr lang="ru-RU" dirty="0" err="1"/>
              <a:t>повинні</a:t>
            </a:r>
            <a:r>
              <a:rPr lang="ru-RU" dirty="0"/>
              <a:t> бути </a:t>
            </a:r>
            <a:r>
              <a:rPr lang="ru-RU" dirty="0" err="1"/>
              <a:t>урівноважені</a:t>
            </a:r>
            <a:r>
              <a:rPr lang="ru-RU" dirty="0"/>
              <a:t> з правами </a:t>
            </a:r>
            <a:r>
              <a:rPr lang="ru-RU" dirty="0" err="1"/>
              <a:t>обвинувачених</a:t>
            </a:r>
            <a:r>
              <a:rPr lang="ru-RU" dirty="0"/>
              <a:t>. У </a:t>
            </a:r>
            <a:r>
              <a:rPr lang="ru-RU" dirty="0" err="1"/>
              <a:t>деяких</a:t>
            </a:r>
            <a:r>
              <a:rPr lang="ru-RU" dirty="0"/>
              <a:t> </a:t>
            </a:r>
            <a:r>
              <a:rPr lang="ru-RU" dirty="0" err="1"/>
              <a:t>випадках</a:t>
            </a:r>
            <a:r>
              <a:rPr lang="ru-RU" dirty="0"/>
              <a:t> </a:t>
            </a:r>
            <a:r>
              <a:rPr lang="ru-RU" dirty="0" err="1"/>
              <a:t>може</a:t>
            </a:r>
            <a:r>
              <a:rPr lang="ru-RU" dirty="0"/>
              <a:t> бути </a:t>
            </a:r>
            <a:r>
              <a:rPr lang="ru-RU" dirty="0" err="1"/>
              <a:t>необхідним</a:t>
            </a:r>
            <a:r>
              <a:rPr lang="ru-RU" dirty="0"/>
              <a:t> </a:t>
            </a:r>
            <a:r>
              <a:rPr lang="ru-RU" dirty="0" err="1"/>
              <a:t>отримання</a:t>
            </a:r>
            <a:r>
              <a:rPr lang="ru-RU" dirty="0"/>
              <a:t> </a:t>
            </a:r>
            <a:r>
              <a:rPr lang="ru-RU" dirty="0" err="1"/>
              <a:t>певних</a:t>
            </a:r>
            <a:r>
              <a:rPr lang="ru-RU" dirty="0"/>
              <a:t> </a:t>
            </a:r>
            <a:r>
              <a:rPr lang="ru-RU" dirty="0" err="1"/>
              <a:t>доказів</a:t>
            </a:r>
            <a:r>
              <a:rPr lang="ru-RU" dirty="0"/>
              <a:t> </a:t>
            </a:r>
            <a:r>
              <a:rPr lang="ru-RU" dirty="0" err="1"/>
              <a:t>від</a:t>
            </a:r>
            <a:r>
              <a:rPr lang="ru-RU" dirty="0"/>
              <a:t> </a:t>
            </a:r>
            <a:r>
              <a:rPr lang="ru-RU" dirty="0" err="1"/>
              <a:t>сторони</a:t>
            </a:r>
            <a:r>
              <a:rPr lang="ru-RU" dirty="0"/>
              <a:t> </a:t>
            </a:r>
            <a:r>
              <a:rPr lang="ru-RU" dirty="0" err="1"/>
              <a:t>захисту</a:t>
            </a:r>
            <a:r>
              <a:rPr lang="ru-RU" dirty="0"/>
              <a:t>, </a:t>
            </a:r>
            <a:r>
              <a:rPr lang="ru-RU" dirty="0" err="1"/>
              <a:t>щоб</a:t>
            </a:r>
            <a:r>
              <a:rPr lang="ru-RU" dirty="0"/>
              <a:t> </a:t>
            </a:r>
            <a:r>
              <a:rPr lang="ru-RU" dirty="0" err="1"/>
              <a:t>зберегти</a:t>
            </a:r>
            <a:r>
              <a:rPr lang="ru-RU" dirty="0"/>
              <a:t> </a:t>
            </a:r>
            <a:r>
              <a:rPr lang="ru-RU" dirty="0" err="1"/>
              <a:t>основні</a:t>
            </a:r>
            <a:r>
              <a:rPr lang="ru-RU" dirty="0"/>
              <a:t> права </a:t>
            </a:r>
            <a:r>
              <a:rPr lang="ru-RU" dirty="0" err="1"/>
              <a:t>іншої</a:t>
            </a:r>
            <a:r>
              <a:rPr lang="ru-RU" dirty="0"/>
              <a:t> особи </a:t>
            </a:r>
            <a:r>
              <a:rPr lang="ru-RU" dirty="0" err="1"/>
              <a:t>або</a:t>
            </a:r>
            <a:r>
              <a:rPr lang="ru-RU" dirty="0"/>
              <a:t> </a:t>
            </a:r>
            <a:r>
              <a:rPr lang="ru-RU" dirty="0" err="1"/>
              <a:t>захистити</a:t>
            </a:r>
            <a:r>
              <a:rPr lang="ru-RU" dirty="0"/>
              <a:t> </a:t>
            </a:r>
            <a:r>
              <a:rPr lang="ru-RU" dirty="0" err="1"/>
              <a:t>важливий</a:t>
            </a:r>
            <a:r>
              <a:rPr lang="ru-RU" dirty="0"/>
              <a:t> </a:t>
            </a:r>
            <a:r>
              <a:rPr lang="ru-RU" dirty="0" err="1"/>
              <a:t>суспільний</a:t>
            </a:r>
            <a:r>
              <a:rPr lang="ru-RU" dirty="0"/>
              <a:t> </a:t>
            </a:r>
            <a:r>
              <a:rPr lang="ru-RU" dirty="0" err="1"/>
              <a:t>інтерес</a:t>
            </a:r>
            <a:r>
              <a:rPr lang="ru-RU" dirty="0"/>
              <a:t>. </a:t>
            </a:r>
            <a:r>
              <a:rPr lang="ru-RU" dirty="0" err="1"/>
              <a:t>Проте</a:t>
            </a:r>
            <a:r>
              <a:rPr lang="ru-RU" dirty="0"/>
              <a:t> </a:t>
            </a:r>
            <a:r>
              <a:rPr lang="ru-RU" dirty="0" err="1"/>
              <a:t>лише</a:t>
            </a:r>
            <a:r>
              <a:rPr lang="ru-RU" dirty="0"/>
              <a:t> </a:t>
            </a:r>
            <a:r>
              <a:rPr lang="ru-RU" dirty="0" err="1"/>
              <a:t>такі</a:t>
            </a:r>
            <a:r>
              <a:rPr lang="ru-RU" dirty="0"/>
              <a:t> заходи, </a:t>
            </a:r>
            <a:r>
              <a:rPr lang="ru-RU" dirty="0" err="1"/>
              <a:t>які</a:t>
            </a:r>
            <a:r>
              <a:rPr lang="ru-RU" dirty="0"/>
              <a:t> </a:t>
            </a:r>
            <a:r>
              <a:rPr lang="ru-RU" dirty="0" err="1"/>
              <a:t>обмежують</a:t>
            </a:r>
            <a:r>
              <a:rPr lang="ru-RU" dirty="0"/>
              <a:t> право на </a:t>
            </a:r>
            <a:r>
              <a:rPr lang="ru-RU" dirty="0" err="1"/>
              <a:t>захист</a:t>
            </a:r>
            <a:r>
              <a:rPr lang="ru-RU" dirty="0"/>
              <a:t> і є </a:t>
            </a:r>
            <a:r>
              <a:rPr lang="ru-RU" dirty="0" err="1"/>
              <a:t>суворо</a:t>
            </a:r>
            <a:r>
              <a:rPr lang="ru-RU" dirty="0"/>
              <a:t> </a:t>
            </a:r>
            <a:r>
              <a:rPr lang="ru-RU" dirty="0" err="1"/>
              <a:t>необхідними</a:t>
            </a:r>
            <a:r>
              <a:rPr lang="ru-RU" dirty="0"/>
              <a:t>, є </a:t>
            </a:r>
            <a:r>
              <a:rPr lang="ru-RU" dirty="0" err="1"/>
              <a:t>також</a:t>
            </a:r>
            <a:r>
              <a:rPr lang="ru-RU" dirty="0"/>
              <a:t> </a:t>
            </a:r>
            <a:r>
              <a:rPr lang="ru-RU" dirty="0" err="1"/>
              <a:t>припустимими</a:t>
            </a:r>
            <a:r>
              <a:rPr lang="ru-RU" dirty="0"/>
              <a:t> </a:t>
            </a:r>
            <a:r>
              <a:rPr lang="ru-RU" dirty="0" err="1"/>
              <a:t>згідно</a:t>
            </a:r>
            <a:r>
              <a:rPr lang="ru-RU" dirty="0"/>
              <a:t> з пунктом 1 </a:t>
            </a:r>
            <a:r>
              <a:rPr lang="ru-RU" dirty="0" err="1"/>
              <a:t>статті</a:t>
            </a:r>
            <a:r>
              <a:rPr lang="ru-RU" dirty="0"/>
              <a:t> 6. </a:t>
            </a:r>
            <a:r>
              <a:rPr lang="ru-RU" dirty="0" err="1"/>
              <a:t>Крім</a:t>
            </a:r>
            <a:r>
              <a:rPr lang="ru-RU" dirty="0"/>
              <a:t> того, для того, </a:t>
            </a:r>
            <a:r>
              <a:rPr lang="ru-RU" dirty="0" err="1"/>
              <a:t>щоб</a:t>
            </a:r>
            <a:r>
              <a:rPr lang="ru-RU" dirty="0"/>
              <a:t> </a:t>
            </a:r>
            <a:r>
              <a:rPr lang="ru-RU" dirty="0" err="1"/>
              <a:t>гарантувати</a:t>
            </a:r>
            <a:r>
              <a:rPr lang="ru-RU" dirty="0"/>
              <a:t> </a:t>
            </a:r>
            <a:r>
              <a:rPr lang="ru-RU" dirty="0" err="1"/>
              <a:t>обвинуваченому</a:t>
            </a:r>
            <a:r>
              <a:rPr lang="ru-RU" dirty="0"/>
              <a:t> </a:t>
            </a:r>
            <a:r>
              <a:rPr lang="ru-RU" dirty="0" err="1"/>
              <a:t>справедливий</a:t>
            </a:r>
            <a:r>
              <a:rPr lang="ru-RU" dirty="0"/>
              <a:t> </a:t>
            </a:r>
            <a:r>
              <a:rPr lang="ru-RU" dirty="0" err="1"/>
              <a:t>судовий</a:t>
            </a:r>
            <a:r>
              <a:rPr lang="ru-RU" dirty="0"/>
              <a:t> </a:t>
            </a:r>
            <a:r>
              <a:rPr lang="ru-RU" dirty="0" err="1"/>
              <a:t>розгляд</a:t>
            </a:r>
            <a:r>
              <a:rPr lang="ru-RU" dirty="0"/>
              <a:t>, будь-</a:t>
            </a:r>
            <a:r>
              <a:rPr lang="ru-RU" dirty="0" err="1"/>
              <a:t>які</a:t>
            </a:r>
            <a:r>
              <a:rPr lang="ru-RU" dirty="0"/>
              <a:t> </a:t>
            </a:r>
            <a:r>
              <a:rPr lang="ru-RU" dirty="0" err="1"/>
              <a:t>труднощі</a:t>
            </a:r>
            <a:r>
              <a:rPr lang="ru-RU" dirty="0"/>
              <a:t>, </a:t>
            </a:r>
            <a:r>
              <a:rPr lang="ru-RU" dirty="0" err="1"/>
              <a:t>які</a:t>
            </a:r>
            <a:r>
              <a:rPr lang="ru-RU" dirty="0"/>
              <a:t> </a:t>
            </a:r>
            <a:r>
              <a:rPr lang="ru-RU" dirty="0" err="1"/>
              <a:t>викликають</a:t>
            </a:r>
            <a:r>
              <a:rPr lang="ru-RU" dirty="0"/>
              <a:t> </a:t>
            </a:r>
            <a:r>
              <a:rPr lang="ru-RU" dirty="0" err="1"/>
              <a:t>обмеження</a:t>
            </a:r>
            <a:r>
              <a:rPr lang="ru-RU" dirty="0"/>
              <a:t> прав </a:t>
            </a:r>
            <a:r>
              <a:rPr lang="ru-RU" dirty="0" err="1"/>
              <a:t>захисту</a:t>
            </a:r>
            <a:r>
              <a:rPr lang="ru-RU" dirty="0"/>
              <a:t>, </a:t>
            </a:r>
            <a:r>
              <a:rPr lang="ru-RU" dirty="0" err="1"/>
              <a:t>повинні</a:t>
            </a:r>
            <a:r>
              <a:rPr lang="ru-RU" dirty="0"/>
              <a:t> бути </a:t>
            </a:r>
            <a:r>
              <a:rPr lang="ru-RU" dirty="0" err="1"/>
              <a:t>належним</a:t>
            </a:r>
            <a:r>
              <a:rPr lang="ru-RU" dirty="0"/>
              <a:t> чином </a:t>
            </a:r>
            <a:r>
              <a:rPr lang="ru-RU" dirty="0" err="1"/>
              <a:t>компенсовані</a:t>
            </a:r>
            <a:r>
              <a:rPr lang="ru-RU" dirty="0"/>
              <a:t> процедурами, </a:t>
            </a:r>
            <a:r>
              <a:rPr lang="ru-RU" dirty="0" err="1"/>
              <a:t>яких</a:t>
            </a:r>
            <a:r>
              <a:rPr lang="ru-RU" dirty="0"/>
              <a:t> </a:t>
            </a:r>
            <a:r>
              <a:rPr lang="ru-RU" dirty="0" err="1"/>
              <a:t>дотримуються</a:t>
            </a:r>
            <a:r>
              <a:rPr lang="ru-RU" dirty="0"/>
              <a:t> </a:t>
            </a:r>
            <a:r>
              <a:rPr lang="ru-RU" dirty="0" err="1"/>
              <a:t>судові</a:t>
            </a:r>
            <a:r>
              <a:rPr lang="ru-RU" dirty="0"/>
              <a:t> </a:t>
            </a:r>
            <a:r>
              <a:rPr lang="ru-RU" dirty="0" err="1"/>
              <a:t>органи</a:t>
            </a:r>
            <a:r>
              <a:rPr lang="ru-RU" dirty="0"/>
              <a:t> (див. «</a:t>
            </a:r>
            <a:r>
              <a:rPr lang="ru-RU" dirty="0" err="1"/>
              <a:t>Роу</a:t>
            </a:r>
            <a:r>
              <a:rPr lang="ru-RU" dirty="0"/>
              <a:t> та </a:t>
            </a:r>
            <a:r>
              <a:rPr lang="ru-RU" dirty="0" err="1"/>
              <a:t>Девіс</a:t>
            </a:r>
            <a:r>
              <a:rPr lang="ru-RU" dirty="0"/>
              <a:t> </a:t>
            </a:r>
            <a:r>
              <a:rPr lang="ru-RU" dirty="0" err="1"/>
              <a:t>проти</a:t>
            </a:r>
            <a:r>
              <a:rPr lang="ru-RU" dirty="0"/>
              <a:t> </a:t>
            </a:r>
            <a:r>
              <a:rPr lang="ru-RU" dirty="0" err="1"/>
              <a:t>Сполученого</a:t>
            </a:r>
            <a:r>
              <a:rPr lang="ru-RU" dirty="0"/>
              <a:t> </a:t>
            </a:r>
            <a:r>
              <a:rPr lang="ru-RU" dirty="0" err="1"/>
              <a:t>Королівства</a:t>
            </a:r>
            <a:r>
              <a:rPr lang="ru-RU" dirty="0"/>
              <a:t>» як </a:t>
            </a:r>
            <a:r>
              <a:rPr lang="ru-RU" dirty="0" err="1"/>
              <a:t>зазначено</a:t>
            </a:r>
            <a:r>
              <a:rPr lang="ru-RU" dirty="0"/>
              <a:t> </a:t>
            </a:r>
            <a:r>
              <a:rPr lang="ru-RU" dirty="0" err="1"/>
              <a:t>вище</a:t>
            </a:r>
            <a:r>
              <a:rPr lang="ru-RU" dirty="0"/>
              <a:t>, п. 61)</a:t>
            </a:r>
            <a:endParaRPr lang="en-US" dirty="0"/>
          </a:p>
        </p:txBody>
      </p:sp>
    </p:spTree>
    <p:extLst>
      <p:ext uri="{BB962C8B-B14F-4D97-AF65-F5344CB8AC3E}">
        <p14:creationId xmlns:p14="http://schemas.microsoft.com/office/powerpoint/2010/main" val="418848093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lstStyle/>
          <a:p>
            <a:pPr marL="0" indent="0" algn="just">
              <a:buNone/>
            </a:pPr>
            <a:r>
              <a:rPr lang="ru-RU" dirty="0"/>
              <a:t>45. У </a:t>
            </a:r>
            <a:r>
              <a:rPr lang="ru-RU" dirty="0" err="1"/>
              <a:t>випадках</a:t>
            </a:r>
            <a:r>
              <a:rPr lang="ru-RU" dirty="0"/>
              <a:t>, коли </a:t>
            </a:r>
            <a:r>
              <a:rPr lang="ru-RU" dirty="0" err="1"/>
              <a:t>докази</a:t>
            </a:r>
            <a:r>
              <a:rPr lang="ru-RU" dirty="0"/>
              <a:t> </a:t>
            </a:r>
            <a:r>
              <a:rPr lang="ru-RU" dirty="0" err="1"/>
              <a:t>приховано</a:t>
            </a:r>
            <a:r>
              <a:rPr lang="ru-RU" dirty="0"/>
              <a:t> </a:t>
            </a:r>
            <a:r>
              <a:rPr lang="ru-RU" dirty="0" err="1"/>
              <a:t>від</a:t>
            </a:r>
            <a:r>
              <a:rPr lang="ru-RU" dirty="0"/>
              <a:t> </a:t>
            </a:r>
            <a:r>
              <a:rPr lang="ru-RU" dirty="0" err="1"/>
              <a:t>захисту</a:t>
            </a:r>
            <a:r>
              <a:rPr lang="ru-RU" dirty="0"/>
              <a:t> на </a:t>
            </a:r>
            <a:r>
              <a:rPr lang="ru-RU" dirty="0" err="1"/>
              <a:t>підставі</a:t>
            </a:r>
            <a:r>
              <a:rPr lang="ru-RU" dirty="0"/>
              <a:t> </a:t>
            </a:r>
            <a:r>
              <a:rPr lang="ru-RU" dirty="0" err="1"/>
              <a:t>публічного</a:t>
            </a:r>
            <a:r>
              <a:rPr lang="ru-RU" dirty="0"/>
              <a:t> </a:t>
            </a:r>
            <a:r>
              <a:rPr lang="ru-RU" dirty="0" err="1"/>
              <a:t>інтересу</a:t>
            </a:r>
            <a:r>
              <a:rPr lang="ru-RU" dirty="0"/>
              <a:t>, </a:t>
            </a:r>
            <a:r>
              <a:rPr lang="ru-RU" dirty="0" err="1"/>
              <a:t>це</a:t>
            </a:r>
            <a:r>
              <a:rPr lang="ru-RU" dirty="0"/>
              <a:t> не </a:t>
            </a:r>
            <a:r>
              <a:rPr lang="ru-RU" dirty="0" err="1"/>
              <a:t>завдання</a:t>
            </a:r>
            <a:r>
              <a:rPr lang="ru-RU" dirty="0"/>
              <a:t> </a:t>
            </a:r>
            <a:r>
              <a:rPr lang="ru-RU" dirty="0" err="1"/>
              <a:t>Європейського</a:t>
            </a:r>
            <a:r>
              <a:rPr lang="ru-RU" dirty="0"/>
              <a:t> суду </a:t>
            </a:r>
            <a:r>
              <a:rPr lang="ru-RU" dirty="0" err="1"/>
              <a:t>вирішувати</a:t>
            </a:r>
            <a:r>
              <a:rPr lang="ru-RU" dirty="0"/>
              <a:t>, </a:t>
            </a:r>
            <a:r>
              <a:rPr lang="ru-RU" dirty="0" err="1"/>
              <a:t>чи</a:t>
            </a:r>
            <a:r>
              <a:rPr lang="ru-RU" dirty="0"/>
              <a:t> </a:t>
            </a:r>
            <a:r>
              <a:rPr lang="ru-RU" dirty="0" err="1"/>
              <a:t>було</a:t>
            </a:r>
            <a:r>
              <a:rPr lang="ru-RU" dirty="0"/>
              <a:t> </a:t>
            </a:r>
            <a:r>
              <a:rPr lang="ru-RU" dirty="0" err="1"/>
              <a:t>таке</a:t>
            </a:r>
            <a:r>
              <a:rPr lang="ru-RU" dirty="0"/>
              <a:t> </a:t>
            </a:r>
            <a:r>
              <a:rPr lang="ru-RU" dirty="0" err="1"/>
              <a:t>нерозголошення</a:t>
            </a:r>
            <a:r>
              <a:rPr lang="ru-RU" dirty="0"/>
              <a:t> </a:t>
            </a:r>
            <a:r>
              <a:rPr lang="ru-RU" dirty="0" err="1"/>
              <a:t>гостро</a:t>
            </a:r>
            <a:r>
              <a:rPr lang="ru-RU" dirty="0"/>
              <a:t> </a:t>
            </a:r>
            <a:r>
              <a:rPr lang="ru-RU" dirty="0" err="1"/>
              <a:t>необхідним</a:t>
            </a:r>
            <a:r>
              <a:rPr lang="ru-RU" dirty="0"/>
              <a:t>, </a:t>
            </a:r>
            <a:r>
              <a:rPr lang="ru-RU" dirty="0" err="1"/>
              <a:t>оскільки</a:t>
            </a:r>
            <a:r>
              <a:rPr lang="ru-RU" dirty="0"/>
              <a:t>, як правило, </a:t>
            </a:r>
            <a:r>
              <a:rPr lang="ru-RU" dirty="0" err="1"/>
              <a:t>національним</a:t>
            </a:r>
            <a:r>
              <a:rPr lang="ru-RU" dirty="0"/>
              <a:t> судам </a:t>
            </a:r>
            <a:r>
              <a:rPr lang="ru-RU" dirty="0" err="1"/>
              <a:t>необхідно</a:t>
            </a:r>
            <a:r>
              <a:rPr lang="ru-RU" dirty="0"/>
              <a:t> </a:t>
            </a:r>
            <a:r>
              <a:rPr lang="ru-RU" dirty="0" err="1"/>
              <a:t>оцінювати</a:t>
            </a:r>
            <a:r>
              <a:rPr lang="ru-RU" dirty="0"/>
              <a:t> </a:t>
            </a:r>
            <a:r>
              <a:rPr lang="ru-RU" dirty="0" err="1"/>
              <a:t>докази</a:t>
            </a:r>
            <a:r>
              <a:rPr lang="ru-RU" dirty="0"/>
              <a:t>, </a:t>
            </a:r>
            <a:r>
              <a:rPr lang="ru-RU" dirty="0" err="1"/>
              <a:t>що</a:t>
            </a:r>
            <a:r>
              <a:rPr lang="ru-RU" dirty="0"/>
              <a:t> </a:t>
            </a:r>
            <a:r>
              <a:rPr lang="ru-RU" dirty="0" err="1"/>
              <a:t>надходять</a:t>
            </a:r>
            <a:r>
              <a:rPr lang="ru-RU" dirty="0"/>
              <a:t> до них. </a:t>
            </a:r>
            <a:r>
              <a:rPr lang="ru-RU" dirty="0" err="1"/>
              <a:t>Натомість</a:t>
            </a:r>
            <a:r>
              <a:rPr lang="ru-RU" dirty="0"/>
              <a:t>, </a:t>
            </a:r>
            <a:r>
              <a:rPr lang="ru-RU" dirty="0" err="1"/>
              <a:t>завдання</a:t>
            </a:r>
            <a:r>
              <a:rPr lang="ru-RU" dirty="0"/>
              <a:t> </a:t>
            </a:r>
            <a:r>
              <a:rPr lang="ru-RU" dirty="0" err="1"/>
              <a:t>Європейського</a:t>
            </a:r>
            <a:r>
              <a:rPr lang="ru-RU" dirty="0"/>
              <a:t> суду </a:t>
            </a:r>
            <a:r>
              <a:rPr lang="ru-RU" dirty="0" err="1"/>
              <a:t>полягає</a:t>
            </a:r>
            <a:r>
              <a:rPr lang="ru-RU" dirty="0"/>
              <a:t> у тому, </a:t>
            </a:r>
            <a:r>
              <a:rPr lang="ru-RU" dirty="0" err="1"/>
              <a:t>щоб</a:t>
            </a:r>
            <a:r>
              <a:rPr lang="ru-RU" dirty="0"/>
              <a:t> </a:t>
            </a:r>
            <a:r>
              <a:rPr lang="ru-RU" dirty="0" err="1"/>
              <a:t>переконатися</a:t>
            </a:r>
            <a:r>
              <a:rPr lang="ru-RU" dirty="0"/>
              <a:t>, </a:t>
            </a:r>
            <a:r>
              <a:rPr lang="ru-RU" dirty="0" err="1"/>
              <a:t>чи</a:t>
            </a:r>
            <a:r>
              <a:rPr lang="ru-RU" dirty="0"/>
              <a:t> </a:t>
            </a:r>
            <a:r>
              <a:rPr lang="ru-RU" dirty="0" err="1"/>
              <a:t>застосована</a:t>
            </a:r>
            <a:r>
              <a:rPr lang="ru-RU" dirty="0"/>
              <a:t> процедура </a:t>
            </a:r>
            <a:r>
              <a:rPr lang="ru-RU" dirty="0" err="1"/>
              <a:t>прийняття</a:t>
            </a:r>
            <a:r>
              <a:rPr lang="ru-RU" dirty="0"/>
              <a:t> </a:t>
            </a:r>
            <a:r>
              <a:rPr lang="ru-RU" dirty="0" err="1"/>
              <a:t>рішень</a:t>
            </a:r>
            <a:r>
              <a:rPr lang="ru-RU" dirty="0"/>
              <a:t> у кожному конкретному </a:t>
            </a:r>
            <a:r>
              <a:rPr lang="ru-RU" dirty="0" err="1"/>
              <a:t>випадку</a:t>
            </a:r>
            <a:r>
              <a:rPr lang="ru-RU" dirty="0"/>
              <a:t>, </a:t>
            </a:r>
            <a:r>
              <a:rPr lang="ru-RU" dirty="0" err="1"/>
              <a:t>наскільки</a:t>
            </a:r>
            <a:r>
              <a:rPr lang="ru-RU" dirty="0"/>
              <a:t> </a:t>
            </a:r>
            <a:r>
              <a:rPr lang="ru-RU" dirty="0" err="1"/>
              <a:t>це</a:t>
            </a:r>
            <a:r>
              <a:rPr lang="ru-RU" dirty="0"/>
              <a:t> </a:t>
            </a:r>
            <a:r>
              <a:rPr lang="ru-RU" dirty="0" err="1"/>
              <a:t>можливо</a:t>
            </a:r>
            <a:r>
              <a:rPr lang="ru-RU" dirty="0"/>
              <a:t>, </a:t>
            </a:r>
            <a:r>
              <a:rPr lang="ru-RU" dirty="0" err="1"/>
              <a:t>відповідала</a:t>
            </a:r>
            <a:r>
              <a:rPr lang="ru-RU" dirty="0"/>
              <a:t> </a:t>
            </a:r>
            <a:r>
              <a:rPr lang="ru-RU" dirty="0" err="1"/>
              <a:t>вимогам</a:t>
            </a:r>
            <a:r>
              <a:rPr lang="ru-RU" dirty="0"/>
              <a:t> </a:t>
            </a:r>
            <a:r>
              <a:rPr lang="ru-RU" dirty="0" err="1"/>
              <a:t>змагальності</a:t>
            </a:r>
            <a:r>
              <a:rPr lang="ru-RU" dirty="0"/>
              <a:t> та </a:t>
            </a:r>
            <a:r>
              <a:rPr lang="ru-RU" dirty="0" err="1"/>
              <a:t>рівності</a:t>
            </a:r>
            <a:r>
              <a:rPr lang="ru-RU" dirty="0"/>
              <a:t> </a:t>
            </a:r>
            <a:r>
              <a:rPr lang="ru-RU" dirty="0" err="1"/>
              <a:t>сторін</a:t>
            </a:r>
            <a:r>
              <a:rPr lang="ru-RU" dirty="0"/>
              <a:t>, </a:t>
            </a:r>
            <a:r>
              <a:rPr lang="ru-RU" dirty="0" err="1"/>
              <a:t>включаючи</a:t>
            </a:r>
            <a:r>
              <a:rPr lang="ru-RU" dirty="0"/>
              <a:t> </a:t>
            </a:r>
            <a:r>
              <a:rPr lang="ru-RU" dirty="0" err="1"/>
              <a:t>належні</a:t>
            </a:r>
            <a:r>
              <a:rPr lang="ru-RU" dirty="0"/>
              <a:t> </a:t>
            </a:r>
            <a:r>
              <a:rPr lang="ru-RU" dirty="0" err="1"/>
              <a:t>гарантії</a:t>
            </a:r>
            <a:r>
              <a:rPr lang="ru-RU" dirty="0"/>
              <a:t> </a:t>
            </a:r>
            <a:r>
              <a:rPr lang="ru-RU" dirty="0" err="1"/>
              <a:t>захисту</a:t>
            </a:r>
            <a:r>
              <a:rPr lang="ru-RU" dirty="0"/>
              <a:t> </a:t>
            </a:r>
            <a:r>
              <a:rPr lang="ru-RU" dirty="0" err="1"/>
              <a:t>інтересів</a:t>
            </a:r>
            <a:r>
              <a:rPr lang="ru-RU" dirty="0"/>
              <a:t> </a:t>
            </a:r>
            <a:r>
              <a:rPr lang="ru-RU" dirty="0" err="1"/>
              <a:t>обвинуваченого</a:t>
            </a:r>
            <a:r>
              <a:rPr lang="ru-RU" dirty="0"/>
              <a:t> (там само, п. 62)</a:t>
            </a:r>
            <a:endParaRPr lang="en-US" dirty="0"/>
          </a:p>
        </p:txBody>
      </p:sp>
    </p:spTree>
    <p:extLst>
      <p:ext uri="{BB962C8B-B14F-4D97-AF65-F5344CB8AC3E}">
        <p14:creationId xmlns:p14="http://schemas.microsoft.com/office/powerpoint/2010/main" val="17194528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85000" lnSpcReduction="20000"/>
          </a:bodyPr>
          <a:lstStyle/>
          <a:p>
            <a:pPr marL="0" indent="0" algn="just">
              <a:buNone/>
            </a:pPr>
            <a:r>
              <a:rPr lang="ru-RU" dirty="0"/>
              <a:t>46. </a:t>
            </a:r>
            <a:r>
              <a:rPr lang="ru-RU" dirty="0" err="1"/>
              <a:t>Зокрема</a:t>
            </a:r>
            <a:r>
              <a:rPr lang="ru-RU" dirty="0"/>
              <a:t>, пунктом 3 (b) </a:t>
            </a:r>
            <a:r>
              <a:rPr lang="ru-RU" dirty="0" err="1"/>
              <a:t>статті</a:t>
            </a:r>
            <a:r>
              <a:rPr lang="ru-RU" dirty="0"/>
              <a:t> 6 </a:t>
            </a:r>
            <a:r>
              <a:rPr lang="ru-RU" dirty="0" err="1"/>
              <a:t>гарантовано</a:t>
            </a:r>
            <a:r>
              <a:rPr lang="ru-RU" dirty="0"/>
              <a:t> </a:t>
            </a:r>
            <a:r>
              <a:rPr lang="ru-RU" dirty="0" err="1"/>
              <a:t>обвинуваченому</a:t>
            </a:r>
            <a:r>
              <a:rPr lang="ru-RU" dirty="0"/>
              <a:t> «</a:t>
            </a:r>
            <a:r>
              <a:rPr lang="ru-RU" dirty="0" err="1"/>
              <a:t>достатній</a:t>
            </a:r>
            <a:r>
              <a:rPr lang="ru-RU" dirty="0"/>
              <a:t> час і </a:t>
            </a:r>
            <a:r>
              <a:rPr lang="ru-RU" dirty="0" err="1"/>
              <a:t>можливості</a:t>
            </a:r>
            <a:r>
              <a:rPr lang="ru-RU" dirty="0"/>
              <a:t> для </a:t>
            </a:r>
            <a:r>
              <a:rPr lang="ru-RU" dirty="0" err="1"/>
              <a:t>підготовки</a:t>
            </a:r>
            <a:r>
              <a:rPr lang="ru-RU" dirty="0"/>
              <a:t> </a:t>
            </a:r>
            <a:r>
              <a:rPr lang="ru-RU" dirty="0" err="1"/>
              <a:t>свого</a:t>
            </a:r>
            <a:r>
              <a:rPr lang="ru-RU" dirty="0"/>
              <a:t> </a:t>
            </a:r>
            <a:r>
              <a:rPr lang="ru-RU" dirty="0" err="1"/>
              <a:t>захисту</a:t>
            </a:r>
            <a:r>
              <a:rPr lang="ru-RU" dirty="0"/>
              <a:t>», - а </a:t>
            </a:r>
            <a:r>
              <a:rPr lang="ru-RU" dirty="0" err="1"/>
              <a:t>отже</a:t>
            </a:r>
            <a:r>
              <a:rPr lang="ru-RU" dirty="0"/>
              <a:t>, </a:t>
            </a:r>
            <a:r>
              <a:rPr lang="ru-RU" dirty="0" err="1"/>
              <a:t>означає</a:t>
            </a:r>
            <a:r>
              <a:rPr lang="ru-RU" dirty="0"/>
              <a:t>, </a:t>
            </a:r>
            <a:r>
              <a:rPr lang="ru-RU" dirty="0" err="1"/>
              <a:t>що</a:t>
            </a:r>
            <a:r>
              <a:rPr lang="ru-RU" dirty="0"/>
              <a:t> реальна </a:t>
            </a:r>
            <a:r>
              <a:rPr lang="ru-RU" dirty="0" err="1"/>
              <a:t>діяльність</a:t>
            </a:r>
            <a:r>
              <a:rPr lang="ru-RU" dirty="0"/>
              <a:t> </a:t>
            </a:r>
            <a:r>
              <a:rPr lang="ru-RU" dirty="0" err="1"/>
              <a:t>щодо</a:t>
            </a:r>
            <a:r>
              <a:rPr lang="ru-RU" dirty="0"/>
              <a:t> </a:t>
            </a:r>
            <a:r>
              <a:rPr lang="ru-RU" dirty="0" err="1"/>
              <a:t>захисту</a:t>
            </a:r>
            <a:r>
              <a:rPr lang="ru-RU" dirty="0"/>
              <a:t> з </a:t>
            </a:r>
            <a:r>
              <a:rPr lang="ru-RU" dirty="0" err="1"/>
              <a:t>його</a:t>
            </a:r>
            <a:r>
              <a:rPr lang="ru-RU" dirty="0"/>
              <a:t> боку </a:t>
            </a:r>
            <a:r>
              <a:rPr lang="ru-RU" dirty="0" err="1"/>
              <a:t>може</a:t>
            </a:r>
            <a:r>
              <a:rPr lang="ru-RU" dirty="0"/>
              <a:t> </a:t>
            </a:r>
            <a:r>
              <a:rPr lang="ru-RU" dirty="0" err="1"/>
              <a:t>включати</a:t>
            </a:r>
            <a:r>
              <a:rPr lang="ru-RU" dirty="0"/>
              <a:t> все, </a:t>
            </a:r>
            <a:r>
              <a:rPr lang="ru-RU" dirty="0" err="1"/>
              <a:t>що</a:t>
            </a:r>
            <a:r>
              <a:rPr lang="ru-RU" dirty="0"/>
              <a:t> є "</a:t>
            </a:r>
            <a:r>
              <a:rPr lang="ru-RU" dirty="0" err="1"/>
              <a:t>необхідним</a:t>
            </a:r>
            <a:r>
              <a:rPr lang="ru-RU" dirty="0"/>
              <a:t>" для </a:t>
            </a:r>
            <a:r>
              <a:rPr lang="ru-RU" dirty="0" err="1"/>
              <a:t>підготовки</a:t>
            </a:r>
            <a:r>
              <a:rPr lang="ru-RU" dirty="0"/>
              <a:t> до основного судового </a:t>
            </a:r>
            <a:r>
              <a:rPr lang="ru-RU" dirty="0" err="1"/>
              <a:t>розгляду</a:t>
            </a:r>
            <a:r>
              <a:rPr lang="ru-RU" dirty="0"/>
              <a:t> </a:t>
            </a:r>
            <a:r>
              <a:rPr lang="ru-RU" dirty="0" err="1"/>
              <a:t>справи</a:t>
            </a:r>
            <a:r>
              <a:rPr lang="ru-RU" dirty="0"/>
              <a:t>. </a:t>
            </a:r>
            <a:r>
              <a:rPr lang="ru-RU" dirty="0" err="1"/>
              <a:t>Обвинувачений</a:t>
            </a:r>
            <a:r>
              <a:rPr lang="ru-RU" dirty="0"/>
              <a:t> повинен </a:t>
            </a:r>
            <a:r>
              <a:rPr lang="ru-RU" dirty="0" err="1"/>
              <a:t>мати</a:t>
            </a:r>
            <a:r>
              <a:rPr lang="ru-RU" dirty="0"/>
              <a:t> </a:t>
            </a:r>
            <a:r>
              <a:rPr lang="ru-RU" dirty="0" err="1"/>
              <a:t>можливість</a:t>
            </a:r>
            <a:r>
              <a:rPr lang="ru-RU" dirty="0"/>
              <a:t> </a:t>
            </a:r>
            <a:r>
              <a:rPr lang="ru-RU" dirty="0" err="1"/>
              <a:t>організувати</a:t>
            </a:r>
            <a:r>
              <a:rPr lang="ru-RU" dirty="0"/>
              <a:t> </a:t>
            </a:r>
            <a:r>
              <a:rPr lang="ru-RU" dirty="0" err="1"/>
              <a:t>свій</a:t>
            </a:r>
            <a:r>
              <a:rPr lang="ru-RU" dirty="0"/>
              <a:t> </a:t>
            </a:r>
            <a:r>
              <a:rPr lang="ru-RU" dirty="0" err="1"/>
              <a:t>захист</a:t>
            </a:r>
            <a:r>
              <a:rPr lang="ru-RU" dirty="0"/>
              <a:t> </a:t>
            </a:r>
            <a:r>
              <a:rPr lang="ru-RU" dirty="0" err="1"/>
              <a:t>належним</a:t>
            </a:r>
            <a:r>
              <a:rPr lang="ru-RU" dirty="0"/>
              <a:t> чином і без </a:t>
            </a:r>
            <a:r>
              <a:rPr lang="ru-RU" dirty="0" err="1"/>
              <a:t>обмежень</a:t>
            </a:r>
            <a:r>
              <a:rPr lang="ru-RU" dirty="0"/>
              <a:t> </a:t>
            </a:r>
            <a:r>
              <a:rPr lang="ru-RU" dirty="0" err="1"/>
              <a:t>щодо</a:t>
            </a:r>
            <a:r>
              <a:rPr lang="ru-RU" dirty="0"/>
              <a:t> </a:t>
            </a:r>
            <a:r>
              <a:rPr lang="ru-RU" dirty="0" err="1"/>
              <a:t>можливості</a:t>
            </a:r>
            <a:r>
              <a:rPr lang="ru-RU" dirty="0"/>
              <a:t> </a:t>
            </a:r>
            <a:r>
              <a:rPr lang="ru-RU" dirty="0" err="1"/>
              <a:t>викласти</a:t>
            </a:r>
            <a:r>
              <a:rPr lang="ru-RU" dirty="0"/>
              <a:t> </a:t>
            </a:r>
            <a:r>
              <a:rPr lang="ru-RU" dirty="0" err="1"/>
              <a:t>всі</a:t>
            </a:r>
            <a:r>
              <a:rPr lang="ru-RU" dirty="0"/>
              <a:t> </a:t>
            </a:r>
            <a:r>
              <a:rPr lang="ru-RU" dirty="0" err="1"/>
              <a:t>належні</a:t>
            </a:r>
            <a:r>
              <a:rPr lang="ru-RU" dirty="0"/>
              <a:t> </a:t>
            </a:r>
            <a:r>
              <a:rPr lang="ru-RU" dirty="0" err="1"/>
              <a:t>захисту</a:t>
            </a:r>
            <a:r>
              <a:rPr lang="ru-RU" dirty="0"/>
              <a:t> </a:t>
            </a:r>
            <a:r>
              <a:rPr lang="ru-RU" dirty="0" err="1"/>
              <a:t>аргументи</a:t>
            </a:r>
            <a:r>
              <a:rPr lang="ru-RU" dirty="0"/>
              <a:t> у </a:t>
            </a:r>
            <a:r>
              <a:rPr lang="ru-RU" dirty="0" err="1"/>
              <a:t>суді</a:t>
            </a:r>
            <a:r>
              <a:rPr lang="ru-RU" dirty="0"/>
              <a:t> </a:t>
            </a:r>
            <a:r>
              <a:rPr lang="ru-RU" dirty="0" err="1"/>
              <a:t>першої</a:t>
            </a:r>
            <a:r>
              <a:rPr lang="ru-RU" dirty="0"/>
              <a:t> </a:t>
            </a:r>
            <a:r>
              <a:rPr lang="ru-RU" dirty="0" err="1"/>
              <a:t>інстанції</a:t>
            </a:r>
            <a:r>
              <a:rPr lang="ru-RU" dirty="0"/>
              <a:t> і таким чином </a:t>
            </a:r>
            <a:r>
              <a:rPr lang="ru-RU" dirty="0" err="1"/>
              <a:t>вплинути</a:t>
            </a:r>
            <a:r>
              <a:rPr lang="ru-RU" dirty="0"/>
              <a:t> на результат судового </a:t>
            </a:r>
            <a:r>
              <a:rPr lang="ru-RU" dirty="0" err="1"/>
              <a:t>розгляду</a:t>
            </a:r>
            <a:r>
              <a:rPr lang="ru-RU" dirty="0"/>
              <a:t>. </a:t>
            </a:r>
            <a:r>
              <a:rPr lang="ru-RU" dirty="0" err="1"/>
              <a:t>Крім</a:t>
            </a:r>
            <a:r>
              <a:rPr lang="ru-RU" dirty="0"/>
              <a:t> того, </a:t>
            </a:r>
            <a:r>
              <a:rPr lang="ru-RU" dirty="0" err="1"/>
              <a:t>засоби</a:t>
            </a:r>
            <a:r>
              <a:rPr lang="ru-RU" dirty="0"/>
              <a:t>, </a:t>
            </a:r>
            <a:r>
              <a:rPr lang="ru-RU" dirty="0" err="1"/>
              <a:t>якими</a:t>
            </a:r>
            <a:r>
              <a:rPr lang="ru-RU" dirty="0"/>
              <a:t> повинен </a:t>
            </a:r>
            <a:r>
              <a:rPr lang="ru-RU" dirty="0" err="1"/>
              <a:t>користуватись</a:t>
            </a:r>
            <a:r>
              <a:rPr lang="ru-RU" dirty="0"/>
              <a:t> </a:t>
            </a:r>
            <a:r>
              <a:rPr lang="ru-RU" dirty="0" err="1"/>
              <a:t>кожен</a:t>
            </a:r>
            <a:r>
              <a:rPr lang="ru-RU" dirty="0"/>
              <a:t>, кого </a:t>
            </a:r>
            <a:r>
              <a:rPr lang="ru-RU" dirty="0" err="1"/>
              <a:t>звинувачено</a:t>
            </a:r>
            <a:r>
              <a:rPr lang="ru-RU" dirty="0"/>
              <a:t> у </a:t>
            </a:r>
            <a:r>
              <a:rPr lang="ru-RU" dirty="0" err="1"/>
              <a:t>вчиненні</a:t>
            </a:r>
            <a:r>
              <a:rPr lang="ru-RU" dirty="0"/>
              <a:t> </a:t>
            </a:r>
            <a:r>
              <a:rPr lang="ru-RU" dirty="0" err="1"/>
              <a:t>кримінального</a:t>
            </a:r>
            <a:r>
              <a:rPr lang="ru-RU" dirty="0"/>
              <a:t> </a:t>
            </a:r>
            <a:r>
              <a:rPr lang="ru-RU" dirty="0" err="1"/>
              <a:t>злочину</a:t>
            </a:r>
            <a:r>
              <a:rPr lang="ru-RU" dirty="0"/>
              <a:t>, </a:t>
            </a:r>
            <a:r>
              <a:rPr lang="ru-RU" dirty="0" err="1"/>
              <a:t>включають</a:t>
            </a:r>
            <a:r>
              <a:rPr lang="ru-RU" dirty="0"/>
              <a:t> </a:t>
            </a:r>
            <a:r>
              <a:rPr lang="ru-RU" dirty="0" err="1"/>
              <a:t>можливість</a:t>
            </a:r>
            <a:r>
              <a:rPr lang="ru-RU" dirty="0"/>
              <a:t> </a:t>
            </a:r>
            <a:r>
              <a:rPr lang="ru-RU" dirty="0" err="1"/>
              <a:t>ознайомитись</a:t>
            </a:r>
            <a:r>
              <a:rPr lang="ru-RU" dirty="0"/>
              <a:t> з результатами </a:t>
            </a:r>
            <a:r>
              <a:rPr lang="ru-RU" dirty="0" err="1"/>
              <a:t>розслідувань</a:t>
            </a:r>
            <a:r>
              <a:rPr lang="ru-RU" dirty="0"/>
              <a:t>, </a:t>
            </a:r>
            <a:r>
              <a:rPr lang="ru-RU" dirty="0" err="1"/>
              <a:t>проведених</a:t>
            </a:r>
            <a:r>
              <a:rPr lang="ru-RU" dirty="0"/>
              <a:t> </a:t>
            </a:r>
            <a:r>
              <a:rPr lang="ru-RU" dirty="0" err="1"/>
              <a:t>протягом</a:t>
            </a:r>
            <a:r>
              <a:rPr lang="ru-RU" dirty="0"/>
              <a:t> </a:t>
            </a:r>
            <a:r>
              <a:rPr lang="ru-RU" dirty="0" err="1"/>
              <a:t>провадження</a:t>
            </a:r>
            <a:r>
              <a:rPr lang="ru-RU" dirty="0"/>
              <a:t>, з метою </a:t>
            </a:r>
            <a:r>
              <a:rPr lang="ru-RU" dirty="0" err="1"/>
              <a:t>підготовки</a:t>
            </a:r>
            <a:r>
              <a:rPr lang="ru-RU" dirty="0"/>
              <a:t> судового </a:t>
            </a:r>
            <a:r>
              <a:rPr lang="ru-RU" dirty="0" err="1"/>
              <a:t>захисту</a:t>
            </a:r>
            <a:r>
              <a:rPr lang="ru-RU" dirty="0"/>
              <a:t> (див. </a:t>
            </a:r>
            <a:r>
              <a:rPr lang="ru-RU" dirty="0" err="1"/>
              <a:t>Леас</a:t>
            </a:r>
            <a:r>
              <a:rPr lang="ru-RU" dirty="0"/>
              <a:t> </a:t>
            </a:r>
            <a:r>
              <a:rPr lang="ru-RU" dirty="0" err="1"/>
              <a:t>проти</a:t>
            </a:r>
            <a:r>
              <a:rPr lang="ru-RU" dirty="0"/>
              <a:t> </a:t>
            </a:r>
            <a:r>
              <a:rPr lang="ru-RU" dirty="0" err="1"/>
              <a:t>Естонії</a:t>
            </a:r>
            <a:r>
              <a:rPr lang="ru-RU" dirty="0"/>
              <a:t>, № 59577/08, п. 80, </a:t>
            </a:r>
            <a:r>
              <a:rPr lang="ru-RU" dirty="0" err="1"/>
              <a:t>від</a:t>
            </a:r>
            <a:r>
              <a:rPr lang="ru-RU" dirty="0"/>
              <a:t> 6 </a:t>
            </a:r>
            <a:r>
              <a:rPr lang="ru-RU" dirty="0" err="1"/>
              <a:t>березня</a:t>
            </a:r>
            <a:r>
              <a:rPr lang="ru-RU" dirty="0"/>
              <a:t> 2012 року, </a:t>
            </a:r>
            <a:r>
              <a:rPr lang="ru-RU" dirty="0" err="1"/>
              <a:t>із</a:t>
            </a:r>
            <a:r>
              <a:rPr lang="ru-RU" dirty="0"/>
              <a:t> </a:t>
            </a:r>
            <a:r>
              <a:rPr lang="ru-RU" dirty="0" err="1"/>
              <a:t>наступними</a:t>
            </a:r>
            <a:r>
              <a:rPr lang="ru-RU" dirty="0"/>
              <a:t> </a:t>
            </a:r>
            <a:r>
              <a:rPr lang="ru-RU" dirty="0" err="1"/>
              <a:t>посиланнями</a:t>
            </a:r>
            <a:r>
              <a:rPr lang="ru-RU" dirty="0"/>
              <a:t>). </a:t>
            </a:r>
            <a:r>
              <a:rPr lang="ru-RU" dirty="0" err="1"/>
              <a:t>Нездатність</a:t>
            </a:r>
            <a:r>
              <a:rPr lang="ru-RU" dirty="0"/>
              <a:t> </a:t>
            </a:r>
            <a:r>
              <a:rPr lang="ru-RU" dirty="0" err="1"/>
              <a:t>відкрити</a:t>
            </a:r>
            <a:r>
              <a:rPr lang="ru-RU" dirty="0"/>
              <a:t> </a:t>
            </a:r>
            <a:r>
              <a:rPr lang="ru-RU" dirty="0" err="1"/>
              <a:t>стороні</a:t>
            </a:r>
            <a:r>
              <a:rPr lang="ru-RU" dirty="0"/>
              <a:t> </a:t>
            </a:r>
            <a:r>
              <a:rPr lang="ru-RU" dirty="0" err="1"/>
              <a:t>захисту</a:t>
            </a:r>
            <a:r>
              <a:rPr lang="ru-RU" dirty="0"/>
              <a:t> </a:t>
            </a:r>
            <a:r>
              <a:rPr lang="ru-RU" dirty="0" err="1"/>
              <a:t>докази</a:t>
            </a:r>
            <a:r>
              <a:rPr lang="ru-RU" dirty="0"/>
              <a:t>, </a:t>
            </a:r>
            <a:r>
              <a:rPr lang="ru-RU" dirty="0" err="1"/>
              <a:t>які</a:t>
            </a:r>
            <a:r>
              <a:rPr lang="ru-RU" dirty="0"/>
              <a:t> </a:t>
            </a:r>
            <a:r>
              <a:rPr lang="ru-RU" dirty="0" err="1"/>
              <a:t>містять</a:t>
            </a:r>
            <a:r>
              <a:rPr lang="ru-RU" dirty="0"/>
              <a:t> </a:t>
            </a:r>
            <a:r>
              <a:rPr lang="ru-RU" dirty="0" err="1"/>
              <a:t>дані</a:t>
            </a:r>
            <a:r>
              <a:rPr lang="ru-RU" dirty="0"/>
              <a:t>, </a:t>
            </a:r>
            <a:r>
              <a:rPr lang="ru-RU" dirty="0" err="1"/>
              <a:t>що</a:t>
            </a:r>
            <a:r>
              <a:rPr lang="ru-RU" dirty="0"/>
              <a:t> могли б </a:t>
            </a:r>
            <a:r>
              <a:rPr lang="ru-RU" dirty="0" err="1"/>
              <a:t>дозволити</a:t>
            </a:r>
            <a:r>
              <a:rPr lang="ru-RU" dirty="0"/>
              <a:t> </a:t>
            </a:r>
            <a:r>
              <a:rPr lang="ru-RU" dirty="0" err="1"/>
              <a:t>обвинуваченому</a:t>
            </a:r>
            <a:r>
              <a:rPr lang="ru-RU" dirty="0"/>
              <a:t> </a:t>
            </a:r>
            <a:r>
              <a:rPr lang="ru-RU" dirty="0" err="1"/>
              <a:t>виправдати</a:t>
            </a:r>
            <a:r>
              <a:rPr lang="ru-RU" dirty="0"/>
              <a:t> себе </a:t>
            </a:r>
            <a:r>
              <a:rPr lang="ru-RU" dirty="0" err="1"/>
              <a:t>або</a:t>
            </a:r>
            <a:r>
              <a:rPr lang="ru-RU" dirty="0"/>
              <a:t> </a:t>
            </a:r>
            <a:r>
              <a:rPr lang="ru-RU" dirty="0" err="1"/>
              <a:t>скоротити</a:t>
            </a:r>
            <a:r>
              <a:rPr lang="ru-RU" dirty="0"/>
              <a:t> строк </a:t>
            </a:r>
            <a:r>
              <a:rPr lang="ru-RU" dirty="0" err="1"/>
              <a:t>покарання</a:t>
            </a:r>
            <a:r>
              <a:rPr lang="ru-RU" dirty="0"/>
              <a:t>, буде </a:t>
            </a:r>
            <a:r>
              <a:rPr lang="ru-RU" dirty="0" err="1"/>
              <a:t>означати</a:t>
            </a:r>
            <a:r>
              <a:rPr lang="ru-RU" dirty="0"/>
              <a:t> </a:t>
            </a:r>
            <a:r>
              <a:rPr lang="ru-RU" dirty="0" err="1"/>
              <a:t>відмову</a:t>
            </a:r>
            <a:r>
              <a:rPr lang="ru-RU" dirty="0"/>
              <a:t> у </a:t>
            </a:r>
            <a:r>
              <a:rPr lang="ru-RU" dirty="0" err="1"/>
              <a:t>засобах</a:t>
            </a:r>
            <a:r>
              <a:rPr lang="ru-RU" dirty="0"/>
              <a:t>, </a:t>
            </a:r>
            <a:r>
              <a:rPr lang="ru-RU" dirty="0" err="1"/>
              <a:t>необхідних</a:t>
            </a:r>
            <a:r>
              <a:rPr lang="ru-RU" dirty="0"/>
              <a:t> для </a:t>
            </a:r>
            <a:r>
              <a:rPr lang="ru-RU" dirty="0" err="1"/>
              <a:t>підготовки</a:t>
            </a:r>
            <a:r>
              <a:rPr lang="ru-RU" dirty="0"/>
              <a:t> </a:t>
            </a:r>
            <a:r>
              <a:rPr lang="ru-RU" dirty="0" err="1"/>
              <a:t>захисту</a:t>
            </a:r>
            <a:r>
              <a:rPr lang="ru-RU" dirty="0"/>
              <a:t>, а </a:t>
            </a:r>
            <a:r>
              <a:rPr lang="ru-RU" dirty="0" err="1"/>
              <a:t>отже</a:t>
            </a:r>
            <a:r>
              <a:rPr lang="ru-RU" dirty="0"/>
              <a:t>, </a:t>
            </a:r>
            <a:r>
              <a:rPr lang="ru-RU" dirty="0" err="1"/>
              <a:t>порушення</a:t>
            </a:r>
            <a:r>
              <a:rPr lang="ru-RU" dirty="0"/>
              <a:t> права, </a:t>
            </a:r>
            <a:r>
              <a:rPr lang="ru-RU" dirty="0" err="1"/>
              <a:t>гарантованого</a:t>
            </a:r>
            <a:r>
              <a:rPr lang="ru-RU" dirty="0"/>
              <a:t> пунктом 3 (b) </a:t>
            </a:r>
            <a:r>
              <a:rPr lang="ru-RU" dirty="0" err="1"/>
              <a:t>статті</a:t>
            </a:r>
            <a:r>
              <a:rPr lang="ru-RU" dirty="0"/>
              <a:t> 6 </a:t>
            </a:r>
            <a:r>
              <a:rPr lang="ru-RU" dirty="0" err="1"/>
              <a:t>Конвенції</a:t>
            </a:r>
            <a:r>
              <a:rPr lang="ru-RU" dirty="0"/>
              <a:t> (там само, п 81).</a:t>
            </a:r>
            <a:endParaRPr lang="en-US" dirty="0"/>
          </a:p>
        </p:txBody>
      </p:sp>
    </p:spTree>
    <p:extLst>
      <p:ext uri="{BB962C8B-B14F-4D97-AF65-F5344CB8AC3E}">
        <p14:creationId xmlns:p14="http://schemas.microsoft.com/office/powerpoint/2010/main" val="117051441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lstStyle/>
          <a:p>
            <a:pPr marL="0" indent="0" algn="ctr">
              <a:buNone/>
            </a:pPr>
            <a:r>
              <a:rPr lang="ru-RU" dirty="0"/>
              <a:t>(c) </a:t>
            </a:r>
            <a:r>
              <a:rPr lang="ru-RU" dirty="0" err="1"/>
              <a:t>Застосування</a:t>
            </a:r>
            <a:r>
              <a:rPr lang="ru-RU" dirty="0"/>
              <a:t> </a:t>
            </a:r>
            <a:r>
              <a:rPr lang="ru-RU" dirty="0" err="1"/>
              <a:t>вищезазначених</a:t>
            </a:r>
            <a:r>
              <a:rPr lang="ru-RU" dirty="0"/>
              <a:t> </a:t>
            </a:r>
            <a:r>
              <a:rPr lang="ru-RU" dirty="0" err="1"/>
              <a:t>принципів</a:t>
            </a:r>
            <a:r>
              <a:rPr lang="ru-RU" dirty="0"/>
              <a:t> у </a:t>
            </a:r>
            <a:r>
              <a:rPr lang="ru-RU" dirty="0" err="1"/>
              <a:t>цій</a:t>
            </a:r>
            <a:r>
              <a:rPr lang="ru-RU" dirty="0"/>
              <a:t> </a:t>
            </a:r>
            <a:r>
              <a:rPr lang="ru-RU" dirty="0" err="1"/>
              <a:t>справі</a:t>
            </a:r>
            <a:r>
              <a:rPr lang="ru-RU" dirty="0"/>
              <a:t> </a:t>
            </a:r>
            <a:endParaRPr lang="ru-RU" dirty="0" smtClean="0"/>
          </a:p>
          <a:p>
            <a:pPr marL="0" indent="0" algn="ctr">
              <a:buNone/>
            </a:pPr>
            <a:r>
              <a:rPr lang="ru-RU" dirty="0" smtClean="0"/>
              <a:t>(i) </a:t>
            </a:r>
            <a:r>
              <a:rPr lang="ru-RU" dirty="0" err="1" smtClean="0"/>
              <a:t>Чи</a:t>
            </a:r>
            <a:r>
              <a:rPr lang="ru-RU" dirty="0" smtClean="0"/>
              <a:t> </a:t>
            </a:r>
            <a:r>
              <a:rPr lang="ru-RU" dirty="0" err="1"/>
              <a:t>існувала</a:t>
            </a:r>
            <a:r>
              <a:rPr lang="ru-RU" dirty="0"/>
              <a:t> </a:t>
            </a:r>
            <a:r>
              <a:rPr lang="ru-RU" dirty="0" err="1"/>
              <a:t>вагома</a:t>
            </a:r>
            <a:r>
              <a:rPr lang="ru-RU" dirty="0"/>
              <a:t> причина для неявки особи </a:t>
            </a:r>
            <a:r>
              <a:rPr lang="ru-RU" dirty="0" smtClean="0"/>
              <a:t>П.</a:t>
            </a:r>
          </a:p>
          <a:p>
            <a:pPr marL="0" indent="0">
              <a:buNone/>
            </a:pPr>
            <a:r>
              <a:rPr lang="ru-RU" dirty="0" smtClean="0"/>
              <a:t> </a:t>
            </a:r>
            <a:r>
              <a:rPr lang="ru-RU" dirty="0"/>
              <a:t>47. </a:t>
            </a:r>
            <a:r>
              <a:rPr lang="ru-RU" dirty="0" err="1"/>
              <a:t>Виникає</a:t>
            </a:r>
            <a:r>
              <a:rPr lang="ru-RU" dirty="0"/>
              <a:t> </a:t>
            </a:r>
            <a:r>
              <a:rPr lang="ru-RU" dirty="0" err="1"/>
              <a:t>суперечність</a:t>
            </a:r>
            <a:r>
              <a:rPr lang="ru-RU" dirty="0"/>
              <a:t> </a:t>
            </a:r>
            <a:r>
              <a:rPr lang="ru-RU" dirty="0" err="1"/>
              <a:t>між</a:t>
            </a:r>
            <a:r>
              <a:rPr lang="ru-RU" dirty="0"/>
              <a:t> </a:t>
            </a:r>
            <a:r>
              <a:rPr lang="ru-RU" dirty="0" err="1"/>
              <a:t>наполегливістю</a:t>
            </a:r>
            <a:r>
              <a:rPr lang="ru-RU" dirty="0"/>
              <a:t> </a:t>
            </a:r>
            <a:r>
              <a:rPr lang="ru-RU" dirty="0" err="1"/>
              <a:t>слідчого</a:t>
            </a:r>
            <a:r>
              <a:rPr lang="ru-RU" dirty="0"/>
              <a:t> органу </a:t>
            </a:r>
            <a:r>
              <a:rPr lang="ru-RU" dirty="0" err="1"/>
              <a:t>щодо</a:t>
            </a:r>
            <a:r>
              <a:rPr lang="ru-RU" dirty="0"/>
              <a:t> </a:t>
            </a:r>
            <a:r>
              <a:rPr lang="ru-RU" dirty="0" err="1"/>
              <a:t>необхідності</a:t>
            </a:r>
            <a:r>
              <a:rPr lang="ru-RU" dirty="0"/>
              <a:t> </a:t>
            </a:r>
            <a:r>
              <a:rPr lang="ru-RU" dirty="0" err="1"/>
              <a:t>захисту</a:t>
            </a:r>
            <a:r>
              <a:rPr lang="ru-RU" dirty="0"/>
              <a:t> особи П. та </a:t>
            </a:r>
            <a:r>
              <a:rPr lang="ru-RU" dirty="0" err="1"/>
              <a:t>їх</a:t>
            </a:r>
            <a:r>
              <a:rPr lang="ru-RU" dirty="0"/>
              <a:t> </a:t>
            </a:r>
            <a:r>
              <a:rPr lang="ru-RU" dirty="0" err="1"/>
              <a:t>власної</a:t>
            </a:r>
            <a:r>
              <a:rPr lang="ru-RU" dirty="0"/>
              <a:t> </a:t>
            </a:r>
            <a:r>
              <a:rPr lang="ru-RU" dirty="0" err="1"/>
              <a:t>пропозиції</a:t>
            </a:r>
            <a:r>
              <a:rPr lang="ru-RU" dirty="0"/>
              <a:t>, яка </a:t>
            </a:r>
            <a:r>
              <a:rPr lang="ru-RU" dirty="0" err="1"/>
              <a:t>зафіксована</a:t>
            </a:r>
            <a:r>
              <a:rPr lang="ru-RU" dirty="0"/>
              <a:t> в </a:t>
            </a:r>
            <a:r>
              <a:rPr lang="ru-RU" dirty="0" err="1"/>
              <a:t>обвинувальному</a:t>
            </a:r>
            <a:r>
              <a:rPr lang="ru-RU" dirty="0"/>
              <a:t> </a:t>
            </a:r>
            <a:r>
              <a:rPr lang="ru-RU" dirty="0" err="1"/>
              <a:t>акті</a:t>
            </a:r>
            <a:r>
              <a:rPr lang="ru-RU" dirty="0"/>
              <a:t>, </a:t>
            </a:r>
            <a:r>
              <a:rPr lang="ru-RU" dirty="0" err="1"/>
              <a:t>викликати</a:t>
            </a:r>
            <a:r>
              <a:rPr lang="ru-RU" dirty="0"/>
              <a:t> </a:t>
            </a:r>
            <a:r>
              <a:rPr lang="ru-RU" dirty="0" err="1"/>
              <a:t>його</a:t>
            </a:r>
            <a:r>
              <a:rPr lang="ru-RU" dirty="0"/>
              <a:t> до суду як </a:t>
            </a:r>
            <a:r>
              <a:rPr lang="ru-RU" dirty="0" err="1"/>
              <a:t>свідка</a:t>
            </a:r>
            <a:r>
              <a:rPr lang="ru-RU" dirty="0"/>
              <a:t> (див. </a:t>
            </a:r>
            <a:r>
              <a:rPr lang="ru-RU" dirty="0" err="1"/>
              <a:t>п.п</a:t>
            </a:r>
            <a:r>
              <a:rPr lang="ru-RU" dirty="0"/>
              <a:t>. 15, 18 </a:t>
            </a:r>
            <a:r>
              <a:rPr lang="ru-RU" dirty="0" err="1"/>
              <a:t>відповідно</a:t>
            </a:r>
            <a:r>
              <a:rPr lang="ru-RU" dirty="0"/>
              <a:t>). </a:t>
            </a:r>
            <a:r>
              <a:rPr lang="ru-RU" dirty="0" err="1"/>
              <a:t>Національні</a:t>
            </a:r>
            <a:r>
              <a:rPr lang="ru-RU" dirty="0"/>
              <a:t> суди не </a:t>
            </a:r>
            <a:r>
              <a:rPr lang="ru-RU" dirty="0" err="1"/>
              <a:t>висловили</a:t>
            </a:r>
            <a:r>
              <a:rPr lang="ru-RU" dirty="0"/>
              <a:t> </a:t>
            </a:r>
            <a:r>
              <a:rPr lang="ru-RU" dirty="0" err="1"/>
              <a:t>жодних</a:t>
            </a:r>
            <a:r>
              <a:rPr lang="ru-RU" dirty="0"/>
              <a:t> </a:t>
            </a:r>
            <a:r>
              <a:rPr lang="ru-RU" dirty="0" err="1"/>
              <a:t>коментарів</a:t>
            </a:r>
            <a:r>
              <a:rPr lang="ru-RU" dirty="0"/>
              <a:t> </a:t>
            </a:r>
            <a:r>
              <a:rPr lang="ru-RU" dirty="0" err="1"/>
              <a:t>щодо</a:t>
            </a:r>
            <a:r>
              <a:rPr lang="ru-RU" dirty="0"/>
              <a:t> </a:t>
            </a:r>
            <a:r>
              <a:rPr lang="ru-RU" dirty="0" err="1"/>
              <a:t>цього</a:t>
            </a:r>
            <a:r>
              <a:rPr lang="ru-RU" dirty="0"/>
              <a:t> </a:t>
            </a:r>
            <a:r>
              <a:rPr lang="ru-RU" dirty="0" err="1"/>
              <a:t>питання</a:t>
            </a:r>
            <a:r>
              <a:rPr lang="ru-RU" dirty="0"/>
              <a:t>. Суд </a:t>
            </a:r>
            <a:r>
              <a:rPr lang="ru-RU" dirty="0" err="1"/>
              <a:t>робить</a:t>
            </a:r>
            <a:r>
              <a:rPr lang="ru-RU" dirty="0"/>
              <a:t> </a:t>
            </a:r>
            <a:r>
              <a:rPr lang="ru-RU" dirty="0" err="1"/>
              <a:t>висновок</a:t>
            </a:r>
            <a:r>
              <a:rPr lang="ru-RU" dirty="0"/>
              <a:t>, </a:t>
            </a:r>
            <a:r>
              <a:rPr lang="ru-RU" dirty="0" err="1"/>
              <a:t>що</a:t>
            </a:r>
            <a:r>
              <a:rPr lang="ru-RU" dirty="0"/>
              <a:t> не </a:t>
            </a:r>
            <a:r>
              <a:rPr lang="ru-RU" dirty="0" err="1"/>
              <a:t>було</a:t>
            </a:r>
            <a:r>
              <a:rPr lang="ru-RU" dirty="0"/>
              <a:t> </a:t>
            </a:r>
            <a:r>
              <a:rPr lang="ru-RU" dirty="0" err="1"/>
              <a:t>обґрунтовано</a:t>
            </a:r>
            <a:r>
              <a:rPr lang="ru-RU" dirty="0"/>
              <a:t> доведено, </a:t>
            </a:r>
            <a:r>
              <a:rPr lang="ru-RU" dirty="0" err="1"/>
              <a:t>що</a:t>
            </a:r>
            <a:r>
              <a:rPr lang="ru-RU" dirty="0"/>
              <a:t> </a:t>
            </a:r>
            <a:r>
              <a:rPr lang="ru-RU" dirty="0" err="1"/>
              <a:t>існувала</a:t>
            </a:r>
            <a:r>
              <a:rPr lang="ru-RU" dirty="0"/>
              <a:t> </a:t>
            </a:r>
            <a:r>
              <a:rPr lang="ru-RU" dirty="0" err="1"/>
              <a:t>вагома</a:t>
            </a:r>
            <a:r>
              <a:rPr lang="ru-RU" dirty="0"/>
              <a:t> причина для неявки особи П.</a:t>
            </a:r>
            <a:endParaRPr lang="en-US" dirty="0"/>
          </a:p>
        </p:txBody>
      </p:sp>
    </p:spTree>
    <p:extLst>
      <p:ext uri="{BB962C8B-B14F-4D97-AF65-F5344CB8AC3E}">
        <p14:creationId xmlns:p14="http://schemas.microsoft.com/office/powerpoint/2010/main" val="4089022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08712"/>
          </a:xfrm>
        </p:spPr>
        <p:txBody>
          <a:bodyPr>
            <a:normAutofit fontScale="25000" lnSpcReduction="20000"/>
          </a:bodyPr>
          <a:lstStyle/>
          <a:p>
            <a:pPr marL="0" indent="0" algn="ctr">
              <a:buNone/>
            </a:pPr>
            <a:r>
              <a:rPr lang="uk-UA" sz="6800" b="1" dirty="0"/>
              <a:t>Постанова ВП ВС від </a:t>
            </a:r>
            <a:r>
              <a:rPr lang="ru-RU" sz="6800" b="1" dirty="0" smtClean="0"/>
              <a:t>23 </a:t>
            </a:r>
            <a:r>
              <a:rPr lang="ru-RU" sz="6800" b="1" dirty="0" err="1"/>
              <a:t>січня</a:t>
            </a:r>
            <a:r>
              <a:rPr lang="ru-RU" sz="6800" b="1" dirty="0"/>
              <a:t> 2019 року, справа </a:t>
            </a:r>
            <a:r>
              <a:rPr lang="ru-RU" sz="6800" b="1" dirty="0"/>
              <a:t>№</a:t>
            </a:r>
            <a:r>
              <a:rPr lang="uk-UA" sz="6800" b="1" dirty="0"/>
              <a:t> </a:t>
            </a:r>
            <a:r>
              <a:rPr lang="ru-RU" sz="6800" b="1" dirty="0" smtClean="0"/>
              <a:t>738/1482/16-к</a:t>
            </a:r>
          </a:p>
          <a:p>
            <a:pPr marL="0" indent="0" algn="ctr">
              <a:buNone/>
            </a:pPr>
            <a:endParaRPr lang="ru-RU" sz="6800" b="1" dirty="0" smtClean="0"/>
          </a:p>
          <a:p>
            <a:pPr marL="0" indent="0" algn="just">
              <a:buNone/>
            </a:pPr>
            <a:r>
              <a:rPr lang="ru-RU" sz="6800" dirty="0" smtClean="0"/>
              <a:t>24</a:t>
            </a:r>
            <a:r>
              <a:rPr lang="ru-RU" sz="6800" dirty="0"/>
              <a:t>. Пункт 8 ч. 3 </a:t>
            </a:r>
            <a:r>
              <a:rPr lang="ru-RU" sz="6800" dirty="0">
                <a:hlinkClick r:id="rId2" tooltip="КОНСТИТУЦІЯ УКРАЇНИ; нормативно-правовий акт № 254к/96-ВР від 28.06.1996"/>
              </a:rPr>
              <a:t>ст. 129 </a:t>
            </a:r>
            <a:r>
              <a:rPr lang="ru-RU" sz="6800" dirty="0" err="1">
                <a:hlinkClick r:id="rId2" tooltip="КОНСТИТУЦІЯ УКРАЇНИ; нормативно-правовий акт № 254к/96-ВР від 28.06.1996"/>
              </a:rPr>
              <a:t>Конституції</a:t>
            </a:r>
            <a:r>
              <a:rPr lang="ru-RU" sz="6800" dirty="0">
                <a:hlinkClick r:id="rId2" tooltip="КОНСТИТУЦІЯ УКРАЇНИ; нормативно-правовий акт № 254к/96-ВР від 28.06.1996"/>
              </a:rPr>
              <a:t> </a:t>
            </a:r>
            <a:r>
              <a:rPr lang="ru-RU" sz="6800" dirty="0" err="1">
                <a:hlinkClick r:id="rId2" tooltip="КОНСТИТУЦІЯ УКРАЇНИ; нормативно-правовий акт № 254к/96-ВР від 28.06.1996"/>
              </a:rPr>
              <a:t>України</a:t>
            </a:r>
            <a:r>
              <a:rPr lang="ru-RU" sz="6800" dirty="0"/>
              <a:t> в </a:t>
            </a:r>
            <a:r>
              <a:rPr lang="ru-RU" sz="6800" dirty="0" err="1"/>
              <a:t>редакції</a:t>
            </a:r>
            <a:r>
              <a:rPr lang="ru-RU" sz="6800" dirty="0"/>
              <a:t>, </a:t>
            </a:r>
            <a:r>
              <a:rPr lang="ru-RU" sz="6800" dirty="0" err="1"/>
              <a:t>чинній</a:t>
            </a:r>
            <a:r>
              <a:rPr lang="ru-RU" sz="6800" dirty="0"/>
              <a:t> на момент </a:t>
            </a:r>
            <a:r>
              <a:rPr lang="ru-RU" sz="6800" dirty="0" err="1"/>
              <a:t>звернення</a:t>
            </a:r>
            <a:r>
              <a:rPr lang="ru-RU" sz="6800" dirty="0"/>
              <a:t> з </a:t>
            </a:r>
            <a:r>
              <a:rPr lang="ru-RU" sz="6800" dirty="0" err="1"/>
              <a:t>касаційною</a:t>
            </a:r>
            <a:r>
              <a:rPr lang="ru-RU" sz="6800" dirty="0"/>
              <a:t> </a:t>
            </a:r>
            <a:r>
              <a:rPr lang="ru-RU" sz="6800" dirty="0" err="1"/>
              <a:t>скаргою</a:t>
            </a:r>
            <a:r>
              <a:rPr lang="ru-RU" sz="6800" dirty="0"/>
              <a:t>, на </a:t>
            </a:r>
            <a:r>
              <a:rPr lang="ru-RU" sz="6800" dirty="0" err="1"/>
              <a:t>відміну</a:t>
            </a:r>
            <a:r>
              <a:rPr lang="ru-RU" sz="6800" dirty="0"/>
              <a:t> </a:t>
            </a:r>
            <a:r>
              <a:rPr lang="ru-RU" sz="6800" dirty="0" err="1"/>
              <a:t>від</a:t>
            </a:r>
            <a:r>
              <a:rPr lang="ru-RU" sz="6800" dirty="0"/>
              <a:t> </a:t>
            </a:r>
            <a:r>
              <a:rPr lang="ru-RU" sz="6800" dirty="0" err="1"/>
              <a:t>його</a:t>
            </a:r>
            <a:r>
              <a:rPr lang="ru-RU" sz="6800" dirty="0"/>
              <a:t> </a:t>
            </a:r>
            <a:r>
              <a:rPr lang="ru-RU" sz="6800" dirty="0" err="1"/>
              <a:t>попередньої</a:t>
            </a:r>
            <a:r>
              <a:rPr lang="ru-RU" sz="6800" dirty="0"/>
              <a:t> </a:t>
            </a:r>
            <a:r>
              <a:rPr lang="ru-RU" sz="6800" dirty="0" err="1"/>
              <a:t>редакції</a:t>
            </a:r>
            <a:r>
              <a:rPr lang="ru-RU" sz="6800" dirty="0"/>
              <a:t>, </a:t>
            </a:r>
            <a:r>
              <a:rPr lang="ru-RU" sz="6800" dirty="0" err="1"/>
              <a:t>закріплює</a:t>
            </a:r>
            <a:r>
              <a:rPr lang="ru-RU" sz="6800" dirty="0"/>
              <a:t>, </a:t>
            </a:r>
            <a:r>
              <a:rPr lang="ru-RU" sz="6800" dirty="0" err="1"/>
              <a:t>що</a:t>
            </a:r>
            <a:r>
              <a:rPr lang="ru-RU" sz="6800" dirty="0"/>
              <a:t> </a:t>
            </a:r>
            <a:r>
              <a:rPr lang="ru-RU" sz="6800" dirty="0" err="1"/>
              <a:t>обов'язковим</a:t>
            </a:r>
            <a:r>
              <a:rPr lang="ru-RU" sz="6800" dirty="0"/>
              <a:t> для перегляду </a:t>
            </a:r>
            <a:r>
              <a:rPr lang="ru-RU" sz="6800" dirty="0" err="1"/>
              <a:t>судових</a:t>
            </a:r>
            <a:r>
              <a:rPr lang="ru-RU" sz="6800" dirty="0"/>
              <a:t> </a:t>
            </a:r>
            <a:r>
              <a:rPr lang="ru-RU" sz="6800" dirty="0" err="1"/>
              <a:t>рішень</a:t>
            </a:r>
            <a:r>
              <a:rPr lang="ru-RU" sz="6800" dirty="0"/>
              <a:t> є </a:t>
            </a:r>
            <a:r>
              <a:rPr lang="ru-RU" sz="6800" dirty="0" err="1"/>
              <a:t>апеляційний</a:t>
            </a:r>
            <a:r>
              <a:rPr lang="ru-RU" sz="6800" dirty="0"/>
              <a:t> порядок, </a:t>
            </a:r>
            <a:r>
              <a:rPr lang="ru-RU" sz="6800" dirty="0" err="1"/>
              <a:t>тоді</a:t>
            </a:r>
            <a:r>
              <a:rPr lang="ru-RU" sz="6800" dirty="0"/>
              <a:t> як право особи на </a:t>
            </a:r>
            <a:r>
              <a:rPr lang="ru-RU" sz="6800" dirty="0" err="1"/>
              <a:t>касаційне</a:t>
            </a:r>
            <a:r>
              <a:rPr lang="ru-RU" sz="6800" dirty="0"/>
              <a:t> </a:t>
            </a:r>
            <a:r>
              <a:rPr lang="ru-RU" sz="6800" dirty="0" err="1"/>
              <a:t>оскарження</a:t>
            </a:r>
            <a:r>
              <a:rPr lang="ru-RU" sz="6800" dirty="0"/>
              <a:t> судового </a:t>
            </a:r>
            <a:r>
              <a:rPr lang="ru-RU" sz="6800" dirty="0" err="1"/>
              <a:t>рішення</a:t>
            </a:r>
            <a:r>
              <a:rPr lang="ru-RU" sz="6800" dirty="0"/>
              <a:t> </a:t>
            </a:r>
            <a:r>
              <a:rPr lang="ru-RU" sz="6800" dirty="0" err="1"/>
              <a:t>забезпечується</a:t>
            </a:r>
            <a:r>
              <a:rPr lang="ru-RU" sz="6800" dirty="0"/>
              <a:t> у </a:t>
            </a:r>
            <a:r>
              <a:rPr lang="ru-RU" sz="6800" dirty="0" err="1"/>
              <a:t>випадках</a:t>
            </a:r>
            <a:r>
              <a:rPr lang="ru-RU" sz="6800" dirty="0"/>
              <a:t>, </a:t>
            </a:r>
            <a:r>
              <a:rPr lang="ru-RU" sz="6800" dirty="0" err="1"/>
              <a:t>визначених</a:t>
            </a:r>
            <a:r>
              <a:rPr lang="ru-RU" sz="6800" dirty="0"/>
              <a:t> законом.</a:t>
            </a:r>
          </a:p>
          <a:p>
            <a:pPr marL="0" indent="0" algn="just">
              <a:buNone/>
            </a:pPr>
            <a:r>
              <a:rPr lang="ru-RU" sz="6800" dirty="0"/>
              <a:t>25. </a:t>
            </a:r>
            <a:r>
              <a:rPr lang="ru-RU" sz="6800" dirty="0" err="1"/>
              <a:t>Аналогічно</a:t>
            </a:r>
            <a:r>
              <a:rPr lang="ru-RU" sz="6800" dirty="0"/>
              <a:t> в </a:t>
            </a:r>
            <a:r>
              <a:rPr lang="ru-RU" sz="6800" dirty="0">
                <a:hlinkClick r:id="rId3" tooltip="Про судоустрій і статус суддів; нормативно-правовий акт № 1402-VIII від 02.06.2016"/>
              </a:rPr>
              <a:t>ст. 14 Закону </a:t>
            </a:r>
            <a:r>
              <a:rPr lang="ru-RU" sz="6800" dirty="0" err="1">
                <a:hlinkClick r:id="rId3" tooltip="Про судоустрій і статус суддів; нормативно-правовий акт № 1402-VIII від 02.06.2016"/>
              </a:rPr>
              <a:t>України</a:t>
            </a:r>
            <a:r>
              <a:rPr lang="ru-RU" sz="6800" dirty="0">
                <a:hlinkClick r:id="rId3" tooltip="Про судоустрій і статус суддів; нормативно-правовий акт № 1402-VIII від 02.06.2016"/>
              </a:rPr>
              <a:t> «Про </a:t>
            </a:r>
            <a:r>
              <a:rPr lang="ru-RU" sz="6800" dirty="0" err="1">
                <a:hlinkClick r:id="rId3" tooltip="Про судоустрій і статус суддів; нормативно-правовий акт № 1402-VIII від 02.06.2016"/>
              </a:rPr>
              <a:t>судоустрій</a:t>
            </a:r>
            <a:r>
              <a:rPr lang="ru-RU" sz="6800" dirty="0">
                <a:hlinkClick r:id="rId3" tooltip="Про судоустрій і статус суддів; нормативно-правовий акт № 1402-VIII від 02.06.2016"/>
              </a:rPr>
              <a:t> і статус </a:t>
            </a:r>
            <a:r>
              <a:rPr lang="ru-RU" sz="6800" dirty="0" err="1">
                <a:hlinkClick r:id="rId3" tooltip="Про судоустрій і статус суддів; нормативно-правовий акт № 1402-VIII від 02.06.2016"/>
              </a:rPr>
              <a:t>суддів</a:t>
            </a:r>
            <a:r>
              <a:rPr lang="ru-RU" sz="6800" dirty="0">
                <a:hlinkClick r:id="rId3" tooltip="Про судоустрій і статус суддів; нормативно-правовий акт № 1402-VIII від 02.06.2016"/>
              </a:rPr>
              <a:t>» №1402-VIII</a:t>
            </a:r>
            <a:r>
              <a:rPr lang="ru-RU" sz="6800" dirty="0"/>
              <a:t> в </a:t>
            </a:r>
            <a:r>
              <a:rPr lang="ru-RU" sz="6800" dirty="0" err="1"/>
              <a:t>редакції</a:t>
            </a:r>
            <a:r>
              <a:rPr lang="ru-RU" sz="6800" dirty="0"/>
              <a:t> </a:t>
            </a:r>
            <a:r>
              <a:rPr lang="ru-RU" sz="6800" dirty="0">
                <a:hlinkClick r:id="rId4"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Закону №2147-VIII </a:t>
            </a:r>
            <a:r>
              <a:rPr lang="ru-RU" sz="6800" dirty="0" err="1">
                <a:hlinkClick r:id="rId4"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від</a:t>
            </a:r>
            <a:r>
              <a:rPr lang="ru-RU" sz="6800" dirty="0">
                <a:hlinkClick r:id="rId4"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03 </a:t>
            </a:r>
            <a:r>
              <a:rPr lang="ru-RU" sz="6800" dirty="0" err="1">
                <a:hlinkClick r:id="rId4"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жовтня</a:t>
            </a:r>
            <a:r>
              <a:rPr lang="ru-RU" sz="6800" dirty="0">
                <a:hlinkClick r:id="rId4" tooltip="Про внесення змін до Господарського процесуального кодексу України, Цивільного процесуального кодексу України, Кодексу адміністративного судочинства України та інших законодавчих актів; нормативно-правовий акт № 2147-VIII від 03.10.2017"/>
              </a:rPr>
              <a:t> 2017 року</a:t>
            </a:r>
            <a:r>
              <a:rPr lang="ru-RU" sz="6800" dirty="0"/>
              <a:t> </a:t>
            </a:r>
            <a:r>
              <a:rPr lang="ru-RU" sz="6800" dirty="0" err="1"/>
              <a:t>передбачено</a:t>
            </a:r>
            <a:r>
              <a:rPr lang="ru-RU" sz="6800" dirty="0"/>
              <a:t>, </a:t>
            </a:r>
            <a:r>
              <a:rPr lang="ru-RU" sz="6800" dirty="0" err="1"/>
              <a:t>що</a:t>
            </a:r>
            <a:r>
              <a:rPr lang="ru-RU" sz="6800" dirty="0"/>
              <a:t> </a:t>
            </a:r>
            <a:r>
              <a:rPr lang="ru-RU" sz="6800" dirty="0" err="1"/>
              <a:t>учасники</a:t>
            </a:r>
            <a:r>
              <a:rPr lang="ru-RU" sz="6800" dirty="0"/>
              <a:t> </a:t>
            </a:r>
            <a:r>
              <a:rPr lang="ru-RU" sz="6800" dirty="0" err="1"/>
              <a:t>справи</a:t>
            </a:r>
            <a:r>
              <a:rPr lang="ru-RU" sz="6800" dirty="0"/>
              <a:t>, яка є предметом судового </a:t>
            </a:r>
            <a:r>
              <a:rPr lang="ru-RU" sz="6800" dirty="0" err="1"/>
              <a:t>розгляду</a:t>
            </a:r>
            <a:r>
              <a:rPr lang="ru-RU" sz="6800" dirty="0"/>
              <a:t>, та </a:t>
            </a:r>
            <a:r>
              <a:rPr lang="ru-RU" sz="6800" dirty="0" err="1"/>
              <a:t>інші</a:t>
            </a:r>
            <a:r>
              <a:rPr lang="ru-RU" sz="6800" dirty="0"/>
              <a:t> особи </a:t>
            </a:r>
            <a:r>
              <a:rPr lang="ru-RU" sz="6800" dirty="0" err="1"/>
              <a:t>мають</a:t>
            </a:r>
            <a:r>
              <a:rPr lang="ru-RU" sz="6800" dirty="0"/>
              <a:t> право на </a:t>
            </a:r>
            <a:r>
              <a:rPr lang="ru-RU" sz="6800" dirty="0" err="1"/>
              <a:t>апеляційний</a:t>
            </a:r>
            <a:r>
              <a:rPr lang="ru-RU" sz="6800" dirty="0"/>
              <a:t> перегляд </a:t>
            </a:r>
            <a:r>
              <a:rPr lang="ru-RU" sz="6800" dirty="0" err="1"/>
              <a:t>справи</a:t>
            </a:r>
            <a:r>
              <a:rPr lang="ru-RU" sz="6800" dirty="0"/>
              <a:t> та у </a:t>
            </a:r>
            <a:r>
              <a:rPr lang="ru-RU" sz="6800" dirty="0" err="1"/>
              <a:t>визначених</a:t>
            </a:r>
            <a:r>
              <a:rPr lang="ru-RU" sz="6800" dirty="0"/>
              <a:t> </a:t>
            </a:r>
            <a:r>
              <a:rPr lang="ru-RU" sz="6800" dirty="0">
                <a:hlinkClick r:id="rId5" tooltip="Про внесення змін до Конституції України (щодо правосуддя); нормативно-правовий акт № 1401-VIII від 02.06.2016"/>
              </a:rPr>
              <a:t>законом</a:t>
            </a:r>
            <a:r>
              <a:rPr lang="ru-RU" sz="6800" dirty="0"/>
              <a:t> </a:t>
            </a:r>
            <a:r>
              <a:rPr lang="ru-RU" sz="6800" dirty="0" err="1"/>
              <a:t>випадках</a:t>
            </a:r>
            <a:r>
              <a:rPr lang="ru-RU" sz="6800" dirty="0"/>
              <a:t> - на </a:t>
            </a:r>
            <a:r>
              <a:rPr lang="ru-RU" sz="6800" dirty="0" err="1"/>
              <a:t>касаційне</a:t>
            </a:r>
            <a:r>
              <a:rPr lang="ru-RU" sz="6800" dirty="0"/>
              <a:t> </a:t>
            </a:r>
            <a:r>
              <a:rPr lang="ru-RU" sz="6800" dirty="0" err="1"/>
              <a:t>оскарження</a:t>
            </a:r>
            <a:r>
              <a:rPr lang="ru-RU" sz="6800" dirty="0"/>
              <a:t> судового </a:t>
            </a:r>
            <a:r>
              <a:rPr lang="ru-RU" sz="6800" dirty="0" err="1"/>
              <a:t>рішення</a:t>
            </a:r>
            <a:r>
              <a:rPr lang="ru-RU" sz="6800" dirty="0"/>
              <a:t>.</a:t>
            </a:r>
          </a:p>
          <a:p>
            <a:pPr marL="0" indent="0" algn="just">
              <a:buNone/>
            </a:pPr>
            <a:r>
              <a:rPr lang="ru-RU" sz="6800" dirty="0"/>
              <a:t>26. </a:t>
            </a:r>
            <a:r>
              <a:rPr lang="ru-RU" sz="6800" dirty="0" err="1"/>
              <a:t>Такий</a:t>
            </a:r>
            <a:r>
              <a:rPr lang="ru-RU" sz="6800" dirty="0"/>
              <a:t> </a:t>
            </a:r>
            <a:r>
              <a:rPr lang="ru-RU" sz="6800" dirty="0" err="1"/>
              <a:t>підхід</a:t>
            </a:r>
            <a:r>
              <a:rPr lang="ru-RU" sz="6800" dirty="0"/>
              <a:t> до порядку </a:t>
            </a:r>
            <a:r>
              <a:rPr lang="ru-RU" sz="6800" dirty="0" err="1"/>
              <a:t>оскарження</a:t>
            </a:r>
            <a:r>
              <a:rPr lang="ru-RU" sz="6800" dirty="0"/>
              <a:t> судового </a:t>
            </a:r>
            <a:r>
              <a:rPr lang="ru-RU" sz="6800" dirty="0" err="1"/>
              <a:t>рішення</a:t>
            </a:r>
            <a:r>
              <a:rPr lang="ru-RU" sz="6800" dirty="0"/>
              <a:t>  </a:t>
            </a:r>
            <a:r>
              <a:rPr lang="ru-RU" sz="6800" dirty="0" err="1"/>
              <a:t>також</a:t>
            </a:r>
            <a:r>
              <a:rPr lang="ru-RU" sz="6800" dirty="0"/>
              <a:t> </a:t>
            </a:r>
            <a:r>
              <a:rPr lang="ru-RU" sz="6800" dirty="0" err="1"/>
              <a:t>узгоджується</a:t>
            </a:r>
            <a:r>
              <a:rPr lang="ru-RU" sz="6800" dirty="0"/>
              <a:t> з </a:t>
            </a:r>
            <a:r>
              <a:rPr lang="ru-RU" sz="6800" dirty="0" err="1"/>
              <a:t>основними</a:t>
            </a:r>
            <a:r>
              <a:rPr lang="ru-RU" sz="6800" dirty="0"/>
              <a:t> </a:t>
            </a:r>
            <a:r>
              <a:rPr lang="ru-RU" sz="6800" dirty="0" err="1"/>
              <a:t>положеннями</a:t>
            </a:r>
            <a:r>
              <a:rPr lang="ru-RU" sz="6800" dirty="0"/>
              <a:t> практики </a:t>
            </a:r>
            <a:r>
              <a:rPr lang="ru-RU" sz="6800" dirty="0" err="1"/>
              <a:t>Європейського</a:t>
            </a:r>
            <a:r>
              <a:rPr lang="ru-RU" sz="6800" dirty="0"/>
              <a:t> суду з прав </a:t>
            </a:r>
            <a:r>
              <a:rPr lang="ru-RU" sz="6800" dirty="0" err="1"/>
              <a:t>людини</a:t>
            </a:r>
            <a:r>
              <a:rPr lang="ru-RU" sz="6800" dirty="0"/>
              <a:t> (</a:t>
            </a:r>
            <a:r>
              <a:rPr lang="ru-RU" sz="6800" dirty="0" err="1"/>
              <a:t>далі</a:t>
            </a:r>
            <a:r>
              <a:rPr lang="ru-RU" sz="6800" dirty="0"/>
              <a:t> - ЄСПЛ).</a:t>
            </a:r>
          </a:p>
          <a:p>
            <a:pPr marL="0" indent="0" algn="just">
              <a:buNone/>
            </a:pPr>
            <a:r>
              <a:rPr lang="ru-RU" sz="6800" dirty="0"/>
              <a:t>27. Так, ЄСПЛ </a:t>
            </a:r>
            <a:r>
              <a:rPr lang="ru-RU" sz="6800" dirty="0" err="1"/>
              <a:t>неодноразово</a:t>
            </a:r>
            <a:r>
              <a:rPr lang="ru-RU" sz="6800" dirty="0"/>
              <a:t> </a:t>
            </a:r>
            <a:r>
              <a:rPr lang="ru-RU" sz="6800" dirty="0" err="1"/>
              <a:t>зазначав</a:t>
            </a:r>
            <a:r>
              <a:rPr lang="ru-RU" sz="6800" dirty="0"/>
              <a:t> у </a:t>
            </a:r>
            <a:r>
              <a:rPr lang="ru-RU" sz="6800" dirty="0" err="1"/>
              <a:t>своїх</a:t>
            </a:r>
            <a:r>
              <a:rPr lang="ru-RU" sz="6800" dirty="0"/>
              <a:t> </a:t>
            </a:r>
            <a:r>
              <a:rPr lang="ru-RU" sz="6800" dirty="0" err="1"/>
              <a:t>рішеннях</a:t>
            </a:r>
            <a:r>
              <a:rPr lang="ru-RU" sz="6800" dirty="0"/>
              <a:t>, </a:t>
            </a:r>
            <a:r>
              <a:rPr lang="ru-RU" sz="6800" dirty="0" err="1"/>
              <a:t>що</a:t>
            </a:r>
            <a:r>
              <a:rPr lang="ru-RU" sz="6800" dirty="0"/>
              <a:t> </a:t>
            </a:r>
            <a:r>
              <a:rPr lang="ru-RU" sz="6800" dirty="0" err="1">
                <a:hlinkClick r:id="rId6" tooltip="Конвенція про захист прав людини і основоположних свобод; нормативно-правовий акт № ETS N 005 від 04.11.1950"/>
              </a:rPr>
              <a:t>Конвенція</a:t>
            </a:r>
            <a:r>
              <a:rPr lang="ru-RU" sz="6800" dirty="0">
                <a:hlinkClick r:id="rId6" tooltip="Конвенція про захист прав людини і основоположних свобод; нормативно-правовий акт № ETS N 005 від 04.11.1950"/>
              </a:rPr>
              <a:t> про </a:t>
            </a:r>
            <a:r>
              <a:rPr lang="ru-RU" sz="6800" dirty="0" err="1">
                <a:hlinkClick r:id="rId6" tooltip="Конвенція про захист прав людини і основоположних свобод; нормативно-правовий акт № ETS N 005 від 04.11.1950"/>
              </a:rPr>
              <a:t>захист</a:t>
            </a:r>
            <a:r>
              <a:rPr lang="ru-RU" sz="6800" dirty="0">
                <a:hlinkClick r:id="rId6" tooltip="Конвенція про захист прав людини і основоположних свобод; нормативно-правовий акт № ETS N 005 від 04.11.1950"/>
              </a:rPr>
              <a:t> прав </a:t>
            </a:r>
            <a:r>
              <a:rPr lang="ru-RU" sz="6800" dirty="0" err="1">
                <a:hlinkClick r:id="rId6" tooltip="Конвенція про захист прав людини і основоположних свобод; нормативно-правовий акт № ETS N 005 від 04.11.1950"/>
              </a:rPr>
              <a:t>людини</a:t>
            </a:r>
            <a:r>
              <a:rPr lang="ru-RU" sz="6800" dirty="0">
                <a:hlinkClick r:id="rId6" tooltip="Конвенція про захист прав людини і основоположних свобод; нормативно-правовий акт № ETS N 005 від 04.11.1950"/>
              </a:rPr>
              <a:t> і </a:t>
            </a:r>
            <a:r>
              <a:rPr lang="ru-RU" sz="6800" dirty="0" err="1">
                <a:hlinkClick r:id="rId6" tooltip="Конвенція про захист прав людини і основоположних свобод; нормативно-правовий акт № ETS N 005 від 04.11.1950"/>
              </a:rPr>
              <a:t>основоположних</a:t>
            </a:r>
            <a:r>
              <a:rPr lang="ru-RU" sz="6800" dirty="0">
                <a:hlinkClick r:id="rId6" tooltip="Конвенція про захист прав людини і основоположних свобод; нормативно-правовий акт № ETS N 005 від 04.11.1950"/>
              </a:rPr>
              <a:t> свобод</a:t>
            </a:r>
            <a:r>
              <a:rPr lang="ru-RU" sz="6800" dirty="0"/>
              <a:t> (</a:t>
            </a:r>
            <a:r>
              <a:rPr lang="ru-RU" sz="6800" dirty="0" err="1"/>
              <a:t>далі</a:t>
            </a:r>
            <a:r>
              <a:rPr lang="ru-RU" sz="6800" dirty="0"/>
              <a:t> - </a:t>
            </a:r>
            <a:r>
              <a:rPr lang="ru-RU" sz="6800" dirty="0" err="1"/>
              <a:t>Конвенція</a:t>
            </a:r>
            <a:r>
              <a:rPr lang="ru-RU" sz="6800" dirty="0"/>
              <a:t>) не </a:t>
            </a:r>
            <a:r>
              <a:rPr lang="ru-RU" sz="6800" dirty="0" err="1"/>
              <a:t>зобов'язує</a:t>
            </a:r>
            <a:r>
              <a:rPr lang="ru-RU" sz="6800" dirty="0"/>
              <a:t> держав-</a:t>
            </a:r>
            <a:r>
              <a:rPr lang="ru-RU" sz="6800" dirty="0" err="1"/>
              <a:t>учасниць</a:t>
            </a:r>
            <a:r>
              <a:rPr lang="ru-RU" sz="6800" dirty="0"/>
              <a:t> </a:t>
            </a:r>
            <a:r>
              <a:rPr lang="ru-RU" sz="6800" dirty="0" err="1"/>
              <a:t>створювати</a:t>
            </a:r>
            <a:r>
              <a:rPr lang="ru-RU" sz="6800" dirty="0"/>
              <a:t> </a:t>
            </a:r>
            <a:r>
              <a:rPr lang="ru-RU" sz="6800" dirty="0" err="1"/>
              <a:t>апеляційні</a:t>
            </a:r>
            <a:r>
              <a:rPr lang="ru-RU" sz="6800" dirty="0"/>
              <a:t> </a:t>
            </a:r>
            <a:r>
              <a:rPr lang="ru-RU" sz="6800" dirty="0" err="1"/>
              <a:t>чи</a:t>
            </a:r>
            <a:r>
              <a:rPr lang="ru-RU" sz="6800" dirty="0"/>
              <a:t> </a:t>
            </a:r>
            <a:r>
              <a:rPr lang="ru-RU" sz="6800" dirty="0" err="1"/>
              <a:t>касаційні</a:t>
            </a:r>
            <a:r>
              <a:rPr lang="ru-RU" sz="6800" dirty="0"/>
              <a:t> суди, </a:t>
            </a:r>
            <a:r>
              <a:rPr lang="ru-RU" sz="6800" dirty="0" err="1"/>
              <a:t>однак</a:t>
            </a:r>
            <a:r>
              <a:rPr lang="ru-RU" sz="6800" dirty="0"/>
              <a:t> там, де </a:t>
            </a:r>
            <a:r>
              <a:rPr lang="ru-RU" sz="6800" dirty="0" err="1"/>
              <a:t>такі</a:t>
            </a:r>
            <a:r>
              <a:rPr lang="ru-RU" sz="6800" dirty="0"/>
              <a:t> суди </a:t>
            </a:r>
            <a:r>
              <a:rPr lang="ru-RU" sz="6800" dirty="0" err="1"/>
              <a:t>існують</a:t>
            </a:r>
            <a:r>
              <a:rPr lang="ru-RU" sz="6800" dirty="0"/>
              <a:t>, </a:t>
            </a:r>
            <a:r>
              <a:rPr lang="ru-RU" sz="6800" dirty="0" err="1"/>
              <a:t>необхідно</a:t>
            </a:r>
            <a:r>
              <a:rPr lang="ru-RU" sz="6800" dirty="0"/>
              <a:t> </a:t>
            </a:r>
            <a:r>
              <a:rPr lang="ru-RU" sz="6800" dirty="0" err="1"/>
              <a:t>дотримуватись</a:t>
            </a:r>
            <a:r>
              <a:rPr lang="ru-RU" sz="6800" dirty="0"/>
              <a:t> </a:t>
            </a:r>
            <a:r>
              <a:rPr lang="ru-RU" sz="6800" dirty="0" err="1"/>
              <a:t>визначених</a:t>
            </a:r>
            <a:r>
              <a:rPr lang="ru-RU" sz="6800" dirty="0"/>
              <a:t> у ст. 6 </a:t>
            </a:r>
            <a:r>
              <a:rPr lang="ru-RU" sz="6800" dirty="0" err="1"/>
              <a:t>Конвенції</a:t>
            </a:r>
            <a:r>
              <a:rPr lang="ru-RU" sz="6800" dirty="0"/>
              <a:t> </a:t>
            </a:r>
            <a:r>
              <a:rPr lang="ru-RU" sz="6800" dirty="0" err="1"/>
              <a:t>гарантій</a:t>
            </a:r>
            <a:r>
              <a:rPr lang="ru-RU" sz="6800" dirty="0"/>
              <a:t> кожного на </a:t>
            </a:r>
            <a:r>
              <a:rPr lang="ru-RU" sz="6800" dirty="0" err="1"/>
              <a:t>справедливий</a:t>
            </a:r>
            <a:r>
              <a:rPr lang="ru-RU" sz="6800" dirty="0"/>
              <a:t> </a:t>
            </a:r>
            <a:r>
              <a:rPr lang="ru-RU" sz="6800" dirty="0" err="1"/>
              <a:t>розгляд</a:t>
            </a:r>
            <a:r>
              <a:rPr lang="ru-RU" sz="6800" dirty="0"/>
              <a:t> </a:t>
            </a:r>
            <a:r>
              <a:rPr lang="ru-RU" sz="6800" dirty="0" err="1"/>
              <a:t>його</a:t>
            </a:r>
            <a:r>
              <a:rPr lang="ru-RU" sz="6800" dirty="0"/>
              <a:t> </a:t>
            </a:r>
            <a:r>
              <a:rPr lang="ru-RU" sz="6800" dirty="0" err="1"/>
              <a:t>справи</a:t>
            </a:r>
            <a:r>
              <a:rPr lang="ru-RU" sz="6800" dirty="0"/>
              <a:t> судом, </a:t>
            </a:r>
            <a:r>
              <a:rPr lang="ru-RU" sz="6800" dirty="0" err="1"/>
              <a:t>що</a:t>
            </a:r>
            <a:r>
              <a:rPr lang="ru-RU" sz="6800" dirty="0"/>
              <a:t> </a:t>
            </a:r>
            <a:r>
              <a:rPr lang="ru-RU" sz="6800" dirty="0" err="1"/>
              <a:t>встановлений</a:t>
            </a:r>
            <a:r>
              <a:rPr lang="ru-RU" sz="6800" dirty="0"/>
              <a:t> законом (пункт 22 </a:t>
            </a:r>
            <a:r>
              <a:rPr lang="ru-RU" sz="6800" dirty="0" err="1"/>
              <a:t>рішення</a:t>
            </a:r>
            <a:r>
              <a:rPr lang="ru-RU" sz="6800" dirty="0"/>
              <a:t> </a:t>
            </a:r>
            <a:r>
              <a:rPr lang="ru-RU" sz="6800" dirty="0" err="1"/>
              <a:t>від</a:t>
            </a:r>
            <a:r>
              <a:rPr lang="ru-RU" sz="6800" dirty="0"/>
              <a:t> 20 </a:t>
            </a:r>
            <a:r>
              <a:rPr lang="ru-RU" sz="6800" dirty="0" err="1"/>
              <a:t>липня</a:t>
            </a:r>
            <a:r>
              <a:rPr lang="ru-RU" sz="6800" dirty="0"/>
              <a:t> 2006 року у </a:t>
            </a:r>
            <a:r>
              <a:rPr lang="ru-RU" sz="6800" dirty="0" err="1"/>
              <a:t>справі</a:t>
            </a:r>
            <a:r>
              <a:rPr lang="ru-RU" sz="6800" dirty="0"/>
              <a:t> «Сокуренко і Стригун </a:t>
            </a:r>
            <a:r>
              <a:rPr lang="ru-RU" sz="6800" dirty="0" err="1"/>
              <a:t>проти</a:t>
            </a:r>
            <a:r>
              <a:rPr lang="ru-RU" sz="6800" dirty="0"/>
              <a:t> </a:t>
            </a:r>
            <a:r>
              <a:rPr lang="ru-RU" sz="6800" dirty="0" err="1"/>
              <a:t>України</a:t>
            </a:r>
            <a:r>
              <a:rPr lang="ru-RU" sz="6800" dirty="0"/>
              <a:t>», заяви № 29458/04 та № 29465/04).</a:t>
            </a:r>
          </a:p>
          <a:p>
            <a:pPr marL="0" indent="0" algn="just">
              <a:buNone/>
            </a:pPr>
            <a:r>
              <a:rPr lang="ru-RU" sz="6800" dirty="0" smtClean="0"/>
              <a:t>28</a:t>
            </a:r>
            <a:r>
              <a:rPr lang="ru-RU" sz="6800" dirty="0"/>
              <a:t>. </a:t>
            </a:r>
            <a:r>
              <a:rPr lang="ru-RU" sz="6800" dirty="0" err="1"/>
              <a:t>Зокрема</a:t>
            </a:r>
            <a:r>
              <a:rPr lang="ru-RU" sz="6800" dirty="0"/>
              <a:t>, у пунктах 80-99 </a:t>
            </a:r>
            <a:r>
              <a:rPr lang="ru-RU" sz="6800" dirty="0" err="1"/>
              <a:t>рішення</a:t>
            </a:r>
            <a:r>
              <a:rPr lang="ru-RU" sz="6800" dirty="0"/>
              <a:t> ЄСПЛ </a:t>
            </a:r>
            <a:r>
              <a:rPr lang="ru-RU" sz="6800" dirty="0" err="1"/>
              <a:t>від</a:t>
            </a:r>
            <a:r>
              <a:rPr lang="ru-RU" sz="6800" dirty="0"/>
              <a:t> 05 </a:t>
            </a:r>
            <a:r>
              <a:rPr lang="ru-RU" sz="6800" dirty="0" err="1"/>
              <a:t>квітня</a:t>
            </a:r>
            <a:r>
              <a:rPr lang="ru-RU" sz="6800" dirty="0"/>
              <a:t> 2018 року у </a:t>
            </a:r>
            <a:r>
              <a:rPr lang="ru-RU" sz="6800" dirty="0" err="1"/>
              <a:t>справі</a:t>
            </a:r>
            <a:r>
              <a:rPr lang="ru-RU" sz="6800" dirty="0"/>
              <a:t> «</a:t>
            </a:r>
            <a:r>
              <a:rPr lang="ru-RU" sz="6800" dirty="0" err="1"/>
              <a:t>Зубац</a:t>
            </a:r>
            <a:r>
              <a:rPr lang="ru-RU" sz="6800" dirty="0"/>
              <a:t> </a:t>
            </a:r>
            <a:r>
              <a:rPr lang="ru-RU" sz="6800" dirty="0" err="1"/>
              <a:t>проти</a:t>
            </a:r>
            <a:r>
              <a:rPr lang="ru-RU" sz="6800" dirty="0"/>
              <a:t> </a:t>
            </a:r>
            <a:r>
              <a:rPr lang="ru-RU" sz="6800" dirty="0" err="1"/>
              <a:t>Хорватії</a:t>
            </a:r>
            <a:r>
              <a:rPr lang="ru-RU" sz="6800" dirty="0"/>
              <a:t>» (</a:t>
            </a:r>
            <a:r>
              <a:rPr lang="ru-RU" sz="6800" dirty="0" err="1"/>
              <a:t>Zubac</a:t>
            </a:r>
            <a:r>
              <a:rPr lang="ru-RU" sz="6800" dirty="0"/>
              <a:t> v. </a:t>
            </a:r>
            <a:r>
              <a:rPr lang="ru-RU" sz="6800" dirty="0" err="1"/>
              <a:t>Croatia</a:t>
            </a:r>
            <a:r>
              <a:rPr lang="ru-RU" sz="6800" dirty="0"/>
              <a:t>), </a:t>
            </a:r>
            <a:r>
              <a:rPr lang="ru-RU" sz="6800" dirty="0" err="1"/>
              <a:t>заява</a:t>
            </a:r>
            <a:r>
              <a:rPr lang="ru-RU" sz="6800" dirty="0"/>
              <a:t> № 40160/12, </a:t>
            </a:r>
            <a:r>
              <a:rPr lang="ru-RU" sz="6800" dirty="0" err="1"/>
              <a:t>визначено</a:t>
            </a:r>
            <a:r>
              <a:rPr lang="ru-RU" sz="6800" dirty="0"/>
              <a:t> </a:t>
            </a:r>
            <a:r>
              <a:rPr lang="ru-RU" sz="6800" dirty="0" err="1"/>
              <a:t>критерії</a:t>
            </a:r>
            <a:r>
              <a:rPr lang="ru-RU" sz="6800" dirty="0"/>
              <a:t> </a:t>
            </a:r>
            <a:r>
              <a:rPr lang="ru-RU" sz="6800" dirty="0" err="1"/>
              <a:t>застосування</a:t>
            </a:r>
            <a:r>
              <a:rPr lang="ru-RU" sz="6800" dirty="0"/>
              <a:t> </a:t>
            </a:r>
            <a:r>
              <a:rPr lang="ru-RU" sz="6800" dirty="0" err="1"/>
              <a:t>законодавчих</a:t>
            </a:r>
            <a:r>
              <a:rPr lang="ru-RU" sz="6800" dirty="0"/>
              <a:t> </a:t>
            </a:r>
            <a:r>
              <a:rPr lang="ru-RU" sz="6800" dirty="0" err="1"/>
              <a:t>обмежень</a:t>
            </a:r>
            <a:r>
              <a:rPr lang="ru-RU" sz="6800" dirty="0"/>
              <a:t> </a:t>
            </a:r>
            <a:r>
              <a:rPr lang="ru-RU" sz="6800" dirty="0" err="1"/>
              <a:t>щодо</a:t>
            </a:r>
            <a:r>
              <a:rPr lang="ru-RU" sz="6800" dirty="0"/>
              <a:t> доступу до Верховного суду, а </a:t>
            </a:r>
            <a:r>
              <a:rPr lang="ru-RU" sz="6800" dirty="0" err="1"/>
              <a:t>саме</a:t>
            </a:r>
            <a:r>
              <a:rPr lang="ru-RU" sz="6800" dirty="0"/>
              <a:t>: </a:t>
            </a:r>
            <a:r>
              <a:rPr lang="ru-RU" sz="6800" dirty="0" err="1"/>
              <a:t>передбачуваність</a:t>
            </a:r>
            <a:r>
              <a:rPr lang="ru-RU" sz="6800" dirty="0"/>
              <a:t> </a:t>
            </a:r>
            <a:r>
              <a:rPr lang="ru-RU" sz="6800" dirty="0" err="1"/>
              <a:t>обмеження</a:t>
            </a:r>
            <a:r>
              <a:rPr lang="ru-RU" sz="6800" dirty="0"/>
              <a:t>; </a:t>
            </a:r>
            <a:r>
              <a:rPr lang="ru-RU" sz="6800" dirty="0" err="1"/>
              <a:t>несприятливі</a:t>
            </a:r>
            <a:r>
              <a:rPr lang="ru-RU" sz="6800" dirty="0"/>
              <a:t> </a:t>
            </a:r>
            <a:r>
              <a:rPr lang="ru-RU" sz="6800" dirty="0" err="1"/>
              <a:t>наслідки</a:t>
            </a:r>
            <a:r>
              <a:rPr lang="ru-RU" sz="6800" dirty="0"/>
              <a:t> </a:t>
            </a:r>
            <a:r>
              <a:rPr lang="ru-RU" sz="6800" dirty="0" err="1"/>
              <a:t>помилок</a:t>
            </a:r>
            <a:r>
              <a:rPr lang="ru-RU" sz="6800" dirty="0"/>
              <a:t> </a:t>
            </a:r>
            <a:r>
              <a:rPr lang="ru-RU" sz="6800" dirty="0" err="1"/>
              <a:t>під</a:t>
            </a:r>
            <a:r>
              <a:rPr lang="ru-RU" sz="6800" dirty="0"/>
              <a:t> час </a:t>
            </a:r>
            <a:r>
              <a:rPr lang="ru-RU" sz="6800" dirty="0" err="1"/>
              <a:t>провадження</a:t>
            </a:r>
            <a:r>
              <a:rPr lang="ru-RU" sz="6800" dirty="0"/>
              <a:t>, </a:t>
            </a:r>
            <a:r>
              <a:rPr lang="ru-RU" sz="6800" dirty="0" err="1"/>
              <a:t>що</a:t>
            </a:r>
            <a:r>
              <a:rPr lang="ru-RU" sz="6800" dirty="0"/>
              <a:t> </a:t>
            </a:r>
            <a:r>
              <a:rPr lang="ru-RU" sz="6800" dirty="0" err="1"/>
              <a:t>призвело</a:t>
            </a:r>
            <a:r>
              <a:rPr lang="ru-RU" sz="6800" dirty="0"/>
              <a:t> до </a:t>
            </a:r>
            <a:r>
              <a:rPr lang="ru-RU" sz="6800" dirty="0" err="1"/>
              <a:t>відмови</a:t>
            </a:r>
            <a:r>
              <a:rPr lang="ru-RU" sz="6800" dirty="0"/>
              <a:t> </a:t>
            </a:r>
            <a:r>
              <a:rPr lang="ru-RU" sz="6800" dirty="0" err="1"/>
              <a:t>заявникові</a:t>
            </a:r>
            <a:r>
              <a:rPr lang="ru-RU" sz="6800" dirty="0"/>
              <a:t> у </a:t>
            </a:r>
            <a:r>
              <a:rPr lang="ru-RU" sz="6800" dirty="0" err="1"/>
              <a:t>доступі</a:t>
            </a:r>
            <a:r>
              <a:rPr lang="ru-RU" sz="6800" dirty="0"/>
              <a:t> до </a:t>
            </a:r>
            <a:r>
              <a:rPr lang="ru-RU" sz="6800" dirty="0" err="1"/>
              <a:t>вищого</a:t>
            </a:r>
            <a:r>
              <a:rPr lang="ru-RU" sz="6800" dirty="0"/>
              <a:t> суду; </a:t>
            </a:r>
            <a:r>
              <a:rPr lang="ru-RU" sz="6800" dirty="0" err="1"/>
              <a:t>можливість</a:t>
            </a:r>
            <a:r>
              <a:rPr lang="ru-RU" sz="6800" dirty="0"/>
              <a:t> </a:t>
            </a:r>
            <a:r>
              <a:rPr lang="ru-RU" sz="6800" dirty="0" err="1"/>
              <a:t>стверджувати</a:t>
            </a:r>
            <a:r>
              <a:rPr lang="ru-RU" sz="6800" dirty="0"/>
              <a:t>, </a:t>
            </a:r>
            <a:r>
              <a:rPr lang="ru-RU" sz="6800" dirty="0" err="1"/>
              <a:t>що</a:t>
            </a:r>
            <a:r>
              <a:rPr lang="ru-RU" sz="6800" dirty="0"/>
              <a:t> </a:t>
            </a:r>
            <a:r>
              <a:rPr lang="ru-RU" sz="6800" dirty="0" err="1"/>
              <a:t>такі</a:t>
            </a:r>
            <a:r>
              <a:rPr lang="ru-RU" sz="6800" dirty="0"/>
              <a:t> </a:t>
            </a:r>
            <a:r>
              <a:rPr lang="ru-RU" sz="6800" dirty="0" err="1"/>
              <a:t>обмеження</a:t>
            </a:r>
            <a:r>
              <a:rPr lang="ru-RU" sz="6800" dirty="0"/>
              <a:t> </a:t>
            </a:r>
            <a:r>
              <a:rPr lang="ru-RU" sz="6800" dirty="0" err="1"/>
              <a:t>здатні</a:t>
            </a:r>
            <a:r>
              <a:rPr lang="ru-RU" sz="6800" dirty="0"/>
              <a:t> </a:t>
            </a:r>
            <a:r>
              <a:rPr lang="ru-RU" sz="6800" dirty="0" err="1"/>
              <a:t>спричинити</a:t>
            </a:r>
            <a:r>
              <a:rPr lang="ru-RU" sz="6800" dirty="0"/>
              <a:t> «</a:t>
            </a:r>
            <a:r>
              <a:rPr lang="ru-RU" sz="6800" dirty="0" err="1"/>
              <a:t>надмірний</a:t>
            </a:r>
            <a:r>
              <a:rPr lang="ru-RU" sz="6800" dirty="0"/>
              <a:t> </a:t>
            </a:r>
            <a:r>
              <a:rPr lang="ru-RU" sz="6800" dirty="0" err="1"/>
              <a:t>формалізм</a:t>
            </a:r>
            <a:r>
              <a:rPr lang="ru-RU" sz="6800" dirty="0"/>
              <a:t>».</a:t>
            </a:r>
          </a:p>
          <a:p>
            <a:pPr marL="0" indent="0">
              <a:buNone/>
            </a:pPr>
            <a:endParaRPr lang="en-US" sz="2400" b="1" dirty="0"/>
          </a:p>
        </p:txBody>
      </p:sp>
    </p:spTree>
    <p:extLst>
      <p:ext uri="{BB962C8B-B14F-4D97-AF65-F5344CB8AC3E}">
        <p14:creationId xmlns:p14="http://schemas.microsoft.com/office/powerpoint/2010/main" val="157970382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lstStyle/>
          <a:p>
            <a:pPr marL="0" indent="0" algn="ctr">
              <a:buNone/>
            </a:pPr>
            <a:endParaRPr lang="ru-RU" dirty="0" smtClean="0"/>
          </a:p>
          <a:p>
            <a:pPr marL="0" indent="0" algn="ctr">
              <a:buNone/>
            </a:pPr>
            <a:r>
              <a:rPr lang="ru-RU" dirty="0" smtClean="0"/>
              <a:t>(</a:t>
            </a:r>
            <a:r>
              <a:rPr lang="ru-RU" dirty="0" err="1"/>
              <a:t>iii</a:t>
            </a:r>
            <a:r>
              <a:rPr lang="ru-RU" dirty="0"/>
              <a:t>) </a:t>
            </a:r>
            <a:r>
              <a:rPr lang="ru-RU" dirty="0" err="1"/>
              <a:t>Чи</a:t>
            </a:r>
            <a:r>
              <a:rPr lang="ru-RU" dirty="0"/>
              <a:t> </a:t>
            </a:r>
            <a:r>
              <a:rPr lang="ru-RU" dirty="0" err="1"/>
              <a:t>були</a:t>
            </a:r>
            <a:r>
              <a:rPr lang="ru-RU" dirty="0"/>
              <a:t> </a:t>
            </a:r>
            <a:r>
              <a:rPr lang="ru-RU" dirty="0" err="1"/>
              <a:t>показання</a:t>
            </a:r>
            <a:r>
              <a:rPr lang="ru-RU" dirty="0"/>
              <a:t> особи П. </a:t>
            </a:r>
            <a:r>
              <a:rPr lang="ru-RU" dirty="0" err="1"/>
              <a:t>єдиною</a:t>
            </a:r>
            <a:r>
              <a:rPr lang="ru-RU" dirty="0"/>
              <a:t> </a:t>
            </a:r>
            <a:r>
              <a:rPr lang="ru-RU" dirty="0" err="1"/>
              <a:t>або</a:t>
            </a:r>
            <a:r>
              <a:rPr lang="ru-RU" dirty="0"/>
              <a:t> </a:t>
            </a:r>
            <a:r>
              <a:rPr lang="ru-RU" dirty="0" err="1"/>
              <a:t>вирішальною</a:t>
            </a:r>
            <a:r>
              <a:rPr lang="ru-RU" dirty="0"/>
              <a:t> </a:t>
            </a:r>
            <a:r>
              <a:rPr lang="ru-RU" dirty="0" err="1"/>
              <a:t>підставою</a:t>
            </a:r>
            <a:r>
              <a:rPr lang="ru-RU" dirty="0"/>
              <a:t> для </a:t>
            </a:r>
            <a:r>
              <a:rPr lang="ru-RU" dirty="0" err="1"/>
              <a:t>засудження</a:t>
            </a:r>
            <a:r>
              <a:rPr lang="ru-RU" dirty="0"/>
              <a:t> </a:t>
            </a:r>
            <a:endParaRPr lang="ru-RU" dirty="0" smtClean="0"/>
          </a:p>
          <a:p>
            <a:pPr marL="0" indent="0" algn="ctr">
              <a:buNone/>
            </a:pPr>
            <a:endParaRPr lang="ru-RU" dirty="0" smtClean="0"/>
          </a:p>
          <a:p>
            <a:pPr marL="0" indent="0">
              <a:buNone/>
            </a:pPr>
            <a:r>
              <a:rPr lang="ru-RU" dirty="0" smtClean="0"/>
              <a:t>48</a:t>
            </a:r>
            <a:r>
              <a:rPr lang="ru-RU" dirty="0"/>
              <a:t>. </a:t>
            </a:r>
            <a:r>
              <a:rPr lang="ru-RU" dirty="0" err="1"/>
              <a:t>Національні</a:t>
            </a:r>
            <a:r>
              <a:rPr lang="ru-RU" dirty="0"/>
              <a:t> суди не </a:t>
            </a:r>
            <a:r>
              <a:rPr lang="ru-RU" dirty="0" err="1"/>
              <a:t>коментували</a:t>
            </a:r>
            <a:r>
              <a:rPr lang="ru-RU" dirty="0"/>
              <a:t> </a:t>
            </a:r>
            <a:r>
              <a:rPr lang="ru-RU" dirty="0" err="1"/>
              <a:t>відповідний</a:t>
            </a:r>
            <a:r>
              <a:rPr lang="ru-RU" dirty="0"/>
              <a:t> </a:t>
            </a:r>
            <a:r>
              <a:rPr lang="ru-RU" dirty="0" err="1"/>
              <a:t>вплив</a:t>
            </a:r>
            <a:r>
              <a:rPr lang="ru-RU" dirty="0"/>
              <a:t> </a:t>
            </a:r>
            <a:r>
              <a:rPr lang="ru-RU" dirty="0" err="1"/>
              <a:t>різних</a:t>
            </a:r>
            <a:r>
              <a:rPr lang="ru-RU" dirty="0"/>
              <a:t> </a:t>
            </a:r>
            <a:r>
              <a:rPr lang="ru-RU" dirty="0" err="1"/>
              <a:t>елементів</a:t>
            </a:r>
            <a:r>
              <a:rPr lang="ru-RU" dirty="0"/>
              <a:t> </a:t>
            </a:r>
            <a:r>
              <a:rPr lang="ru-RU" dirty="0" err="1"/>
              <a:t>доказів</a:t>
            </a:r>
            <a:r>
              <a:rPr lang="ru-RU" dirty="0"/>
              <a:t> </a:t>
            </a:r>
            <a:r>
              <a:rPr lang="ru-RU" dirty="0" err="1"/>
              <a:t>проти</a:t>
            </a:r>
            <a:r>
              <a:rPr lang="ru-RU" dirty="0"/>
              <a:t> </a:t>
            </a:r>
            <a:r>
              <a:rPr lang="ru-RU" dirty="0" err="1"/>
              <a:t>заявника</a:t>
            </a:r>
            <a:r>
              <a:rPr lang="ru-RU" dirty="0"/>
              <a:t>; вони просто </a:t>
            </a:r>
            <a:r>
              <a:rPr lang="ru-RU" dirty="0" err="1"/>
              <a:t>віднесли</a:t>
            </a:r>
            <a:r>
              <a:rPr lang="ru-RU" dirty="0"/>
              <a:t> </a:t>
            </a:r>
            <a:r>
              <a:rPr lang="ru-RU" dirty="0" err="1"/>
              <a:t>досудові</a:t>
            </a:r>
            <a:r>
              <a:rPr lang="ru-RU" dirty="0"/>
              <a:t> </a:t>
            </a:r>
            <a:r>
              <a:rPr lang="ru-RU" dirty="0" err="1"/>
              <a:t>показання</a:t>
            </a:r>
            <a:r>
              <a:rPr lang="ru-RU" dirty="0"/>
              <a:t> особи П. до </a:t>
            </a:r>
            <a:r>
              <a:rPr lang="ru-RU" dirty="0" err="1"/>
              <a:t>інших</a:t>
            </a:r>
            <a:r>
              <a:rPr lang="ru-RU" dirty="0"/>
              <a:t> </a:t>
            </a:r>
            <a:r>
              <a:rPr lang="ru-RU" dirty="0" err="1"/>
              <a:t>доказів</a:t>
            </a:r>
            <a:r>
              <a:rPr lang="ru-RU" dirty="0"/>
              <a:t> </a:t>
            </a:r>
            <a:r>
              <a:rPr lang="ru-RU" dirty="0" err="1"/>
              <a:t>проти</a:t>
            </a:r>
            <a:r>
              <a:rPr lang="ru-RU" dirty="0"/>
              <a:t> </a:t>
            </a:r>
            <a:r>
              <a:rPr lang="ru-RU" dirty="0" err="1"/>
              <a:t>заявника</a:t>
            </a:r>
            <a:r>
              <a:rPr lang="ru-RU" dirty="0"/>
              <a:t> (див. п. 21). </a:t>
            </a:r>
            <a:r>
              <a:rPr lang="ru-RU" dirty="0" err="1"/>
              <a:t>Однак</a:t>
            </a:r>
            <a:r>
              <a:rPr lang="ru-RU" dirty="0"/>
              <a:t> особа П. </a:t>
            </a:r>
            <a:r>
              <a:rPr lang="ru-RU" dirty="0" err="1"/>
              <a:t>була</a:t>
            </a:r>
            <a:r>
              <a:rPr lang="ru-RU" dirty="0"/>
              <a:t> </a:t>
            </a:r>
            <a:r>
              <a:rPr lang="ru-RU" dirty="0" err="1"/>
              <a:t>єдиною</a:t>
            </a:r>
            <a:r>
              <a:rPr lang="ru-RU" dirty="0"/>
              <a:t> особою, яка </a:t>
            </a:r>
            <a:r>
              <a:rPr lang="ru-RU" dirty="0" err="1"/>
              <a:t>безпосередньо</a:t>
            </a:r>
            <a:r>
              <a:rPr lang="ru-RU" dirty="0"/>
              <a:t> брала участь у </a:t>
            </a:r>
            <a:r>
              <a:rPr lang="ru-RU" dirty="0" err="1"/>
              <a:t>збуті</a:t>
            </a:r>
            <a:r>
              <a:rPr lang="ru-RU" dirty="0"/>
              <a:t> </a:t>
            </a:r>
            <a:r>
              <a:rPr lang="ru-RU" dirty="0" err="1"/>
              <a:t>наркотичних</a:t>
            </a:r>
            <a:r>
              <a:rPr lang="ru-RU" dirty="0"/>
              <a:t> </a:t>
            </a:r>
            <a:r>
              <a:rPr lang="ru-RU" dirty="0" err="1"/>
              <a:t>засобів</a:t>
            </a:r>
            <a:r>
              <a:rPr lang="ru-RU" dirty="0"/>
              <a:t>, </a:t>
            </a:r>
            <a:r>
              <a:rPr lang="ru-RU" dirty="0" err="1"/>
              <a:t>що</a:t>
            </a:r>
            <a:r>
              <a:rPr lang="ru-RU" dirty="0"/>
              <a:t> </a:t>
            </a:r>
            <a:r>
              <a:rPr lang="ru-RU" dirty="0" err="1"/>
              <a:t>призвело</a:t>
            </a:r>
            <a:r>
              <a:rPr lang="ru-RU" dirty="0"/>
              <a:t> до </a:t>
            </a:r>
            <a:r>
              <a:rPr lang="ru-RU" dirty="0" err="1"/>
              <a:t>засудження</a:t>
            </a:r>
            <a:r>
              <a:rPr lang="ru-RU" dirty="0"/>
              <a:t> </a:t>
            </a:r>
            <a:r>
              <a:rPr lang="ru-RU" dirty="0" err="1"/>
              <a:t>заявника</a:t>
            </a:r>
            <a:r>
              <a:rPr lang="ru-RU" dirty="0"/>
              <a:t>. Тому </a:t>
            </a:r>
            <a:r>
              <a:rPr lang="ru-RU" dirty="0" err="1"/>
              <a:t>його</a:t>
            </a:r>
            <a:r>
              <a:rPr lang="ru-RU" dirty="0"/>
              <a:t> </a:t>
            </a:r>
            <a:r>
              <a:rPr lang="ru-RU" dirty="0" err="1"/>
              <a:t>показання</a:t>
            </a:r>
            <a:r>
              <a:rPr lang="ru-RU" dirty="0"/>
              <a:t>, як </a:t>
            </a:r>
            <a:r>
              <a:rPr lang="ru-RU" dirty="0" err="1"/>
              <a:t>виявилося</a:t>
            </a:r>
            <a:r>
              <a:rPr lang="ru-RU" dirty="0"/>
              <a:t>, </a:t>
            </a:r>
            <a:r>
              <a:rPr lang="ru-RU" dirty="0" err="1"/>
              <a:t>були</a:t>
            </a:r>
            <a:r>
              <a:rPr lang="ru-RU" dirty="0"/>
              <a:t> </a:t>
            </a:r>
            <a:r>
              <a:rPr lang="ru-RU" dirty="0" err="1"/>
              <a:t>вирішальними</a:t>
            </a:r>
            <a:r>
              <a:rPr lang="ru-RU" dirty="0"/>
              <a:t>.</a:t>
            </a:r>
            <a:endParaRPr lang="en-US" dirty="0"/>
          </a:p>
        </p:txBody>
      </p:sp>
    </p:spTree>
    <p:extLst>
      <p:ext uri="{BB962C8B-B14F-4D97-AF65-F5344CB8AC3E}">
        <p14:creationId xmlns:p14="http://schemas.microsoft.com/office/powerpoint/2010/main" val="35650813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normAutofit fontScale="92500" lnSpcReduction="10000"/>
          </a:bodyPr>
          <a:lstStyle/>
          <a:p>
            <a:pPr marL="0" indent="0" algn="ctr">
              <a:buNone/>
            </a:pPr>
            <a:r>
              <a:rPr lang="en-US" dirty="0"/>
              <a:t>(iv) </a:t>
            </a:r>
            <a:r>
              <a:rPr lang="ru-RU" dirty="0" err="1"/>
              <a:t>Чи</a:t>
            </a:r>
            <a:r>
              <a:rPr lang="ru-RU" dirty="0"/>
              <a:t> </a:t>
            </a:r>
            <a:r>
              <a:rPr lang="ru-RU" dirty="0" err="1"/>
              <a:t>існували</a:t>
            </a:r>
            <a:r>
              <a:rPr lang="ru-RU" dirty="0"/>
              <a:t> </a:t>
            </a:r>
            <a:r>
              <a:rPr lang="ru-RU" dirty="0" err="1"/>
              <a:t>достатні</a:t>
            </a:r>
            <a:r>
              <a:rPr lang="ru-RU" dirty="0"/>
              <a:t> </a:t>
            </a:r>
            <a:r>
              <a:rPr lang="ru-RU" dirty="0" err="1"/>
              <a:t>врівноважувальні</a:t>
            </a:r>
            <a:r>
              <a:rPr lang="ru-RU" dirty="0"/>
              <a:t> </a:t>
            </a:r>
            <a:r>
              <a:rPr lang="ru-RU" dirty="0" err="1"/>
              <a:t>фактори</a:t>
            </a:r>
            <a:r>
              <a:rPr lang="ru-RU" dirty="0"/>
              <a:t> для </a:t>
            </a:r>
            <a:r>
              <a:rPr lang="ru-RU" dirty="0" err="1"/>
              <a:t>компенсації</a:t>
            </a:r>
            <a:r>
              <a:rPr lang="ru-RU" dirty="0"/>
              <a:t> </a:t>
            </a:r>
            <a:r>
              <a:rPr lang="ru-RU" dirty="0" err="1"/>
              <a:t>невигідного</a:t>
            </a:r>
            <a:r>
              <a:rPr lang="ru-RU" dirty="0"/>
              <a:t> становища </a:t>
            </a:r>
            <a:r>
              <a:rPr lang="ru-RU" dirty="0" err="1"/>
              <a:t>захисту</a:t>
            </a:r>
            <a:r>
              <a:rPr lang="ru-RU" dirty="0"/>
              <a:t> </a:t>
            </a:r>
            <a:endParaRPr lang="ru-RU" dirty="0" smtClean="0"/>
          </a:p>
          <a:p>
            <a:pPr marL="0" indent="0">
              <a:buNone/>
            </a:pPr>
            <a:r>
              <a:rPr lang="ru-RU" dirty="0" smtClean="0"/>
              <a:t>49</a:t>
            </a:r>
            <a:r>
              <a:rPr lang="ru-RU" dirty="0"/>
              <a:t>. </a:t>
            </a:r>
            <a:r>
              <a:rPr lang="ru-RU" dirty="0" err="1"/>
              <a:t>Що</a:t>
            </a:r>
            <a:r>
              <a:rPr lang="ru-RU" dirty="0"/>
              <a:t> </a:t>
            </a:r>
            <a:r>
              <a:rPr lang="ru-RU" dirty="0" err="1"/>
              <a:t>стосується</a:t>
            </a:r>
            <a:r>
              <a:rPr lang="ru-RU" dirty="0"/>
              <a:t> </a:t>
            </a:r>
            <a:r>
              <a:rPr lang="ru-RU" dirty="0" err="1"/>
              <a:t>врівноважувальних</a:t>
            </a:r>
            <a:r>
              <a:rPr lang="ru-RU" dirty="0"/>
              <a:t> </a:t>
            </a:r>
            <a:r>
              <a:rPr lang="ru-RU" dirty="0" err="1"/>
              <a:t>факторів</a:t>
            </a:r>
            <a:r>
              <a:rPr lang="ru-RU" dirty="0"/>
              <a:t>, </a:t>
            </a:r>
            <a:r>
              <a:rPr lang="ru-RU" dirty="0" err="1"/>
              <a:t>заявник</a:t>
            </a:r>
            <a:r>
              <a:rPr lang="ru-RU" dirty="0"/>
              <a:t> </a:t>
            </a:r>
            <a:r>
              <a:rPr lang="ru-RU" dirty="0" err="1"/>
              <a:t>мав</a:t>
            </a:r>
            <a:r>
              <a:rPr lang="ru-RU" dirty="0"/>
              <a:t> </a:t>
            </a:r>
            <a:r>
              <a:rPr lang="ru-RU" dirty="0" err="1"/>
              <a:t>можливість</a:t>
            </a:r>
            <a:r>
              <a:rPr lang="ru-RU" dirty="0"/>
              <a:t> сам </a:t>
            </a:r>
            <a:r>
              <a:rPr lang="ru-RU" dirty="0" err="1"/>
              <a:t>відтворити</a:t>
            </a:r>
            <a:r>
              <a:rPr lang="ru-RU" dirty="0"/>
              <a:t> </a:t>
            </a:r>
            <a:r>
              <a:rPr lang="ru-RU" dirty="0" err="1"/>
              <a:t>хронологію</a:t>
            </a:r>
            <a:r>
              <a:rPr lang="ru-RU" dirty="0"/>
              <a:t> </a:t>
            </a:r>
            <a:r>
              <a:rPr lang="ru-RU" dirty="0" err="1"/>
              <a:t>подій</a:t>
            </a:r>
            <a:r>
              <a:rPr lang="ru-RU" dirty="0"/>
              <a:t>, </a:t>
            </a:r>
            <a:r>
              <a:rPr lang="ru-RU" dirty="0" err="1"/>
              <a:t>поставити</a:t>
            </a:r>
            <a:r>
              <a:rPr lang="ru-RU" dirty="0"/>
              <a:t> </a:t>
            </a:r>
            <a:r>
              <a:rPr lang="ru-RU" dirty="0" err="1"/>
              <a:t>під</a:t>
            </a:r>
            <a:r>
              <a:rPr lang="ru-RU" dirty="0"/>
              <a:t> </a:t>
            </a:r>
            <a:r>
              <a:rPr lang="ru-RU" dirty="0" err="1"/>
              <a:t>сумнів</a:t>
            </a:r>
            <a:r>
              <a:rPr lang="ru-RU" dirty="0"/>
              <a:t> </a:t>
            </a:r>
            <a:r>
              <a:rPr lang="ru-RU" dirty="0" err="1"/>
              <a:t>довіру</a:t>
            </a:r>
            <a:r>
              <a:rPr lang="ru-RU" dirty="0"/>
              <a:t> до </a:t>
            </a:r>
            <a:r>
              <a:rPr lang="ru-RU" dirty="0" err="1"/>
              <a:t>відсутнього</a:t>
            </a:r>
            <a:r>
              <a:rPr lang="ru-RU" dirty="0"/>
              <a:t> </a:t>
            </a:r>
            <a:r>
              <a:rPr lang="ru-RU" dirty="0" err="1"/>
              <a:t>свідка</a:t>
            </a:r>
            <a:r>
              <a:rPr lang="ru-RU" dirty="0"/>
              <a:t> і </a:t>
            </a:r>
            <a:r>
              <a:rPr lang="ru-RU" dirty="0" err="1"/>
              <a:t>вказати</a:t>
            </a:r>
            <a:r>
              <a:rPr lang="ru-RU" dirty="0"/>
              <a:t> на будь-яку </a:t>
            </a:r>
            <a:r>
              <a:rPr lang="ru-RU" dirty="0" err="1"/>
              <a:t>можливу</a:t>
            </a:r>
            <a:r>
              <a:rPr lang="ru-RU" dirty="0"/>
              <a:t> </a:t>
            </a:r>
            <a:r>
              <a:rPr lang="ru-RU" dirty="0" err="1"/>
              <a:t>непослідовність</a:t>
            </a:r>
            <a:r>
              <a:rPr lang="ru-RU" dirty="0"/>
              <a:t> </a:t>
            </a:r>
            <a:r>
              <a:rPr lang="ru-RU" dirty="0" err="1"/>
              <a:t>його</a:t>
            </a:r>
            <a:r>
              <a:rPr lang="ru-RU" dirty="0"/>
              <a:t> </a:t>
            </a:r>
            <a:r>
              <a:rPr lang="ru-RU" dirty="0" err="1"/>
              <a:t>показань</a:t>
            </a:r>
            <a:r>
              <a:rPr lang="ru-RU" dirty="0"/>
              <a:t>. </a:t>
            </a:r>
            <a:r>
              <a:rPr lang="ru-RU" dirty="0" err="1"/>
              <a:t>Існували</a:t>
            </a:r>
            <a:r>
              <a:rPr lang="ru-RU" dirty="0"/>
              <a:t> </a:t>
            </a:r>
            <a:r>
              <a:rPr lang="ru-RU" dirty="0" err="1"/>
              <a:t>також</a:t>
            </a:r>
            <a:r>
              <a:rPr lang="ru-RU" dirty="0"/>
              <a:t> </a:t>
            </a:r>
            <a:r>
              <a:rPr lang="ru-RU" dirty="0" err="1"/>
              <a:t>окремі</a:t>
            </a:r>
            <a:r>
              <a:rPr lang="ru-RU" dirty="0"/>
              <a:t> </a:t>
            </a:r>
            <a:r>
              <a:rPr lang="ru-RU" dirty="0" err="1"/>
              <a:t>підтверджуючі</a:t>
            </a:r>
            <a:r>
              <a:rPr lang="ru-RU" dirty="0"/>
              <a:t> </a:t>
            </a:r>
            <a:r>
              <a:rPr lang="ru-RU" dirty="0" err="1"/>
              <a:t>докази</a:t>
            </a:r>
            <a:r>
              <a:rPr lang="ru-RU" dirty="0"/>
              <a:t>, </a:t>
            </a:r>
            <a:r>
              <a:rPr lang="ru-RU" dirty="0" err="1"/>
              <a:t>принаймні</a:t>
            </a:r>
            <a:r>
              <a:rPr lang="ru-RU" dirty="0"/>
              <a:t>, </a:t>
            </a:r>
            <a:r>
              <a:rPr lang="ru-RU" dirty="0" err="1"/>
              <a:t>щодо</a:t>
            </a:r>
            <a:r>
              <a:rPr lang="ru-RU" dirty="0"/>
              <a:t> </a:t>
            </a:r>
            <a:r>
              <a:rPr lang="ru-RU" dirty="0" err="1"/>
              <a:t>деяких</a:t>
            </a:r>
            <a:r>
              <a:rPr lang="ru-RU" dirty="0"/>
              <a:t> </a:t>
            </a:r>
            <a:r>
              <a:rPr lang="ru-RU" dirty="0" err="1"/>
              <a:t>із</a:t>
            </a:r>
            <a:r>
              <a:rPr lang="ru-RU" dirty="0"/>
              <a:t> </a:t>
            </a:r>
            <a:r>
              <a:rPr lang="ru-RU" dirty="0" err="1"/>
              <a:t>трьох</a:t>
            </a:r>
            <a:r>
              <a:rPr lang="ru-RU" dirty="0"/>
              <a:t> </a:t>
            </a:r>
            <a:r>
              <a:rPr lang="ru-RU" dirty="0" err="1"/>
              <a:t>стверджуваних</a:t>
            </a:r>
            <a:r>
              <a:rPr lang="ru-RU" dirty="0"/>
              <a:t> </a:t>
            </a:r>
            <a:r>
              <a:rPr lang="ru-RU" dirty="0" err="1"/>
              <a:t>операцій</a:t>
            </a:r>
            <a:r>
              <a:rPr lang="ru-RU" dirty="0"/>
              <a:t> з </a:t>
            </a:r>
            <a:r>
              <a:rPr lang="ru-RU" dirty="0" err="1"/>
              <a:t>наркотичними</a:t>
            </a:r>
            <a:r>
              <a:rPr lang="ru-RU" dirty="0"/>
              <a:t> </a:t>
            </a:r>
            <a:r>
              <a:rPr lang="ru-RU" dirty="0" err="1"/>
              <a:t>засобами</a:t>
            </a:r>
            <a:r>
              <a:rPr lang="ru-RU" dirty="0"/>
              <a:t>, особливо </a:t>
            </a:r>
            <a:r>
              <a:rPr lang="ru-RU" dirty="0" err="1"/>
              <a:t>це</a:t>
            </a:r>
            <a:r>
              <a:rPr lang="ru-RU" dirty="0"/>
              <a:t> </a:t>
            </a:r>
            <a:r>
              <a:rPr lang="ru-RU" dirty="0" err="1"/>
              <a:t>стосується</a:t>
            </a:r>
            <a:r>
              <a:rPr lang="ru-RU" dirty="0"/>
              <a:t> </a:t>
            </a:r>
            <a:r>
              <a:rPr lang="ru-RU" dirty="0" err="1"/>
              <a:t>показань</a:t>
            </a:r>
            <a:r>
              <a:rPr lang="ru-RU" dirty="0"/>
              <a:t> одного з </a:t>
            </a:r>
            <a:r>
              <a:rPr lang="ru-RU" dirty="0" err="1"/>
              <a:t>свідків</a:t>
            </a:r>
            <a:r>
              <a:rPr lang="ru-RU" dirty="0"/>
              <a:t> у </a:t>
            </a:r>
            <a:r>
              <a:rPr lang="ru-RU" dirty="0" err="1"/>
              <a:t>суді</a:t>
            </a:r>
            <a:r>
              <a:rPr lang="ru-RU" dirty="0"/>
              <a:t>, </a:t>
            </a:r>
            <a:r>
              <a:rPr lang="ru-RU" dirty="0" err="1"/>
              <a:t>які</a:t>
            </a:r>
            <a:r>
              <a:rPr lang="ru-RU" dirty="0"/>
              <a:t> </a:t>
            </a:r>
            <a:r>
              <a:rPr lang="ru-RU" dirty="0" err="1"/>
              <a:t>спостерігали</a:t>
            </a:r>
            <a:r>
              <a:rPr lang="ru-RU" dirty="0"/>
              <a:t> за оперативною </a:t>
            </a:r>
            <a:r>
              <a:rPr lang="ru-RU" dirty="0" err="1"/>
              <a:t>закупкою</a:t>
            </a:r>
            <a:r>
              <a:rPr lang="ru-RU" dirty="0"/>
              <a:t> і </a:t>
            </a:r>
            <a:r>
              <a:rPr lang="ru-RU" dirty="0" err="1"/>
              <a:t>вилученням</a:t>
            </a:r>
            <a:r>
              <a:rPr lang="ru-RU" dirty="0"/>
              <a:t> у </a:t>
            </a:r>
            <a:r>
              <a:rPr lang="ru-RU" dirty="0" err="1"/>
              <a:t>заявника</a:t>
            </a:r>
            <a:r>
              <a:rPr lang="ru-RU" dirty="0"/>
              <a:t> </a:t>
            </a:r>
            <a:r>
              <a:rPr lang="ru-RU" dirty="0" err="1"/>
              <a:t>банкноти</a:t>
            </a:r>
            <a:r>
              <a:rPr lang="ru-RU" dirty="0"/>
              <a:t>, яка </a:t>
            </a:r>
            <a:r>
              <a:rPr lang="ru-RU" dirty="0" err="1"/>
              <a:t>була</a:t>
            </a:r>
            <a:r>
              <a:rPr lang="ru-RU" dirty="0"/>
              <a:t> </a:t>
            </a:r>
            <a:r>
              <a:rPr lang="ru-RU" dirty="0" err="1"/>
              <a:t>використана</a:t>
            </a:r>
            <a:r>
              <a:rPr lang="ru-RU" dirty="0"/>
              <a:t> </a:t>
            </a:r>
            <a:r>
              <a:rPr lang="ru-RU" dirty="0" err="1"/>
              <a:t>під</a:t>
            </a:r>
            <a:r>
              <a:rPr lang="ru-RU" dirty="0"/>
              <a:t> час закупки (див. </a:t>
            </a:r>
            <a:r>
              <a:rPr lang="ru-RU" dirty="0" err="1"/>
              <a:t>вище</a:t>
            </a:r>
            <a:r>
              <a:rPr lang="ru-RU" dirty="0"/>
              <a:t> п. 21 (</a:t>
            </a:r>
            <a:r>
              <a:rPr lang="en-US" dirty="0" err="1"/>
              <a:t>i</a:t>
            </a:r>
            <a:r>
              <a:rPr lang="en-US" dirty="0"/>
              <a:t>) </a:t>
            </a:r>
            <a:r>
              <a:rPr lang="ru-RU" dirty="0"/>
              <a:t>та (</a:t>
            </a:r>
            <a:r>
              <a:rPr lang="en-US" dirty="0"/>
              <a:t>iii)). 50. </a:t>
            </a:r>
            <a:r>
              <a:rPr lang="ru-RU" dirty="0" err="1"/>
              <a:t>Проте</a:t>
            </a:r>
            <a:r>
              <a:rPr lang="ru-RU" dirty="0"/>
              <a:t> Суд </a:t>
            </a:r>
            <a:r>
              <a:rPr lang="ru-RU" dirty="0" err="1"/>
              <a:t>вважає</a:t>
            </a:r>
            <a:r>
              <a:rPr lang="ru-RU" dirty="0"/>
              <a:t>, </a:t>
            </a:r>
            <a:r>
              <a:rPr lang="ru-RU" dirty="0" err="1"/>
              <a:t>що</a:t>
            </a:r>
            <a:r>
              <a:rPr lang="ru-RU" dirty="0"/>
              <a:t> </a:t>
            </a:r>
            <a:r>
              <a:rPr lang="ru-RU" dirty="0" err="1"/>
              <a:t>такі</a:t>
            </a:r>
            <a:r>
              <a:rPr lang="ru-RU" dirty="0"/>
              <a:t> </a:t>
            </a:r>
            <a:r>
              <a:rPr lang="ru-RU" dirty="0" err="1"/>
              <a:t>факти</a:t>
            </a:r>
            <a:r>
              <a:rPr lang="ru-RU" dirty="0"/>
              <a:t> </a:t>
            </a:r>
            <a:r>
              <a:rPr lang="ru-RU" dirty="0" err="1"/>
              <a:t>були</a:t>
            </a:r>
            <a:r>
              <a:rPr lang="ru-RU" dirty="0"/>
              <a:t> явно </a:t>
            </a:r>
            <a:r>
              <a:rPr lang="ru-RU" dirty="0" err="1"/>
              <a:t>недостатніми</a:t>
            </a:r>
            <a:r>
              <a:rPr lang="ru-RU" dirty="0"/>
              <a:t> для </a:t>
            </a:r>
            <a:r>
              <a:rPr lang="ru-RU" dirty="0" err="1"/>
              <a:t>компенсації</a:t>
            </a:r>
            <a:r>
              <a:rPr lang="ru-RU" dirty="0"/>
              <a:t> </a:t>
            </a:r>
            <a:r>
              <a:rPr lang="ru-RU" dirty="0" err="1"/>
              <a:t>невигідного</a:t>
            </a:r>
            <a:r>
              <a:rPr lang="ru-RU" dirty="0"/>
              <a:t> становища </a:t>
            </a:r>
            <a:r>
              <a:rPr lang="ru-RU" dirty="0" err="1"/>
              <a:t>захисту</a:t>
            </a:r>
            <a:r>
              <a:rPr lang="ru-RU" dirty="0"/>
              <a:t>, особливо з </a:t>
            </a:r>
            <a:r>
              <a:rPr lang="ru-RU" dirty="0" err="1"/>
              <a:t>огляду</a:t>
            </a:r>
            <a:r>
              <a:rPr lang="ru-RU" dirty="0"/>
              <a:t> на процедуру, </a:t>
            </a:r>
            <a:r>
              <a:rPr lang="ru-RU" dirty="0" err="1"/>
              <a:t>якої</a:t>
            </a:r>
            <a:r>
              <a:rPr lang="ru-RU" dirty="0"/>
              <a:t> </a:t>
            </a:r>
            <a:r>
              <a:rPr lang="ru-RU" dirty="0" err="1"/>
              <a:t>дотримувалися</a:t>
            </a:r>
            <a:r>
              <a:rPr lang="ru-RU" dirty="0"/>
              <a:t> </a:t>
            </a:r>
            <a:r>
              <a:rPr lang="ru-RU" dirty="0" err="1"/>
              <a:t>національні</a:t>
            </a:r>
            <a:r>
              <a:rPr lang="ru-RU" dirty="0"/>
              <a:t> </a:t>
            </a:r>
            <a:r>
              <a:rPr lang="ru-RU" dirty="0" err="1"/>
              <a:t>органі</a:t>
            </a:r>
            <a:r>
              <a:rPr lang="ru-RU" dirty="0"/>
              <a:t> </a:t>
            </a:r>
            <a:r>
              <a:rPr lang="ru-RU" dirty="0" err="1"/>
              <a:t>щодо</a:t>
            </a:r>
            <a:r>
              <a:rPr lang="ru-RU" dirty="0"/>
              <a:t> </a:t>
            </a:r>
            <a:r>
              <a:rPr lang="ru-RU" dirty="0" err="1"/>
              <a:t>відеозапису</a:t>
            </a:r>
            <a:r>
              <a:rPr lang="ru-RU" dirty="0"/>
              <a:t> тих самих </a:t>
            </a:r>
            <a:r>
              <a:rPr lang="ru-RU" dirty="0" err="1"/>
              <a:t>подій</a:t>
            </a:r>
            <a:r>
              <a:rPr lang="ru-RU" dirty="0"/>
              <a:t>, з </a:t>
            </a:r>
            <a:r>
              <a:rPr lang="ru-RU" dirty="0" err="1"/>
              <a:t>якими</a:t>
            </a:r>
            <a:r>
              <a:rPr lang="ru-RU" dirty="0"/>
              <a:t> </a:t>
            </a:r>
            <a:r>
              <a:rPr lang="ru-RU" dirty="0" err="1"/>
              <a:t>твердження</a:t>
            </a:r>
            <a:r>
              <a:rPr lang="ru-RU" dirty="0"/>
              <a:t> особи П. і </a:t>
            </a:r>
            <a:r>
              <a:rPr lang="ru-RU" dirty="0" err="1"/>
              <a:t>пов’язані</a:t>
            </a:r>
            <a:r>
              <a:rPr lang="ru-RU" dirty="0"/>
              <a:t>.</a:t>
            </a:r>
            <a:endParaRPr lang="en-US" dirty="0"/>
          </a:p>
        </p:txBody>
      </p:sp>
    </p:spTree>
    <p:extLst>
      <p:ext uri="{BB962C8B-B14F-4D97-AF65-F5344CB8AC3E}">
        <p14:creationId xmlns:p14="http://schemas.microsoft.com/office/powerpoint/2010/main" val="199437240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048672"/>
          </a:xfrm>
        </p:spPr>
        <p:txBody>
          <a:bodyPr>
            <a:normAutofit fontScale="85000" lnSpcReduction="20000"/>
          </a:bodyPr>
          <a:lstStyle/>
          <a:p>
            <a:pPr marL="0" indent="0" algn="ctr">
              <a:buNone/>
            </a:pPr>
            <a:endParaRPr lang="ru-RU" dirty="0" smtClean="0"/>
          </a:p>
          <a:p>
            <a:pPr marL="0" indent="0" algn="ctr">
              <a:buNone/>
            </a:pPr>
            <a:r>
              <a:rPr lang="ru-RU" dirty="0" smtClean="0"/>
              <a:t>(</a:t>
            </a:r>
            <a:r>
              <a:rPr lang="ru-RU" dirty="0"/>
              <a:t>v) Не </a:t>
            </a:r>
            <a:r>
              <a:rPr lang="ru-RU" dirty="0" err="1"/>
              <a:t>відкриття</a:t>
            </a:r>
            <a:r>
              <a:rPr lang="ru-RU" dirty="0"/>
              <a:t> </a:t>
            </a:r>
            <a:r>
              <a:rPr lang="ru-RU" dirty="0" err="1"/>
              <a:t>відеозапису</a:t>
            </a:r>
            <a:r>
              <a:rPr lang="ru-RU" dirty="0"/>
              <a:t> та </a:t>
            </a:r>
            <a:r>
              <a:rPr lang="ru-RU" dirty="0" err="1"/>
              <a:t>ставлення</a:t>
            </a:r>
            <a:r>
              <a:rPr lang="ru-RU" dirty="0"/>
              <a:t> до </a:t>
            </a:r>
            <a:r>
              <a:rPr lang="ru-RU" dirty="0" err="1"/>
              <a:t>цього</a:t>
            </a:r>
            <a:r>
              <a:rPr lang="ru-RU" dirty="0"/>
              <a:t> </a:t>
            </a:r>
            <a:r>
              <a:rPr lang="ru-RU" dirty="0" err="1"/>
              <a:t>національних</a:t>
            </a:r>
            <a:r>
              <a:rPr lang="ru-RU" dirty="0"/>
              <a:t> </a:t>
            </a:r>
            <a:r>
              <a:rPr lang="ru-RU" dirty="0" err="1"/>
              <a:t>судів</a:t>
            </a:r>
            <a:r>
              <a:rPr lang="ru-RU" dirty="0"/>
              <a:t> </a:t>
            </a:r>
            <a:endParaRPr lang="ru-RU" dirty="0" smtClean="0"/>
          </a:p>
          <a:p>
            <a:pPr marL="0" indent="0" algn="just">
              <a:buNone/>
            </a:pPr>
            <a:r>
              <a:rPr lang="ru-RU" dirty="0" smtClean="0"/>
              <a:t>51</a:t>
            </a:r>
            <a:r>
              <a:rPr lang="ru-RU" dirty="0"/>
              <a:t>. Процедура </a:t>
            </a:r>
            <a:r>
              <a:rPr lang="ru-RU" dirty="0" err="1"/>
              <a:t>була</a:t>
            </a:r>
            <a:r>
              <a:rPr lang="ru-RU" dirty="0"/>
              <a:t> такою, </a:t>
            </a:r>
            <a:r>
              <a:rPr lang="ru-RU" dirty="0" err="1"/>
              <a:t>що</a:t>
            </a:r>
            <a:r>
              <a:rPr lang="ru-RU" dirty="0"/>
              <a:t> дозволяла </a:t>
            </a:r>
            <a:r>
              <a:rPr lang="ru-RU" dirty="0" err="1"/>
              <a:t>стороні</a:t>
            </a:r>
            <a:r>
              <a:rPr lang="ru-RU" dirty="0"/>
              <a:t> </a:t>
            </a:r>
            <a:r>
              <a:rPr lang="ru-RU" dirty="0" err="1"/>
              <a:t>обвинувачення</a:t>
            </a:r>
            <a:r>
              <a:rPr lang="ru-RU" dirty="0"/>
              <a:t> </a:t>
            </a:r>
            <a:r>
              <a:rPr lang="ru-RU" dirty="0" err="1"/>
              <a:t>визначити</a:t>
            </a:r>
            <a:r>
              <a:rPr lang="ru-RU" dirty="0"/>
              <a:t> </a:t>
            </a:r>
            <a:r>
              <a:rPr lang="ru-RU" dirty="0" err="1"/>
              <a:t>зміст</a:t>
            </a:r>
            <a:r>
              <a:rPr lang="ru-RU" dirty="0"/>
              <a:t> </a:t>
            </a:r>
            <a:r>
              <a:rPr lang="ru-RU" dirty="0" err="1"/>
              <a:t>цього</a:t>
            </a:r>
            <a:r>
              <a:rPr lang="ru-RU" dirty="0"/>
              <a:t> </a:t>
            </a:r>
            <a:r>
              <a:rPr lang="ru-RU" dirty="0" err="1"/>
              <a:t>обвинувального</a:t>
            </a:r>
            <a:r>
              <a:rPr lang="ru-RU" dirty="0"/>
              <a:t> </a:t>
            </a:r>
            <a:r>
              <a:rPr lang="ru-RU" dirty="0" err="1"/>
              <a:t>матеріалу</a:t>
            </a:r>
            <a:r>
              <a:rPr lang="ru-RU" dirty="0"/>
              <a:t> поза межами </a:t>
            </a:r>
            <a:r>
              <a:rPr lang="ru-RU" dirty="0" err="1"/>
              <a:t>будьякої</a:t>
            </a:r>
            <a:r>
              <a:rPr lang="ru-RU" dirty="0"/>
              <a:t> </a:t>
            </a:r>
            <a:r>
              <a:rPr lang="ru-RU" dirty="0" err="1"/>
              <a:t>перевірки</a:t>
            </a:r>
            <a:r>
              <a:rPr lang="ru-RU" dirty="0"/>
              <a:t> не </a:t>
            </a:r>
            <a:r>
              <a:rPr lang="ru-RU" dirty="0" err="1"/>
              <a:t>тільки</a:t>
            </a:r>
            <a:r>
              <a:rPr lang="ru-RU" dirty="0"/>
              <a:t> стороною </a:t>
            </a:r>
            <a:r>
              <a:rPr lang="ru-RU" dirty="0" err="1"/>
              <a:t>захисту</a:t>
            </a:r>
            <a:r>
              <a:rPr lang="ru-RU" dirty="0"/>
              <a:t>, але й </a:t>
            </a:r>
            <a:r>
              <a:rPr lang="ru-RU" dirty="0" err="1"/>
              <a:t>національними</a:t>
            </a:r>
            <a:r>
              <a:rPr lang="ru-RU" dirty="0"/>
              <a:t> судами (див., </a:t>
            </a:r>
            <a:r>
              <a:rPr lang="ru-RU" dirty="0" err="1"/>
              <a:t>із</a:t>
            </a:r>
            <a:r>
              <a:rPr lang="ru-RU" dirty="0"/>
              <a:t> </a:t>
            </a:r>
            <a:r>
              <a:rPr lang="ru-RU" dirty="0" err="1"/>
              <a:t>відповідними</a:t>
            </a:r>
            <a:r>
              <a:rPr lang="ru-RU" dirty="0"/>
              <a:t> </a:t>
            </a:r>
            <a:r>
              <a:rPr lang="ru-RU" dirty="0" err="1"/>
              <a:t>змінами</a:t>
            </a:r>
            <a:r>
              <a:rPr lang="ru-RU" dirty="0"/>
              <a:t>, «</a:t>
            </a:r>
            <a:r>
              <a:rPr lang="ru-RU" dirty="0" err="1"/>
              <a:t>Роу</a:t>
            </a:r>
            <a:r>
              <a:rPr lang="ru-RU" dirty="0"/>
              <a:t> та </a:t>
            </a:r>
            <a:r>
              <a:rPr lang="ru-RU" dirty="0" err="1"/>
              <a:t>Девіс</a:t>
            </a:r>
            <a:r>
              <a:rPr lang="ru-RU" dirty="0"/>
              <a:t> </a:t>
            </a:r>
            <a:r>
              <a:rPr lang="ru-RU" dirty="0" err="1"/>
              <a:t>проти</a:t>
            </a:r>
            <a:r>
              <a:rPr lang="ru-RU" dirty="0"/>
              <a:t> </a:t>
            </a:r>
            <a:r>
              <a:rPr lang="ru-RU" dirty="0" err="1"/>
              <a:t>Сполученого</a:t>
            </a:r>
            <a:r>
              <a:rPr lang="ru-RU" dirty="0"/>
              <a:t> </a:t>
            </a:r>
            <a:r>
              <a:rPr lang="ru-RU" dirty="0" err="1"/>
              <a:t>Королівства</a:t>
            </a:r>
            <a:r>
              <a:rPr lang="ru-RU" dirty="0"/>
              <a:t>», </a:t>
            </a:r>
            <a:r>
              <a:rPr lang="ru-RU" dirty="0" err="1"/>
              <a:t>процитовано</a:t>
            </a:r>
            <a:r>
              <a:rPr lang="ru-RU" dirty="0"/>
              <a:t> </a:t>
            </a:r>
            <a:r>
              <a:rPr lang="ru-RU" dirty="0" err="1"/>
              <a:t>вище</a:t>
            </a:r>
            <a:r>
              <a:rPr lang="ru-RU" dirty="0"/>
              <a:t>, п. 63, та у </a:t>
            </a:r>
            <a:r>
              <a:rPr lang="ru-RU" dirty="0" err="1"/>
              <a:t>порівнянні</a:t>
            </a:r>
            <a:r>
              <a:rPr lang="ru-RU" dirty="0"/>
              <a:t> «</a:t>
            </a:r>
            <a:r>
              <a:rPr lang="ru-RU" dirty="0" err="1"/>
              <a:t>Джаспер</a:t>
            </a:r>
            <a:r>
              <a:rPr lang="ru-RU" dirty="0"/>
              <a:t> </a:t>
            </a:r>
            <a:r>
              <a:rPr lang="ru-RU" dirty="0" err="1"/>
              <a:t>проти</a:t>
            </a:r>
            <a:r>
              <a:rPr lang="ru-RU" dirty="0"/>
              <a:t> </a:t>
            </a:r>
            <a:r>
              <a:rPr lang="ru-RU" dirty="0" err="1"/>
              <a:t>Сполученого</a:t>
            </a:r>
            <a:r>
              <a:rPr lang="ru-RU" dirty="0"/>
              <a:t> </a:t>
            </a:r>
            <a:r>
              <a:rPr lang="ru-RU" dirty="0" err="1"/>
              <a:t>Королівства</a:t>
            </a:r>
            <a:r>
              <a:rPr lang="ru-RU" dirty="0"/>
              <a:t>» [ВП], № 27052/95, п. 56, </a:t>
            </a:r>
            <a:r>
              <a:rPr lang="ru-RU" dirty="0" err="1"/>
              <a:t>від</a:t>
            </a:r>
            <a:r>
              <a:rPr lang="ru-RU" dirty="0"/>
              <a:t> 16 лютого 2000 року). </a:t>
            </a:r>
            <a:r>
              <a:rPr lang="ru-RU" dirty="0" err="1"/>
              <a:t>Стислий</a:t>
            </a:r>
            <a:r>
              <a:rPr lang="ru-RU" dirty="0"/>
              <a:t> </a:t>
            </a:r>
            <a:r>
              <a:rPr lang="ru-RU" dirty="0" err="1"/>
              <a:t>виклад</a:t>
            </a:r>
            <a:r>
              <a:rPr lang="ru-RU" dirty="0"/>
              <a:t> </a:t>
            </a:r>
            <a:r>
              <a:rPr lang="ru-RU" dirty="0" err="1"/>
              <a:t>відео</a:t>
            </a:r>
            <a:r>
              <a:rPr lang="ru-RU" dirty="0"/>
              <a:t>, </a:t>
            </a:r>
            <a:r>
              <a:rPr lang="ru-RU" dirty="0" err="1"/>
              <a:t>було</a:t>
            </a:r>
            <a:r>
              <a:rPr lang="ru-RU" dirty="0"/>
              <a:t> </a:t>
            </a:r>
            <a:r>
              <a:rPr lang="ru-RU" dirty="0" err="1"/>
              <a:t>підготовлено</a:t>
            </a:r>
            <a:r>
              <a:rPr lang="ru-RU" dirty="0"/>
              <a:t> </a:t>
            </a:r>
            <a:r>
              <a:rPr lang="ru-RU" dirty="0" err="1"/>
              <a:t>слідчим</a:t>
            </a:r>
            <a:r>
              <a:rPr lang="ru-RU" dirty="0"/>
              <a:t>, а не </a:t>
            </a:r>
            <a:r>
              <a:rPr lang="ru-RU" dirty="0" err="1"/>
              <a:t>незалежною</a:t>
            </a:r>
            <a:r>
              <a:rPr lang="ru-RU" dirty="0"/>
              <a:t> стороною </a:t>
            </a:r>
            <a:r>
              <a:rPr lang="ru-RU" dirty="0" err="1"/>
              <a:t>під</a:t>
            </a:r>
            <a:r>
              <a:rPr lang="ru-RU" dirty="0"/>
              <a:t> </a:t>
            </a:r>
            <a:r>
              <a:rPr lang="ru-RU" dirty="0" err="1"/>
              <a:t>судовим</a:t>
            </a:r>
            <a:r>
              <a:rPr lang="ru-RU" dirty="0"/>
              <a:t> контролем (на </a:t>
            </a:r>
            <a:r>
              <a:rPr lang="ru-RU" dirty="0" err="1"/>
              <a:t>відміну</a:t>
            </a:r>
            <a:r>
              <a:rPr lang="ru-RU" dirty="0"/>
              <a:t> </a:t>
            </a:r>
            <a:r>
              <a:rPr lang="ru-RU" dirty="0" err="1"/>
              <a:t>від</a:t>
            </a:r>
            <a:r>
              <a:rPr lang="ru-RU" dirty="0"/>
              <a:t> </a:t>
            </a:r>
            <a:r>
              <a:rPr lang="ru-RU" dirty="0" err="1"/>
              <a:t>справи</a:t>
            </a:r>
            <a:r>
              <a:rPr lang="ru-RU" dirty="0"/>
              <a:t> </a:t>
            </a:r>
            <a:r>
              <a:rPr lang="ru-RU" dirty="0" err="1"/>
              <a:t>Матановича</a:t>
            </a:r>
            <a:r>
              <a:rPr lang="ru-RU" dirty="0"/>
              <a:t>, </a:t>
            </a:r>
            <a:r>
              <a:rPr lang="ru-RU" dirty="0" err="1"/>
              <a:t>зазначено</a:t>
            </a:r>
            <a:r>
              <a:rPr lang="ru-RU" dirty="0"/>
              <a:t> </a:t>
            </a:r>
            <a:r>
              <a:rPr lang="ru-RU" dirty="0" err="1"/>
              <a:t>вище</a:t>
            </a:r>
            <a:r>
              <a:rPr lang="ru-RU" dirty="0"/>
              <a:t>, п. 164). </a:t>
            </a:r>
            <a:r>
              <a:rPr lang="ru-RU" dirty="0" err="1"/>
              <a:t>Національні</a:t>
            </a:r>
            <a:r>
              <a:rPr lang="ru-RU" dirty="0"/>
              <a:t> суди не </a:t>
            </a:r>
            <a:r>
              <a:rPr lang="ru-RU" dirty="0" err="1"/>
              <a:t>зважали</a:t>
            </a:r>
            <a:r>
              <a:rPr lang="ru-RU" dirty="0"/>
              <a:t> на </a:t>
            </a:r>
            <a:r>
              <a:rPr lang="ru-RU" dirty="0" err="1"/>
              <a:t>інтереси</a:t>
            </a:r>
            <a:r>
              <a:rPr lang="ru-RU" dirty="0"/>
              <a:t> </a:t>
            </a:r>
            <a:r>
              <a:rPr lang="ru-RU" dirty="0" err="1"/>
              <a:t>сторони</a:t>
            </a:r>
            <a:r>
              <a:rPr lang="ru-RU" dirty="0"/>
              <a:t> </a:t>
            </a:r>
            <a:r>
              <a:rPr lang="ru-RU" dirty="0" err="1"/>
              <a:t>захисту</a:t>
            </a:r>
            <a:r>
              <a:rPr lang="ru-RU" dirty="0"/>
              <a:t>, не </a:t>
            </a:r>
            <a:r>
              <a:rPr lang="ru-RU" dirty="0" err="1"/>
              <a:t>вдаючись</a:t>
            </a:r>
            <a:r>
              <a:rPr lang="ru-RU" dirty="0"/>
              <a:t> до очевидного </a:t>
            </a:r>
            <a:r>
              <a:rPr lang="ru-RU" dirty="0" err="1"/>
              <a:t>вивчення</a:t>
            </a:r>
            <a:r>
              <a:rPr lang="ru-RU" dirty="0"/>
              <a:t> </a:t>
            </a:r>
            <a:r>
              <a:rPr lang="ru-RU" dirty="0" err="1"/>
              <a:t>питання</a:t>
            </a:r>
            <a:r>
              <a:rPr lang="ru-RU" dirty="0"/>
              <a:t> про те, </a:t>
            </a:r>
            <a:r>
              <a:rPr lang="ru-RU" dirty="0" err="1"/>
              <a:t>чи</a:t>
            </a:r>
            <a:r>
              <a:rPr lang="ru-RU" dirty="0"/>
              <a:t> </a:t>
            </a:r>
            <a:r>
              <a:rPr lang="ru-RU" dirty="0" err="1"/>
              <a:t>існує</a:t>
            </a:r>
            <a:r>
              <a:rPr lang="ru-RU" dirty="0"/>
              <a:t> реальна потреба </a:t>
            </a:r>
            <a:r>
              <a:rPr lang="ru-RU" dirty="0" err="1"/>
              <a:t>захистити</a:t>
            </a:r>
            <a:r>
              <a:rPr lang="ru-RU" dirty="0"/>
              <a:t> особу П., </a:t>
            </a:r>
            <a:r>
              <a:rPr lang="ru-RU" dirty="0" err="1"/>
              <a:t>обґрунтовували</a:t>
            </a:r>
            <a:r>
              <a:rPr lang="ru-RU" dirty="0"/>
              <a:t> </a:t>
            </a:r>
            <a:r>
              <a:rPr lang="ru-RU" dirty="0" err="1"/>
              <a:t>засудження</a:t>
            </a:r>
            <a:r>
              <a:rPr lang="ru-RU" dirty="0"/>
              <a:t> </a:t>
            </a:r>
            <a:r>
              <a:rPr lang="ru-RU" dirty="0" err="1"/>
              <a:t>заявника</a:t>
            </a:r>
            <a:r>
              <a:rPr lang="ru-RU" dirty="0"/>
              <a:t> </a:t>
            </a:r>
            <a:r>
              <a:rPr lang="ru-RU" dirty="0" err="1"/>
              <a:t>певною</a:t>
            </a:r>
            <a:r>
              <a:rPr lang="ru-RU" dirty="0"/>
              <a:t> </a:t>
            </a:r>
            <a:r>
              <a:rPr lang="ru-RU" dirty="0" err="1"/>
              <a:t>мірою</a:t>
            </a:r>
            <a:r>
              <a:rPr lang="ru-RU" dirty="0"/>
              <a:t> на не </a:t>
            </a:r>
            <a:r>
              <a:rPr lang="ru-RU" dirty="0" err="1"/>
              <a:t>відкритих</a:t>
            </a:r>
            <a:r>
              <a:rPr lang="ru-RU" dirty="0"/>
              <a:t> </a:t>
            </a:r>
            <a:r>
              <a:rPr lang="ru-RU" dirty="0" err="1"/>
              <a:t>матеріалах</a:t>
            </a:r>
            <a:r>
              <a:rPr lang="ru-RU" dirty="0"/>
              <a:t>, </a:t>
            </a:r>
            <a:r>
              <a:rPr lang="ru-RU" dirty="0" err="1"/>
              <a:t>із</a:t>
            </a:r>
            <a:r>
              <a:rPr lang="ru-RU" dirty="0"/>
              <a:t> </a:t>
            </a:r>
            <a:r>
              <a:rPr lang="ru-RU" dirty="0" err="1"/>
              <a:t>якими</a:t>
            </a:r>
            <a:r>
              <a:rPr lang="ru-RU" dirty="0"/>
              <a:t> </a:t>
            </a:r>
            <a:r>
              <a:rPr lang="ru-RU" dirty="0" err="1"/>
              <a:t>лише</a:t>
            </a:r>
            <a:r>
              <a:rPr lang="ru-RU" dirty="0"/>
              <a:t> </a:t>
            </a:r>
            <a:r>
              <a:rPr lang="ru-RU" dirty="0" err="1"/>
              <a:t>стороні</a:t>
            </a:r>
            <a:r>
              <a:rPr lang="ru-RU" dirty="0"/>
              <a:t> </a:t>
            </a:r>
            <a:r>
              <a:rPr lang="ru-RU" dirty="0" err="1"/>
              <a:t>обвинувачення</a:t>
            </a:r>
            <a:r>
              <a:rPr lang="ru-RU" dirty="0"/>
              <a:t> </a:t>
            </a:r>
            <a:r>
              <a:rPr lang="ru-RU" dirty="0" err="1"/>
              <a:t>було</a:t>
            </a:r>
            <a:r>
              <a:rPr lang="ru-RU" dirty="0"/>
              <a:t> дозволено </a:t>
            </a:r>
            <a:r>
              <a:rPr lang="ru-RU" dirty="0" err="1"/>
              <a:t>ознайомитися</a:t>
            </a:r>
            <a:r>
              <a:rPr lang="ru-RU" dirty="0"/>
              <a:t>, і </a:t>
            </a:r>
            <a:r>
              <a:rPr lang="ru-RU" dirty="0" err="1"/>
              <a:t>зміст</a:t>
            </a:r>
            <a:r>
              <a:rPr lang="ru-RU" dirty="0"/>
              <a:t> </a:t>
            </a:r>
            <a:r>
              <a:rPr lang="ru-RU" dirty="0" err="1"/>
              <a:t>яких</a:t>
            </a:r>
            <a:r>
              <a:rPr lang="ru-RU" dirty="0"/>
              <a:t> </a:t>
            </a:r>
            <a:r>
              <a:rPr lang="ru-RU" dirty="0" err="1"/>
              <a:t>органи</a:t>
            </a:r>
            <a:r>
              <a:rPr lang="ru-RU" dirty="0"/>
              <a:t> </a:t>
            </a:r>
            <a:r>
              <a:rPr lang="ru-RU" dirty="0" err="1"/>
              <a:t>прокуратури</a:t>
            </a:r>
            <a:r>
              <a:rPr lang="ru-RU" dirty="0"/>
              <a:t> </a:t>
            </a:r>
            <a:r>
              <a:rPr lang="ru-RU" dirty="0" err="1"/>
              <a:t>визначали</a:t>
            </a:r>
            <a:r>
              <a:rPr lang="ru-RU" dirty="0"/>
              <a:t> поза межами будь-</a:t>
            </a:r>
            <a:r>
              <a:rPr lang="ru-RU" dirty="0" err="1"/>
              <a:t>якого</a:t>
            </a:r>
            <a:r>
              <a:rPr lang="ru-RU" dirty="0"/>
              <a:t> контролю (див. </a:t>
            </a:r>
            <a:r>
              <a:rPr lang="ru-RU" dirty="0" err="1"/>
              <a:t>п.п</a:t>
            </a:r>
            <a:r>
              <a:rPr lang="ru-RU" dirty="0"/>
              <a:t>. 18 і 24 </a:t>
            </a:r>
            <a:r>
              <a:rPr lang="ru-RU" dirty="0" err="1"/>
              <a:t>вище</a:t>
            </a:r>
            <a:r>
              <a:rPr lang="ru-RU" dirty="0"/>
              <a:t>).</a:t>
            </a:r>
            <a:endParaRPr lang="en-US" dirty="0"/>
          </a:p>
        </p:txBody>
      </p:sp>
    </p:spTree>
    <p:extLst>
      <p:ext uri="{BB962C8B-B14F-4D97-AF65-F5344CB8AC3E}">
        <p14:creationId xmlns:p14="http://schemas.microsoft.com/office/powerpoint/2010/main" val="15552551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lstStyle/>
          <a:p>
            <a:pPr marL="0" indent="0" algn="ctr">
              <a:buNone/>
            </a:pPr>
            <a:endParaRPr lang="uk-UA" dirty="0" smtClean="0"/>
          </a:p>
          <a:p>
            <a:pPr marL="0" indent="0" algn="ctr">
              <a:buNone/>
            </a:pPr>
            <a:r>
              <a:rPr lang="en-US" dirty="0" smtClean="0"/>
              <a:t>(</a:t>
            </a:r>
            <a:r>
              <a:rPr lang="en-US" dirty="0"/>
              <a:t>vi) </a:t>
            </a:r>
            <a:r>
              <a:rPr lang="ru-RU" dirty="0" err="1"/>
              <a:t>Висновок</a:t>
            </a:r>
            <a:r>
              <a:rPr lang="ru-RU" dirty="0"/>
              <a:t> </a:t>
            </a:r>
            <a:endParaRPr lang="ru-RU" dirty="0" smtClean="0"/>
          </a:p>
          <a:p>
            <a:pPr marL="0" indent="0" algn="ctr">
              <a:buNone/>
            </a:pPr>
            <a:endParaRPr lang="ru-RU" dirty="0" smtClean="0"/>
          </a:p>
          <a:p>
            <a:pPr marL="0" indent="0">
              <a:buNone/>
            </a:pPr>
            <a:r>
              <a:rPr lang="ru-RU" dirty="0" smtClean="0"/>
              <a:t>52</a:t>
            </a:r>
            <a:r>
              <a:rPr lang="ru-RU" dirty="0"/>
              <a:t>. </a:t>
            </a:r>
            <a:r>
              <a:rPr lang="ru-RU" dirty="0" err="1"/>
              <a:t>Вищевказані</a:t>
            </a:r>
            <a:r>
              <a:rPr lang="ru-RU" dirty="0"/>
              <a:t> </a:t>
            </a:r>
            <a:r>
              <a:rPr lang="ru-RU" dirty="0" err="1"/>
              <a:t>міркування</a:t>
            </a:r>
            <a:r>
              <a:rPr lang="ru-RU" dirty="0"/>
              <a:t> є </a:t>
            </a:r>
            <a:r>
              <a:rPr lang="ru-RU" dirty="0" err="1"/>
              <a:t>достатніми</a:t>
            </a:r>
            <a:r>
              <a:rPr lang="ru-RU" dirty="0"/>
              <a:t> для того, </a:t>
            </a:r>
            <a:r>
              <a:rPr lang="ru-RU" dirty="0" err="1"/>
              <a:t>щоб</a:t>
            </a:r>
            <a:r>
              <a:rPr lang="ru-RU" dirty="0"/>
              <a:t> Суд </a:t>
            </a:r>
            <a:r>
              <a:rPr lang="ru-RU" dirty="0" err="1"/>
              <a:t>міг</a:t>
            </a:r>
            <a:r>
              <a:rPr lang="ru-RU" dirty="0"/>
              <a:t> </a:t>
            </a:r>
            <a:r>
              <a:rPr lang="ru-RU" dirty="0" err="1"/>
              <a:t>дійти</a:t>
            </a:r>
            <a:r>
              <a:rPr lang="ru-RU" dirty="0"/>
              <a:t> </a:t>
            </a:r>
            <a:r>
              <a:rPr lang="ru-RU" dirty="0" err="1"/>
              <a:t>висновку</a:t>
            </a:r>
            <a:r>
              <a:rPr lang="ru-RU" dirty="0"/>
              <a:t>, </a:t>
            </a:r>
            <a:r>
              <a:rPr lang="ru-RU" dirty="0" err="1"/>
              <a:t>що</a:t>
            </a:r>
            <a:r>
              <a:rPr lang="ru-RU" dirty="0"/>
              <a:t> </a:t>
            </a:r>
            <a:r>
              <a:rPr lang="ru-RU" dirty="0" err="1"/>
              <a:t>провадження</a:t>
            </a:r>
            <a:r>
              <a:rPr lang="ru-RU" dirty="0"/>
              <a:t> у </a:t>
            </a:r>
            <a:r>
              <a:rPr lang="ru-RU" dirty="0" err="1"/>
              <a:t>справі</a:t>
            </a:r>
            <a:r>
              <a:rPr lang="ru-RU" dirty="0"/>
              <a:t> </a:t>
            </a:r>
            <a:r>
              <a:rPr lang="ru-RU" dirty="0" err="1"/>
              <a:t>загалом</a:t>
            </a:r>
            <a:r>
              <a:rPr lang="ru-RU" dirty="0"/>
              <a:t> </a:t>
            </a:r>
            <a:r>
              <a:rPr lang="ru-RU" dirty="0" err="1"/>
              <a:t>було</a:t>
            </a:r>
            <a:r>
              <a:rPr lang="ru-RU" dirty="0"/>
              <a:t> </a:t>
            </a:r>
            <a:r>
              <a:rPr lang="ru-RU" dirty="0" err="1"/>
              <a:t>несправедливим</a:t>
            </a:r>
            <a:r>
              <a:rPr lang="ru-RU" dirty="0"/>
              <a:t>. 53. </a:t>
            </a:r>
            <a:r>
              <a:rPr lang="ru-RU" dirty="0" err="1"/>
              <a:t>Отже</a:t>
            </a:r>
            <a:r>
              <a:rPr lang="ru-RU" dirty="0"/>
              <a:t>, </a:t>
            </a:r>
            <a:r>
              <a:rPr lang="ru-RU" dirty="0" err="1"/>
              <a:t>було</a:t>
            </a:r>
            <a:r>
              <a:rPr lang="ru-RU" dirty="0"/>
              <a:t> </a:t>
            </a:r>
            <a:r>
              <a:rPr lang="ru-RU" dirty="0" err="1"/>
              <a:t>порушення</a:t>
            </a:r>
            <a:r>
              <a:rPr lang="ru-RU" dirty="0"/>
              <a:t> </a:t>
            </a:r>
            <a:r>
              <a:rPr lang="ru-RU" dirty="0" err="1"/>
              <a:t>пунктів</a:t>
            </a:r>
            <a:r>
              <a:rPr lang="ru-RU" dirty="0"/>
              <a:t> 1 і 3 </a:t>
            </a:r>
            <a:r>
              <a:rPr lang="ru-RU" dirty="0" err="1"/>
              <a:t>статті</a:t>
            </a:r>
            <a:r>
              <a:rPr lang="ru-RU" dirty="0"/>
              <a:t> 6 </a:t>
            </a:r>
            <a:r>
              <a:rPr lang="ru-RU" dirty="0" err="1"/>
              <a:t>Конвенції</a:t>
            </a:r>
            <a:r>
              <a:rPr lang="ru-RU" dirty="0"/>
              <a:t> у </a:t>
            </a:r>
            <a:r>
              <a:rPr lang="ru-RU" dirty="0" err="1"/>
              <a:t>зв’язку</a:t>
            </a:r>
            <a:r>
              <a:rPr lang="ru-RU" dirty="0"/>
              <a:t> </a:t>
            </a:r>
            <a:r>
              <a:rPr lang="ru-RU" dirty="0" err="1"/>
              <a:t>із</a:t>
            </a:r>
            <a:r>
              <a:rPr lang="ru-RU" dirty="0"/>
              <a:t> </a:t>
            </a:r>
            <a:r>
              <a:rPr lang="ru-RU" dirty="0" err="1"/>
              <a:t>визнанням</a:t>
            </a:r>
            <a:r>
              <a:rPr lang="ru-RU" dirty="0"/>
              <a:t> </a:t>
            </a:r>
            <a:r>
              <a:rPr lang="ru-RU" dirty="0" err="1"/>
              <a:t>неперевірених</a:t>
            </a:r>
            <a:r>
              <a:rPr lang="ru-RU" dirty="0"/>
              <a:t> </a:t>
            </a:r>
            <a:r>
              <a:rPr lang="ru-RU" dirty="0" err="1"/>
              <a:t>показань</a:t>
            </a:r>
            <a:r>
              <a:rPr lang="ru-RU" dirty="0"/>
              <a:t> особи П. як </a:t>
            </a:r>
            <a:r>
              <a:rPr lang="ru-RU" dirty="0" err="1"/>
              <a:t>доказів</a:t>
            </a:r>
            <a:r>
              <a:rPr lang="ru-RU" dirty="0"/>
              <a:t> </a:t>
            </a:r>
            <a:r>
              <a:rPr lang="ru-RU" dirty="0" err="1"/>
              <a:t>проти</a:t>
            </a:r>
            <a:r>
              <a:rPr lang="ru-RU" dirty="0"/>
              <a:t> </a:t>
            </a:r>
            <a:r>
              <a:rPr lang="ru-RU" dirty="0" err="1"/>
              <a:t>заявника</a:t>
            </a:r>
            <a:r>
              <a:rPr lang="ru-RU" dirty="0"/>
              <a:t> та не </a:t>
            </a:r>
            <a:r>
              <a:rPr lang="ru-RU" dirty="0" err="1"/>
              <a:t>відкриття</a:t>
            </a:r>
            <a:r>
              <a:rPr lang="ru-RU" dirty="0"/>
              <a:t> </a:t>
            </a:r>
            <a:r>
              <a:rPr lang="ru-RU" dirty="0" err="1"/>
              <a:t>відеозапису</a:t>
            </a:r>
            <a:r>
              <a:rPr lang="ru-RU" dirty="0"/>
              <a:t> </a:t>
            </a:r>
            <a:r>
              <a:rPr lang="ru-RU" dirty="0" err="1"/>
              <a:t>оперативної</a:t>
            </a:r>
            <a:r>
              <a:rPr lang="ru-RU" dirty="0"/>
              <a:t> закупки.</a:t>
            </a:r>
            <a:endParaRPr lang="en-US" dirty="0"/>
          </a:p>
        </p:txBody>
      </p:sp>
    </p:spTree>
    <p:extLst>
      <p:ext uri="{BB962C8B-B14F-4D97-AF65-F5344CB8AC3E}">
        <p14:creationId xmlns:p14="http://schemas.microsoft.com/office/powerpoint/2010/main" val="286201875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008112"/>
          </a:xfrm>
        </p:spPr>
        <p:txBody>
          <a:bodyPr>
            <a:normAutofit fontScale="90000"/>
          </a:bodyPr>
          <a:lstStyle/>
          <a:p>
            <a:pPr algn="ctr"/>
            <a:r>
              <a:rPr lang="uk-UA" sz="2200" b="1" dirty="0" smtClean="0"/>
              <a:t/>
            </a:r>
            <a:br>
              <a:rPr lang="uk-UA" sz="2200" b="1" dirty="0" smtClean="0"/>
            </a:br>
            <a:r>
              <a:rPr lang="uk-UA" sz="2200" b="1" dirty="0"/>
              <a:t/>
            </a:r>
            <a:br>
              <a:rPr lang="uk-UA" sz="2200" b="1" dirty="0"/>
            </a:br>
            <a:r>
              <a:rPr lang="uk-UA" sz="2200" b="1" dirty="0" smtClean="0"/>
              <a:t/>
            </a:r>
            <a:br>
              <a:rPr lang="uk-UA" sz="2200" b="1" dirty="0" smtClean="0"/>
            </a:br>
            <a:r>
              <a:rPr lang="uk-UA" sz="2200" b="1" dirty="0" smtClean="0"/>
              <a:t>«</a:t>
            </a:r>
            <a:r>
              <a:rPr lang="uk-UA" sz="2200" b="1" dirty="0"/>
              <a:t>ГАРБУЗ ПРОТИ УКРАЇНИ</a:t>
            </a:r>
            <a:r>
              <a:rPr lang="uk-UA" sz="2200" b="1" dirty="0" smtClean="0"/>
              <a:t>»</a:t>
            </a:r>
            <a:br>
              <a:rPr lang="uk-UA" sz="2200" b="1" dirty="0" smtClean="0"/>
            </a:br>
            <a:r>
              <a:rPr lang="uk-UA" sz="2200" b="1" dirty="0"/>
              <a:t>19 Лютого 2019 </a:t>
            </a:r>
            <a:r>
              <a:rPr lang="uk-UA" sz="2200" b="1" dirty="0" smtClean="0"/>
              <a:t>року</a:t>
            </a:r>
            <a:r>
              <a:rPr lang="en-US" sz="2200" dirty="0"/>
              <a:t/>
            </a:r>
            <a:br>
              <a:rPr lang="en-US" sz="2200" dirty="0"/>
            </a:br>
            <a:r>
              <a:rPr lang="uk-UA" sz="2200" i="1" dirty="0"/>
              <a:t>(Заява № </a:t>
            </a:r>
            <a:r>
              <a:rPr lang="ru-RU" sz="2200" i="1" u="sng" dirty="0"/>
              <a:t>72681/10</a:t>
            </a:r>
            <a:r>
              <a:rPr lang="uk-UA" sz="2200" i="1" dirty="0" smtClean="0"/>
              <a:t>)</a:t>
            </a:r>
            <a:endParaRPr lang="en-US" sz="2200" dirty="0"/>
          </a:p>
        </p:txBody>
      </p:sp>
      <p:sp>
        <p:nvSpPr>
          <p:cNvPr id="3" name="Объект 2"/>
          <p:cNvSpPr>
            <a:spLocks noGrp="1"/>
          </p:cNvSpPr>
          <p:nvPr>
            <p:ph idx="1"/>
          </p:nvPr>
        </p:nvSpPr>
        <p:spPr>
          <a:xfrm>
            <a:off x="323528" y="1628800"/>
            <a:ext cx="8363272" cy="4824536"/>
          </a:xfrm>
        </p:spPr>
        <p:txBody>
          <a:bodyPr>
            <a:normAutofit fontScale="77500" lnSpcReduction="20000"/>
          </a:bodyPr>
          <a:lstStyle/>
          <a:p>
            <a:pPr marL="0" indent="0" algn="just">
              <a:buNone/>
            </a:pPr>
            <a:r>
              <a:rPr lang="ru-RU" dirty="0"/>
              <a:t>21 лютого 2002 року П. </a:t>
            </a:r>
            <a:r>
              <a:rPr lang="ru-RU" dirty="0" err="1"/>
              <a:t>поскаржився</a:t>
            </a:r>
            <a:r>
              <a:rPr lang="ru-RU" dirty="0"/>
              <a:t> до </a:t>
            </a:r>
            <a:r>
              <a:rPr lang="ru-RU" dirty="0" err="1"/>
              <a:t>правоохоронних</a:t>
            </a:r>
            <a:r>
              <a:rPr lang="ru-RU" dirty="0"/>
              <a:t> </a:t>
            </a:r>
            <a:r>
              <a:rPr lang="ru-RU" dirty="0" err="1"/>
              <a:t>органів</a:t>
            </a:r>
            <a:r>
              <a:rPr lang="ru-RU" dirty="0"/>
              <a:t> на те, </a:t>
            </a:r>
            <a:r>
              <a:rPr lang="ru-RU" dirty="0" err="1"/>
              <a:t>що</a:t>
            </a:r>
            <a:r>
              <a:rPr lang="ru-RU" dirty="0"/>
              <a:t> </a:t>
            </a:r>
            <a:r>
              <a:rPr lang="ru-RU" dirty="0" err="1"/>
              <a:t>заявник</a:t>
            </a:r>
            <a:r>
              <a:rPr lang="ru-RU" dirty="0"/>
              <a:t>, будучи на той час директором </a:t>
            </a:r>
            <a:r>
              <a:rPr lang="ru-RU" dirty="0" err="1"/>
              <a:t>управління</a:t>
            </a:r>
            <a:r>
              <a:rPr lang="ru-RU" dirty="0"/>
              <a:t> </a:t>
            </a:r>
            <a:r>
              <a:rPr lang="ru-RU" dirty="0" err="1"/>
              <a:t>житловим</a:t>
            </a:r>
            <a:r>
              <a:rPr lang="ru-RU" dirty="0"/>
              <a:t> фондом, </a:t>
            </a:r>
            <a:r>
              <a:rPr lang="ru-RU" dirty="0" err="1"/>
              <a:t>вимагав</a:t>
            </a:r>
            <a:r>
              <a:rPr lang="ru-RU" dirty="0"/>
              <a:t> </a:t>
            </a:r>
            <a:r>
              <a:rPr lang="ru-RU" dirty="0" err="1"/>
              <a:t>від</a:t>
            </a:r>
            <a:r>
              <a:rPr lang="ru-RU" dirty="0"/>
              <a:t> П. </a:t>
            </a:r>
            <a:r>
              <a:rPr lang="ru-RU" dirty="0" err="1"/>
              <a:t>грошові</a:t>
            </a:r>
            <a:r>
              <a:rPr lang="ru-RU" dirty="0"/>
              <a:t> </a:t>
            </a:r>
            <a:r>
              <a:rPr lang="ru-RU" dirty="0" err="1"/>
              <a:t>кошти</a:t>
            </a:r>
            <a:r>
              <a:rPr lang="ru-RU" dirty="0"/>
              <a:t> за </a:t>
            </a:r>
            <a:r>
              <a:rPr lang="ru-RU" dirty="0" err="1"/>
              <a:t>сприяння</a:t>
            </a:r>
            <a:r>
              <a:rPr lang="ru-RU" dirty="0"/>
              <a:t> у </a:t>
            </a:r>
            <a:r>
              <a:rPr lang="ru-RU" dirty="0" err="1"/>
              <a:t>наданні</a:t>
            </a:r>
            <a:r>
              <a:rPr lang="ru-RU" dirty="0"/>
              <a:t> </a:t>
            </a:r>
            <a:r>
              <a:rPr lang="ru-RU" dirty="0" err="1"/>
              <a:t>йому</a:t>
            </a:r>
            <a:r>
              <a:rPr lang="ru-RU" dirty="0"/>
              <a:t> в </a:t>
            </a:r>
            <a:r>
              <a:rPr lang="ru-RU" dirty="0" err="1"/>
              <a:t>користування</a:t>
            </a:r>
            <a:r>
              <a:rPr lang="ru-RU" dirty="0"/>
              <a:t> </a:t>
            </a:r>
            <a:r>
              <a:rPr lang="ru-RU" dirty="0" err="1"/>
              <a:t>приміщень</a:t>
            </a:r>
            <a:r>
              <a:rPr lang="ru-RU" dirty="0"/>
              <a:t>, </a:t>
            </a:r>
            <a:r>
              <a:rPr lang="ru-RU" dirty="0" err="1"/>
              <a:t>що</a:t>
            </a:r>
            <a:r>
              <a:rPr lang="ru-RU" dirty="0"/>
              <a:t> </a:t>
            </a:r>
            <a:r>
              <a:rPr lang="ru-RU" dirty="0" err="1"/>
              <a:t>знаходилися</a:t>
            </a:r>
            <a:r>
              <a:rPr lang="ru-RU" dirty="0"/>
              <a:t> в </a:t>
            </a:r>
            <a:r>
              <a:rPr lang="ru-RU" dirty="0" err="1"/>
              <a:t>управлінні</a:t>
            </a:r>
            <a:r>
              <a:rPr lang="ru-RU" dirty="0"/>
              <a:t> </a:t>
            </a:r>
            <a:r>
              <a:rPr lang="ru-RU" dirty="0" err="1"/>
              <a:t>заявника</a:t>
            </a:r>
            <a:r>
              <a:rPr lang="ru-RU" dirty="0"/>
              <a:t>. Того ж дня </a:t>
            </a:r>
            <a:r>
              <a:rPr lang="ru-RU" dirty="0" err="1"/>
              <a:t>працівники</a:t>
            </a:r>
            <a:r>
              <a:rPr lang="ru-RU" dirty="0"/>
              <a:t> </a:t>
            </a:r>
            <a:r>
              <a:rPr lang="ru-RU" dirty="0" err="1"/>
              <a:t>правоохоронних</a:t>
            </a:r>
            <a:r>
              <a:rPr lang="ru-RU" dirty="0"/>
              <a:t> </a:t>
            </a:r>
            <a:r>
              <a:rPr lang="ru-RU" dirty="0" err="1"/>
              <a:t>органів</a:t>
            </a:r>
            <a:r>
              <a:rPr lang="ru-RU" dirty="0"/>
              <a:t> передали П. </a:t>
            </a:r>
            <a:r>
              <a:rPr lang="ru-RU" dirty="0" err="1"/>
              <a:t>звукозаписуючий</a:t>
            </a:r>
            <a:r>
              <a:rPr lang="ru-RU" dirty="0"/>
              <a:t> </a:t>
            </a:r>
            <a:r>
              <a:rPr lang="ru-RU" dirty="0" err="1"/>
              <a:t>пристрій</a:t>
            </a:r>
            <a:r>
              <a:rPr lang="ru-RU" dirty="0"/>
              <a:t> та </a:t>
            </a:r>
            <a:r>
              <a:rPr lang="ru-RU" dirty="0" err="1"/>
              <a:t>грошові</a:t>
            </a:r>
            <a:r>
              <a:rPr lang="ru-RU" dirty="0"/>
              <a:t> </a:t>
            </a:r>
            <a:r>
              <a:rPr lang="ru-RU" dirty="0" err="1"/>
              <a:t>кошти</a:t>
            </a:r>
            <a:r>
              <a:rPr lang="ru-RU" dirty="0"/>
              <a:t>, </a:t>
            </a:r>
            <a:r>
              <a:rPr lang="ru-RU" dirty="0" err="1"/>
              <a:t>які</a:t>
            </a:r>
            <a:r>
              <a:rPr lang="ru-RU" dirty="0"/>
              <a:t> </a:t>
            </a:r>
            <a:r>
              <a:rPr lang="ru-RU" dirty="0" err="1"/>
              <a:t>були</a:t>
            </a:r>
            <a:r>
              <a:rPr lang="ru-RU" dirty="0"/>
              <a:t> </a:t>
            </a:r>
            <a:r>
              <a:rPr lang="ru-RU" dirty="0" err="1"/>
              <a:t>позначені</a:t>
            </a:r>
            <a:r>
              <a:rPr lang="ru-RU" dirty="0"/>
              <a:t> </a:t>
            </a:r>
            <a:r>
              <a:rPr lang="ru-RU" dirty="0" err="1"/>
              <a:t>спеціальним</a:t>
            </a:r>
            <a:r>
              <a:rPr lang="ru-RU" dirty="0"/>
              <a:t> </a:t>
            </a:r>
            <a:r>
              <a:rPr lang="ru-RU" dirty="0" err="1"/>
              <a:t>люмінесцентним</a:t>
            </a:r>
            <a:r>
              <a:rPr lang="ru-RU" dirty="0"/>
              <a:t> </a:t>
            </a:r>
            <a:r>
              <a:rPr lang="ru-RU" dirty="0" err="1"/>
              <a:t>засобом</a:t>
            </a:r>
            <a:r>
              <a:rPr lang="ru-RU" dirty="0"/>
              <a:t>. </a:t>
            </a:r>
            <a:r>
              <a:rPr lang="ru-RU" dirty="0" err="1"/>
              <a:t>Пізніше</a:t>
            </a:r>
            <a:r>
              <a:rPr lang="ru-RU" dirty="0"/>
              <a:t> того ж дня П. </a:t>
            </a:r>
            <a:r>
              <a:rPr lang="ru-RU" dirty="0" err="1"/>
              <a:t>зайшов</a:t>
            </a:r>
            <a:r>
              <a:rPr lang="ru-RU" dirty="0"/>
              <a:t> до </a:t>
            </a:r>
            <a:r>
              <a:rPr lang="ru-RU" dirty="0" err="1"/>
              <a:t>кабінету</a:t>
            </a:r>
            <a:r>
              <a:rPr lang="ru-RU" dirty="0"/>
              <a:t> </a:t>
            </a:r>
            <a:r>
              <a:rPr lang="ru-RU" dirty="0" err="1"/>
              <a:t>заявника</a:t>
            </a:r>
            <a:r>
              <a:rPr lang="ru-RU" dirty="0"/>
              <a:t>. Через </a:t>
            </a:r>
            <a:r>
              <a:rPr lang="ru-RU" dirty="0" err="1"/>
              <a:t>деякий</a:t>
            </a:r>
            <a:r>
              <a:rPr lang="ru-RU" dirty="0"/>
              <a:t> час </a:t>
            </a:r>
            <a:r>
              <a:rPr lang="ru-RU" dirty="0" err="1"/>
              <a:t>він</a:t>
            </a:r>
            <a:r>
              <a:rPr lang="ru-RU" dirty="0"/>
              <a:t> </a:t>
            </a:r>
            <a:r>
              <a:rPr lang="ru-RU" dirty="0" err="1"/>
              <a:t>вийшов</a:t>
            </a:r>
            <a:r>
              <a:rPr lang="ru-RU" dirty="0"/>
              <a:t> та сказав </a:t>
            </a:r>
            <a:r>
              <a:rPr lang="ru-RU" dirty="0" err="1"/>
              <a:t>працівникам</a:t>
            </a:r>
            <a:r>
              <a:rPr lang="ru-RU" dirty="0"/>
              <a:t> </a:t>
            </a:r>
            <a:r>
              <a:rPr lang="ru-RU" dirty="0" err="1"/>
              <a:t>правоохоронних</a:t>
            </a:r>
            <a:r>
              <a:rPr lang="ru-RU" dirty="0"/>
              <a:t> </a:t>
            </a:r>
            <a:r>
              <a:rPr lang="ru-RU" dirty="0" err="1"/>
              <a:t>органів</a:t>
            </a:r>
            <a:r>
              <a:rPr lang="ru-RU" dirty="0"/>
              <a:t>, </a:t>
            </a:r>
            <a:r>
              <a:rPr lang="ru-RU" dirty="0" err="1"/>
              <a:t>що</a:t>
            </a:r>
            <a:r>
              <a:rPr lang="ru-RU" dirty="0"/>
              <a:t> </a:t>
            </a:r>
            <a:r>
              <a:rPr lang="ru-RU" dirty="0" err="1"/>
              <a:t>заявник</a:t>
            </a:r>
            <a:r>
              <a:rPr lang="ru-RU" dirty="0"/>
              <a:t> взяв </a:t>
            </a:r>
            <a:r>
              <a:rPr lang="ru-RU" dirty="0" err="1"/>
              <a:t>кошти</a:t>
            </a:r>
            <a:r>
              <a:rPr lang="ru-RU" dirty="0"/>
              <a:t>. </a:t>
            </a:r>
            <a:r>
              <a:rPr lang="ru-RU" dirty="0" err="1"/>
              <a:t>Надалі</a:t>
            </a:r>
            <a:r>
              <a:rPr lang="ru-RU" dirty="0"/>
              <a:t> </a:t>
            </a:r>
            <a:r>
              <a:rPr lang="ru-RU" dirty="0" err="1"/>
              <a:t>працівники</a:t>
            </a:r>
            <a:r>
              <a:rPr lang="ru-RU" dirty="0"/>
              <a:t> </a:t>
            </a:r>
            <a:r>
              <a:rPr lang="ru-RU" dirty="0" err="1"/>
              <a:t>правоохоронних</a:t>
            </a:r>
            <a:r>
              <a:rPr lang="ru-RU" dirty="0"/>
              <a:t> </a:t>
            </a:r>
            <a:r>
              <a:rPr lang="ru-RU" dirty="0" err="1"/>
              <a:t>органів</a:t>
            </a:r>
            <a:r>
              <a:rPr lang="ru-RU" dirty="0"/>
              <a:t> </a:t>
            </a:r>
            <a:r>
              <a:rPr lang="ru-RU" dirty="0" err="1"/>
              <a:t>увійшли</a:t>
            </a:r>
            <a:r>
              <a:rPr lang="ru-RU" dirty="0"/>
              <a:t> до </a:t>
            </a:r>
            <a:r>
              <a:rPr lang="ru-RU" dirty="0" err="1"/>
              <a:t>кабінету</a:t>
            </a:r>
            <a:r>
              <a:rPr lang="ru-RU" dirty="0"/>
              <a:t> </a:t>
            </a:r>
            <a:r>
              <a:rPr lang="ru-RU" dirty="0" err="1"/>
              <a:t>заявника</a:t>
            </a:r>
            <a:r>
              <a:rPr lang="ru-RU" dirty="0"/>
              <a:t> з метою </a:t>
            </a:r>
            <a:r>
              <a:rPr lang="ru-RU" dirty="0" err="1"/>
              <a:t>затримати</a:t>
            </a:r>
            <a:r>
              <a:rPr lang="ru-RU" dirty="0"/>
              <a:t> </a:t>
            </a:r>
            <a:r>
              <a:rPr lang="ru-RU" dirty="0" err="1"/>
              <a:t>його</a:t>
            </a:r>
            <a:r>
              <a:rPr lang="ru-RU" dirty="0"/>
              <a:t>. У </a:t>
            </a:r>
            <a:r>
              <a:rPr lang="ru-RU" dirty="0" err="1"/>
              <a:t>присутності</a:t>
            </a:r>
            <a:r>
              <a:rPr lang="ru-RU" dirty="0"/>
              <a:t> </a:t>
            </a:r>
            <a:r>
              <a:rPr lang="ru-RU" dirty="0" err="1"/>
              <a:t>свідків</a:t>
            </a:r>
            <a:r>
              <a:rPr lang="ru-RU" dirty="0"/>
              <a:t> та з </a:t>
            </a:r>
            <a:r>
              <a:rPr lang="ru-RU" dirty="0" err="1"/>
              <a:t>використанням</a:t>
            </a:r>
            <a:r>
              <a:rPr lang="ru-RU" dirty="0"/>
              <a:t> </a:t>
            </a:r>
            <a:r>
              <a:rPr lang="ru-RU" dirty="0" err="1"/>
              <a:t>спеціального</a:t>
            </a:r>
            <a:r>
              <a:rPr lang="ru-RU" dirty="0"/>
              <a:t> </a:t>
            </a:r>
            <a:r>
              <a:rPr lang="ru-RU" dirty="0" err="1"/>
              <a:t>освітлення</a:t>
            </a:r>
            <a:r>
              <a:rPr lang="ru-RU" dirty="0"/>
              <a:t> </a:t>
            </a:r>
            <a:r>
              <a:rPr lang="ru-RU" dirty="0" err="1"/>
              <a:t>було</a:t>
            </a:r>
            <a:r>
              <a:rPr lang="ru-RU" dirty="0"/>
              <a:t> </a:t>
            </a:r>
            <a:r>
              <a:rPr lang="ru-RU" dirty="0" err="1"/>
              <a:t>зафіксовано</a:t>
            </a:r>
            <a:r>
              <a:rPr lang="ru-RU" dirty="0"/>
              <a:t> </a:t>
            </a:r>
            <a:r>
              <a:rPr lang="ru-RU" dirty="0" err="1"/>
              <a:t>наявність</a:t>
            </a:r>
            <a:r>
              <a:rPr lang="ru-RU" dirty="0"/>
              <a:t> на руках </a:t>
            </a:r>
            <a:r>
              <a:rPr lang="ru-RU" dirty="0" err="1"/>
              <a:t>заявника</a:t>
            </a:r>
            <a:r>
              <a:rPr lang="ru-RU" dirty="0"/>
              <a:t> </a:t>
            </a:r>
            <a:r>
              <a:rPr lang="ru-RU" dirty="0" err="1"/>
              <a:t>люмінесцентного</a:t>
            </a:r>
            <a:r>
              <a:rPr lang="ru-RU" dirty="0"/>
              <a:t> </a:t>
            </a:r>
            <a:r>
              <a:rPr lang="ru-RU" dirty="0" err="1"/>
              <a:t>засобу</a:t>
            </a:r>
            <a:r>
              <a:rPr lang="ru-RU" dirty="0"/>
              <a:t>. </a:t>
            </a:r>
            <a:r>
              <a:rPr lang="ru-RU" dirty="0" err="1"/>
              <a:t>Банкноти</a:t>
            </a:r>
            <a:r>
              <a:rPr lang="ru-RU" dirty="0"/>
              <a:t> </a:t>
            </a:r>
            <a:r>
              <a:rPr lang="ru-RU" dirty="0" err="1"/>
              <a:t>були</a:t>
            </a:r>
            <a:r>
              <a:rPr lang="ru-RU" dirty="0"/>
              <a:t> </a:t>
            </a:r>
            <a:r>
              <a:rPr lang="ru-RU" dirty="0" err="1"/>
              <a:t>знайдені</a:t>
            </a:r>
            <a:r>
              <a:rPr lang="ru-RU" dirty="0"/>
              <a:t> в </a:t>
            </a:r>
            <a:r>
              <a:rPr lang="ru-RU" dirty="0" err="1"/>
              <a:t>приміщені</a:t>
            </a:r>
            <a:r>
              <a:rPr lang="ru-RU" dirty="0"/>
              <a:t>, </a:t>
            </a:r>
            <a:r>
              <a:rPr lang="ru-RU" dirty="0" err="1"/>
              <a:t>що</a:t>
            </a:r>
            <a:r>
              <a:rPr lang="ru-RU" dirty="0"/>
              <a:t> </a:t>
            </a:r>
            <a:r>
              <a:rPr lang="ru-RU" dirty="0" err="1"/>
              <a:t>межувало</a:t>
            </a:r>
            <a:r>
              <a:rPr lang="ru-RU" dirty="0"/>
              <a:t> з </a:t>
            </a:r>
            <a:r>
              <a:rPr lang="ru-RU" dirty="0" err="1"/>
              <a:t>кабінетом</a:t>
            </a:r>
            <a:r>
              <a:rPr lang="ru-RU" dirty="0"/>
              <a:t> </a:t>
            </a:r>
            <a:r>
              <a:rPr lang="ru-RU" dirty="0" err="1"/>
              <a:t>заявника</a:t>
            </a:r>
            <a:r>
              <a:rPr lang="ru-RU" dirty="0"/>
              <a:t>. </a:t>
            </a:r>
            <a:r>
              <a:rPr lang="ru-RU" dirty="0" err="1"/>
              <a:t>Такі</a:t>
            </a:r>
            <a:r>
              <a:rPr lang="ru-RU" dirty="0"/>
              <a:t> </a:t>
            </a:r>
            <a:r>
              <a:rPr lang="ru-RU" dirty="0" err="1"/>
              <a:t>слідчі</a:t>
            </a:r>
            <a:r>
              <a:rPr lang="ru-RU" dirty="0"/>
              <a:t> </a:t>
            </a:r>
            <a:r>
              <a:rPr lang="ru-RU" dirty="0" err="1"/>
              <a:t>дії</a:t>
            </a:r>
            <a:r>
              <a:rPr lang="ru-RU" dirty="0"/>
              <a:t> </a:t>
            </a:r>
            <a:r>
              <a:rPr lang="ru-RU" dirty="0" err="1"/>
              <a:t>були</a:t>
            </a:r>
            <a:r>
              <a:rPr lang="ru-RU" dirty="0"/>
              <a:t> </a:t>
            </a:r>
            <a:r>
              <a:rPr lang="ru-RU" dirty="0" err="1"/>
              <a:t>зафіксовані</a:t>
            </a:r>
            <a:r>
              <a:rPr lang="ru-RU" dirty="0"/>
              <a:t> за </a:t>
            </a:r>
            <a:r>
              <a:rPr lang="ru-RU" dirty="0" err="1"/>
              <a:t>допомогою</a:t>
            </a:r>
            <a:r>
              <a:rPr lang="ru-RU" dirty="0"/>
              <a:t> </a:t>
            </a:r>
            <a:r>
              <a:rPr lang="ru-RU" dirty="0" err="1"/>
              <a:t>відеозапису</a:t>
            </a:r>
            <a:r>
              <a:rPr lang="ru-RU" dirty="0"/>
              <a:t>. </a:t>
            </a:r>
            <a:r>
              <a:rPr lang="ru-RU" dirty="0" err="1"/>
              <a:t>Цього</a:t>
            </a:r>
            <a:r>
              <a:rPr lang="ru-RU" dirty="0"/>
              <a:t> ж дня </a:t>
            </a:r>
            <a:r>
              <a:rPr lang="ru-RU" dirty="0" err="1"/>
              <a:t>заявник</a:t>
            </a:r>
            <a:r>
              <a:rPr lang="ru-RU" dirty="0"/>
              <a:t> дав </a:t>
            </a:r>
            <a:r>
              <a:rPr lang="ru-RU" dirty="0" err="1"/>
              <a:t>зізнавальні</a:t>
            </a:r>
            <a:r>
              <a:rPr lang="ru-RU" dirty="0"/>
              <a:t> </a:t>
            </a:r>
            <a:r>
              <a:rPr lang="ru-RU" dirty="0" err="1"/>
              <a:t>показання</a:t>
            </a:r>
            <a:r>
              <a:rPr lang="ru-RU" dirty="0"/>
              <a:t>, </a:t>
            </a:r>
            <a:r>
              <a:rPr lang="ru-RU" dirty="0" err="1"/>
              <a:t>якими</a:t>
            </a:r>
            <a:r>
              <a:rPr lang="ru-RU" dirty="0"/>
              <a:t> </a:t>
            </a:r>
            <a:r>
              <a:rPr lang="ru-RU" dirty="0" err="1"/>
              <a:t>підтвердив</a:t>
            </a:r>
            <a:r>
              <a:rPr lang="ru-RU" dirty="0"/>
              <a:t> факт </a:t>
            </a:r>
            <a:r>
              <a:rPr lang="ru-RU" dirty="0" err="1"/>
              <a:t>отримання</a:t>
            </a:r>
            <a:r>
              <a:rPr lang="ru-RU" dirty="0"/>
              <a:t> </a:t>
            </a:r>
            <a:r>
              <a:rPr lang="ru-RU" dirty="0" err="1"/>
              <a:t>грошових</a:t>
            </a:r>
            <a:r>
              <a:rPr lang="ru-RU" dirty="0"/>
              <a:t> </a:t>
            </a:r>
            <a:r>
              <a:rPr lang="ru-RU" dirty="0" err="1"/>
              <a:t>коштів</a:t>
            </a:r>
            <a:r>
              <a:rPr lang="ru-RU" dirty="0"/>
              <a:t> </a:t>
            </a:r>
            <a:r>
              <a:rPr lang="ru-RU" dirty="0" err="1"/>
              <a:t>від</a:t>
            </a:r>
            <a:r>
              <a:rPr lang="ru-RU" dirty="0"/>
              <a:t> П. </a:t>
            </a:r>
            <a:r>
              <a:rPr lang="ru-RU" dirty="0" err="1"/>
              <a:t>Пізніше</a:t>
            </a:r>
            <a:r>
              <a:rPr lang="ru-RU" dirty="0"/>
              <a:t> </a:t>
            </a:r>
            <a:r>
              <a:rPr lang="ru-RU" dirty="0" err="1"/>
              <a:t>заявник</a:t>
            </a:r>
            <a:r>
              <a:rPr lang="ru-RU" dirty="0"/>
              <a:t> </a:t>
            </a:r>
            <a:r>
              <a:rPr lang="ru-RU" dirty="0" err="1"/>
              <a:t>відмовився</a:t>
            </a:r>
            <a:r>
              <a:rPr lang="ru-RU" dirty="0"/>
              <a:t> </a:t>
            </a:r>
            <a:r>
              <a:rPr lang="ru-RU" dirty="0" err="1"/>
              <a:t>від</a:t>
            </a:r>
            <a:r>
              <a:rPr lang="ru-RU" dirty="0"/>
              <a:t> </a:t>
            </a:r>
            <a:r>
              <a:rPr lang="ru-RU" dirty="0" err="1"/>
              <a:t>своїх</a:t>
            </a:r>
            <a:r>
              <a:rPr lang="ru-RU" dirty="0"/>
              <a:t> </a:t>
            </a:r>
            <a:r>
              <a:rPr lang="ru-RU" dirty="0" err="1"/>
              <a:t>свідчень</a:t>
            </a:r>
            <a:r>
              <a:rPr lang="ru-RU" dirty="0"/>
              <a:t>, заявивши про </a:t>
            </a:r>
            <a:r>
              <a:rPr lang="ru-RU" dirty="0" err="1"/>
              <a:t>застосування</a:t>
            </a:r>
            <a:r>
              <a:rPr lang="ru-RU" dirty="0"/>
              <a:t> до </a:t>
            </a:r>
            <a:r>
              <a:rPr lang="ru-RU" dirty="0" err="1"/>
              <a:t>нього</a:t>
            </a:r>
            <a:r>
              <a:rPr lang="ru-RU" dirty="0"/>
              <a:t> </a:t>
            </a:r>
            <a:r>
              <a:rPr lang="ru-RU" dirty="0" err="1"/>
              <a:t>психологічного</a:t>
            </a:r>
            <a:r>
              <a:rPr lang="ru-RU" dirty="0"/>
              <a:t> </a:t>
            </a:r>
            <a:r>
              <a:rPr lang="ru-RU" dirty="0" err="1"/>
              <a:t>тиску</a:t>
            </a:r>
            <a:r>
              <a:rPr lang="ru-RU" dirty="0"/>
              <a:t> з боку </a:t>
            </a:r>
            <a:r>
              <a:rPr lang="ru-RU" dirty="0" err="1"/>
              <a:t>працівників</a:t>
            </a:r>
            <a:r>
              <a:rPr lang="ru-RU" dirty="0"/>
              <a:t> </a:t>
            </a:r>
            <a:r>
              <a:rPr lang="ru-RU" dirty="0" err="1"/>
              <a:t>правоохоронних</a:t>
            </a:r>
            <a:r>
              <a:rPr lang="ru-RU" dirty="0"/>
              <a:t> </a:t>
            </a:r>
            <a:r>
              <a:rPr lang="ru-RU" dirty="0" err="1" smtClean="0"/>
              <a:t>органів</a:t>
            </a:r>
            <a:endParaRPr lang="en-US" dirty="0"/>
          </a:p>
        </p:txBody>
      </p:sp>
    </p:spTree>
    <p:extLst>
      <p:ext uri="{BB962C8B-B14F-4D97-AF65-F5344CB8AC3E}">
        <p14:creationId xmlns:p14="http://schemas.microsoft.com/office/powerpoint/2010/main" val="14954101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77500" lnSpcReduction="20000"/>
          </a:bodyPr>
          <a:lstStyle/>
          <a:p>
            <a:pPr marL="0" indent="0" algn="just">
              <a:buNone/>
            </a:pPr>
            <a:endParaRPr lang="ru-RU" dirty="0" smtClean="0"/>
          </a:p>
          <a:p>
            <a:pPr marL="0" indent="0" algn="just">
              <a:buNone/>
            </a:pPr>
            <a:r>
              <a:rPr lang="ru-RU" dirty="0" smtClean="0"/>
              <a:t>В </a:t>
            </a:r>
            <a:r>
              <a:rPr lang="ru-RU" dirty="0" err="1"/>
              <a:t>ході</a:t>
            </a:r>
            <a:r>
              <a:rPr lang="ru-RU" dirty="0"/>
              <a:t> </a:t>
            </a:r>
            <a:r>
              <a:rPr lang="ru-RU" dirty="0" err="1"/>
              <a:t>досудового</a:t>
            </a:r>
            <a:r>
              <a:rPr lang="ru-RU" dirty="0"/>
              <a:t> </a:t>
            </a:r>
            <a:r>
              <a:rPr lang="ru-RU" dirty="0" err="1"/>
              <a:t>розслідування</a:t>
            </a:r>
            <a:r>
              <a:rPr lang="ru-RU" dirty="0"/>
              <a:t> </a:t>
            </a:r>
            <a:r>
              <a:rPr lang="ru-RU" dirty="0" err="1"/>
              <a:t>свідок</a:t>
            </a:r>
            <a:r>
              <a:rPr lang="ru-RU" dirty="0"/>
              <a:t> (</a:t>
            </a:r>
            <a:r>
              <a:rPr lang="ru-RU" dirty="0" err="1"/>
              <a:t>працівник</a:t>
            </a:r>
            <a:r>
              <a:rPr lang="ru-RU" dirty="0"/>
              <a:t> </a:t>
            </a:r>
            <a:r>
              <a:rPr lang="ru-RU" dirty="0" err="1"/>
              <a:t>цього</a:t>
            </a:r>
            <a:r>
              <a:rPr lang="ru-RU" dirty="0"/>
              <a:t> </a:t>
            </a:r>
            <a:r>
              <a:rPr lang="ru-RU" dirty="0" err="1"/>
              <a:t>управління</a:t>
            </a:r>
            <a:r>
              <a:rPr lang="ru-RU" dirty="0"/>
              <a:t>) </a:t>
            </a:r>
            <a:r>
              <a:rPr lang="ru-RU" dirty="0" err="1"/>
              <a:t>стверджувала</a:t>
            </a:r>
            <a:r>
              <a:rPr lang="ru-RU" dirty="0"/>
              <a:t>, </a:t>
            </a:r>
            <a:r>
              <a:rPr lang="ru-RU" dirty="0" err="1"/>
              <a:t>що</a:t>
            </a:r>
            <a:r>
              <a:rPr lang="ru-RU" dirty="0"/>
              <a:t> </a:t>
            </a:r>
            <a:r>
              <a:rPr lang="ru-RU" dirty="0" err="1"/>
              <a:t>напередодні</a:t>
            </a:r>
            <a:r>
              <a:rPr lang="ru-RU" dirty="0"/>
              <a:t> </a:t>
            </a:r>
            <a:r>
              <a:rPr lang="ru-RU" dirty="0" err="1"/>
              <a:t>заявник</a:t>
            </a:r>
            <a:r>
              <a:rPr lang="ru-RU" dirty="0"/>
              <a:t> надавав </a:t>
            </a:r>
            <a:r>
              <a:rPr lang="ru-RU" dirty="0" err="1"/>
              <a:t>їй</a:t>
            </a:r>
            <a:r>
              <a:rPr lang="ru-RU" dirty="0"/>
              <a:t> </a:t>
            </a:r>
            <a:r>
              <a:rPr lang="ru-RU" dirty="0" err="1"/>
              <a:t>вказівку</a:t>
            </a:r>
            <a:r>
              <a:rPr lang="ru-RU" dirty="0"/>
              <a:t> </a:t>
            </a:r>
            <a:r>
              <a:rPr lang="ru-RU" dirty="0" err="1"/>
              <a:t>оглянути</a:t>
            </a:r>
            <a:r>
              <a:rPr lang="ru-RU" dirty="0"/>
              <a:t> </a:t>
            </a:r>
            <a:r>
              <a:rPr lang="ru-RU" dirty="0" err="1"/>
              <a:t>приміщення</a:t>
            </a:r>
            <a:r>
              <a:rPr lang="ru-RU" dirty="0"/>
              <a:t>, </a:t>
            </a:r>
            <a:r>
              <a:rPr lang="ru-RU" dirty="0" err="1"/>
              <a:t>що</a:t>
            </a:r>
            <a:r>
              <a:rPr lang="ru-RU" dirty="0"/>
              <a:t> </a:t>
            </a:r>
            <a:r>
              <a:rPr lang="ru-RU" dirty="0" err="1"/>
              <a:t>було</a:t>
            </a:r>
            <a:r>
              <a:rPr lang="ru-RU" dirty="0"/>
              <a:t> предметом </a:t>
            </a:r>
            <a:r>
              <a:rPr lang="ru-RU" dirty="0" err="1"/>
              <a:t>домовленості</a:t>
            </a:r>
            <a:r>
              <a:rPr lang="ru-RU" dirty="0"/>
              <a:t> </a:t>
            </a:r>
            <a:r>
              <a:rPr lang="ru-RU" dirty="0" err="1"/>
              <a:t>між</a:t>
            </a:r>
            <a:r>
              <a:rPr lang="ru-RU" dirty="0"/>
              <a:t> </a:t>
            </a:r>
            <a:r>
              <a:rPr lang="ru-RU" dirty="0" err="1"/>
              <a:t>заявником</a:t>
            </a:r>
            <a:r>
              <a:rPr lang="ru-RU" dirty="0"/>
              <a:t> та П. </a:t>
            </a:r>
            <a:r>
              <a:rPr lang="ru-RU" dirty="0" err="1"/>
              <a:t>Заявникові</a:t>
            </a:r>
            <a:r>
              <a:rPr lang="ru-RU" dirty="0"/>
              <a:t> </a:t>
            </a:r>
            <a:r>
              <a:rPr lang="ru-RU" dirty="0" err="1"/>
              <a:t>було</a:t>
            </a:r>
            <a:r>
              <a:rPr lang="ru-RU" dirty="0"/>
              <a:t> </a:t>
            </a:r>
            <a:r>
              <a:rPr lang="ru-RU" dirty="0" err="1"/>
              <a:t>пред’явлено</a:t>
            </a:r>
            <a:r>
              <a:rPr lang="ru-RU" dirty="0"/>
              <a:t> </a:t>
            </a:r>
            <a:r>
              <a:rPr lang="ru-RU" dirty="0" err="1"/>
              <a:t>підозру</a:t>
            </a:r>
            <a:r>
              <a:rPr lang="ru-RU" dirty="0"/>
              <a:t> за фактом </a:t>
            </a:r>
            <a:r>
              <a:rPr lang="ru-RU" dirty="0" err="1"/>
              <a:t>шахрайства</a:t>
            </a:r>
            <a:r>
              <a:rPr lang="ru-RU" dirty="0"/>
              <a:t>, </a:t>
            </a:r>
            <a:r>
              <a:rPr lang="ru-RU" dirty="0" err="1"/>
              <a:t>оскільки</a:t>
            </a:r>
            <a:r>
              <a:rPr lang="ru-RU" dirty="0"/>
              <a:t>, </a:t>
            </a:r>
            <a:r>
              <a:rPr lang="ru-RU" dirty="0" err="1"/>
              <a:t>ймовірно</a:t>
            </a:r>
            <a:r>
              <a:rPr lang="ru-RU" dirty="0"/>
              <a:t>, </a:t>
            </a:r>
            <a:r>
              <a:rPr lang="ru-RU" dirty="0" err="1"/>
              <a:t>розпоряджатись</a:t>
            </a:r>
            <a:r>
              <a:rPr lang="ru-RU" dirty="0"/>
              <a:t> таким чином </a:t>
            </a:r>
            <a:r>
              <a:rPr lang="ru-RU" dirty="0" err="1"/>
              <a:t>приміщенням</a:t>
            </a:r>
            <a:r>
              <a:rPr lang="ru-RU" dirty="0"/>
              <a:t>, яке </a:t>
            </a:r>
            <a:r>
              <a:rPr lang="ru-RU" dirty="0" err="1"/>
              <a:t>було</a:t>
            </a:r>
            <a:r>
              <a:rPr lang="ru-RU" dirty="0"/>
              <a:t> предметом </a:t>
            </a:r>
            <a:r>
              <a:rPr lang="ru-RU" dirty="0" err="1"/>
              <a:t>домовленості</a:t>
            </a:r>
            <a:r>
              <a:rPr lang="ru-RU" dirty="0"/>
              <a:t> з П., </a:t>
            </a:r>
            <a:r>
              <a:rPr lang="ru-RU" dirty="0" err="1"/>
              <a:t>він</a:t>
            </a:r>
            <a:r>
              <a:rPr lang="ru-RU" dirty="0"/>
              <a:t> не </a:t>
            </a:r>
            <a:r>
              <a:rPr lang="ru-RU" dirty="0" err="1"/>
              <a:t>мав</a:t>
            </a:r>
            <a:r>
              <a:rPr lang="ru-RU" dirty="0"/>
              <a:t> </a:t>
            </a:r>
            <a:r>
              <a:rPr lang="ru-RU" dirty="0" err="1"/>
              <a:t>повноважень</a:t>
            </a:r>
            <a:r>
              <a:rPr lang="ru-RU" dirty="0"/>
              <a:t>. У </a:t>
            </a:r>
            <a:r>
              <a:rPr lang="ru-RU" dirty="0" err="1"/>
              <a:t>ході</a:t>
            </a:r>
            <a:r>
              <a:rPr lang="ru-RU" dirty="0"/>
              <a:t> судового </a:t>
            </a:r>
            <a:r>
              <a:rPr lang="ru-RU" dirty="0" err="1"/>
              <a:t>розгляду</a:t>
            </a:r>
            <a:r>
              <a:rPr lang="ru-RU" dirty="0"/>
              <a:t> </a:t>
            </a:r>
            <a:r>
              <a:rPr lang="ru-RU" dirty="0" err="1"/>
              <a:t>заявник</a:t>
            </a:r>
            <a:r>
              <a:rPr lang="ru-RU" dirty="0"/>
              <a:t> себе </a:t>
            </a:r>
            <a:r>
              <a:rPr lang="ru-RU" dirty="0" err="1"/>
              <a:t>винним</a:t>
            </a:r>
            <a:r>
              <a:rPr lang="ru-RU" dirty="0"/>
              <a:t> у </a:t>
            </a:r>
            <a:r>
              <a:rPr lang="ru-RU" dirty="0" err="1"/>
              <a:t>вчиненні</a:t>
            </a:r>
            <a:r>
              <a:rPr lang="ru-RU" dirty="0"/>
              <a:t> </a:t>
            </a:r>
            <a:r>
              <a:rPr lang="ru-RU" dirty="0" err="1"/>
              <a:t>злочину</a:t>
            </a:r>
            <a:r>
              <a:rPr lang="ru-RU" dirty="0"/>
              <a:t> не </a:t>
            </a:r>
            <a:r>
              <a:rPr lang="ru-RU" dirty="0" err="1"/>
              <a:t>визнав</a:t>
            </a:r>
            <a:r>
              <a:rPr lang="ru-RU" dirty="0"/>
              <a:t>, </a:t>
            </a:r>
            <a:r>
              <a:rPr lang="ru-RU" dirty="0" err="1"/>
              <a:t>посилаючись</a:t>
            </a:r>
            <a:r>
              <a:rPr lang="ru-RU" dirty="0"/>
              <a:t> на те, </a:t>
            </a:r>
            <a:r>
              <a:rPr lang="ru-RU" dirty="0" err="1"/>
              <a:t>що</a:t>
            </a:r>
            <a:r>
              <a:rPr lang="ru-RU" dirty="0"/>
              <a:t> </a:t>
            </a:r>
            <a:r>
              <a:rPr lang="ru-RU" dirty="0" err="1"/>
              <a:t>працівники</a:t>
            </a:r>
            <a:r>
              <a:rPr lang="ru-RU" dirty="0"/>
              <a:t> </a:t>
            </a:r>
            <a:r>
              <a:rPr lang="ru-RU" dirty="0" err="1"/>
              <a:t>правоохоронних</a:t>
            </a:r>
            <a:r>
              <a:rPr lang="ru-RU" dirty="0"/>
              <a:t> </a:t>
            </a:r>
            <a:r>
              <a:rPr lang="ru-RU" dirty="0" err="1"/>
              <a:t>органів</a:t>
            </a:r>
            <a:r>
              <a:rPr lang="ru-RU" dirty="0"/>
              <a:t> </a:t>
            </a:r>
            <a:r>
              <a:rPr lang="ru-RU" dirty="0" err="1"/>
              <a:t>підкинули</a:t>
            </a:r>
            <a:r>
              <a:rPr lang="ru-RU" dirty="0"/>
              <a:t> </a:t>
            </a:r>
            <a:r>
              <a:rPr lang="ru-RU" dirty="0" err="1"/>
              <a:t>йому</a:t>
            </a:r>
            <a:r>
              <a:rPr lang="ru-RU" dirty="0"/>
              <a:t> </a:t>
            </a:r>
            <a:r>
              <a:rPr lang="ru-RU" dirty="0" err="1"/>
              <a:t>грошові</a:t>
            </a:r>
            <a:r>
              <a:rPr lang="ru-RU" dirty="0"/>
              <a:t> </a:t>
            </a:r>
            <a:r>
              <a:rPr lang="ru-RU" dirty="0" err="1"/>
              <a:t>кошти</a:t>
            </a:r>
            <a:r>
              <a:rPr lang="ru-RU" dirty="0"/>
              <a:t>, </a:t>
            </a:r>
            <a:r>
              <a:rPr lang="ru-RU" dirty="0" err="1"/>
              <a:t>оброблені</a:t>
            </a:r>
            <a:r>
              <a:rPr lang="ru-RU" dirty="0"/>
              <a:t> </a:t>
            </a:r>
            <a:r>
              <a:rPr lang="ru-RU" dirty="0" err="1"/>
              <a:t>спеціальним</a:t>
            </a:r>
            <a:r>
              <a:rPr lang="ru-RU" dirty="0"/>
              <a:t> </a:t>
            </a:r>
            <a:r>
              <a:rPr lang="ru-RU" dirty="0" err="1"/>
              <a:t>засобом</a:t>
            </a:r>
            <a:r>
              <a:rPr lang="ru-RU" dirty="0"/>
              <a:t>, </a:t>
            </a:r>
            <a:r>
              <a:rPr lang="ru-RU" dirty="0" err="1"/>
              <a:t>його</a:t>
            </a:r>
            <a:r>
              <a:rPr lang="ru-RU" dirty="0"/>
              <a:t> </a:t>
            </a:r>
            <a:r>
              <a:rPr lang="ru-RU" dirty="0" err="1"/>
              <a:t>кишені</a:t>
            </a:r>
            <a:r>
              <a:rPr lang="ru-RU" dirty="0"/>
              <a:t> </a:t>
            </a:r>
            <a:r>
              <a:rPr lang="ru-RU" dirty="0" err="1"/>
              <a:t>були</a:t>
            </a:r>
            <a:r>
              <a:rPr lang="ru-RU" dirty="0"/>
              <a:t> </a:t>
            </a:r>
            <a:r>
              <a:rPr lang="ru-RU" dirty="0" err="1"/>
              <a:t>навмисне</a:t>
            </a:r>
            <a:r>
              <a:rPr lang="ru-RU" dirty="0"/>
              <a:t> </a:t>
            </a:r>
            <a:r>
              <a:rPr lang="ru-RU" dirty="0" err="1"/>
              <a:t>заплямовані</a:t>
            </a:r>
            <a:r>
              <a:rPr lang="ru-RU" dirty="0"/>
              <a:t>, а </a:t>
            </a:r>
            <a:r>
              <a:rPr lang="ru-RU" dirty="0" err="1"/>
              <a:t>сліди</a:t>
            </a:r>
            <a:r>
              <a:rPr lang="ru-RU" dirty="0"/>
              <a:t> </a:t>
            </a:r>
            <a:r>
              <a:rPr lang="ru-RU" dirty="0" err="1"/>
              <a:t>люмінесцентного</a:t>
            </a:r>
            <a:r>
              <a:rPr lang="ru-RU" dirty="0"/>
              <a:t> </a:t>
            </a:r>
            <a:r>
              <a:rPr lang="ru-RU" dirty="0" err="1"/>
              <a:t>засобу</a:t>
            </a:r>
            <a:r>
              <a:rPr lang="ru-RU" dirty="0"/>
              <a:t> на руках </a:t>
            </a:r>
            <a:r>
              <a:rPr lang="ru-RU" dirty="0" err="1"/>
              <a:t>заявника</a:t>
            </a:r>
            <a:r>
              <a:rPr lang="ru-RU" dirty="0"/>
              <a:t> могли </a:t>
            </a:r>
            <a:r>
              <a:rPr lang="ru-RU" dirty="0" err="1"/>
              <a:t>залишитися</a:t>
            </a:r>
            <a:r>
              <a:rPr lang="ru-RU" dirty="0"/>
              <a:t> </a:t>
            </a:r>
            <a:r>
              <a:rPr lang="ru-RU" dirty="0" err="1"/>
              <a:t>від</a:t>
            </a:r>
            <a:r>
              <a:rPr lang="ru-RU" dirty="0"/>
              <a:t> </a:t>
            </a:r>
            <a:r>
              <a:rPr lang="ru-RU" dirty="0" err="1"/>
              <a:t>рукостискання</a:t>
            </a:r>
            <a:r>
              <a:rPr lang="ru-RU" dirty="0"/>
              <a:t> з П. У </a:t>
            </a:r>
            <a:r>
              <a:rPr lang="ru-RU" dirty="0" err="1"/>
              <a:t>ході</a:t>
            </a:r>
            <a:r>
              <a:rPr lang="ru-RU" dirty="0"/>
              <a:t> судового </a:t>
            </a:r>
            <a:r>
              <a:rPr lang="ru-RU" dirty="0" err="1"/>
              <a:t>розгляду</a:t>
            </a:r>
            <a:r>
              <a:rPr lang="ru-RU" dirty="0"/>
              <a:t> </a:t>
            </a:r>
            <a:r>
              <a:rPr lang="ru-RU" dirty="0" err="1"/>
              <a:t>був</a:t>
            </a:r>
            <a:r>
              <a:rPr lang="ru-RU" dirty="0"/>
              <a:t> </a:t>
            </a:r>
            <a:r>
              <a:rPr lang="ru-RU" dirty="0" err="1"/>
              <a:t>допитаний</a:t>
            </a:r>
            <a:r>
              <a:rPr lang="ru-RU" dirty="0"/>
              <a:t> П., </a:t>
            </a:r>
            <a:r>
              <a:rPr lang="ru-RU" dirty="0" err="1"/>
              <a:t>який</a:t>
            </a:r>
            <a:r>
              <a:rPr lang="ru-RU" dirty="0"/>
              <a:t> дав </a:t>
            </a:r>
            <a:r>
              <a:rPr lang="ru-RU" dirty="0" err="1"/>
              <a:t>показання</a:t>
            </a:r>
            <a:r>
              <a:rPr lang="ru-RU" dirty="0"/>
              <a:t>, </a:t>
            </a:r>
            <a:r>
              <a:rPr lang="ru-RU" dirty="0" err="1"/>
              <a:t>аналогічні</a:t>
            </a:r>
            <a:r>
              <a:rPr lang="ru-RU" dirty="0"/>
              <a:t> </a:t>
            </a:r>
            <a:r>
              <a:rPr lang="ru-RU" dirty="0" err="1"/>
              <a:t>наданим</a:t>
            </a:r>
            <a:r>
              <a:rPr lang="ru-RU" dirty="0"/>
              <a:t> </a:t>
            </a:r>
            <a:r>
              <a:rPr lang="ru-RU" dirty="0" err="1"/>
              <a:t>під</a:t>
            </a:r>
            <a:r>
              <a:rPr lang="ru-RU" dirty="0"/>
              <a:t> час </a:t>
            </a:r>
            <a:r>
              <a:rPr lang="ru-RU" dirty="0" err="1"/>
              <a:t>досудового</a:t>
            </a:r>
            <a:r>
              <a:rPr lang="ru-RU" dirty="0"/>
              <a:t> </a:t>
            </a:r>
            <a:r>
              <a:rPr lang="ru-RU" dirty="0" err="1"/>
              <a:t>розслідування</a:t>
            </a:r>
            <a:r>
              <a:rPr lang="ru-RU" dirty="0"/>
              <a:t>. </a:t>
            </a:r>
            <a:r>
              <a:rPr lang="ru-RU" dirty="0" err="1"/>
              <a:t>Однак</a:t>
            </a:r>
            <a:r>
              <a:rPr lang="ru-RU" dirty="0"/>
              <a:t> </a:t>
            </a:r>
            <a:r>
              <a:rPr lang="ru-RU" dirty="0" err="1"/>
              <a:t>інші</a:t>
            </a:r>
            <a:r>
              <a:rPr lang="ru-RU" dirty="0"/>
              <a:t> </a:t>
            </a:r>
            <a:r>
              <a:rPr lang="ru-RU" dirty="0" err="1"/>
              <a:t>свідки</a:t>
            </a:r>
            <a:r>
              <a:rPr lang="ru-RU" dirty="0"/>
              <a:t>, </a:t>
            </a:r>
            <a:r>
              <a:rPr lang="ru-RU" dirty="0" err="1"/>
              <a:t>які</a:t>
            </a:r>
            <a:r>
              <a:rPr lang="ru-RU" dirty="0"/>
              <a:t> </a:t>
            </a:r>
            <a:r>
              <a:rPr lang="ru-RU" dirty="0" err="1"/>
              <a:t>неодноразово</a:t>
            </a:r>
            <a:r>
              <a:rPr lang="ru-RU" dirty="0"/>
              <a:t> </a:t>
            </a:r>
            <a:r>
              <a:rPr lang="ru-RU" dirty="0" err="1"/>
              <a:t>викликались</a:t>
            </a:r>
            <a:r>
              <a:rPr lang="ru-RU" dirty="0"/>
              <a:t> для </a:t>
            </a:r>
            <a:r>
              <a:rPr lang="ru-RU" dirty="0" err="1"/>
              <a:t>допиту</a:t>
            </a:r>
            <a:r>
              <a:rPr lang="ru-RU" dirty="0"/>
              <a:t> в </a:t>
            </a:r>
            <a:r>
              <a:rPr lang="ru-RU" dirty="0" err="1"/>
              <a:t>суді</a:t>
            </a:r>
            <a:r>
              <a:rPr lang="ru-RU" dirty="0"/>
              <a:t>, </a:t>
            </a:r>
            <a:r>
              <a:rPr lang="ru-RU" dirty="0" err="1"/>
              <a:t>були</a:t>
            </a:r>
            <a:r>
              <a:rPr lang="ru-RU" dirty="0"/>
              <a:t> </a:t>
            </a:r>
            <a:r>
              <a:rPr lang="ru-RU" dirty="0" err="1"/>
              <a:t>відсутні</a:t>
            </a:r>
            <a:r>
              <a:rPr lang="ru-RU" dirty="0"/>
              <a:t> за </a:t>
            </a:r>
            <a:r>
              <a:rPr lang="ru-RU" dirty="0" err="1"/>
              <a:t>адресою</a:t>
            </a:r>
            <a:r>
              <a:rPr lang="ru-RU" dirty="0"/>
              <a:t>, яку </a:t>
            </a:r>
            <a:r>
              <a:rPr lang="ru-RU" dirty="0" err="1"/>
              <a:t>вказали</a:t>
            </a:r>
            <a:r>
              <a:rPr lang="ru-RU" dirty="0"/>
              <a:t>. </a:t>
            </a:r>
            <a:r>
              <a:rPr lang="ru-RU" dirty="0" err="1"/>
              <a:t>Внаслідок</a:t>
            </a:r>
            <a:r>
              <a:rPr lang="ru-RU" dirty="0"/>
              <a:t> </a:t>
            </a:r>
            <a:r>
              <a:rPr lang="ru-RU" dirty="0" err="1"/>
              <a:t>цього</a:t>
            </a:r>
            <a:r>
              <a:rPr lang="ru-RU" dirty="0"/>
              <a:t> </a:t>
            </a:r>
            <a:r>
              <a:rPr lang="ru-RU" dirty="0" err="1"/>
              <a:t>понад</a:t>
            </a:r>
            <a:r>
              <a:rPr lang="ru-RU" dirty="0"/>
              <a:t> 30 </a:t>
            </a:r>
            <a:r>
              <a:rPr lang="ru-RU" dirty="0" err="1"/>
              <a:t>разів</a:t>
            </a:r>
            <a:r>
              <a:rPr lang="ru-RU" dirty="0"/>
              <a:t> </a:t>
            </a:r>
            <a:r>
              <a:rPr lang="ru-RU" dirty="0" err="1"/>
              <a:t>слухання</a:t>
            </a:r>
            <a:r>
              <a:rPr lang="ru-RU" dirty="0"/>
              <a:t> </a:t>
            </a:r>
            <a:r>
              <a:rPr lang="ru-RU" dirty="0" err="1"/>
              <a:t>справи</a:t>
            </a:r>
            <a:r>
              <a:rPr lang="ru-RU" dirty="0"/>
              <a:t> </a:t>
            </a:r>
            <a:r>
              <a:rPr lang="ru-RU" dirty="0" err="1"/>
              <a:t>переносилося</a:t>
            </a:r>
            <a:r>
              <a:rPr lang="ru-RU" dirty="0"/>
              <a:t>. Суд </a:t>
            </a:r>
            <a:r>
              <a:rPr lang="ru-RU" dirty="0" err="1"/>
              <a:t>першої</a:t>
            </a:r>
            <a:r>
              <a:rPr lang="ru-RU" dirty="0"/>
              <a:t> </a:t>
            </a:r>
            <a:r>
              <a:rPr lang="ru-RU" dirty="0" err="1"/>
              <a:t>інстанції</a:t>
            </a:r>
            <a:r>
              <a:rPr lang="ru-RU" dirty="0"/>
              <a:t> </a:t>
            </a:r>
            <a:r>
              <a:rPr lang="ru-RU" dirty="0" err="1"/>
              <a:t>неодноразово</a:t>
            </a:r>
            <a:r>
              <a:rPr lang="ru-RU" dirty="0"/>
              <a:t> </a:t>
            </a:r>
            <a:r>
              <a:rPr lang="ru-RU" dirty="0" err="1"/>
              <a:t>звертався</a:t>
            </a:r>
            <a:r>
              <a:rPr lang="ru-RU" dirty="0"/>
              <a:t> до </a:t>
            </a:r>
            <a:r>
              <a:rPr lang="ru-RU" dirty="0" err="1"/>
              <a:t>правоохоронних</a:t>
            </a:r>
            <a:r>
              <a:rPr lang="ru-RU" dirty="0"/>
              <a:t> </a:t>
            </a:r>
            <a:r>
              <a:rPr lang="ru-RU" dirty="0" err="1"/>
              <a:t>органів</a:t>
            </a:r>
            <a:r>
              <a:rPr lang="ru-RU" dirty="0"/>
              <a:t> та </a:t>
            </a:r>
            <a:r>
              <a:rPr lang="ru-RU" dirty="0" err="1"/>
              <a:t>прокуратури</a:t>
            </a:r>
            <a:r>
              <a:rPr lang="ru-RU" dirty="0"/>
              <a:t> з метою </a:t>
            </a:r>
            <a:r>
              <a:rPr lang="ru-RU" dirty="0" err="1"/>
              <a:t>пошуку</a:t>
            </a:r>
            <a:r>
              <a:rPr lang="ru-RU" dirty="0"/>
              <a:t> та приводу </a:t>
            </a:r>
            <a:r>
              <a:rPr lang="ru-RU" dirty="0" err="1"/>
              <a:t>свідків</a:t>
            </a:r>
            <a:r>
              <a:rPr lang="ru-RU" dirty="0"/>
              <a:t>.  </a:t>
            </a:r>
            <a:r>
              <a:rPr lang="ru-RU" dirty="0" err="1"/>
              <a:t>Незважаючи</a:t>
            </a:r>
            <a:r>
              <a:rPr lang="ru-RU" dirty="0"/>
              <a:t> на те, </a:t>
            </a:r>
            <a:r>
              <a:rPr lang="ru-RU" dirty="0" err="1"/>
              <a:t>що</a:t>
            </a:r>
            <a:r>
              <a:rPr lang="ru-RU" dirty="0"/>
              <a:t> </a:t>
            </a:r>
            <a:r>
              <a:rPr lang="ru-RU" dirty="0" err="1"/>
              <a:t>спроби</a:t>
            </a:r>
            <a:r>
              <a:rPr lang="ru-RU" dirty="0"/>
              <a:t> </a:t>
            </a:r>
            <a:r>
              <a:rPr lang="ru-RU" dirty="0" err="1"/>
              <a:t>допитати</a:t>
            </a:r>
            <a:r>
              <a:rPr lang="ru-RU" dirty="0"/>
              <a:t> </a:t>
            </a:r>
            <a:r>
              <a:rPr lang="ru-RU" dirty="0" err="1"/>
              <a:t>свідків</a:t>
            </a:r>
            <a:r>
              <a:rPr lang="ru-RU" dirty="0"/>
              <a:t> </a:t>
            </a:r>
            <a:r>
              <a:rPr lang="ru-RU" dirty="0" err="1"/>
              <a:t>виявилися</a:t>
            </a:r>
            <a:r>
              <a:rPr lang="ru-RU" dirty="0"/>
              <a:t> </a:t>
            </a:r>
            <a:r>
              <a:rPr lang="ru-RU" dirty="0" err="1"/>
              <a:t>безуспішними</a:t>
            </a:r>
            <a:r>
              <a:rPr lang="ru-RU" dirty="0"/>
              <a:t> з причин </a:t>
            </a:r>
            <a:r>
              <a:rPr lang="ru-RU" dirty="0" err="1"/>
              <a:t>їх</a:t>
            </a:r>
            <a:r>
              <a:rPr lang="ru-RU" dirty="0"/>
              <a:t> неявки, суд все ж </a:t>
            </a:r>
            <a:r>
              <a:rPr lang="ru-RU" dirty="0" err="1"/>
              <a:t>послався</a:t>
            </a:r>
            <a:r>
              <a:rPr lang="ru-RU" dirty="0"/>
              <a:t> на </a:t>
            </a:r>
            <a:r>
              <a:rPr lang="ru-RU" dirty="0" err="1"/>
              <a:t>раніше</a:t>
            </a:r>
            <a:r>
              <a:rPr lang="ru-RU" dirty="0"/>
              <a:t> </a:t>
            </a:r>
            <a:r>
              <a:rPr lang="ru-RU" dirty="0" err="1"/>
              <a:t>надані</a:t>
            </a:r>
            <a:r>
              <a:rPr lang="ru-RU" dirty="0"/>
              <a:t> ними </a:t>
            </a:r>
            <a:r>
              <a:rPr lang="ru-RU" dirty="0" err="1"/>
              <a:t>під</a:t>
            </a:r>
            <a:r>
              <a:rPr lang="ru-RU" dirty="0"/>
              <a:t> час </a:t>
            </a:r>
            <a:r>
              <a:rPr lang="ru-RU" dirty="0" err="1"/>
              <a:t>попереднього</a:t>
            </a:r>
            <a:r>
              <a:rPr lang="ru-RU" dirty="0"/>
              <a:t> </a:t>
            </a:r>
            <a:r>
              <a:rPr lang="ru-RU" dirty="0" err="1"/>
              <a:t>слідства</a:t>
            </a:r>
            <a:r>
              <a:rPr lang="ru-RU" dirty="0"/>
              <a:t> </a:t>
            </a:r>
            <a:r>
              <a:rPr lang="ru-RU" dirty="0" err="1"/>
              <a:t>показання</a:t>
            </a:r>
            <a:r>
              <a:rPr lang="ru-RU" dirty="0"/>
              <a:t>. </a:t>
            </a:r>
            <a:endParaRPr lang="en-US" dirty="0"/>
          </a:p>
        </p:txBody>
      </p:sp>
    </p:spTree>
    <p:extLst>
      <p:ext uri="{BB962C8B-B14F-4D97-AF65-F5344CB8AC3E}">
        <p14:creationId xmlns:p14="http://schemas.microsoft.com/office/powerpoint/2010/main" val="111899738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91944"/>
          </a:xfrm>
        </p:spPr>
        <p:txBody>
          <a:bodyPr>
            <a:normAutofit fontScale="85000" lnSpcReduction="10000"/>
          </a:bodyPr>
          <a:lstStyle/>
          <a:p>
            <a:pPr marL="0" indent="0" algn="just">
              <a:buNone/>
            </a:pPr>
            <a:endParaRPr lang="ru-RU" dirty="0" smtClean="0"/>
          </a:p>
          <a:p>
            <a:pPr marL="0" indent="0" algn="just">
              <a:buNone/>
            </a:pPr>
            <a:r>
              <a:rPr lang="ru-RU" dirty="0" smtClean="0"/>
              <a:t>5 </a:t>
            </a:r>
            <a:r>
              <a:rPr lang="ru-RU" dirty="0" err="1"/>
              <a:t>жовтня</a:t>
            </a:r>
            <a:r>
              <a:rPr lang="ru-RU" dirty="0"/>
              <a:t> 2009 року </a:t>
            </a:r>
            <a:r>
              <a:rPr lang="ru-RU" dirty="0" err="1"/>
              <a:t>Комінтернівський</a:t>
            </a:r>
            <a:r>
              <a:rPr lang="ru-RU" dirty="0"/>
              <a:t> </a:t>
            </a:r>
            <a:r>
              <a:rPr lang="ru-RU" dirty="0" err="1"/>
              <a:t>районний</a:t>
            </a:r>
            <a:r>
              <a:rPr lang="ru-RU" dirty="0"/>
              <a:t> суд м. </a:t>
            </a:r>
            <a:r>
              <a:rPr lang="ru-RU" dirty="0" err="1"/>
              <a:t>Харкова</a:t>
            </a:r>
            <a:r>
              <a:rPr lang="ru-RU" dirty="0"/>
              <a:t> </a:t>
            </a:r>
            <a:r>
              <a:rPr lang="ru-RU" dirty="0" err="1"/>
              <a:t>визнав</a:t>
            </a:r>
            <a:r>
              <a:rPr lang="ru-RU" dirty="0"/>
              <a:t> </a:t>
            </a:r>
            <a:r>
              <a:rPr lang="ru-RU" dirty="0" err="1"/>
              <a:t>заявника</a:t>
            </a:r>
            <a:r>
              <a:rPr lang="ru-RU" dirty="0"/>
              <a:t> </a:t>
            </a:r>
            <a:r>
              <a:rPr lang="ru-RU" dirty="0" err="1"/>
              <a:t>винним</a:t>
            </a:r>
            <a:r>
              <a:rPr lang="ru-RU" dirty="0"/>
              <a:t> у </a:t>
            </a:r>
            <a:r>
              <a:rPr lang="ru-RU" dirty="0" err="1"/>
              <a:t>вчиненні</a:t>
            </a:r>
            <a:r>
              <a:rPr lang="ru-RU" dirty="0"/>
              <a:t> </a:t>
            </a:r>
            <a:r>
              <a:rPr lang="ru-RU" dirty="0" err="1"/>
              <a:t>шахрайства</a:t>
            </a:r>
            <a:r>
              <a:rPr lang="ru-RU" dirty="0"/>
              <a:t> </a:t>
            </a:r>
            <a:r>
              <a:rPr lang="ru-RU" dirty="0" smtClean="0"/>
              <a:t>та </a:t>
            </a:r>
            <a:r>
              <a:rPr lang="ru-RU" dirty="0" err="1" smtClean="0"/>
              <a:t>призначив</a:t>
            </a:r>
            <a:r>
              <a:rPr lang="ru-RU" dirty="0" smtClean="0"/>
              <a:t> </a:t>
            </a:r>
            <a:r>
              <a:rPr lang="ru-RU" dirty="0" err="1"/>
              <a:t>покарання</a:t>
            </a:r>
            <a:r>
              <a:rPr lang="ru-RU" dirty="0"/>
              <a:t> у </a:t>
            </a:r>
            <a:r>
              <a:rPr lang="ru-RU" dirty="0" err="1"/>
              <a:t>вигляді</a:t>
            </a:r>
            <a:r>
              <a:rPr lang="ru-RU" dirty="0"/>
              <a:t> 2 </a:t>
            </a:r>
            <a:r>
              <a:rPr lang="ru-RU" dirty="0" err="1"/>
              <a:t>років</a:t>
            </a:r>
            <a:r>
              <a:rPr lang="ru-RU" dirty="0"/>
              <a:t> </a:t>
            </a:r>
            <a:r>
              <a:rPr lang="ru-RU" dirty="0" err="1"/>
              <a:t>позбавлення</a:t>
            </a:r>
            <a:r>
              <a:rPr lang="ru-RU" dirty="0"/>
              <a:t> </a:t>
            </a:r>
            <a:r>
              <a:rPr lang="ru-RU" dirty="0" err="1"/>
              <a:t>волі</a:t>
            </a:r>
            <a:r>
              <a:rPr lang="ru-RU" dirty="0"/>
              <a:t>, </a:t>
            </a:r>
            <a:r>
              <a:rPr lang="ru-RU" dirty="0" err="1"/>
              <a:t>проте</a:t>
            </a:r>
            <a:r>
              <a:rPr lang="ru-RU" dirty="0"/>
              <a:t> </a:t>
            </a:r>
            <a:r>
              <a:rPr lang="ru-RU" dirty="0" err="1"/>
              <a:t>звільнив</a:t>
            </a:r>
            <a:r>
              <a:rPr lang="ru-RU" dirty="0"/>
              <a:t> </a:t>
            </a:r>
            <a:r>
              <a:rPr lang="ru-RU" dirty="0" err="1"/>
              <a:t>його</a:t>
            </a:r>
            <a:r>
              <a:rPr lang="ru-RU" dirty="0"/>
              <a:t> </a:t>
            </a:r>
            <a:r>
              <a:rPr lang="ru-RU" dirty="0" err="1"/>
              <a:t>від</a:t>
            </a:r>
            <a:r>
              <a:rPr lang="ru-RU" dirty="0"/>
              <a:t> </a:t>
            </a:r>
            <a:r>
              <a:rPr lang="ru-RU" dirty="0" err="1"/>
              <a:t>покарання</a:t>
            </a:r>
            <a:r>
              <a:rPr lang="ru-RU" dirty="0"/>
              <a:t> та </a:t>
            </a:r>
            <a:r>
              <a:rPr lang="ru-RU" dirty="0" err="1"/>
              <a:t>його</a:t>
            </a:r>
            <a:r>
              <a:rPr lang="ru-RU" dirty="0"/>
              <a:t> </a:t>
            </a:r>
            <a:r>
              <a:rPr lang="ru-RU" dirty="0" err="1"/>
              <a:t>відбування</a:t>
            </a:r>
            <a:r>
              <a:rPr lang="ru-RU" dirty="0"/>
              <a:t> у </a:t>
            </a:r>
            <a:r>
              <a:rPr lang="ru-RU" dirty="0" err="1"/>
              <a:t>зв’язку</a:t>
            </a:r>
            <a:r>
              <a:rPr lang="ru-RU" dirty="0"/>
              <a:t> </a:t>
            </a:r>
            <a:r>
              <a:rPr lang="ru-RU" dirty="0" err="1"/>
              <a:t>із</a:t>
            </a:r>
            <a:r>
              <a:rPr lang="ru-RU" dirty="0"/>
              <a:t> </a:t>
            </a:r>
            <a:r>
              <a:rPr lang="ru-RU" dirty="0" err="1"/>
              <a:t>спливом</a:t>
            </a:r>
            <a:r>
              <a:rPr lang="ru-RU" dirty="0"/>
              <a:t> </a:t>
            </a:r>
            <a:r>
              <a:rPr lang="ru-RU" dirty="0" err="1"/>
              <a:t>строків</a:t>
            </a:r>
            <a:r>
              <a:rPr lang="ru-RU" dirty="0"/>
              <a:t> </a:t>
            </a:r>
            <a:r>
              <a:rPr lang="ru-RU" dirty="0" err="1"/>
              <a:t>давності</a:t>
            </a:r>
            <a:r>
              <a:rPr lang="ru-RU" dirty="0"/>
              <a:t>. </a:t>
            </a:r>
            <a:r>
              <a:rPr lang="ru-RU" dirty="0" err="1"/>
              <a:t>Заявник</a:t>
            </a:r>
            <a:r>
              <a:rPr lang="ru-RU" dirty="0"/>
              <a:t> </a:t>
            </a:r>
            <a:r>
              <a:rPr lang="ru-RU" dirty="0" err="1"/>
              <a:t>оскаржив</a:t>
            </a:r>
            <a:r>
              <a:rPr lang="ru-RU" dirty="0"/>
              <a:t> </a:t>
            </a:r>
            <a:r>
              <a:rPr lang="ru-RU" dirty="0" err="1"/>
              <a:t>вирок</a:t>
            </a:r>
            <a:r>
              <a:rPr lang="ru-RU" dirty="0"/>
              <a:t> до суду </a:t>
            </a:r>
            <a:r>
              <a:rPr lang="ru-RU" dirty="0" err="1"/>
              <a:t>апеляційної</a:t>
            </a:r>
            <a:r>
              <a:rPr lang="ru-RU" dirty="0"/>
              <a:t> </a:t>
            </a:r>
            <a:r>
              <a:rPr lang="ru-RU" dirty="0" err="1"/>
              <a:t>інстанції</a:t>
            </a:r>
            <a:r>
              <a:rPr lang="ru-RU" dirty="0"/>
              <a:t>, </a:t>
            </a:r>
            <a:r>
              <a:rPr lang="ru-RU" dirty="0" err="1"/>
              <a:t>стверджуючи</a:t>
            </a:r>
            <a:r>
              <a:rPr lang="ru-RU" dirty="0"/>
              <a:t>, </a:t>
            </a:r>
            <a:r>
              <a:rPr lang="ru-RU" dirty="0" err="1"/>
              <a:t>що</a:t>
            </a:r>
            <a:r>
              <a:rPr lang="ru-RU" dirty="0"/>
              <a:t> П., </a:t>
            </a:r>
            <a:r>
              <a:rPr lang="ru-RU" dirty="0" err="1"/>
              <a:t>свідки</a:t>
            </a:r>
            <a:r>
              <a:rPr lang="ru-RU" dirty="0"/>
              <a:t> (</a:t>
            </a:r>
            <a:r>
              <a:rPr lang="ru-RU" dirty="0" err="1"/>
              <a:t>працівник</a:t>
            </a:r>
            <a:r>
              <a:rPr lang="ru-RU" dirty="0"/>
              <a:t> </a:t>
            </a:r>
            <a:r>
              <a:rPr lang="ru-RU" dirty="0" err="1"/>
              <a:t>управління</a:t>
            </a:r>
            <a:r>
              <a:rPr lang="ru-RU" dirty="0"/>
              <a:t>) та особи, </a:t>
            </a:r>
            <a:r>
              <a:rPr lang="ru-RU" dirty="0" err="1"/>
              <a:t>які</a:t>
            </a:r>
            <a:r>
              <a:rPr lang="ru-RU" dirty="0"/>
              <a:t> </a:t>
            </a:r>
            <a:r>
              <a:rPr lang="ru-RU" dirty="0" err="1"/>
              <a:t>були</a:t>
            </a:r>
            <a:r>
              <a:rPr lang="ru-RU" dirty="0"/>
              <a:t> </a:t>
            </a:r>
            <a:r>
              <a:rPr lang="ru-RU" dirty="0" err="1"/>
              <a:t>присутні</a:t>
            </a:r>
            <a:r>
              <a:rPr lang="ru-RU" dirty="0"/>
              <a:t> при </a:t>
            </a:r>
            <a:r>
              <a:rPr lang="ru-RU" dirty="0" err="1"/>
              <a:t>затриманні</a:t>
            </a:r>
            <a:r>
              <a:rPr lang="ru-RU" dirty="0"/>
              <a:t>, не </a:t>
            </a:r>
            <a:r>
              <a:rPr lang="ru-RU" dirty="0" err="1"/>
              <a:t>були</a:t>
            </a:r>
            <a:r>
              <a:rPr lang="ru-RU" dirty="0"/>
              <a:t> </a:t>
            </a:r>
            <a:r>
              <a:rPr lang="ru-RU" dirty="0" err="1"/>
              <a:t>допитані</a:t>
            </a:r>
            <a:r>
              <a:rPr lang="ru-RU" dirty="0"/>
              <a:t> в </a:t>
            </a:r>
            <a:r>
              <a:rPr lang="ru-RU" dirty="0" err="1"/>
              <a:t>суді</a:t>
            </a:r>
            <a:r>
              <a:rPr lang="ru-RU" dirty="0"/>
              <a:t> з причини </a:t>
            </a:r>
            <a:r>
              <a:rPr lang="ru-RU" dirty="0" err="1"/>
              <a:t>їх</a:t>
            </a:r>
            <a:r>
              <a:rPr lang="ru-RU" dirty="0"/>
              <a:t> неявки. Суд </a:t>
            </a:r>
            <a:r>
              <a:rPr lang="ru-RU" dirty="0" err="1"/>
              <a:t>апеляційної</a:t>
            </a:r>
            <a:r>
              <a:rPr lang="ru-RU" dirty="0"/>
              <a:t> </a:t>
            </a:r>
            <a:r>
              <a:rPr lang="ru-RU" dirty="0" err="1"/>
              <a:t>інстанції</a:t>
            </a:r>
            <a:r>
              <a:rPr lang="ru-RU" dirty="0"/>
              <a:t> </a:t>
            </a:r>
            <a:r>
              <a:rPr lang="ru-RU" dirty="0" err="1"/>
              <a:t>залишив</a:t>
            </a:r>
            <a:r>
              <a:rPr lang="ru-RU" dirty="0"/>
              <a:t> </a:t>
            </a:r>
            <a:r>
              <a:rPr lang="ru-RU" dirty="0" err="1"/>
              <a:t>вирок</a:t>
            </a:r>
            <a:r>
              <a:rPr lang="ru-RU" dirty="0"/>
              <a:t> суду без </a:t>
            </a:r>
            <a:r>
              <a:rPr lang="ru-RU" dirty="0" err="1"/>
              <a:t>змін</a:t>
            </a:r>
            <a:r>
              <a:rPr lang="ru-RU" dirty="0"/>
              <a:t>, а </a:t>
            </a:r>
            <a:r>
              <a:rPr lang="ru-RU" dirty="0" err="1"/>
              <a:t>скаргу</a:t>
            </a:r>
            <a:r>
              <a:rPr lang="ru-RU" dirty="0"/>
              <a:t> – без </a:t>
            </a:r>
            <a:r>
              <a:rPr lang="ru-RU" dirty="0" err="1"/>
              <a:t>задоволення</a:t>
            </a:r>
            <a:r>
              <a:rPr lang="ru-RU" dirty="0"/>
              <a:t>, </a:t>
            </a:r>
            <a:r>
              <a:rPr lang="ru-RU" dirty="0" err="1"/>
              <a:t>зазначивши</a:t>
            </a:r>
            <a:r>
              <a:rPr lang="ru-RU" dirty="0"/>
              <a:t>, </a:t>
            </a:r>
            <a:r>
              <a:rPr lang="ru-RU" dirty="0" err="1"/>
              <a:t>що</a:t>
            </a:r>
            <a:r>
              <a:rPr lang="ru-RU" dirty="0"/>
              <a:t> в </a:t>
            </a:r>
            <a:r>
              <a:rPr lang="ru-RU" dirty="0" err="1"/>
              <a:t>матеріалах</a:t>
            </a:r>
            <a:r>
              <a:rPr lang="ru-RU" dirty="0"/>
              <a:t> </a:t>
            </a:r>
            <a:r>
              <a:rPr lang="ru-RU" dirty="0" err="1"/>
              <a:t>справи</a:t>
            </a:r>
            <a:r>
              <a:rPr lang="ru-RU" dirty="0"/>
              <a:t> є </a:t>
            </a:r>
            <a:r>
              <a:rPr lang="ru-RU" dirty="0" err="1"/>
              <a:t>достатньо</a:t>
            </a:r>
            <a:r>
              <a:rPr lang="ru-RU" dirty="0"/>
              <a:t> </a:t>
            </a:r>
            <a:r>
              <a:rPr lang="ru-RU" dirty="0" err="1"/>
              <a:t>доказів</a:t>
            </a:r>
            <a:r>
              <a:rPr lang="ru-RU" dirty="0"/>
              <a:t> вини </a:t>
            </a:r>
            <a:r>
              <a:rPr lang="ru-RU" dirty="0" err="1"/>
              <a:t>заявника</a:t>
            </a:r>
            <a:r>
              <a:rPr lang="ru-RU" dirty="0"/>
              <a:t>. </a:t>
            </a:r>
            <a:r>
              <a:rPr lang="ru-RU" dirty="0" err="1"/>
              <a:t>Заявник</a:t>
            </a:r>
            <a:r>
              <a:rPr lang="ru-RU" dirty="0"/>
              <a:t> подав </a:t>
            </a:r>
            <a:r>
              <a:rPr lang="ru-RU" dirty="0" err="1"/>
              <a:t>касаційну</a:t>
            </a:r>
            <a:r>
              <a:rPr lang="ru-RU" dirty="0"/>
              <a:t> </a:t>
            </a:r>
            <a:r>
              <a:rPr lang="ru-RU" dirty="0" err="1"/>
              <a:t>скаргу</a:t>
            </a:r>
            <a:r>
              <a:rPr lang="ru-RU" dirty="0"/>
              <a:t>, </a:t>
            </a:r>
            <a:r>
              <a:rPr lang="ru-RU" dirty="0" err="1"/>
              <a:t>однак</a:t>
            </a:r>
            <a:r>
              <a:rPr lang="ru-RU" dirty="0"/>
              <a:t> </a:t>
            </a:r>
            <a:r>
              <a:rPr lang="ru-RU" dirty="0" err="1"/>
              <a:t>Верховний</a:t>
            </a:r>
            <a:r>
              <a:rPr lang="ru-RU" dirty="0"/>
              <a:t> Суд </a:t>
            </a:r>
            <a:r>
              <a:rPr lang="ru-RU" dirty="0" err="1"/>
              <a:t>України</a:t>
            </a:r>
            <a:r>
              <a:rPr lang="ru-RU" dirty="0"/>
              <a:t> </a:t>
            </a:r>
            <a:r>
              <a:rPr lang="ru-RU" dirty="0" err="1"/>
              <a:t>визнав</a:t>
            </a:r>
            <a:r>
              <a:rPr lang="ru-RU" dirty="0"/>
              <a:t> </a:t>
            </a:r>
            <a:r>
              <a:rPr lang="ru-RU" dirty="0" err="1"/>
              <a:t>касаційну</a:t>
            </a:r>
            <a:r>
              <a:rPr lang="ru-RU" dirty="0"/>
              <a:t> </a:t>
            </a:r>
            <a:r>
              <a:rPr lang="ru-RU" dirty="0" err="1"/>
              <a:t>скаргу</a:t>
            </a:r>
            <a:r>
              <a:rPr lang="ru-RU" dirty="0"/>
              <a:t> </a:t>
            </a:r>
            <a:r>
              <a:rPr lang="ru-RU" dirty="0" err="1"/>
              <a:t>заявника</a:t>
            </a:r>
            <a:r>
              <a:rPr lang="ru-RU" dirty="0"/>
              <a:t> </a:t>
            </a:r>
            <a:r>
              <a:rPr lang="ru-RU" dirty="0" err="1"/>
              <a:t>необґрунтованою</a:t>
            </a:r>
            <a:r>
              <a:rPr lang="ru-RU" dirty="0"/>
              <a:t>. </a:t>
            </a:r>
            <a:r>
              <a:rPr lang="ru-RU" dirty="0" err="1"/>
              <a:t>Заявник</a:t>
            </a:r>
            <a:r>
              <a:rPr lang="ru-RU" dirty="0"/>
              <a:t> </a:t>
            </a:r>
            <a:r>
              <a:rPr lang="ru-RU" dirty="0" err="1"/>
              <a:t>стверджував</a:t>
            </a:r>
            <a:r>
              <a:rPr lang="ru-RU" dirty="0"/>
              <a:t> про </a:t>
            </a:r>
            <a:r>
              <a:rPr lang="ru-RU" dirty="0" err="1"/>
              <a:t>порушення</a:t>
            </a:r>
            <a:r>
              <a:rPr lang="ru-RU" dirty="0"/>
              <a:t> </a:t>
            </a:r>
            <a:r>
              <a:rPr lang="ru-RU" dirty="0" err="1"/>
              <a:t>його</a:t>
            </a:r>
            <a:r>
              <a:rPr lang="ru-RU" dirty="0"/>
              <a:t> права на </a:t>
            </a:r>
            <a:r>
              <a:rPr lang="ru-RU" dirty="0" err="1"/>
              <a:t>справедливий</a:t>
            </a:r>
            <a:r>
              <a:rPr lang="ru-RU" dirty="0"/>
              <a:t> суд з </a:t>
            </a:r>
            <a:r>
              <a:rPr lang="ru-RU" dirty="0" err="1"/>
              <a:t>огляду</a:t>
            </a:r>
            <a:r>
              <a:rPr lang="ru-RU" dirty="0"/>
              <a:t> на </a:t>
            </a:r>
            <a:r>
              <a:rPr lang="ru-RU" dirty="0" err="1"/>
              <a:t>незабезпечення</a:t>
            </a:r>
            <a:r>
              <a:rPr lang="ru-RU" dirty="0"/>
              <a:t> судом </a:t>
            </a:r>
            <a:r>
              <a:rPr lang="ru-RU" dirty="0" err="1"/>
              <a:t>першої</a:t>
            </a:r>
            <a:r>
              <a:rPr lang="ru-RU" dirty="0"/>
              <a:t> </a:t>
            </a:r>
            <a:r>
              <a:rPr lang="ru-RU" dirty="0" err="1"/>
              <a:t>інстанції</a:t>
            </a:r>
            <a:r>
              <a:rPr lang="ru-RU" dirty="0"/>
              <a:t> </a:t>
            </a:r>
            <a:r>
              <a:rPr lang="ru-RU" dirty="0" err="1"/>
              <a:t>допиту</a:t>
            </a:r>
            <a:r>
              <a:rPr lang="ru-RU" dirty="0"/>
              <a:t> </a:t>
            </a:r>
            <a:r>
              <a:rPr lang="ru-RU" dirty="0" err="1"/>
              <a:t>свідків</a:t>
            </a:r>
            <a:r>
              <a:rPr lang="ru-RU" dirty="0"/>
              <a:t> та </a:t>
            </a:r>
            <a:r>
              <a:rPr lang="ru-RU" dirty="0" err="1"/>
              <a:t>відсутність</a:t>
            </a:r>
            <a:r>
              <a:rPr lang="ru-RU" dirty="0"/>
              <a:t> </a:t>
            </a:r>
            <a:r>
              <a:rPr lang="ru-RU" dirty="0" err="1"/>
              <a:t>можливості</a:t>
            </a:r>
            <a:r>
              <a:rPr lang="ru-RU" dirty="0"/>
              <a:t> у </a:t>
            </a:r>
            <a:r>
              <a:rPr lang="ru-RU" dirty="0" err="1"/>
              <a:t>заявника</a:t>
            </a:r>
            <a:r>
              <a:rPr lang="ru-RU" dirty="0"/>
              <a:t> </a:t>
            </a:r>
            <a:r>
              <a:rPr lang="ru-RU" dirty="0" err="1"/>
              <a:t>особисто</a:t>
            </a:r>
            <a:r>
              <a:rPr lang="ru-RU" dirty="0"/>
              <a:t> </a:t>
            </a:r>
            <a:r>
              <a:rPr lang="ru-RU" dirty="0" err="1"/>
              <a:t>поставити</a:t>
            </a:r>
            <a:r>
              <a:rPr lang="ru-RU" dirty="0"/>
              <a:t> </a:t>
            </a:r>
            <a:r>
              <a:rPr lang="ru-RU" dirty="0" err="1"/>
              <a:t>їм</a:t>
            </a:r>
            <a:r>
              <a:rPr lang="ru-RU" dirty="0"/>
              <a:t> </a:t>
            </a:r>
            <a:r>
              <a:rPr lang="ru-RU" dirty="0" err="1"/>
              <a:t>запитання</a:t>
            </a:r>
            <a:r>
              <a:rPr lang="ru-RU" dirty="0"/>
              <a:t>, а </a:t>
            </a:r>
            <a:r>
              <a:rPr lang="ru-RU" dirty="0" err="1"/>
              <a:t>також</a:t>
            </a:r>
            <a:r>
              <a:rPr lang="ru-RU" dirty="0"/>
              <a:t> на </a:t>
            </a:r>
            <a:r>
              <a:rPr lang="ru-RU" dirty="0" err="1"/>
              <a:t>надмірну</a:t>
            </a:r>
            <a:r>
              <a:rPr lang="ru-RU" dirty="0"/>
              <a:t> </a:t>
            </a:r>
            <a:r>
              <a:rPr lang="ru-RU" dirty="0" err="1"/>
              <a:t>тривалість</a:t>
            </a:r>
            <a:r>
              <a:rPr lang="ru-RU" dirty="0"/>
              <a:t> судового </a:t>
            </a:r>
            <a:r>
              <a:rPr lang="ru-RU" dirty="0" err="1"/>
              <a:t>розгляду</a:t>
            </a:r>
            <a:r>
              <a:rPr lang="ru-RU" dirty="0"/>
              <a:t>. </a:t>
            </a:r>
            <a:endParaRPr lang="en-US" dirty="0"/>
          </a:p>
        </p:txBody>
      </p:sp>
    </p:spTree>
    <p:extLst>
      <p:ext uri="{BB962C8B-B14F-4D97-AF65-F5344CB8AC3E}">
        <p14:creationId xmlns:p14="http://schemas.microsoft.com/office/powerpoint/2010/main" val="11982860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normAutofit fontScale="77500" lnSpcReduction="20000"/>
          </a:bodyPr>
          <a:lstStyle/>
          <a:p>
            <a:pPr marL="0" indent="0">
              <a:buNone/>
            </a:pPr>
            <a:r>
              <a:rPr lang="ru-RU" dirty="0" err="1"/>
              <a:t>Порушення</a:t>
            </a:r>
            <a:r>
              <a:rPr lang="ru-RU" dirty="0"/>
              <a:t> пункту 1 </a:t>
            </a:r>
            <a:r>
              <a:rPr lang="ru-RU" dirty="0" err="1"/>
              <a:t>статті</a:t>
            </a:r>
            <a:r>
              <a:rPr lang="ru-RU" dirty="0"/>
              <a:t> 6 </a:t>
            </a:r>
            <a:r>
              <a:rPr lang="ru-RU" dirty="0" err="1"/>
              <a:t>Конвенції</a:t>
            </a:r>
            <a:r>
              <a:rPr lang="ru-RU" dirty="0"/>
              <a:t> (право на </a:t>
            </a:r>
            <a:r>
              <a:rPr lang="ru-RU" dirty="0" err="1"/>
              <a:t>справедливий</a:t>
            </a:r>
            <a:r>
              <a:rPr lang="ru-RU" dirty="0"/>
              <a:t> суд) у </a:t>
            </a:r>
            <a:r>
              <a:rPr lang="ru-RU" dirty="0" err="1"/>
              <a:t>зв’язку</a:t>
            </a:r>
            <a:r>
              <a:rPr lang="ru-RU" dirty="0"/>
              <a:t> з </a:t>
            </a:r>
            <a:r>
              <a:rPr lang="ru-RU" dirty="0" err="1"/>
              <a:t>надмірною</a:t>
            </a:r>
            <a:r>
              <a:rPr lang="ru-RU" dirty="0"/>
              <a:t> </a:t>
            </a:r>
            <a:r>
              <a:rPr lang="ru-RU" dirty="0" err="1"/>
              <a:t>тривалістю</a:t>
            </a:r>
            <a:r>
              <a:rPr lang="ru-RU" dirty="0"/>
              <a:t> </a:t>
            </a:r>
            <a:r>
              <a:rPr lang="ru-RU" dirty="0" err="1"/>
              <a:t>кримінального</a:t>
            </a:r>
            <a:r>
              <a:rPr lang="ru-RU" dirty="0"/>
              <a:t> </a:t>
            </a:r>
            <a:r>
              <a:rPr lang="ru-RU" dirty="0" err="1"/>
              <a:t>провадження</a:t>
            </a:r>
            <a:r>
              <a:rPr lang="ru-RU" dirty="0"/>
              <a:t>. </a:t>
            </a:r>
            <a:endParaRPr lang="ru-RU" dirty="0" smtClean="0"/>
          </a:p>
          <a:p>
            <a:pPr marL="0" indent="0">
              <a:buNone/>
            </a:pPr>
            <a:r>
              <a:rPr lang="ru-RU" dirty="0" smtClean="0"/>
              <a:t>В </a:t>
            </a:r>
            <a:r>
              <a:rPr lang="ru-RU" dirty="0" err="1"/>
              <a:t>частині</a:t>
            </a:r>
            <a:r>
              <a:rPr lang="ru-RU" dirty="0"/>
              <a:t> </a:t>
            </a:r>
            <a:r>
              <a:rPr lang="ru-RU" dirty="0" err="1"/>
              <a:t>непроведення</a:t>
            </a:r>
            <a:r>
              <a:rPr lang="ru-RU" dirty="0"/>
              <a:t> </a:t>
            </a:r>
            <a:r>
              <a:rPr lang="ru-RU" dirty="0" err="1"/>
              <a:t>допиту</a:t>
            </a:r>
            <a:r>
              <a:rPr lang="ru-RU" dirty="0"/>
              <a:t> </a:t>
            </a:r>
            <a:r>
              <a:rPr lang="ru-RU" dirty="0" err="1"/>
              <a:t>свідків</a:t>
            </a:r>
            <a:r>
              <a:rPr lang="ru-RU" dirty="0"/>
              <a:t> </a:t>
            </a:r>
            <a:r>
              <a:rPr lang="ru-RU" dirty="0" err="1"/>
              <a:t>під</a:t>
            </a:r>
            <a:r>
              <a:rPr lang="ru-RU" dirty="0"/>
              <a:t> час судового </a:t>
            </a:r>
            <a:r>
              <a:rPr lang="ru-RU" dirty="0" err="1"/>
              <a:t>розгляду</a:t>
            </a:r>
            <a:r>
              <a:rPr lang="ru-RU" dirty="0"/>
              <a:t>, </a:t>
            </a:r>
            <a:r>
              <a:rPr lang="ru-RU" dirty="0" err="1"/>
              <a:t>скарга</a:t>
            </a:r>
            <a:r>
              <a:rPr lang="ru-RU" dirty="0"/>
              <a:t> </a:t>
            </a:r>
            <a:r>
              <a:rPr lang="ru-RU" dirty="0" err="1"/>
              <a:t>заявника</a:t>
            </a:r>
            <a:r>
              <a:rPr lang="ru-RU" dirty="0"/>
              <a:t> </a:t>
            </a:r>
            <a:r>
              <a:rPr lang="ru-RU" dirty="0" err="1"/>
              <a:t>визнана</a:t>
            </a:r>
            <a:r>
              <a:rPr lang="ru-RU" dirty="0"/>
              <a:t> Судом явно </a:t>
            </a:r>
            <a:r>
              <a:rPr lang="ru-RU" dirty="0" err="1"/>
              <a:t>необґрунтованою</a:t>
            </a:r>
            <a:r>
              <a:rPr lang="ru-RU" dirty="0"/>
              <a:t> та </a:t>
            </a:r>
            <a:r>
              <a:rPr lang="ru-RU" dirty="0" err="1"/>
              <a:t>відхилена</a:t>
            </a:r>
            <a:r>
              <a:rPr lang="ru-RU" dirty="0"/>
              <a:t>.  </a:t>
            </a:r>
            <a:endParaRPr lang="ru-RU" dirty="0" smtClean="0"/>
          </a:p>
          <a:p>
            <a:pPr algn="ctr"/>
            <a:r>
              <a:rPr lang="uk-UA" i="1" dirty="0"/>
              <a:t>Оцінка Суду</a:t>
            </a:r>
            <a:endParaRPr lang="en-US" b="1" dirty="0"/>
          </a:p>
          <a:p>
            <a:pPr marL="0" lvl="0" indent="0" algn="just">
              <a:buNone/>
            </a:pPr>
            <a:r>
              <a:rPr lang="uk-UA" dirty="0"/>
              <a:t>	34</a:t>
            </a:r>
            <a:r>
              <a:rPr lang="ru-RU" dirty="0"/>
              <a:t>. Суд </a:t>
            </a:r>
            <a:r>
              <a:rPr lang="ru-RU" dirty="0" err="1"/>
              <a:t>сформулював</a:t>
            </a:r>
            <a:r>
              <a:rPr lang="ru-RU" dirty="0"/>
              <a:t> </a:t>
            </a:r>
            <a:r>
              <a:rPr lang="ru-RU" dirty="0" err="1"/>
              <a:t>загальні</a:t>
            </a:r>
            <a:r>
              <a:rPr lang="ru-RU" dirty="0"/>
              <a:t> </a:t>
            </a:r>
            <a:r>
              <a:rPr lang="ru-RU" dirty="0" err="1"/>
              <a:t>принципи</a:t>
            </a:r>
            <a:r>
              <a:rPr lang="ru-RU" dirty="0"/>
              <a:t>, </a:t>
            </a:r>
            <a:r>
              <a:rPr lang="ru-RU" dirty="0" err="1"/>
              <a:t>які</a:t>
            </a:r>
            <a:r>
              <a:rPr lang="ru-RU" dirty="0"/>
              <a:t> </a:t>
            </a:r>
            <a:r>
              <a:rPr lang="ru-RU" dirty="0" err="1"/>
              <a:t>повинні</a:t>
            </a:r>
            <a:r>
              <a:rPr lang="ru-RU" dirty="0"/>
              <a:t> </a:t>
            </a:r>
            <a:r>
              <a:rPr lang="ru-RU" dirty="0" err="1"/>
              <a:t>застосовуватися</a:t>
            </a:r>
            <a:r>
              <a:rPr lang="ru-RU" dirty="0"/>
              <a:t> у </a:t>
            </a:r>
            <a:r>
              <a:rPr lang="ru-RU" dirty="0" err="1"/>
              <a:t>випадках</a:t>
            </a:r>
            <a:r>
              <a:rPr lang="ru-RU" dirty="0"/>
              <a:t>, коли </a:t>
            </a:r>
            <a:r>
              <a:rPr lang="ru-RU" dirty="0" err="1"/>
              <a:t>свідок</a:t>
            </a:r>
            <a:r>
              <a:rPr lang="ru-RU" dirty="0"/>
              <a:t> </a:t>
            </a:r>
            <a:r>
              <a:rPr lang="ru-RU" dirty="0" err="1"/>
              <a:t>обвинувачення</a:t>
            </a:r>
            <a:r>
              <a:rPr lang="ru-RU" dirty="0"/>
              <a:t> не брав участь у </a:t>
            </a:r>
            <a:r>
              <a:rPr lang="ru-RU" dirty="0" err="1"/>
              <a:t>судових</a:t>
            </a:r>
            <a:r>
              <a:rPr lang="ru-RU" dirty="0"/>
              <a:t> </a:t>
            </a:r>
            <a:r>
              <a:rPr lang="ru-RU" dirty="0" err="1"/>
              <a:t>засіданнях</a:t>
            </a:r>
            <a:r>
              <a:rPr lang="ru-RU" dirty="0"/>
              <a:t>, але заяви, </a:t>
            </a:r>
            <a:r>
              <a:rPr lang="ru-RU" dirty="0" err="1"/>
              <a:t>зроблені</a:t>
            </a:r>
            <a:r>
              <a:rPr lang="ru-RU" dirty="0"/>
              <a:t> ним </a:t>
            </a:r>
            <a:r>
              <a:rPr lang="ru-RU" dirty="0" err="1"/>
              <a:t>раніше</a:t>
            </a:r>
            <a:r>
              <a:rPr lang="ru-RU" dirty="0"/>
              <a:t>, </a:t>
            </a:r>
            <a:r>
              <a:rPr lang="ru-RU" dirty="0" err="1"/>
              <a:t>були</a:t>
            </a:r>
            <a:r>
              <a:rPr lang="ru-RU" dirty="0"/>
              <a:t> </a:t>
            </a:r>
            <a:r>
              <a:rPr lang="ru-RU" dirty="0" err="1"/>
              <a:t>враховані</a:t>
            </a:r>
            <a:r>
              <a:rPr lang="ru-RU" dirty="0"/>
              <a:t> судом як </a:t>
            </a:r>
            <a:r>
              <a:rPr lang="ru-RU" dirty="0" err="1"/>
              <a:t>докази</a:t>
            </a:r>
            <a:r>
              <a:rPr lang="ru-RU" dirty="0"/>
              <a:t> у справах «</a:t>
            </a:r>
            <a:r>
              <a:rPr lang="ru-RU" i="1" dirty="0"/>
              <a:t>Аль-</a:t>
            </a:r>
            <a:r>
              <a:rPr lang="ru-RU" i="1" dirty="0" err="1"/>
              <a:t>Хавайа</a:t>
            </a:r>
            <a:r>
              <a:rPr lang="ru-RU" i="1" dirty="0"/>
              <a:t> і </a:t>
            </a:r>
            <a:r>
              <a:rPr lang="ru-RU" i="1" dirty="0" err="1"/>
              <a:t>Тахері</a:t>
            </a:r>
            <a:r>
              <a:rPr lang="ru-RU" i="1" dirty="0"/>
              <a:t> </a:t>
            </a:r>
            <a:r>
              <a:rPr lang="ru-RU" i="1" dirty="0" err="1"/>
              <a:t>проти</a:t>
            </a:r>
            <a:r>
              <a:rPr lang="ru-RU" i="1" dirty="0"/>
              <a:t> </a:t>
            </a:r>
            <a:r>
              <a:rPr lang="ru-RU" i="1" dirty="0" err="1"/>
              <a:t>Сполученого</a:t>
            </a:r>
            <a:r>
              <a:rPr lang="ru-RU" i="1" dirty="0"/>
              <a:t> </a:t>
            </a:r>
            <a:r>
              <a:rPr lang="ru-RU" i="1" dirty="0" err="1"/>
              <a:t>Королівства</a:t>
            </a:r>
            <a:r>
              <a:rPr lang="ru-RU" dirty="0"/>
              <a:t>» </a:t>
            </a:r>
            <a:r>
              <a:rPr lang="uk-UA" dirty="0"/>
              <a:t>(</a:t>
            </a:r>
            <a:r>
              <a:rPr lang="ru-RU" dirty="0"/>
              <a:t>[ВП], №№ 26766/05, 22228/06, </a:t>
            </a:r>
            <a:r>
              <a:rPr lang="uk-UA" dirty="0"/>
              <a:t>ECHR</a:t>
            </a:r>
            <a:r>
              <a:rPr lang="ru-RU" dirty="0"/>
              <a:t> 2011</a:t>
            </a:r>
            <a:r>
              <a:rPr lang="uk-UA" dirty="0"/>
              <a:t>)</a:t>
            </a:r>
            <a:r>
              <a:rPr lang="ru-RU" dirty="0"/>
              <a:t>, та «</a:t>
            </a:r>
            <a:r>
              <a:rPr lang="ru-RU" i="1" dirty="0" err="1"/>
              <a:t>Шачашвілі</a:t>
            </a:r>
            <a:r>
              <a:rPr lang="ru-RU" i="1" dirty="0"/>
              <a:t> </a:t>
            </a:r>
            <a:r>
              <a:rPr lang="ru-RU" i="1" dirty="0" err="1"/>
              <a:t>проти</a:t>
            </a:r>
            <a:r>
              <a:rPr lang="ru-RU" i="1" dirty="0"/>
              <a:t> </a:t>
            </a:r>
            <a:r>
              <a:rPr lang="ru-RU" i="1" dirty="0" err="1"/>
              <a:t>Німеччини</a:t>
            </a:r>
            <a:r>
              <a:rPr lang="ru-RU" dirty="0"/>
              <a:t>» </a:t>
            </a:r>
            <a:r>
              <a:rPr lang="uk-UA" dirty="0"/>
              <a:t>(</a:t>
            </a:r>
            <a:r>
              <a:rPr lang="ru-RU" dirty="0"/>
              <a:t>[ВП], № 9154/10, </a:t>
            </a:r>
            <a:r>
              <a:rPr lang="uk-UA" dirty="0"/>
              <a:t>ECHR</a:t>
            </a:r>
            <a:r>
              <a:rPr lang="ru-RU" dirty="0"/>
              <a:t> 2015). </a:t>
            </a:r>
            <a:r>
              <a:rPr lang="ru-RU" dirty="0" err="1"/>
              <a:t>Повторний</a:t>
            </a:r>
            <a:r>
              <a:rPr lang="ru-RU" dirty="0"/>
              <a:t> </a:t>
            </a:r>
            <a:r>
              <a:rPr lang="ru-RU" dirty="0" err="1"/>
              <a:t>виклад</a:t>
            </a:r>
            <a:r>
              <a:rPr lang="ru-RU" dirty="0"/>
              <a:t> </a:t>
            </a:r>
            <a:r>
              <a:rPr lang="ru-RU" dirty="0" err="1"/>
              <a:t>цих</a:t>
            </a:r>
            <a:r>
              <a:rPr lang="ru-RU" dirty="0"/>
              <a:t> </a:t>
            </a:r>
            <a:r>
              <a:rPr lang="ru-RU" dirty="0" err="1"/>
              <a:t>принципів</a:t>
            </a:r>
            <a:r>
              <a:rPr lang="ru-RU" dirty="0"/>
              <a:t> </a:t>
            </a:r>
            <a:r>
              <a:rPr lang="ru-RU" dirty="0" err="1"/>
              <a:t>можна</a:t>
            </a:r>
            <a:r>
              <a:rPr lang="ru-RU" dirty="0"/>
              <a:t> </a:t>
            </a:r>
            <a:r>
              <a:rPr lang="ru-RU" dirty="0" err="1"/>
              <a:t>знайти</a:t>
            </a:r>
            <a:r>
              <a:rPr lang="ru-RU" dirty="0"/>
              <a:t>, </a:t>
            </a:r>
            <a:r>
              <a:rPr lang="ru-RU" dirty="0" err="1"/>
              <a:t>наприклад</a:t>
            </a:r>
            <a:r>
              <a:rPr lang="ru-RU" dirty="0"/>
              <a:t>, у справах «</a:t>
            </a:r>
            <a:r>
              <a:rPr lang="ru-RU" i="1" dirty="0" err="1"/>
              <a:t>Сетон</a:t>
            </a:r>
            <a:r>
              <a:rPr lang="ru-RU" i="1" dirty="0"/>
              <a:t> </a:t>
            </a:r>
            <a:r>
              <a:rPr lang="ru-RU" i="1" dirty="0" err="1"/>
              <a:t>проти</a:t>
            </a:r>
            <a:r>
              <a:rPr lang="ru-RU" i="1" dirty="0"/>
              <a:t> </a:t>
            </a:r>
            <a:r>
              <a:rPr lang="ru-RU" i="1" dirty="0" err="1"/>
              <a:t>Сполученого</a:t>
            </a:r>
            <a:r>
              <a:rPr lang="ru-RU" i="1" dirty="0"/>
              <a:t> </a:t>
            </a:r>
            <a:r>
              <a:rPr lang="ru-RU" i="1" dirty="0" err="1"/>
              <a:t>Королівства</a:t>
            </a:r>
            <a:r>
              <a:rPr lang="ru-RU" dirty="0"/>
              <a:t>», № 55287/10, </a:t>
            </a:r>
            <a:r>
              <a:rPr lang="ru-RU" dirty="0" err="1"/>
              <a:t>п.п</a:t>
            </a:r>
            <a:r>
              <a:rPr lang="ru-RU" dirty="0"/>
              <a:t>. 57-59, </a:t>
            </a:r>
            <a:r>
              <a:rPr lang="ru-RU" dirty="0" err="1"/>
              <a:t>від</a:t>
            </a:r>
            <a:r>
              <a:rPr lang="ru-RU" dirty="0"/>
              <a:t> 31 </a:t>
            </a:r>
            <a:r>
              <a:rPr lang="ru-RU" dirty="0" err="1"/>
              <a:t>березня</a:t>
            </a:r>
            <a:r>
              <a:rPr lang="ru-RU" dirty="0"/>
              <a:t> 2016 року, та «</a:t>
            </a:r>
            <a:r>
              <a:rPr lang="ru-RU" i="1" dirty="0" err="1"/>
              <a:t>Боєць</a:t>
            </a:r>
            <a:r>
              <a:rPr lang="ru-RU" i="1" dirty="0"/>
              <a:t> </a:t>
            </a:r>
            <a:r>
              <a:rPr lang="ru-RU" i="1" dirty="0" err="1"/>
              <a:t>проти</a:t>
            </a:r>
            <a:r>
              <a:rPr lang="ru-RU" i="1" dirty="0"/>
              <a:t> </a:t>
            </a:r>
            <a:r>
              <a:rPr lang="ru-RU" i="1" dirty="0" err="1"/>
              <a:t>України</a:t>
            </a:r>
            <a:r>
              <a:rPr lang="ru-RU" dirty="0"/>
              <a:t>», № 20963/08, </a:t>
            </a:r>
            <a:r>
              <a:rPr lang="ru-RU" dirty="0" err="1"/>
              <a:t>п.п</a:t>
            </a:r>
            <a:r>
              <a:rPr lang="ru-RU" dirty="0"/>
              <a:t>. 74-76, </a:t>
            </a:r>
            <a:r>
              <a:rPr lang="ru-RU" dirty="0" err="1"/>
              <a:t>від</a:t>
            </a:r>
            <a:r>
              <a:rPr lang="ru-RU" dirty="0"/>
              <a:t> 30 </a:t>
            </a:r>
            <a:r>
              <a:rPr lang="ru-RU" dirty="0" err="1"/>
              <a:t>січня</a:t>
            </a:r>
            <a:r>
              <a:rPr lang="ru-RU" dirty="0"/>
              <a:t> 2018 року)</a:t>
            </a:r>
            <a:r>
              <a:rPr lang="uk-UA" dirty="0" smtClean="0"/>
              <a:t>.</a:t>
            </a:r>
          </a:p>
          <a:p>
            <a:pPr marL="0" lvl="0" indent="0" algn="just">
              <a:buNone/>
            </a:pPr>
            <a:r>
              <a:rPr lang="uk-UA" dirty="0"/>
              <a:t>35. Суд роз’яснив та затвердив загальні принципи щодо права на явку та допит свідків на стороні захисту у справі «</a:t>
            </a:r>
            <a:r>
              <a:rPr lang="uk-UA" i="1" dirty="0" err="1"/>
              <a:t>Муртазалієва</a:t>
            </a:r>
            <a:r>
              <a:rPr lang="uk-UA" i="1" dirty="0"/>
              <a:t> проти Росії</a:t>
            </a:r>
            <a:r>
              <a:rPr lang="uk-UA" dirty="0"/>
              <a:t>» ([ВП], № 36658/05, </a:t>
            </a:r>
            <a:r>
              <a:rPr lang="uk-UA" dirty="0" err="1"/>
              <a:t>п.п</a:t>
            </a:r>
            <a:r>
              <a:rPr lang="uk-UA" dirty="0"/>
              <a:t>. 139, 144-49 та 158 -67, від 18 грудня 2018 року).</a:t>
            </a:r>
            <a:endParaRPr lang="en-US" dirty="0"/>
          </a:p>
          <a:p>
            <a:pPr marL="0" indent="0">
              <a:buNone/>
            </a:pPr>
            <a:endParaRPr lang="ru-RU" dirty="0"/>
          </a:p>
          <a:p>
            <a:pPr marL="0" indent="0">
              <a:buNone/>
            </a:pPr>
            <a:r>
              <a:rPr lang="ru-RU" dirty="0"/>
              <a:t> </a:t>
            </a:r>
            <a:endParaRPr lang="en-US" dirty="0"/>
          </a:p>
        </p:txBody>
      </p:sp>
    </p:spTree>
    <p:extLst>
      <p:ext uri="{BB962C8B-B14F-4D97-AF65-F5344CB8AC3E}">
        <p14:creationId xmlns:p14="http://schemas.microsoft.com/office/powerpoint/2010/main" val="219203536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703912"/>
          </a:xfrm>
        </p:spPr>
        <p:txBody>
          <a:bodyPr/>
          <a:lstStyle/>
          <a:p>
            <a:pPr marL="0" indent="0" algn="ctr">
              <a:buNone/>
            </a:pPr>
            <a:r>
              <a:rPr lang="ru-RU" dirty="0"/>
              <a:t>(а) </a:t>
            </a:r>
            <a:r>
              <a:rPr lang="ru-RU" dirty="0" err="1"/>
              <a:t>Потерпілий</a:t>
            </a:r>
            <a:r>
              <a:rPr lang="ru-RU" dirty="0"/>
              <a:t> </a:t>
            </a:r>
            <a:endParaRPr lang="ru-RU" dirty="0" smtClean="0"/>
          </a:p>
          <a:p>
            <a:pPr marL="0" indent="0" algn="ctr">
              <a:buNone/>
            </a:pPr>
            <a:endParaRPr lang="ru-RU" dirty="0" smtClean="0"/>
          </a:p>
          <a:p>
            <a:pPr marL="0" indent="0" algn="just">
              <a:buNone/>
            </a:pPr>
            <a:r>
              <a:rPr lang="ru-RU" dirty="0" smtClean="0"/>
              <a:t>36</a:t>
            </a:r>
            <a:r>
              <a:rPr lang="ru-RU" dirty="0"/>
              <a:t>. </a:t>
            </a:r>
            <a:r>
              <a:rPr lang="ru-RU" dirty="0" err="1"/>
              <a:t>Заявник</a:t>
            </a:r>
            <a:r>
              <a:rPr lang="ru-RU" dirty="0"/>
              <a:t> не </a:t>
            </a:r>
            <a:r>
              <a:rPr lang="ru-RU" dirty="0" err="1"/>
              <a:t>заперечував</a:t>
            </a:r>
            <a:r>
              <a:rPr lang="ru-RU" dirty="0"/>
              <a:t> </a:t>
            </a:r>
            <a:r>
              <a:rPr lang="ru-RU" dirty="0" err="1"/>
              <a:t>твердження</a:t>
            </a:r>
            <a:r>
              <a:rPr lang="ru-RU" dirty="0"/>
              <a:t> Уряду про те, </a:t>
            </a:r>
            <a:r>
              <a:rPr lang="ru-RU" dirty="0" err="1"/>
              <a:t>що</a:t>
            </a:r>
            <a:r>
              <a:rPr lang="ru-RU" dirty="0"/>
              <a:t> П. (</a:t>
            </a:r>
            <a:r>
              <a:rPr lang="ru-RU" dirty="0" err="1"/>
              <a:t>потерпілий</a:t>
            </a:r>
            <a:r>
              <a:rPr lang="ru-RU" dirty="0"/>
              <a:t>) </a:t>
            </a:r>
            <a:r>
              <a:rPr lang="ru-RU" dirty="0" err="1"/>
              <a:t>фактично</a:t>
            </a:r>
            <a:r>
              <a:rPr lang="ru-RU" dirty="0"/>
              <a:t> </a:t>
            </a:r>
            <a:r>
              <a:rPr lang="ru-RU" dirty="0" err="1"/>
              <a:t>було</a:t>
            </a:r>
            <a:r>
              <a:rPr lang="ru-RU" dirty="0"/>
              <a:t> </a:t>
            </a:r>
            <a:r>
              <a:rPr lang="ru-RU" dirty="0" err="1"/>
              <a:t>допитано</a:t>
            </a:r>
            <a:r>
              <a:rPr lang="ru-RU" dirty="0"/>
              <a:t> </a:t>
            </a:r>
            <a:r>
              <a:rPr lang="ru-RU" dirty="0" err="1"/>
              <a:t>двічі</a:t>
            </a:r>
            <a:r>
              <a:rPr lang="ru-RU" dirty="0"/>
              <a:t> </a:t>
            </a:r>
            <a:r>
              <a:rPr lang="ru-RU" dirty="0" err="1"/>
              <a:t>протягом</a:t>
            </a:r>
            <a:r>
              <a:rPr lang="ru-RU" dirty="0"/>
              <a:t> судового </a:t>
            </a:r>
            <a:r>
              <a:rPr lang="ru-RU" dirty="0" err="1"/>
              <a:t>процесу</a:t>
            </a:r>
            <a:r>
              <a:rPr lang="ru-RU" dirty="0"/>
              <a:t>, </a:t>
            </a:r>
            <a:r>
              <a:rPr lang="ru-RU" dirty="0" err="1"/>
              <a:t>приблизно</a:t>
            </a:r>
            <a:r>
              <a:rPr lang="ru-RU" dirty="0"/>
              <a:t> два роки та два </a:t>
            </a:r>
            <a:r>
              <a:rPr lang="ru-RU" dirty="0" err="1"/>
              <a:t>місяці</a:t>
            </a:r>
            <a:r>
              <a:rPr lang="ru-RU" dirty="0"/>
              <a:t> </a:t>
            </a:r>
            <a:r>
              <a:rPr lang="ru-RU" dirty="0" err="1"/>
              <a:t>після</a:t>
            </a:r>
            <a:r>
              <a:rPr lang="ru-RU" dirty="0"/>
              <a:t> того, як </a:t>
            </a:r>
            <a:r>
              <a:rPr lang="ru-RU" dirty="0" err="1"/>
              <a:t>мали</a:t>
            </a:r>
            <a:r>
              <a:rPr lang="ru-RU" dirty="0"/>
              <a:t> </a:t>
            </a:r>
            <a:r>
              <a:rPr lang="ru-RU" dirty="0" err="1"/>
              <a:t>місце</a:t>
            </a:r>
            <a:r>
              <a:rPr lang="ru-RU" dirty="0"/>
              <a:t> </a:t>
            </a:r>
            <a:r>
              <a:rPr lang="ru-RU" dirty="0" err="1"/>
              <a:t>відповідні</a:t>
            </a:r>
            <a:r>
              <a:rPr lang="ru-RU" dirty="0"/>
              <a:t> </a:t>
            </a:r>
            <a:r>
              <a:rPr lang="ru-RU" dirty="0" err="1"/>
              <a:t>події</a:t>
            </a:r>
            <a:r>
              <a:rPr lang="ru-RU" dirty="0"/>
              <a:t> (див. </a:t>
            </a:r>
            <a:r>
              <a:rPr lang="ru-RU" dirty="0" err="1"/>
              <a:t>п.п</a:t>
            </a:r>
            <a:r>
              <a:rPr lang="ru-RU" dirty="0"/>
              <a:t>. 7,17). </a:t>
            </a:r>
            <a:r>
              <a:rPr lang="ru-RU" dirty="0" err="1"/>
              <a:t>Заявник</a:t>
            </a:r>
            <a:r>
              <a:rPr lang="ru-RU" dirty="0"/>
              <a:t> не </a:t>
            </a:r>
            <a:r>
              <a:rPr lang="ru-RU" dirty="0" err="1"/>
              <a:t>надав</a:t>
            </a:r>
            <a:r>
              <a:rPr lang="ru-RU" dirty="0"/>
              <a:t> </a:t>
            </a:r>
            <a:r>
              <a:rPr lang="ru-RU" dirty="0" err="1"/>
              <a:t>пояснення</a:t>
            </a:r>
            <a:r>
              <a:rPr lang="ru-RU" dirty="0"/>
              <a:t>, </a:t>
            </a:r>
            <a:r>
              <a:rPr lang="ru-RU" dirty="0" err="1"/>
              <a:t>зважаючи</a:t>
            </a:r>
            <a:r>
              <a:rPr lang="ru-RU" dirty="0"/>
              <a:t> на </a:t>
            </a:r>
            <a:r>
              <a:rPr lang="ru-RU" dirty="0" err="1"/>
              <a:t>обставини</a:t>
            </a:r>
            <a:r>
              <a:rPr lang="ru-RU" dirty="0"/>
              <a:t>, причину </a:t>
            </a:r>
            <a:r>
              <a:rPr lang="ru-RU" dirty="0" err="1"/>
              <a:t>порушення</a:t>
            </a:r>
            <a:r>
              <a:rPr lang="ru-RU" dirty="0"/>
              <a:t> </a:t>
            </a:r>
            <a:r>
              <a:rPr lang="ru-RU" dirty="0" err="1"/>
              <a:t>його</a:t>
            </a:r>
            <a:r>
              <a:rPr lang="ru-RU" dirty="0"/>
              <a:t> права на допит </a:t>
            </a:r>
            <a:r>
              <a:rPr lang="ru-RU" dirty="0" err="1"/>
              <a:t>цього</a:t>
            </a:r>
            <a:r>
              <a:rPr lang="ru-RU" dirty="0"/>
              <a:t> </a:t>
            </a:r>
            <a:r>
              <a:rPr lang="ru-RU" dirty="0" err="1"/>
              <a:t>свідка</a:t>
            </a:r>
            <a:r>
              <a:rPr lang="ru-RU" dirty="0"/>
              <a:t>. </a:t>
            </a:r>
            <a:r>
              <a:rPr lang="ru-RU" dirty="0" err="1"/>
              <a:t>Зокрема</a:t>
            </a:r>
            <a:r>
              <a:rPr lang="ru-RU" dirty="0"/>
              <a:t>, </a:t>
            </a:r>
            <a:r>
              <a:rPr lang="ru-RU" dirty="0" err="1"/>
              <a:t>він</a:t>
            </a:r>
            <a:r>
              <a:rPr lang="ru-RU" dirty="0"/>
              <a:t> не заявляв, </a:t>
            </a:r>
            <a:r>
              <a:rPr lang="ru-RU" dirty="0" err="1"/>
              <a:t>чи</a:t>
            </a:r>
            <a:r>
              <a:rPr lang="ru-RU" dirty="0"/>
              <a:t> </a:t>
            </a:r>
            <a:r>
              <a:rPr lang="ru-RU" dirty="0" err="1"/>
              <a:t>виникли</a:t>
            </a:r>
            <a:r>
              <a:rPr lang="ru-RU" dirty="0"/>
              <a:t> у </a:t>
            </a:r>
            <a:r>
              <a:rPr lang="ru-RU" dirty="0" err="1"/>
              <a:t>нього</a:t>
            </a:r>
            <a:r>
              <a:rPr lang="ru-RU" dirty="0"/>
              <a:t> </a:t>
            </a:r>
            <a:r>
              <a:rPr lang="ru-RU" dirty="0" err="1"/>
              <a:t>труднощі</a:t>
            </a:r>
            <a:r>
              <a:rPr lang="ru-RU" dirty="0"/>
              <a:t> </a:t>
            </a:r>
            <a:r>
              <a:rPr lang="ru-RU" dirty="0" err="1"/>
              <a:t>проведення</a:t>
            </a:r>
            <a:r>
              <a:rPr lang="ru-RU" dirty="0"/>
              <a:t> </a:t>
            </a:r>
            <a:r>
              <a:rPr lang="ru-RU" dirty="0" err="1"/>
              <a:t>перехресного</a:t>
            </a:r>
            <a:r>
              <a:rPr lang="ru-RU" dirty="0"/>
              <a:t> </a:t>
            </a:r>
            <a:r>
              <a:rPr lang="ru-RU" dirty="0" err="1"/>
              <a:t>допиту</a:t>
            </a:r>
            <a:r>
              <a:rPr lang="ru-RU" dirty="0"/>
              <a:t> </a:t>
            </a:r>
            <a:r>
              <a:rPr lang="ru-RU" dirty="0" err="1"/>
              <a:t>цього</a:t>
            </a:r>
            <a:r>
              <a:rPr lang="ru-RU" dirty="0"/>
              <a:t> </a:t>
            </a:r>
            <a:r>
              <a:rPr lang="ru-RU" dirty="0" err="1"/>
              <a:t>свідка</a:t>
            </a:r>
            <a:endParaRPr lang="en-US" dirty="0"/>
          </a:p>
        </p:txBody>
      </p:sp>
    </p:spTree>
    <p:extLst>
      <p:ext uri="{BB962C8B-B14F-4D97-AF65-F5344CB8AC3E}">
        <p14:creationId xmlns:p14="http://schemas.microsoft.com/office/powerpoint/2010/main" val="49935739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75920"/>
          </a:xfrm>
        </p:spPr>
        <p:txBody>
          <a:bodyPr>
            <a:normAutofit fontScale="77500" lnSpcReduction="20000"/>
          </a:bodyPr>
          <a:lstStyle/>
          <a:p>
            <a:pPr marL="0" indent="0" algn="ctr">
              <a:buNone/>
            </a:pPr>
            <a:r>
              <a:rPr lang="ru-RU" dirty="0"/>
              <a:t>(b) </a:t>
            </a:r>
            <a:r>
              <a:rPr lang="ru-RU" dirty="0" err="1"/>
              <a:t>Поняті</a:t>
            </a:r>
            <a:r>
              <a:rPr lang="ru-RU" dirty="0"/>
              <a:t> </a:t>
            </a:r>
            <a:endParaRPr lang="ru-RU" dirty="0" smtClean="0"/>
          </a:p>
          <a:p>
            <a:pPr marL="0" indent="0" algn="ctr">
              <a:buNone/>
            </a:pPr>
            <a:endParaRPr lang="ru-RU" dirty="0" smtClean="0"/>
          </a:p>
          <a:p>
            <a:pPr marL="0" indent="0" algn="just">
              <a:buNone/>
            </a:pPr>
            <a:r>
              <a:rPr lang="ru-RU" dirty="0" smtClean="0"/>
              <a:t>37</a:t>
            </a:r>
            <a:r>
              <a:rPr lang="ru-RU" dirty="0"/>
              <a:t>. У </a:t>
            </a:r>
            <a:r>
              <a:rPr lang="ru-RU" dirty="0" err="1"/>
              <a:t>законодавстві</a:t>
            </a:r>
            <a:r>
              <a:rPr lang="ru-RU" dirty="0"/>
              <a:t> </a:t>
            </a:r>
            <a:r>
              <a:rPr lang="ru-RU" dirty="0" err="1"/>
              <a:t>України</a:t>
            </a:r>
            <a:r>
              <a:rPr lang="ru-RU" dirty="0"/>
              <a:t> </a:t>
            </a:r>
            <a:r>
              <a:rPr lang="ru-RU" dirty="0" err="1"/>
              <a:t>містяться</a:t>
            </a:r>
            <a:r>
              <a:rPr lang="ru-RU" dirty="0"/>
              <a:t> </a:t>
            </a:r>
            <a:r>
              <a:rPr lang="ru-RU" dirty="0" err="1"/>
              <a:t>окремі</a:t>
            </a:r>
            <a:r>
              <a:rPr lang="ru-RU" dirty="0"/>
              <a:t> </a:t>
            </a:r>
            <a:r>
              <a:rPr lang="ru-RU" dirty="0" err="1"/>
              <a:t>положення</a:t>
            </a:r>
            <a:r>
              <a:rPr lang="ru-RU" dirty="0"/>
              <a:t> </a:t>
            </a:r>
            <a:r>
              <a:rPr lang="ru-RU" dirty="0" err="1"/>
              <a:t>врегулювання</a:t>
            </a:r>
            <a:r>
              <a:rPr lang="ru-RU" dirty="0"/>
              <a:t> правового статусу </a:t>
            </a:r>
            <a:r>
              <a:rPr lang="ru-RU" dirty="0" err="1"/>
              <a:t>важливих</a:t>
            </a:r>
            <a:r>
              <a:rPr lang="ru-RU" dirty="0"/>
              <a:t> </a:t>
            </a:r>
            <a:r>
              <a:rPr lang="ru-RU" dirty="0" err="1"/>
              <a:t>свідків</a:t>
            </a:r>
            <a:r>
              <a:rPr lang="ru-RU" dirty="0"/>
              <a:t> (</a:t>
            </a:r>
            <a:r>
              <a:rPr lang="ru-RU" dirty="0" err="1"/>
              <a:t>свідки</a:t>
            </a:r>
            <a:r>
              <a:rPr lang="ru-RU" dirty="0"/>
              <a:t>) і </a:t>
            </a:r>
            <a:r>
              <a:rPr lang="ru-RU" dirty="0" err="1"/>
              <a:t>понятих</a:t>
            </a:r>
            <a:r>
              <a:rPr lang="ru-RU" dirty="0"/>
              <a:t> (</a:t>
            </a:r>
            <a:r>
              <a:rPr lang="ru-RU" dirty="0" err="1"/>
              <a:t>поняті</a:t>
            </a:r>
            <a:r>
              <a:rPr lang="ru-RU" dirty="0"/>
              <a:t>), </a:t>
            </a:r>
            <a:r>
              <a:rPr lang="ru-RU" dirty="0" err="1"/>
              <a:t>передбачено</a:t>
            </a:r>
            <a:r>
              <a:rPr lang="ru-RU" dirty="0"/>
              <a:t> </a:t>
            </a:r>
            <a:r>
              <a:rPr lang="ru-RU" dirty="0" err="1"/>
              <a:t>використання</a:t>
            </a:r>
            <a:r>
              <a:rPr lang="ru-RU" dirty="0"/>
              <a:t> </a:t>
            </a:r>
            <a:r>
              <a:rPr lang="ru-RU" dirty="0" err="1"/>
              <a:t>різних</a:t>
            </a:r>
            <a:r>
              <a:rPr lang="ru-RU" dirty="0"/>
              <a:t> </a:t>
            </a:r>
            <a:r>
              <a:rPr lang="ru-RU" dirty="0" err="1"/>
              <a:t>термінів</a:t>
            </a:r>
            <a:r>
              <a:rPr lang="ru-RU" dirty="0"/>
              <a:t> для </a:t>
            </a:r>
            <a:r>
              <a:rPr lang="ru-RU" dirty="0" err="1"/>
              <a:t>розмежування</a:t>
            </a:r>
            <a:r>
              <a:rPr lang="ru-RU" dirty="0"/>
              <a:t> </a:t>
            </a:r>
            <a:r>
              <a:rPr lang="ru-RU" dirty="0" err="1"/>
              <a:t>цих</a:t>
            </a:r>
            <a:r>
              <a:rPr lang="ru-RU" dirty="0"/>
              <a:t> понять. </a:t>
            </a:r>
            <a:r>
              <a:rPr lang="ru-RU" dirty="0" err="1"/>
              <a:t>Слідчий</a:t>
            </a:r>
            <a:r>
              <a:rPr lang="ru-RU" dirty="0"/>
              <a:t> </a:t>
            </a:r>
            <a:r>
              <a:rPr lang="ru-RU" dirty="0" err="1"/>
              <a:t>залучає</a:t>
            </a:r>
            <a:r>
              <a:rPr lang="ru-RU" dirty="0"/>
              <a:t> </a:t>
            </a:r>
            <a:r>
              <a:rPr lang="ru-RU" dirty="0" err="1"/>
              <a:t>понятих</a:t>
            </a:r>
            <a:r>
              <a:rPr lang="ru-RU" dirty="0"/>
              <a:t> як не </a:t>
            </a:r>
            <a:r>
              <a:rPr lang="ru-RU" dirty="0" err="1"/>
              <a:t>заінтересованих</a:t>
            </a:r>
            <a:r>
              <a:rPr lang="ru-RU" dirty="0"/>
              <a:t> </a:t>
            </a:r>
            <a:r>
              <a:rPr lang="ru-RU" dirty="0" err="1"/>
              <a:t>осіб</a:t>
            </a:r>
            <a:r>
              <a:rPr lang="ru-RU" dirty="0"/>
              <a:t> </a:t>
            </a:r>
            <a:r>
              <a:rPr lang="ru-RU" dirty="0" err="1"/>
              <a:t>задля</a:t>
            </a:r>
            <a:r>
              <a:rPr lang="ru-RU" dirty="0"/>
              <a:t> </a:t>
            </a:r>
            <a:r>
              <a:rPr lang="ru-RU" dirty="0" err="1"/>
              <a:t>спостереження</a:t>
            </a:r>
            <a:r>
              <a:rPr lang="ru-RU" dirty="0"/>
              <a:t> за </a:t>
            </a:r>
            <a:r>
              <a:rPr lang="ru-RU" dirty="0" err="1"/>
              <a:t>проведенням</a:t>
            </a:r>
            <a:r>
              <a:rPr lang="ru-RU" dirty="0"/>
              <a:t> </a:t>
            </a:r>
            <a:r>
              <a:rPr lang="ru-RU" dirty="0" err="1"/>
              <a:t>слідчого</a:t>
            </a:r>
            <a:r>
              <a:rPr lang="ru-RU" dirty="0"/>
              <a:t> заходу (див. пункт 25). У </a:t>
            </a:r>
            <a:r>
              <a:rPr lang="ru-RU" dirty="0" err="1"/>
              <a:t>цьому</a:t>
            </a:r>
            <a:r>
              <a:rPr lang="ru-RU" dirty="0"/>
              <a:t> </a:t>
            </a:r>
            <a:r>
              <a:rPr lang="ru-RU" dirty="0" err="1"/>
              <a:t>контексті</a:t>
            </a:r>
            <a:r>
              <a:rPr lang="ru-RU" dirty="0"/>
              <a:t> </a:t>
            </a:r>
            <a:r>
              <a:rPr lang="ru-RU" dirty="0" err="1"/>
              <a:t>правовий</a:t>
            </a:r>
            <a:r>
              <a:rPr lang="ru-RU" dirty="0"/>
              <a:t> статус </a:t>
            </a:r>
            <a:r>
              <a:rPr lang="ru-RU" dirty="0" err="1"/>
              <a:t>понятих</a:t>
            </a:r>
            <a:r>
              <a:rPr lang="ru-RU" dirty="0"/>
              <a:t> </a:t>
            </a:r>
            <a:r>
              <a:rPr lang="ru-RU" dirty="0" err="1"/>
              <a:t>відповідно</a:t>
            </a:r>
            <a:r>
              <a:rPr lang="ru-RU" dirty="0"/>
              <a:t> до </a:t>
            </a:r>
            <a:r>
              <a:rPr lang="ru-RU" dirty="0" err="1"/>
              <a:t>положень</a:t>
            </a:r>
            <a:r>
              <a:rPr lang="ru-RU" dirty="0"/>
              <a:t> </a:t>
            </a:r>
            <a:r>
              <a:rPr lang="ru-RU" dirty="0" err="1"/>
              <a:t>українського</a:t>
            </a:r>
            <a:r>
              <a:rPr lang="ru-RU" dirty="0"/>
              <a:t> </a:t>
            </a:r>
            <a:r>
              <a:rPr lang="ru-RU" dirty="0" err="1"/>
              <a:t>законодавства</a:t>
            </a:r>
            <a:r>
              <a:rPr lang="ru-RU" dirty="0"/>
              <a:t> </a:t>
            </a:r>
            <a:r>
              <a:rPr lang="ru-RU" dirty="0" err="1"/>
              <a:t>подібний</a:t>
            </a:r>
            <a:r>
              <a:rPr lang="ru-RU" dirty="0"/>
              <a:t> до того, </a:t>
            </a:r>
            <a:r>
              <a:rPr lang="ru-RU" dirty="0" err="1"/>
              <a:t>що</a:t>
            </a:r>
            <a:r>
              <a:rPr lang="ru-RU" dirty="0"/>
              <a:t> </a:t>
            </a:r>
            <a:r>
              <a:rPr lang="ru-RU" dirty="0" err="1"/>
              <a:t>регламентовано</a:t>
            </a:r>
            <a:r>
              <a:rPr lang="ru-RU" dirty="0"/>
              <a:t> </a:t>
            </a:r>
            <a:r>
              <a:rPr lang="ru-RU" dirty="0" err="1"/>
              <a:t>російським</a:t>
            </a:r>
            <a:r>
              <a:rPr lang="ru-RU" dirty="0"/>
              <a:t> </a:t>
            </a:r>
            <a:r>
              <a:rPr lang="ru-RU" dirty="0" err="1"/>
              <a:t>законодавством</a:t>
            </a:r>
            <a:r>
              <a:rPr lang="ru-RU" dirty="0"/>
              <a:t> (див. «</a:t>
            </a:r>
            <a:r>
              <a:rPr lang="ru-RU" dirty="0" err="1"/>
              <a:t>Муртазалієва</a:t>
            </a:r>
            <a:r>
              <a:rPr lang="ru-RU" dirty="0"/>
              <a:t> </a:t>
            </a:r>
            <a:r>
              <a:rPr lang="ru-RU" dirty="0" err="1"/>
              <a:t>проти</a:t>
            </a:r>
            <a:r>
              <a:rPr lang="ru-RU" dirty="0"/>
              <a:t> </a:t>
            </a:r>
            <a:r>
              <a:rPr lang="ru-RU" dirty="0" err="1"/>
              <a:t>Росії</a:t>
            </a:r>
            <a:r>
              <a:rPr lang="ru-RU" dirty="0"/>
              <a:t>», п. 136, </a:t>
            </a:r>
            <a:r>
              <a:rPr lang="ru-RU" dirty="0" err="1"/>
              <a:t>процит</a:t>
            </a:r>
            <a:r>
              <a:rPr lang="ru-RU" dirty="0"/>
              <a:t>. </a:t>
            </a:r>
            <a:r>
              <a:rPr lang="ru-RU" dirty="0" err="1"/>
              <a:t>вище</a:t>
            </a:r>
            <a:r>
              <a:rPr lang="ru-RU" dirty="0"/>
              <a:t>). 38. </a:t>
            </a:r>
            <a:r>
              <a:rPr lang="ru-RU" dirty="0" err="1"/>
              <a:t>Поняті</a:t>
            </a:r>
            <a:r>
              <a:rPr lang="ru-RU" dirty="0"/>
              <a:t> в </a:t>
            </a:r>
            <a:r>
              <a:rPr lang="ru-RU" dirty="0" err="1"/>
              <a:t>цій</a:t>
            </a:r>
            <a:r>
              <a:rPr lang="ru-RU" dirty="0"/>
              <a:t> </a:t>
            </a:r>
            <a:r>
              <a:rPr lang="ru-RU" dirty="0" err="1"/>
              <a:t>справі</a:t>
            </a:r>
            <a:r>
              <a:rPr lang="ru-RU" dirty="0"/>
              <a:t> </a:t>
            </a:r>
            <a:r>
              <a:rPr lang="ru-RU" dirty="0" err="1"/>
              <a:t>спостерігали</a:t>
            </a:r>
            <a:r>
              <a:rPr lang="ru-RU" dirty="0"/>
              <a:t>, як </a:t>
            </a:r>
            <a:r>
              <a:rPr lang="ru-RU" dirty="0" err="1"/>
              <a:t>працівниками</a:t>
            </a:r>
            <a:r>
              <a:rPr lang="ru-RU" dirty="0"/>
              <a:t> </a:t>
            </a:r>
            <a:r>
              <a:rPr lang="ru-RU" dirty="0" err="1"/>
              <a:t>правоохоронних</a:t>
            </a:r>
            <a:r>
              <a:rPr lang="ru-RU" dirty="0"/>
              <a:t> </a:t>
            </a:r>
            <a:r>
              <a:rPr lang="ru-RU" dirty="0" err="1"/>
              <a:t>органів</a:t>
            </a:r>
            <a:r>
              <a:rPr lang="ru-RU" dirty="0"/>
              <a:t> </a:t>
            </a:r>
            <a:r>
              <a:rPr lang="ru-RU" dirty="0" err="1"/>
              <a:t>було</a:t>
            </a:r>
            <a:r>
              <a:rPr lang="ru-RU" dirty="0"/>
              <a:t> </a:t>
            </a:r>
            <a:r>
              <a:rPr lang="ru-RU" dirty="0" err="1"/>
              <a:t>позначено</a:t>
            </a:r>
            <a:r>
              <a:rPr lang="ru-RU" dirty="0"/>
              <a:t> </a:t>
            </a:r>
            <a:r>
              <a:rPr lang="ru-RU" dirty="0" err="1"/>
              <a:t>банкноти</a:t>
            </a:r>
            <a:r>
              <a:rPr lang="ru-RU" dirty="0"/>
              <a:t> для хабара, а </a:t>
            </a:r>
            <a:r>
              <a:rPr lang="ru-RU" dirty="0" err="1"/>
              <a:t>потім</a:t>
            </a:r>
            <a:r>
              <a:rPr lang="ru-RU" dirty="0"/>
              <a:t> </a:t>
            </a:r>
            <a:r>
              <a:rPr lang="ru-RU" dirty="0" err="1"/>
              <a:t>вилучили</a:t>
            </a:r>
            <a:r>
              <a:rPr lang="ru-RU" dirty="0"/>
              <a:t> </a:t>
            </a:r>
            <a:r>
              <a:rPr lang="ru-RU" dirty="0" err="1"/>
              <a:t>ці</a:t>
            </a:r>
            <a:r>
              <a:rPr lang="ru-RU" dirty="0"/>
              <a:t> </a:t>
            </a:r>
            <a:r>
              <a:rPr lang="ru-RU" dirty="0" err="1"/>
              <a:t>банкноти</a:t>
            </a:r>
            <a:r>
              <a:rPr lang="ru-RU" dirty="0"/>
              <a:t> </a:t>
            </a:r>
            <a:r>
              <a:rPr lang="ru-RU" dirty="0" err="1"/>
              <a:t>біля</a:t>
            </a:r>
            <a:r>
              <a:rPr lang="ru-RU" dirty="0"/>
              <a:t> </a:t>
            </a:r>
            <a:r>
              <a:rPr lang="ru-RU" dirty="0" err="1"/>
              <a:t>офісу</a:t>
            </a:r>
            <a:r>
              <a:rPr lang="ru-RU" dirty="0"/>
              <a:t> </a:t>
            </a:r>
            <a:r>
              <a:rPr lang="ru-RU" dirty="0" err="1"/>
              <a:t>заявника</a:t>
            </a:r>
            <a:r>
              <a:rPr lang="ru-RU" dirty="0"/>
              <a:t> та </a:t>
            </a:r>
            <a:r>
              <a:rPr lang="ru-RU" dirty="0" err="1"/>
              <a:t>сліди</a:t>
            </a:r>
            <a:r>
              <a:rPr lang="ru-RU" dirty="0"/>
              <a:t> </a:t>
            </a:r>
            <a:r>
              <a:rPr lang="ru-RU" dirty="0" err="1"/>
              <a:t>речовини</a:t>
            </a:r>
            <a:r>
              <a:rPr lang="ru-RU" dirty="0"/>
              <a:t>, </a:t>
            </a:r>
            <a:r>
              <a:rPr lang="ru-RU" dirty="0" err="1"/>
              <a:t>якою</a:t>
            </a:r>
            <a:r>
              <a:rPr lang="ru-RU" dirty="0"/>
              <a:t> вони </a:t>
            </a:r>
            <a:r>
              <a:rPr lang="ru-RU" dirty="0" err="1"/>
              <a:t>були</a:t>
            </a:r>
            <a:r>
              <a:rPr lang="ru-RU" dirty="0"/>
              <a:t> </a:t>
            </a:r>
            <a:r>
              <a:rPr lang="ru-RU" dirty="0" err="1"/>
              <a:t>помічені</a:t>
            </a:r>
            <a:r>
              <a:rPr lang="ru-RU" dirty="0"/>
              <a:t> на руках та </a:t>
            </a:r>
            <a:r>
              <a:rPr lang="ru-RU" dirty="0" err="1"/>
              <a:t>кишені</a:t>
            </a:r>
            <a:r>
              <a:rPr lang="ru-RU" dirty="0"/>
              <a:t> </a:t>
            </a:r>
            <a:r>
              <a:rPr lang="ru-RU" dirty="0" err="1"/>
              <a:t>заявника</a:t>
            </a:r>
            <a:r>
              <a:rPr lang="ru-RU" dirty="0"/>
              <a:t>. </a:t>
            </a:r>
            <a:r>
              <a:rPr lang="ru-RU" dirty="0" err="1"/>
              <a:t>Поняті</a:t>
            </a:r>
            <a:r>
              <a:rPr lang="ru-RU" dirty="0"/>
              <a:t> </a:t>
            </a:r>
            <a:r>
              <a:rPr lang="ru-RU" dirty="0" err="1"/>
              <a:t>підписали</a:t>
            </a:r>
            <a:r>
              <a:rPr lang="ru-RU" dirty="0"/>
              <a:t> </a:t>
            </a:r>
            <a:r>
              <a:rPr lang="ru-RU" dirty="0" err="1"/>
              <a:t>відповідні</a:t>
            </a:r>
            <a:r>
              <a:rPr lang="ru-RU" dirty="0"/>
              <a:t> </a:t>
            </a:r>
            <a:r>
              <a:rPr lang="ru-RU" dirty="0" err="1"/>
              <a:t>протоколи</a:t>
            </a:r>
            <a:r>
              <a:rPr lang="ru-RU" dirty="0"/>
              <a:t> </a:t>
            </a:r>
            <a:r>
              <a:rPr lang="ru-RU" dirty="0" err="1"/>
              <a:t>слідчих</a:t>
            </a:r>
            <a:r>
              <a:rPr lang="ru-RU" dirty="0"/>
              <a:t> </a:t>
            </a:r>
            <a:r>
              <a:rPr lang="ru-RU" dirty="0" err="1"/>
              <a:t>дій</a:t>
            </a:r>
            <a:r>
              <a:rPr lang="ru-RU" dirty="0"/>
              <a:t>, </a:t>
            </a:r>
            <a:r>
              <a:rPr lang="ru-RU" dirty="0" err="1"/>
              <a:t>складені</a:t>
            </a:r>
            <a:r>
              <a:rPr lang="ru-RU" dirty="0"/>
              <a:t> </a:t>
            </a:r>
            <a:r>
              <a:rPr lang="ru-RU" dirty="0" err="1"/>
              <a:t>співробітниками</a:t>
            </a:r>
            <a:r>
              <a:rPr lang="ru-RU" dirty="0"/>
              <a:t> </a:t>
            </a:r>
            <a:r>
              <a:rPr lang="ru-RU" dirty="0" err="1"/>
              <a:t>міліції</a:t>
            </a:r>
            <a:r>
              <a:rPr lang="ru-RU" dirty="0"/>
              <a:t>, </a:t>
            </a:r>
            <a:r>
              <a:rPr lang="ru-RU" dirty="0" err="1"/>
              <a:t>які</a:t>
            </a:r>
            <a:r>
              <a:rPr lang="ru-RU" dirty="0"/>
              <a:t> документально </a:t>
            </a:r>
            <a:r>
              <a:rPr lang="ru-RU" dirty="0" err="1"/>
              <a:t>засвідчили</a:t>
            </a:r>
            <a:r>
              <a:rPr lang="ru-RU" dirty="0"/>
              <a:t> </a:t>
            </a:r>
            <a:r>
              <a:rPr lang="ru-RU" dirty="0" err="1"/>
              <a:t>ці</a:t>
            </a:r>
            <a:r>
              <a:rPr lang="ru-RU" dirty="0"/>
              <a:t> </a:t>
            </a:r>
            <a:r>
              <a:rPr lang="ru-RU" dirty="0" err="1"/>
              <a:t>факти</a:t>
            </a:r>
            <a:r>
              <a:rPr lang="ru-RU" dirty="0"/>
              <a:t>. </a:t>
            </a:r>
            <a:r>
              <a:rPr lang="ru-RU" dirty="0" err="1"/>
              <a:t>Вказані</a:t>
            </a:r>
            <a:r>
              <a:rPr lang="ru-RU" dirty="0"/>
              <a:t> </a:t>
            </a:r>
            <a:r>
              <a:rPr lang="ru-RU" dirty="0" err="1"/>
              <a:t>протоколи</a:t>
            </a:r>
            <a:r>
              <a:rPr lang="ru-RU" dirty="0"/>
              <a:t> </a:t>
            </a:r>
            <a:r>
              <a:rPr lang="ru-RU" dirty="0" err="1"/>
              <a:t>було</a:t>
            </a:r>
            <a:r>
              <a:rPr lang="ru-RU" dirty="0"/>
              <a:t> додано як </a:t>
            </a:r>
            <a:r>
              <a:rPr lang="ru-RU" dirty="0" err="1"/>
              <a:t>докази</a:t>
            </a:r>
            <a:r>
              <a:rPr lang="ru-RU" dirty="0"/>
              <a:t> </a:t>
            </a:r>
            <a:r>
              <a:rPr lang="ru-RU" dirty="0" err="1"/>
              <a:t>проти</a:t>
            </a:r>
            <a:r>
              <a:rPr lang="ru-RU" dirty="0"/>
              <a:t> </a:t>
            </a:r>
            <a:r>
              <a:rPr lang="ru-RU" dirty="0" err="1"/>
              <a:t>заявника</a:t>
            </a:r>
            <a:r>
              <a:rPr lang="ru-RU" dirty="0"/>
              <a:t> до </a:t>
            </a:r>
            <a:r>
              <a:rPr lang="ru-RU" dirty="0" err="1"/>
              <a:t>матеріалів</a:t>
            </a:r>
            <a:r>
              <a:rPr lang="ru-RU" dirty="0"/>
              <a:t> </a:t>
            </a:r>
            <a:r>
              <a:rPr lang="ru-RU" dirty="0" err="1"/>
              <a:t>справи</a:t>
            </a:r>
            <a:r>
              <a:rPr lang="ru-RU" dirty="0"/>
              <a:t>, а </a:t>
            </a:r>
            <a:r>
              <a:rPr lang="ru-RU" dirty="0" err="1"/>
              <a:t>працівники</a:t>
            </a:r>
            <a:r>
              <a:rPr lang="ru-RU" dirty="0"/>
              <a:t> </a:t>
            </a:r>
            <a:r>
              <a:rPr lang="ru-RU" dirty="0" err="1"/>
              <a:t>міліції</a:t>
            </a:r>
            <a:r>
              <a:rPr lang="ru-RU" dirty="0"/>
              <a:t>, </a:t>
            </a:r>
            <a:r>
              <a:rPr lang="ru-RU" dirty="0" err="1"/>
              <a:t>які</a:t>
            </a:r>
            <a:r>
              <a:rPr lang="ru-RU" dirty="0"/>
              <a:t> </a:t>
            </a:r>
            <a:r>
              <a:rPr lang="ru-RU" dirty="0" err="1"/>
              <a:t>склали</a:t>
            </a:r>
            <a:r>
              <a:rPr lang="ru-RU" dirty="0"/>
              <a:t> </a:t>
            </a:r>
            <a:r>
              <a:rPr lang="ru-RU" dirty="0" err="1"/>
              <a:t>їх</a:t>
            </a:r>
            <a:r>
              <a:rPr lang="ru-RU" dirty="0"/>
              <a:t>, </a:t>
            </a:r>
            <a:r>
              <a:rPr lang="ru-RU" dirty="0" err="1"/>
              <a:t>були</a:t>
            </a:r>
            <a:r>
              <a:rPr lang="ru-RU" dirty="0"/>
              <a:t> </a:t>
            </a:r>
            <a:r>
              <a:rPr lang="ru-RU" dirty="0" err="1"/>
              <a:t>допитані</a:t>
            </a:r>
            <a:r>
              <a:rPr lang="ru-RU" dirty="0"/>
              <a:t> у судовому </a:t>
            </a:r>
            <a:r>
              <a:rPr lang="ru-RU" dirty="0" err="1"/>
              <a:t>процесі</a:t>
            </a:r>
            <a:r>
              <a:rPr lang="ru-RU" dirty="0"/>
              <a:t>. </a:t>
            </a:r>
            <a:r>
              <a:rPr lang="ru-RU" dirty="0" err="1"/>
              <a:t>Крім</a:t>
            </a:r>
            <a:r>
              <a:rPr lang="ru-RU" dirty="0"/>
              <a:t> того, </a:t>
            </a:r>
            <a:r>
              <a:rPr lang="ru-RU" dirty="0" err="1"/>
              <a:t>події</a:t>
            </a:r>
            <a:r>
              <a:rPr lang="ru-RU" dirty="0"/>
              <a:t> </a:t>
            </a:r>
            <a:r>
              <a:rPr lang="ru-RU" dirty="0" err="1"/>
              <a:t>було</a:t>
            </a:r>
            <a:r>
              <a:rPr lang="ru-RU" dirty="0"/>
              <a:t> </a:t>
            </a:r>
            <a:r>
              <a:rPr lang="ru-RU" dirty="0" err="1"/>
              <a:t>зафіксовано</a:t>
            </a:r>
            <a:r>
              <a:rPr lang="ru-RU" dirty="0"/>
              <a:t> на </a:t>
            </a:r>
            <a:r>
              <a:rPr lang="ru-RU" dirty="0" err="1"/>
              <a:t>відео</a:t>
            </a:r>
            <a:r>
              <a:rPr lang="ru-RU" dirty="0"/>
              <a:t>, та </a:t>
            </a:r>
            <a:r>
              <a:rPr lang="ru-RU" dirty="0" err="1"/>
              <a:t>самі</a:t>
            </a:r>
            <a:r>
              <a:rPr lang="ru-RU" dirty="0"/>
              <a:t> </a:t>
            </a:r>
            <a:r>
              <a:rPr lang="ru-RU" dirty="0" err="1"/>
              <a:t>відеозаписи</a:t>
            </a:r>
            <a:r>
              <a:rPr lang="ru-RU" dirty="0"/>
              <a:t> </a:t>
            </a:r>
            <a:r>
              <a:rPr lang="ru-RU" dirty="0" err="1"/>
              <a:t>було</a:t>
            </a:r>
            <a:r>
              <a:rPr lang="ru-RU" dirty="0"/>
              <a:t> </a:t>
            </a:r>
            <a:r>
              <a:rPr lang="ru-RU" dirty="0" err="1"/>
              <a:t>долучено</a:t>
            </a:r>
            <a:r>
              <a:rPr lang="ru-RU" dirty="0"/>
              <a:t> до </a:t>
            </a:r>
            <a:r>
              <a:rPr lang="ru-RU" dirty="0" err="1"/>
              <a:t>матеріалів</a:t>
            </a:r>
            <a:r>
              <a:rPr lang="ru-RU" dirty="0"/>
              <a:t> </a:t>
            </a:r>
            <a:r>
              <a:rPr lang="ru-RU" dirty="0" err="1"/>
              <a:t>справи</a:t>
            </a:r>
            <a:r>
              <a:rPr lang="ru-RU" dirty="0"/>
              <a:t> як </a:t>
            </a:r>
            <a:r>
              <a:rPr lang="ru-RU" dirty="0" err="1"/>
              <a:t>докази</a:t>
            </a:r>
            <a:endParaRPr lang="en-US" dirty="0"/>
          </a:p>
        </p:txBody>
      </p:sp>
    </p:spTree>
    <p:extLst>
      <p:ext uri="{BB962C8B-B14F-4D97-AF65-F5344CB8AC3E}">
        <p14:creationId xmlns:p14="http://schemas.microsoft.com/office/powerpoint/2010/main" val="1304615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31920</TotalTime>
  <Words>26183</Words>
  <Application>Microsoft Office PowerPoint</Application>
  <PresentationFormat>Экран (4:3)</PresentationFormat>
  <Paragraphs>755</Paragraphs>
  <Slides>234</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234</vt:i4>
      </vt:variant>
    </vt:vector>
  </HeadingPairs>
  <TitlesOfParts>
    <vt:vector size="240" baseType="lpstr">
      <vt:lpstr>AngsanaUPC</vt:lpstr>
      <vt:lpstr>Calibri</vt:lpstr>
      <vt:lpstr>Constantia</vt:lpstr>
      <vt:lpstr>Times New Roman</vt:lpstr>
      <vt:lpstr>Wingdings 2</vt:lpstr>
      <vt:lpstr>Поток</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CASE OF ALİ GÜRBÜZ v. TURKEY  12/03/2019 (Application No(s). 52497/08; 6741/12; 7110/12; 15056/12; 15057/12; 15058/12; 15059/12)</vt:lpstr>
      <vt:lpstr>CASE OF GUÐMUNDUR ANDRI ÁSTRÁÐSSON v. ICELAND  12/03/2019 (Application no. 26374/18)</vt:lpstr>
      <vt:lpstr>Презентация PowerPoint</vt:lpstr>
      <vt:lpstr>Презентация PowerPoint</vt:lpstr>
      <vt:lpstr>CASE OF DRĖLINGAS v. LITHUANIA 12/03/2019  (Application no. 28859/16) </vt:lpstr>
      <vt:lpstr>Презентация PowerPoint</vt:lpstr>
      <vt:lpstr>   Узан та інші проти Туреччини (05.03.2019) </vt:lpstr>
      <vt:lpstr>Презентация PowerPoint</vt:lpstr>
      <vt:lpstr>CASE OF PETUKHOV v. UKRAINE (No. 2) 14/03/2019   (Application no. 41216/13)</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CASE OF KOBIASHVILI v. GEORGIA 14/03/2019 (Application no. 36416/06)</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«Праде против Германии» (Prade v. Germany, жалоба № 7215/10)  от 03 марта 2016 года</vt:lpstr>
      <vt:lpstr>Презентация PowerPoint</vt:lpstr>
      <vt:lpstr>Презентация PowerPoint</vt:lpstr>
      <vt:lpstr>Презентация PowerPoint</vt:lpstr>
      <vt:lpstr>Презентация PowerPoint</vt:lpstr>
      <vt:lpstr>СВЄТІНА ПРОТИ СЛОВЕНІЇ 22 травня 2018 року</vt:lpstr>
      <vt:lpstr>CASE OF YAKUBA v. UKRAINE  (Application no. 1452/09)  12/02/2019</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«ГАРБУЗ ПРОТИ УКРАЇНИ» 19 Лютого 2019 року (Заява № 72681/10)</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CASE OF ABDULLAYEVA v. AZERBAIJAN  14/03/2019 (Application no. 29674/07)</vt:lpstr>
      <vt:lpstr>Презентация PowerPoint</vt:lpstr>
      <vt:lpstr>CASE OF KANGERS v. LATVIA  14/03/2019 (Application no. 35726/10)</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CASE OF QUILICHINI v. FRANCE  14/03/2019 (Application no. 38299/15)</vt:lpstr>
      <vt:lpstr>Презентация PowerPoint</vt:lpstr>
      <vt:lpstr>Презентация PowerPoint</vt:lpstr>
      <vt:lpstr>Презентация PowerPoint</vt:lpstr>
      <vt:lpstr>CASE OF ARNABOLDI v. ITALY  14/03/2019 (Application no. 43422/07)</vt:lpstr>
      <vt:lpstr>Презентация PowerPoint</vt:lpstr>
      <vt:lpstr>Презентация PowerPoint</vt:lpstr>
      <vt:lpstr>Презентация PowerPoint</vt:lpstr>
      <vt:lpstr>Презентация PowerPoint</vt:lpstr>
      <vt:lpstr>CASE OF ALIKHANYAN AND MELIKSETYAN v. ARMENIA 14/03/2019  (Application no. 4168/10)</vt:lpstr>
      <vt:lpstr>Презентация PowerPoint</vt:lpstr>
      <vt:lpstr>Презентация PowerPoint</vt:lpstr>
      <vt:lpstr>Презентация PowerPoint</vt:lpstr>
      <vt:lpstr>  Резолюція «Професійна етика правосуддя» ухвалена РСУ, РАУ та РПУ 21 вересня 2018 року </vt:lpstr>
      <vt:lpstr>Бартая проти Грузії (заява № 10978/06) 26.07.2018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Постанова Великої палати ВС від 14.11.2018 р. по справі №1-96/2007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Постанова колегії суддів Другої судової палати Касаційного кримінального суду ВС від 25 вересня 2018 року у справі № 623/4131/15-к</vt:lpstr>
      <vt:lpstr>Презентация PowerPoint</vt:lpstr>
      <vt:lpstr>Презентация PowerPoint</vt:lpstr>
      <vt:lpstr>Постанова Великої палати ВС від 20.09.2018 р. по справі № 686/23731/15-ц</vt:lpstr>
      <vt:lpstr>Презентация PowerPoint</vt:lpstr>
      <vt:lpstr>Презентация PowerPoint</vt:lpstr>
      <vt:lpstr>Постанова Великої палати ВС від 12.09.2018 р. по справі № 523/6472/14-к</vt:lpstr>
      <vt:lpstr>Презентация PowerPoint</vt:lpstr>
      <vt:lpstr>  Постанова Великої палати ВС від 29 серпня 2018 року по справі № 663/537/17</vt:lpstr>
      <vt:lpstr>Презентация PowerPoint</vt:lpstr>
      <vt:lpstr>П О С Т А Н О В А Великої палати ВСУ від 06 червня 2018 року  у справі  №1-32/06  (щодо рішення ЄСПЛ у справі «Радченко проти України»)</vt:lpstr>
      <vt:lpstr>  Постанова колегії суддів Другої судової палати Касаційного кримінального суду ВС від 05 липня 2018 року у справі №164/1509/15-к </vt:lpstr>
      <vt:lpstr>Презентация PowerPoint</vt:lpstr>
      <vt:lpstr>Постанова колегії суддів Другої судової палати Касаційного кримінального суду ВС від 19 квітня 2018 року у справі № 221/1466/15-к</vt:lpstr>
      <vt:lpstr>Презентация PowerPoint</vt:lpstr>
      <vt:lpstr>Презентация PowerPoint</vt:lpstr>
      <vt:lpstr>Презентация PowerPoint</vt:lpstr>
      <vt:lpstr>Презентация PowerPoint</vt:lpstr>
      <vt:lpstr>Постанова колегії суддів Другої судової палати Касаційного кримінального суду ВС від 07 червня 2018 року у справі № 740/5066/15-к</vt:lpstr>
      <vt:lpstr>Презентация PowerPoint</vt:lpstr>
      <vt:lpstr>Позиція ВС</vt:lpstr>
      <vt:lpstr>Презентация PowerPoint</vt:lpstr>
      <vt:lpstr>Позиція ВС</vt:lpstr>
      <vt:lpstr>  П О С Т А Н О В А Великої палати ВСУ  від 30 травня2018 року у справі   №1-16/06  (щодо рішення ЄСПЛ у справі «Мороз проти України») </vt:lpstr>
      <vt:lpstr>Презентация PowerPoint</vt:lpstr>
      <vt:lpstr>П О С Т А Н О В А Великої палати ВСУ  від 23 травня 2018 року справі   №  243/6674/17-к  (щодо ТОВ «НВО «Синтоп»)</vt:lpstr>
      <vt:lpstr>Презентация PowerPoint</vt:lpstr>
      <vt:lpstr>Презентация PowerPoint</vt:lpstr>
      <vt:lpstr>П О С Т А Н О В А Великої палати ВСУ  від 16 травня 2018 року у справі   №  1-13/2002  (щодо рішення ЄСПЛ у справі «Шабельник проти України» (№ 2)) http://www.reyestr.court.gov.ua/Review/74158440 </vt:lpstr>
      <vt:lpstr>Презентация PowerPoint</vt:lpstr>
      <vt:lpstr>Презентация PowerPoint</vt:lpstr>
      <vt:lpstr>Презентация PowerPoint</vt:lpstr>
      <vt:lpstr>Презентация PowerPoint</vt:lpstr>
      <vt:lpstr>П О С Т А Н О В А Великої палати ВСУ  від 20 лютого 2018 року у справі   №  775/15/15-к  (щодо рішення ЄСПЛ у справі «Буглов проти України»</vt:lpstr>
      <vt:lpstr>Презентация PowerPoint</vt:lpstr>
      <vt:lpstr>Презентация PowerPoint</vt:lpstr>
      <vt:lpstr>П О С Т А Н О В А Великої палати ВСУ  від 27 лютого 2018 року у справі   № 756/5578/15-к (щодо рішення ЄСПЛ у справі «Ростовцев проти України» http://www.reyestr.court.gov.ua/Review/72489783# </vt:lpstr>
      <vt:lpstr>Презентация PowerPoint</vt:lpstr>
      <vt:lpstr>Презентация PowerPoint</vt:lpstr>
      <vt:lpstr> П О С Т А Н О В А Великої палати ВСУ  від 27 лютого 2018 року у справі   № 756/5578/15-к (щодо рішення ЄСПЛ у справі «Мальченко та інші проти України» http://www.reyestr.court.gov.ua/Review/73304976 </vt:lpstr>
      <vt:lpstr>Презентация PowerPoint</vt:lpstr>
      <vt:lpstr>Презентация PowerPoint</vt:lpstr>
      <vt:lpstr>П О С Т А Н О В А Великої палати ВСУ  від 18 квітня2018 року у справі № 569/1111/16-к (щодо проникнення у житло, інше приміщення чи сховище) http://www.reyestr.court.gov.ua/Review/73532589 </vt:lpstr>
      <vt:lpstr>П О С Т А Н О В А  колегії суддів Першої судової палати Касаційного кримінального суду ВС від 4 липня 2018 року у справі № 688/788/15-к (щодо стандарту доведення поза розумним сумнівом)</vt:lpstr>
      <vt:lpstr>Презентация PowerPoint</vt:lpstr>
      <vt:lpstr>Презентация PowerPoint</vt:lpstr>
      <vt:lpstr>П О С Т А Н О В А  Касаційного кримінального суду ВС від 07 червня 2018 року у справі № 740/5066/15-к (щодо стандарту доведення поза розумним сумнівом)</vt:lpstr>
      <vt:lpstr>Презентация PowerPoint</vt:lpstr>
      <vt:lpstr>П О С Т А Н О В А  Касаційного кримінального суду ВС від 01 березня2018 року у справі № 398/5735/14-к (щодо недопустимості доказів)</vt:lpstr>
      <vt:lpstr>Презентация PowerPoint</vt:lpstr>
      <vt:lpstr>П О С Т А Н О В А  ВСУ від 12 жовтня 2018 року </vt:lpstr>
      <vt:lpstr>ПРАВОВІ ПОЗИЦІЇ ЄВРОПЕЙСЬКОГО СУДУ З ПРАВ ЛЮДИНИ</vt:lpstr>
      <vt:lpstr>Презентация PowerPoint</vt:lpstr>
      <vt:lpstr>Бріто Ферріньо Бексіга Вілла-Нова проти Португалії  1 грудня 2015 року </vt:lpstr>
      <vt:lpstr>Асоціація адвокатів Бреста та Лоран проти Франції  (заява № 28798/13)  Заява була передана уряду Франції 26 серпня 2015 року</vt:lpstr>
      <vt:lpstr>Копп проти Швейцарії  25 березня 1998 року</vt:lpstr>
      <vt:lpstr>Прутеану (PRUTEANU) проти Румунії  3 лютого 2015 року </vt:lpstr>
      <vt:lpstr>Версіні-Кампінчі (Versini-Campinchi) та Краснянські (Crasnianski) проти Франції 16 червня 2016 року </vt:lpstr>
      <vt:lpstr>Класс та інші проти Німеччини  6 вересня 1978 року</vt:lpstr>
      <vt:lpstr>Centrum För Rättvisa проти Швеції  (заява № 35252/08)  </vt:lpstr>
      <vt:lpstr>Треттер (Tretter ) та інші проти Австрії (№ 3599/10)  Заява передана уряду Австрії 6 травня 2013 року</vt:lpstr>
      <vt:lpstr>10 правозахисних організацій та інші проти Сполученого Королівства (№ 24960/15)  від 24 листопада 2015 року</vt:lpstr>
      <vt:lpstr>Асоціація confraternelle de la presse judiciaire проти Франції та 11 інших заяв  (№ 49526/15, 49615/15, 49616/15, 49617/15, 49618/15, 49619/15, 49620/15, 49621/15, 55058 / 15, 55061/15, 59602/15 і 59621/15)  від 26 квітня 2017 року </vt:lpstr>
      <vt:lpstr>Мішо проти Франції  від 6 грудня 2012 року</vt:lpstr>
      <vt:lpstr>М. проти Нідерландів (№ 2156/10) від  25 липня 2017 року</vt:lpstr>
      <vt:lpstr>Niemietz проти Німеччини  16 грудня 1992 року</vt:lpstr>
      <vt:lpstr>Тамозіус (Tamosius) проти Сполученого Королівства  19 вересня 2002 року (ухвала про прийнятність) </vt:lpstr>
      <vt:lpstr>Петрі Саллінен (Petri SALLINEN) та інші проти Фінляндії  27 вересня 2005 року</vt:lpstr>
      <vt:lpstr>Смірнов проти Росії  7 червня 2007 року</vt:lpstr>
      <vt:lpstr>Ілля Стефанов ( Iliya Stefanov) проти Болгарії  22 травня 2008 року </vt:lpstr>
      <vt:lpstr>Андре та інший проти Франції  24 липня 2008 року </vt:lpstr>
      <vt:lpstr>Робатін (Robathin ) проти Австрії  3 липня 2012 року</vt:lpstr>
      <vt:lpstr>Vinci Construction та GMT Génie Civil and Services проти Франції  2 квітня 2015 року</vt:lpstr>
      <vt:lpstr>Sérvulo&amp;Associados – Sociedade de Advogados,  RL проти Португалії  3 вересня 2015 року</vt:lpstr>
      <vt:lpstr>Lindstrand Partners Advokatbyrå AB проти Швеції  20 грудня 2016 року</vt:lpstr>
      <vt:lpstr>Тухеява (TUHEIAVA) проти Франції (№ 25038/13)</vt:lpstr>
    </vt:vector>
  </TitlesOfParts>
  <Company>DG Win&amp;Soft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Привілеї юридичної професії</dc:title>
  <dc:creator>Суд</dc:creator>
  <cp:lastModifiedBy>Пользователь Windows</cp:lastModifiedBy>
  <cp:revision>375</cp:revision>
  <dcterms:created xsi:type="dcterms:W3CDTF">2018-03-16T10:07:41Z</dcterms:created>
  <dcterms:modified xsi:type="dcterms:W3CDTF">2019-04-06T06:36:27Z</dcterms:modified>
</cp:coreProperties>
</file>